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83" r:id="rId2"/>
    <p:sldId id="730" r:id="rId3"/>
    <p:sldId id="687" r:id="rId4"/>
    <p:sldId id="741" r:id="rId5"/>
    <p:sldId id="742" r:id="rId6"/>
    <p:sldId id="684" r:id="rId7"/>
    <p:sldId id="685" r:id="rId8"/>
    <p:sldId id="736" r:id="rId9"/>
    <p:sldId id="757" r:id="rId10"/>
    <p:sldId id="756" r:id="rId11"/>
    <p:sldId id="691" r:id="rId12"/>
    <p:sldId id="761" r:id="rId13"/>
    <p:sldId id="692" r:id="rId14"/>
    <p:sldId id="755" r:id="rId15"/>
    <p:sldId id="695" r:id="rId16"/>
    <p:sldId id="749" r:id="rId17"/>
    <p:sldId id="750" r:id="rId18"/>
    <p:sldId id="715" r:id="rId19"/>
    <p:sldId id="714" r:id="rId20"/>
    <p:sldId id="745" r:id="rId21"/>
    <p:sldId id="751" r:id="rId22"/>
    <p:sldId id="716" r:id="rId23"/>
    <p:sldId id="731" r:id="rId24"/>
    <p:sldId id="752" r:id="rId25"/>
    <p:sldId id="753" r:id="rId26"/>
    <p:sldId id="717" r:id="rId27"/>
    <p:sldId id="758" r:id="rId28"/>
    <p:sldId id="718" r:id="rId29"/>
    <p:sldId id="719" r:id="rId30"/>
    <p:sldId id="744" r:id="rId31"/>
    <p:sldId id="721" r:id="rId32"/>
    <p:sldId id="754" r:id="rId33"/>
    <p:sldId id="759" r:id="rId34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DEA0BD-5825-4912-AE56-BF4822AE39A7}">
          <p14:sldIdLst>
            <p14:sldId id="683"/>
            <p14:sldId id="730"/>
            <p14:sldId id="687"/>
            <p14:sldId id="741"/>
            <p14:sldId id="742"/>
            <p14:sldId id="684"/>
            <p14:sldId id="685"/>
            <p14:sldId id="736"/>
            <p14:sldId id="757"/>
            <p14:sldId id="756"/>
            <p14:sldId id="691"/>
            <p14:sldId id="761"/>
            <p14:sldId id="692"/>
            <p14:sldId id="755"/>
            <p14:sldId id="695"/>
            <p14:sldId id="749"/>
            <p14:sldId id="750"/>
            <p14:sldId id="715"/>
            <p14:sldId id="714"/>
            <p14:sldId id="745"/>
          </p14:sldIdLst>
        </p14:section>
        <p14:section name="Раздел без заголовка" id="{BCFF1816-2E4F-4319-B17D-F11865C8AB1F}">
          <p14:sldIdLst>
            <p14:sldId id="751"/>
            <p14:sldId id="716"/>
            <p14:sldId id="731"/>
            <p14:sldId id="752"/>
            <p14:sldId id="753"/>
            <p14:sldId id="717"/>
            <p14:sldId id="758"/>
            <p14:sldId id="718"/>
            <p14:sldId id="719"/>
            <p14:sldId id="744"/>
            <p14:sldId id="721"/>
            <p14:sldId id="754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ECFF"/>
    <a:srgbClr val="F8F8F8"/>
    <a:srgbClr val="FFFFCC"/>
    <a:srgbClr val="99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7" autoAdjust="0"/>
    <p:restoredTop sz="94532" autoAdjust="0"/>
  </p:normalViewPr>
  <p:slideViewPr>
    <p:cSldViewPr>
      <p:cViewPr varScale="1">
        <p:scale>
          <a:sx n="110" d="100"/>
          <a:sy n="110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D4CBB9F-8E57-429E-86DF-175714A9EF75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7AFC4BD-83EB-495D-85A7-8808E21D5687}" type="parTrans" cxnId="{42726CC5-737A-458E-94D5-6E4348A97F61}">
      <dgm:prSet/>
      <dgm:spPr/>
      <dgm:t>
        <a:bodyPr/>
        <a:lstStyle/>
        <a:p>
          <a:endParaRPr lang="ru-RU"/>
        </a:p>
      </dgm:t>
    </dgm:pt>
    <dgm:pt modelId="{7172D4BC-9602-4799-9925-32D4DD8D8D97}" type="sibTrans" cxnId="{42726CC5-737A-458E-94D5-6E4348A97F61}">
      <dgm:prSet/>
      <dgm:spPr/>
      <dgm:t>
        <a:bodyPr/>
        <a:lstStyle/>
        <a:p>
          <a:endParaRPr lang="ru-RU"/>
        </a:p>
      </dgm:t>
    </dgm:pt>
    <dgm:pt modelId="{46E9492F-E3CD-4A6B-BCDF-7048DA2C43D6}">
      <dgm:prSet custT="1"/>
      <dgm:spPr/>
      <dgm:t>
        <a:bodyPr/>
        <a:lstStyle/>
        <a:p>
          <a:pPr algn="just"/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особенностях уплаты страховых взносов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2012-2020 годах в Фонд социального страхования Российской Федерации в субъектах Российской Федерации, участвующих в реализации пилотного проекта</a:t>
          </a:r>
          <a:endParaRPr lang="ru-RU" sz="1400" dirty="0"/>
        </a:p>
      </dgm:t>
    </dgm:pt>
    <dgm:pt modelId="{B0C23F8A-BD23-47C9-8BC3-7DEA7ADE908A}" type="parTrans" cxnId="{51CF9081-8225-4366-ACBA-D3B55A09411B}">
      <dgm:prSet/>
      <dgm:spPr/>
      <dgm:t>
        <a:bodyPr/>
        <a:lstStyle/>
        <a:p>
          <a:endParaRPr lang="ru-RU"/>
        </a:p>
      </dgm:t>
    </dgm:pt>
    <dgm:pt modelId="{F4367C9D-4FCF-4D46-873E-0D06FD5FB040}" type="sibTrans" cxnId="{51CF9081-8225-4366-ACBA-D3B55A09411B}">
      <dgm:prSet/>
      <dgm:spPr/>
      <dgm:t>
        <a:bodyPr/>
        <a:lstStyle/>
        <a:p>
          <a:endParaRPr lang="ru-RU"/>
        </a:p>
      </dgm:t>
    </dgm:pt>
    <dgm:pt modelId="{E576D368-6168-4917-A587-89A66ACA6EC8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2E6048B-D85A-4363-AF20-59AA968D49F8}" type="parTrans" cxnId="{ED1E6337-319A-4203-9A90-81E51CC7C5B6}">
      <dgm:prSet/>
      <dgm:spPr/>
      <dgm:t>
        <a:bodyPr/>
        <a:lstStyle/>
        <a:p>
          <a:endParaRPr lang="ru-RU"/>
        </a:p>
      </dgm:t>
    </dgm:pt>
    <dgm:pt modelId="{8D315B34-63FB-4181-B9C6-CBAF4816AE24}" type="sibTrans" cxnId="{ED1E6337-319A-4203-9A90-81E51CC7C5B6}">
      <dgm:prSet/>
      <dgm:spPr/>
      <dgm:t>
        <a:bodyPr/>
        <a:lstStyle/>
        <a:p>
          <a:endParaRPr lang="ru-RU"/>
        </a:p>
      </dgm:t>
    </dgm:pt>
    <dgm:pt modelId="{7E01EA18-5754-49F3-AF41-7CFC584B1B92}">
      <dgm:prSet custT="1"/>
      <dgm:spPr/>
      <dgm:t>
        <a:bodyPr/>
        <a:lstStyle/>
        <a:p>
          <a:pPr algn="just"/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особенностях возмещения расходов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страхователя в 2012-2020 годах </a:t>
          </a:r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предупредительные меры по сокращению производственного травматизма и профессиональных заболеваний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работников в субъектах Российской Федерации, участвующих в реализации пилотного проекта</a:t>
          </a:r>
          <a:endParaRPr lang="ru-RU" sz="1400" dirty="0"/>
        </a:p>
      </dgm:t>
    </dgm:pt>
    <dgm:pt modelId="{2D5DA7A0-04AB-49F2-8DFA-C93655FE9B71}" type="parTrans" cxnId="{7B9A0A09-466B-46D7-85FE-EA388CD6C3BE}">
      <dgm:prSet/>
      <dgm:spPr/>
      <dgm:t>
        <a:bodyPr/>
        <a:lstStyle/>
        <a:p>
          <a:endParaRPr lang="ru-RU"/>
        </a:p>
      </dgm:t>
    </dgm:pt>
    <dgm:pt modelId="{C6BCA65D-B224-4719-87A5-3AF25EC34146}" type="sibTrans" cxnId="{7B9A0A09-466B-46D7-85FE-EA388CD6C3BE}">
      <dgm:prSet/>
      <dgm:spPr/>
      <dgm:t>
        <a:bodyPr/>
        <a:lstStyle/>
        <a:p>
          <a:endParaRPr lang="ru-RU"/>
        </a:p>
      </dgm:t>
    </dgm:pt>
    <dgm:pt modelId="{A9042DD4-749C-4CD8-80DD-4928F9BDDFC1}">
      <dgm:prSet/>
      <dgm:spPr/>
      <dgm:t>
        <a:bodyPr/>
        <a:lstStyle/>
        <a:p>
          <a:endParaRPr lang="ru-RU"/>
        </a:p>
      </dgm:t>
    </dgm:pt>
    <dgm:pt modelId="{D95BAD25-32CB-49B4-9068-97888AA71815}" type="parTrans" cxnId="{0EC5C77A-80D4-4303-9397-068F6B910F15}">
      <dgm:prSet/>
      <dgm:spPr/>
      <dgm:t>
        <a:bodyPr/>
        <a:lstStyle/>
        <a:p>
          <a:endParaRPr lang="ru-RU"/>
        </a:p>
      </dgm:t>
    </dgm:pt>
    <dgm:pt modelId="{5F2FA43D-1C10-47B3-8B08-CE40E242579B}" type="sibTrans" cxnId="{0EC5C77A-80D4-4303-9397-068F6B910F15}">
      <dgm:prSet/>
      <dgm:spPr/>
      <dgm:t>
        <a:bodyPr/>
        <a:lstStyle/>
        <a:p>
          <a:endParaRPr lang="ru-RU"/>
        </a:p>
      </dgm:t>
    </dgm:pt>
    <dgm:pt modelId="{156BBAC6-96A2-427E-8F0F-E2DC0846CF4B}">
      <dgm:prSet/>
      <dgm:spPr/>
      <dgm:t>
        <a:bodyPr/>
        <a:lstStyle/>
        <a:p>
          <a:endParaRPr lang="ru-RU"/>
        </a:p>
      </dgm:t>
    </dgm:pt>
    <dgm:pt modelId="{B1F99254-4CDF-458A-976D-8A746F121BE3}" type="parTrans" cxnId="{09FAC9E7-E576-4032-98B9-6A13CE734905}">
      <dgm:prSet/>
      <dgm:spPr/>
      <dgm:t>
        <a:bodyPr/>
        <a:lstStyle/>
        <a:p>
          <a:endParaRPr lang="ru-RU"/>
        </a:p>
      </dgm:t>
    </dgm:pt>
    <dgm:pt modelId="{98FF75C9-C7A4-4813-A973-AB88D0E392FC}" type="sibTrans" cxnId="{09FAC9E7-E576-4032-98B9-6A13CE734905}">
      <dgm:prSet/>
      <dgm:spPr/>
      <dgm:t>
        <a:bodyPr/>
        <a:lstStyle/>
        <a:p>
          <a:endParaRPr lang="ru-RU"/>
        </a:p>
      </dgm:t>
    </dgm:pt>
    <dgm:pt modelId="{8499D4BA-6B19-4DD9-A575-BE5FA46DA54A}">
      <dgm:prSet custT="1"/>
      <dgm:spPr/>
      <dgm:t>
        <a:bodyPr/>
        <a:lstStyle/>
        <a:p>
          <a:pPr algn="just"/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 особенностях назначения и выплаты в 2012-2020 годах застрахованным лицам </a:t>
          </a:r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пособия по временной нетрудоспособности в связи с несчастным случаем на производстве или профессиональным заболеванием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</a:t>
          </a:r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оплаты отпуска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застрахованного лица (сверх ежегодного оплачиваемого отпуска, установленного законодательством Российской Федерации) </a:t>
          </a:r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весь период лечения и проезда к месту лечения и обратно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субъектах Российской Федерации, участвующих в реализации пилотного проекта</a:t>
          </a:r>
          <a:endParaRPr lang="ru-RU" sz="1400" dirty="0"/>
        </a:p>
      </dgm:t>
    </dgm:pt>
    <dgm:pt modelId="{52DE51AF-3321-46E9-B924-915755F41E31}" type="parTrans" cxnId="{52621D04-C20A-45C3-96C0-3B074C0AA1AD}">
      <dgm:prSet/>
      <dgm:spPr/>
      <dgm:t>
        <a:bodyPr/>
        <a:lstStyle/>
        <a:p>
          <a:endParaRPr lang="ru-RU"/>
        </a:p>
      </dgm:t>
    </dgm:pt>
    <dgm:pt modelId="{A207237B-7B3C-4DFB-A7D3-79EC1C4749DF}" type="sibTrans" cxnId="{52621D04-C20A-45C3-96C0-3B074C0AA1AD}">
      <dgm:prSet/>
      <dgm:spPr/>
      <dgm:t>
        <a:bodyPr/>
        <a:lstStyle/>
        <a:p>
          <a:endParaRPr lang="ru-RU"/>
        </a:p>
      </dgm:t>
    </dgm:pt>
    <dgm:pt modelId="{968D2E05-3BB5-49F5-9BA9-C0E26EEE3FEB}">
      <dgm:prSet custT="1"/>
      <dgm:spPr/>
      <dgm:t>
        <a:bodyPr/>
        <a:lstStyle/>
        <a:p>
          <a:pPr algn="just"/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 особенностях назначения и выплаты в 2012-2020 годах застрахованным лицам страхового обеспечения </a:t>
          </a:r>
          <a:r>
            <a:rPr lang="ru-RU" alt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 обязательному социальному страхованию на случай временной нетрудоспособности и в связи с материнством </a:t>
          </a:r>
          <a:r>
            <a: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 иных выплат в субъектах Российской Федерации, участвующих в реализации пилотного проекта</a:t>
          </a:r>
          <a:endParaRPr lang="ru-RU" sz="1400" dirty="0"/>
        </a:p>
      </dgm:t>
    </dgm:pt>
    <dgm:pt modelId="{C5DCCB8B-D289-4CD5-B244-320E4791C421}" type="parTrans" cxnId="{E9B3B284-7A56-442E-9860-973A6980F379}">
      <dgm:prSet/>
      <dgm:spPr/>
      <dgm:t>
        <a:bodyPr/>
        <a:lstStyle/>
        <a:p>
          <a:endParaRPr lang="ru-RU"/>
        </a:p>
      </dgm:t>
    </dgm:pt>
    <dgm:pt modelId="{868420DF-D473-4478-AA43-DEA2081D22E9}" type="sibTrans" cxnId="{E9B3B284-7A56-442E-9860-973A6980F379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2C1AB-888E-4A0C-953C-4DE96C929D72}" type="pres">
      <dgm:prSet presAssocID="{156BBAC6-96A2-427E-8F0F-E2DC0846CF4B}" presName="composite" presStyleCnt="0"/>
      <dgm:spPr/>
    </dgm:pt>
    <dgm:pt modelId="{BD12D488-1EC9-490B-83C5-7608290A7226}" type="pres">
      <dgm:prSet presAssocID="{156BBAC6-96A2-427E-8F0F-E2DC0846CF4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647B-BB7E-49F7-AF33-A1E1FA375025}" type="pres">
      <dgm:prSet presAssocID="{156BBAC6-96A2-427E-8F0F-E2DC0846CF4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666E-2BA7-4EB9-8113-5CFBD7AE2ABE}" type="pres">
      <dgm:prSet presAssocID="{98FF75C9-C7A4-4813-A973-AB88D0E392FC}" presName="sp" presStyleCnt="0"/>
      <dgm:spPr/>
    </dgm:pt>
    <dgm:pt modelId="{742844B2-4DEB-4084-B294-AB63DC957790}" type="pres">
      <dgm:prSet presAssocID="{A9042DD4-749C-4CD8-80DD-4928F9BDDFC1}" presName="composite" presStyleCnt="0"/>
      <dgm:spPr/>
    </dgm:pt>
    <dgm:pt modelId="{86CE2313-B42A-4976-8205-161C6264C789}" type="pres">
      <dgm:prSet presAssocID="{A9042DD4-749C-4CD8-80DD-4928F9BDDFC1}" presName="parentText" presStyleLbl="alignNode1" presStyleIdx="1" presStyleCnt="4" custScaleY="1314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94DEE-1FCB-48D4-B6C3-CBD97B07D4AB}" type="pres">
      <dgm:prSet presAssocID="{A9042DD4-749C-4CD8-80DD-4928F9BDDFC1}" presName="descendantText" presStyleLbl="alignAcc1" presStyleIdx="1" presStyleCnt="4" custScaleY="14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C212E-C72D-4F9F-98AB-783D40C8E124}" type="pres">
      <dgm:prSet presAssocID="{5F2FA43D-1C10-47B3-8B08-CE40E242579B}" presName="sp" presStyleCnt="0"/>
      <dgm:spPr/>
    </dgm:pt>
    <dgm:pt modelId="{7D4E8FC8-C0D3-4DBC-B6A9-02338348CBD0}" type="pres">
      <dgm:prSet presAssocID="{E576D368-6168-4917-A587-89A66ACA6EC8}" presName="composite" presStyleCnt="0"/>
      <dgm:spPr/>
    </dgm:pt>
    <dgm:pt modelId="{AE1E1A90-DA35-4FE5-9254-BEDD2E9CD756}" type="pres">
      <dgm:prSet presAssocID="{E576D368-6168-4917-A587-89A66ACA6E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10D27-B488-4C37-A00A-74C0DC8B5CB1}" type="pres">
      <dgm:prSet presAssocID="{E576D368-6168-4917-A587-89A66ACA6EC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C83A0-B9BB-493C-A3E7-DCD6E2BCA777}" type="pres">
      <dgm:prSet presAssocID="{8D315B34-63FB-4181-B9C6-CBAF4816AE24}" presName="sp" presStyleCnt="0"/>
      <dgm:spPr/>
    </dgm:pt>
    <dgm:pt modelId="{4CA6DF96-739D-4395-86FC-350757DA5F82}" type="pres">
      <dgm:prSet presAssocID="{ED4CBB9F-8E57-429E-86DF-175714A9EF75}" presName="composite" presStyleCnt="0"/>
      <dgm:spPr/>
    </dgm:pt>
    <dgm:pt modelId="{0F30471B-C671-40DC-AC1A-21E5C84A0B18}" type="pres">
      <dgm:prSet presAssocID="{ED4CBB9F-8E57-429E-86DF-175714A9EF7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396F-70F3-4DDC-8B6B-21BBE9BD9F5C}" type="pres">
      <dgm:prSet presAssocID="{ED4CBB9F-8E57-429E-86DF-175714A9EF7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203B2-A195-4825-826B-60F2F1513957}" type="presOf" srcId="{968D2E05-3BB5-49F5-9BA9-C0E26EEE3FEB}" destId="{2ED2647B-BB7E-49F7-AF33-A1E1FA375025}" srcOrd="0" destOrd="0" presId="urn:microsoft.com/office/officeart/2005/8/layout/chevron2"/>
    <dgm:cxn modelId="{E9B3B284-7A56-442E-9860-973A6980F379}" srcId="{156BBAC6-96A2-427E-8F0F-E2DC0846CF4B}" destId="{968D2E05-3BB5-49F5-9BA9-C0E26EEE3FEB}" srcOrd="0" destOrd="0" parTransId="{C5DCCB8B-D289-4CD5-B244-320E4791C421}" sibTransId="{868420DF-D473-4478-AA43-DEA2081D22E9}"/>
    <dgm:cxn modelId="{62C91217-0A54-4438-B51D-9C28A792864A}" type="presOf" srcId="{7E01EA18-5754-49F3-AF41-7CFC584B1B92}" destId="{DDF10D27-B488-4C37-A00A-74C0DC8B5CB1}" srcOrd="0" destOrd="0" presId="urn:microsoft.com/office/officeart/2005/8/layout/chevron2"/>
    <dgm:cxn modelId="{7B9A0A09-466B-46D7-85FE-EA388CD6C3BE}" srcId="{E576D368-6168-4917-A587-89A66ACA6EC8}" destId="{7E01EA18-5754-49F3-AF41-7CFC584B1B92}" srcOrd="0" destOrd="0" parTransId="{2D5DA7A0-04AB-49F2-8DFA-C93655FE9B71}" sibTransId="{C6BCA65D-B224-4719-87A5-3AF25EC34146}"/>
    <dgm:cxn modelId="{3C8D52DA-4C54-44CE-BDD2-2F0C2F1F32AE}" type="presOf" srcId="{8499D4BA-6B19-4DD9-A575-BE5FA46DA54A}" destId="{04194DEE-1FCB-48D4-B6C3-CBD97B07D4AB}" srcOrd="0" destOrd="0" presId="urn:microsoft.com/office/officeart/2005/8/layout/chevron2"/>
    <dgm:cxn modelId="{0EC5C77A-80D4-4303-9397-068F6B910F15}" srcId="{9EC90CD5-5C6A-405C-ACCB-1EEE7F89AC99}" destId="{A9042DD4-749C-4CD8-80DD-4928F9BDDFC1}" srcOrd="1" destOrd="0" parTransId="{D95BAD25-32CB-49B4-9068-97888AA71815}" sibTransId="{5F2FA43D-1C10-47B3-8B08-CE40E242579B}"/>
    <dgm:cxn modelId="{ED1E6337-319A-4203-9A90-81E51CC7C5B6}" srcId="{9EC90CD5-5C6A-405C-ACCB-1EEE7F89AC99}" destId="{E576D368-6168-4917-A587-89A66ACA6EC8}" srcOrd="2" destOrd="0" parTransId="{F2E6048B-D85A-4363-AF20-59AA968D49F8}" sibTransId="{8D315B34-63FB-4181-B9C6-CBAF4816AE24}"/>
    <dgm:cxn modelId="{90632548-BE62-4D39-8439-29D9ECD6CD8B}" type="presOf" srcId="{E576D368-6168-4917-A587-89A66ACA6EC8}" destId="{AE1E1A90-DA35-4FE5-9254-BEDD2E9CD756}" srcOrd="0" destOrd="0" presId="urn:microsoft.com/office/officeart/2005/8/layout/chevron2"/>
    <dgm:cxn modelId="{E48681BF-C700-4CE4-9803-1C2FBB73906D}" type="presOf" srcId="{9EC90CD5-5C6A-405C-ACCB-1EEE7F89AC99}" destId="{541E63DA-1073-4AF0-8F80-C169A1249A28}" srcOrd="0" destOrd="0" presId="urn:microsoft.com/office/officeart/2005/8/layout/chevron2"/>
    <dgm:cxn modelId="{51CF9081-8225-4366-ACBA-D3B55A09411B}" srcId="{ED4CBB9F-8E57-429E-86DF-175714A9EF75}" destId="{46E9492F-E3CD-4A6B-BCDF-7048DA2C43D6}" srcOrd="0" destOrd="0" parTransId="{B0C23F8A-BD23-47C9-8BC3-7DEA7ADE908A}" sibTransId="{F4367C9D-4FCF-4D46-873E-0D06FD5FB040}"/>
    <dgm:cxn modelId="{5E164EF0-A060-41ED-96D5-87E293AFC751}" type="presOf" srcId="{ED4CBB9F-8E57-429E-86DF-175714A9EF75}" destId="{0F30471B-C671-40DC-AC1A-21E5C84A0B18}" srcOrd="0" destOrd="0" presId="urn:microsoft.com/office/officeart/2005/8/layout/chevron2"/>
    <dgm:cxn modelId="{35E902CF-F83C-44D6-8DB6-71413120A5CA}" type="presOf" srcId="{46E9492F-E3CD-4A6B-BCDF-7048DA2C43D6}" destId="{64E1396F-70F3-4DDC-8B6B-21BBE9BD9F5C}" srcOrd="0" destOrd="0" presId="urn:microsoft.com/office/officeart/2005/8/layout/chevron2"/>
    <dgm:cxn modelId="{09FAC9E7-E576-4032-98B9-6A13CE734905}" srcId="{9EC90CD5-5C6A-405C-ACCB-1EEE7F89AC99}" destId="{156BBAC6-96A2-427E-8F0F-E2DC0846CF4B}" srcOrd="0" destOrd="0" parTransId="{B1F99254-4CDF-458A-976D-8A746F121BE3}" sibTransId="{98FF75C9-C7A4-4813-A973-AB88D0E392FC}"/>
    <dgm:cxn modelId="{52621D04-C20A-45C3-96C0-3B074C0AA1AD}" srcId="{A9042DD4-749C-4CD8-80DD-4928F9BDDFC1}" destId="{8499D4BA-6B19-4DD9-A575-BE5FA46DA54A}" srcOrd="0" destOrd="0" parTransId="{52DE51AF-3321-46E9-B924-915755F41E31}" sibTransId="{A207237B-7B3C-4DFB-A7D3-79EC1C4749DF}"/>
    <dgm:cxn modelId="{89966F0D-4D22-44AC-84FF-5E53613A158F}" type="presOf" srcId="{A9042DD4-749C-4CD8-80DD-4928F9BDDFC1}" destId="{86CE2313-B42A-4976-8205-161C6264C789}" srcOrd="0" destOrd="0" presId="urn:microsoft.com/office/officeart/2005/8/layout/chevron2"/>
    <dgm:cxn modelId="{42726CC5-737A-458E-94D5-6E4348A97F61}" srcId="{9EC90CD5-5C6A-405C-ACCB-1EEE7F89AC99}" destId="{ED4CBB9F-8E57-429E-86DF-175714A9EF75}" srcOrd="3" destOrd="0" parTransId="{87AFC4BD-83EB-495D-85A7-8808E21D5687}" sibTransId="{7172D4BC-9602-4799-9925-32D4DD8D8D97}"/>
    <dgm:cxn modelId="{740985A6-C8F4-47F1-8A8A-C1F19A4276A6}" type="presOf" srcId="{156BBAC6-96A2-427E-8F0F-E2DC0846CF4B}" destId="{BD12D488-1EC9-490B-83C5-7608290A7226}" srcOrd="0" destOrd="0" presId="urn:microsoft.com/office/officeart/2005/8/layout/chevron2"/>
    <dgm:cxn modelId="{00230EB6-9A59-43B8-9FE6-973556260AF4}" type="presParOf" srcId="{541E63DA-1073-4AF0-8F80-C169A1249A28}" destId="{7C22C1AB-888E-4A0C-953C-4DE96C929D72}" srcOrd="0" destOrd="0" presId="urn:microsoft.com/office/officeart/2005/8/layout/chevron2"/>
    <dgm:cxn modelId="{B3548B25-74D6-4B6F-8535-586BF6339540}" type="presParOf" srcId="{7C22C1AB-888E-4A0C-953C-4DE96C929D72}" destId="{BD12D488-1EC9-490B-83C5-7608290A7226}" srcOrd="0" destOrd="0" presId="urn:microsoft.com/office/officeart/2005/8/layout/chevron2"/>
    <dgm:cxn modelId="{D5D46738-61A2-46EF-BA2C-1F66F501AEFF}" type="presParOf" srcId="{7C22C1AB-888E-4A0C-953C-4DE96C929D72}" destId="{2ED2647B-BB7E-49F7-AF33-A1E1FA375025}" srcOrd="1" destOrd="0" presId="urn:microsoft.com/office/officeart/2005/8/layout/chevron2"/>
    <dgm:cxn modelId="{2F147942-C004-47A8-9FE2-A0ED53047C73}" type="presParOf" srcId="{541E63DA-1073-4AF0-8F80-C169A1249A28}" destId="{FCE9666E-2BA7-4EB9-8113-5CFBD7AE2ABE}" srcOrd="1" destOrd="0" presId="urn:microsoft.com/office/officeart/2005/8/layout/chevron2"/>
    <dgm:cxn modelId="{7B492914-20F0-4525-B5A1-B6F730B46BE9}" type="presParOf" srcId="{541E63DA-1073-4AF0-8F80-C169A1249A28}" destId="{742844B2-4DEB-4084-B294-AB63DC957790}" srcOrd="2" destOrd="0" presId="urn:microsoft.com/office/officeart/2005/8/layout/chevron2"/>
    <dgm:cxn modelId="{C30D5AB6-6AC6-4B34-AA11-0A5CD2C3DF50}" type="presParOf" srcId="{742844B2-4DEB-4084-B294-AB63DC957790}" destId="{86CE2313-B42A-4976-8205-161C6264C789}" srcOrd="0" destOrd="0" presId="urn:microsoft.com/office/officeart/2005/8/layout/chevron2"/>
    <dgm:cxn modelId="{FBA4FCD2-D70A-425C-AEA2-DB2F45DB6524}" type="presParOf" srcId="{742844B2-4DEB-4084-B294-AB63DC957790}" destId="{04194DEE-1FCB-48D4-B6C3-CBD97B07D4AB}" srcOrd="1" destOrd="0" presId="urn:microsoft.com/office/officeart/2005/8/layout/chevron2"/>
    <dgm:cxn modelId="{9B3CC0E3-88CE-4232-8ECF-A88E66AFFF78}" type="presParOf" srcId="{541E63DA-1073-4AF0-8F80-C169A1249A28}" destId="{4A8C212E-C72D-4F9F-98AB-783D40C8E124}" srcOrd="3" destOrd="0" presId="urn:microsoft.com/office/officeart/2005/8/layout/chevron2"/>
    <dgm:cxn modelId="{1C8CC03E-4B3F-45E5-B3AC-22EE27CF6506}" type="presParOf" srcId="{541E63DA-1073-4AF0-8F80-C169A1249A28}" destId="{7D4E8FC8-C0D3-4DBC-B6A9-02338348CBD0}" srcOrd="4" destOrd="0" presId="urn:microsoft.com/office/officeart/2005/8/layout/chevron2"/>
    <dgm:cxn modelId="{39AAD09F-EFCB-44D2-89E7-53D1FE9232BB}" type="presParOf" srcId="{7D4E8FC8-C0D3-4DBC-B6A9-02338348CBD0}" destId="{AE1E1A90-DA35-4FE5-9254-BEDD2E9CD756}" srcOrd="0" destOrd="0" presId="urn:microsoft.com/office/officeart/2005/8/layout/chevron2"/>
    <dgm:cxn modelId="{04DABC80-CADB-4B77-9798-DBE7ED2141EE}" type="presParOf" srcId="{7D4E8FC8-C0D3-4DBC-B6A9-02338348CBD0}" destId="{DDF10D27-B488-4C37-A00A-74C0DC8B5CB1}" srcOrd="1" destOrd="0" presId="urn:microsoft.com/office/officeart/2005/8/layout/chevron2"/>
    <dgm:cxn modelId="{C1AAF6F1-5651-4CFA-B5B6-59C4C1F31082}" type="presParOf" srcId="{541E63DA-1073-4AF0-8F80-C169A1249A28}" destId="{566C83A0-B9BB-493C-A3E7-DCD6E2BCA777}" srcOrd="5" destOrd="0" presId="urn:microsoft.com/office/officeart/2005/8/layout/chevron2"/>
    <dgm:cxn modelId="{1D23F1E3-95A9-4020-AF4E-763187A39BF5}" type="presParOf" srcId="{541E63DA-1073-4AF0-8F80-C169A1249A28}" destId="{4CA6DF96-739D-4395-86FC-350757DA5F82}" srcOrd="6" destOrd="0" presId="urn:microsoft.com/office/officeart/2005/8/layout/chevron2"/>
    <dgm:cxn modelId="{55E87652-A835-42D9-AB7E-F3DACAF185F0}" type="presParOf" srcId="{4CA6DF96-739D-4395-86FC-350757DA5F82}" destId="{0F30471B-C671-40DC-AC1A-21E5C84A0B18}" srcOrd="0" destOrd="0" presId="urn:microsoft.com/office/officeart/2005/8/layout/chevron2"/>
    <dgm:cxn modelId="{D08216A3-6EEA-4491-B54D-F86217E455F9}" type="presParOf" srcId="{4CA6DF96-739D-4395-86FC-350757DA5F82}" destId="{64E1396F-70F3-4DDC-8B6B-21BBE9BD9F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6AE13-7894-45E4-BD58-B6EB686B633A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98775D-2C29-4B33-BBBB-76E0EE5D303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Пособия перечисляемые Фондом застрахованному лицу:</a:t>
          </a:r>
        </a:p>
        <a:p>
          <a:pPr algn="l"/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1. по временной нетрудоспособности</a:t>
          </a:r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(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в том числе в связи с несчастным случаем на производстве и профзаболеванием);</a:t>
          </a:r>
        </a:p>
        <a:p>
          <a:pPr algn="l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2. по беременности и родам;</a:t>
          </a:r>
        </a:p>
        <a:p>
          <a:pPr algn="l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3. единовременное пособие при рождении ребенка;</a:t>
          </a:r>
        </a:p>
        <a:p>
          <a:pPr algn="l"/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4. единовременное пособие женщинам, вставшим на учёт в медицинских организациях в ранние сроки беременности;</a:t>
          </a:r>
        </a:p>
        <a:p>
          <a:pPr algn="l"/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5. ежемесячное пособие по уходу за ребенком;</a:t>
          </a:r>
        </a:p>
        <a:p>
          <a:pPr algn="l"/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6. до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полнительный отпуск пострадавшему на производстве</a:t>
          </a:r>
        </a:p>
      </dgm:t>
    </dgm:pt>
    <dgm:pt modelId="{32B775EB-F993-4489-B91A-96EF0F86011F}" type="parTrans" cxnId="{D945026F-853B-4CFA-8218-E85BECEB19EF}">
      <dgm:prSet/>
      <dgm:spPr/>
      <dgm:t>
        <a:bodyPr/>
        <a:lstStyle/>
        <a:p>
          <a:endParaRPr lang="ru-RU"/>
        </a:p>
      </dgm:t>
    </dgm:pt>
    <dgm:pt modelId="{0E253B88-5EF6-4D98-9DE5-DFDB8D6C269D}" type="sibTrans" cxnId="{D945026F-853B-4CFA-8218-E85BECEB19EF}">
      <dgm:prSet/>
      <dgm:spPr/>
      <dgm:t>
        <a:bodyPr/>
        <a:lstStyle/>
        <a:p>
          <a:endParaRPr lang="ru-RU"/>
        </a:p>
      </dgm:t>
    </dgm:pt>
    <dgm:pt modelId="{84910AC2-844E-495A-97CD-6BDD2B3F6174}" type="pres">
      <dgm:prSet presAssocID="{C646AE13-7894-45E4-BD58-B6EB686B6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38A0-B20B-4A73-918A-C21018A08F82}" type="pres">
      <dgm:prSet presAssocID="{8498775D-2C29-4B33-BBBB-76E0EE5D3033}" presName="parentText" presStyleLbl="node1" presStyleIdx="0" presStyleCnt="1" custLinFactNeighborX="148" custLinFactNeighborY="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D3DAD-553F-45C0-A388-26E11A976112}" type="presOf" srcId="{8498775D-2C29-4B33-BBBB-76E0EE5D3033}" destId="{D07B38A0-B20B-4A73-918A-C21018A08F82}" srcOrd="0" destOrd="0" presId="urn:microsoft.com/office/officeart/2005/8/layout/vList2"/>
    <dgm:cxn modelId="{D945026F-853B-4CFA-8218-E85BECEB19EF}" srcId="{C646AE13-7894-45E4-BD58-B6EB686B633A}" destId="{8498775D-2C29-4B33-BBBB-76E0EE5D3033}" srcOrd="0" destOrd="0" parTransId="{32B775EB-F993-4489-B91A-96EF0F86011F}" sibTransId="{0E253B88-5EF6-4D98-9DE5-DFDB8D6C269D}"/>
    <dgm:cxn modelId="{2F75AC96-490E-4E97-8AE5-A689E3B81C04}" type="presOf" srcId="{C646AE13-7894-45E4-BD58-B6EB686B633A}" destId="{84910AC2-844E-495A-97CD-6BDD2B3F6174}" srcOrd="0" destOrd="0" presId="urn:microsoft.com/office/officeart/2005/8/layout/vList2"/>
    <dgm:cxn modelId="{41E6FB0E-A60C-45EC-9ACD-A764D0D50BC9}" type="presParOf" srcId="{84910AC2-844E-495A-97CD-6BDD2B3F6174}" destId="{D07B38A0-B20B-4A73-918A-C21018A08F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6AE13-7894-45E4-BD58-B6EB686B633A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84EEF91-B682-4FA9-8358-284CC577240D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на платежную карту «Мир» </a:t>
          </a:r>
        </a:p>
        <a:p>
          <a:pPr algn="ctr"/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(в том числе на лицевой счет в банке)</a:t>
          </a:r>
          <a:endParaRPr lang="ru-RU" sz="1100" dirty="0" smtClean="0">
            <a:latin typeface="+mn-lt"/>
          </a:endParaRPr>
        </a:p>
      </dgm:t>
    </dgm:pt>
    <dgm:pt modelId="{40453C5D-ED63-4AEC-9E9A-40C9A552D6F3}" type="parTrans" cxnId="{69432C36-24D3-4BBF-8669-5080ECE91481}">
      <dgm:prSet/>
      <dgm:spPr/>
      <dgm:t>
        <a:bodyPr/>
        <a:lstStyle/>
        <a:p>
          <a:endParaRPr lang="ru-RU"/>
        </a:p>
      </dgm:t>
    </dgm:pt>
    <dgm:pt modelId="{004C4562-4A4B-4897-89EE-5EAA7F237152}" type="sibTrans" cxnId="{69432C36-24D3-4BBF-8669-5080ECE91481}">
      <dgm:prSet/>
      <dgm:spPr/>
      <dgm:t>
        <a:bodyPr/>
        <a:lstStyle/>
        <a:p>
          <a:endParaRPr lang="ru-RU"/>
        </a:p>
      </dgm:t>
    </dgm:pt>
    <dgm:pt modelId="{2390D4A8-D2A6-40F1-8A3E-7F2245F85E73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почтовым переводом</a:t>
          </a:r>
          <a:endParaRPr lang="ru-RU" sz="1600" dirty="0" smtClean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C79BF047-28EA-40E2-8E06-140B30960837}" type="parTrans" cxnId="{C0C3477F-E0D0-42D2-802D-7E71ACA51886}">
      <dgm:prSet/>
      <dgm:spPr/>
      <dgm:t>
        <a:bodyPr/>
        <a:lstStyle/>
        <a:p>
          <a:endParaRPr lang="ru-RU"/>
        </a:p>
      </dgm:t>
    </dgm:pt>
    <dgm:pt modelId="{12B77937-6FC0-473E-84EA-6BF7BE25E068}" type="sibTrans" cxnId="{C0C3477F-E0D0-42D2-802D-7E71ACA51886}">
      <dgm:prSet/>
      <dgm:spPr/>
      <dgm:t>
        <a:bodyPr/>
        <a:lstStyle/>
        <a:p>
          <a:endParaRPr lang="ru-RU"/>
        </a:p>
      </dgm:t>
    </dgm:pt>
    <dgm:pt modelId="{84910AC2-844E-495A-97CD-6BDD2B3F6174}" type="pres">
      <dgm:prSet presAssocID="{C646AE13-7894-45E4-BD58-B6EB686B6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4AC36-4A7E-4EB9-B1B8-51795FBC9407}" type="pres">
      <dgm:prSet presAssocID="{E84EEF91-B682-4FA9-8358-284CC577240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F2ED1-4F18-49E6-9190-E6C108F9840D}" type="pres">
      <dgm:prSet presAssocID="{004C4562-4A4B-4897-89EE-5EAA7F237152}" presName="spacer" presStyleCnt="0"/>
      <dgm:spPr/>
      <dgm:t>
        <a:bodyPr/>
        <a:lstStyle/>
        <a:p>
          <a:endParaRPr lang="ru-RU"/>
        </a:p>
      </dgm:t>
    </dgm:pt>
    <dgm:pt modelId="{6C0DDDC6-713D-4F40-8706-57395BE6CD26}" type="pres">
      <dgm:prSet presAssocID="{2390D4A8-D2A6-40F1-8A3E-7F2245F85E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32C36-24D3-4BBF-8669-5080ECE91481}" srcId="{C646AE13-7894-45E4-BD58-B6EB686B633A}" destId="{E84EEF91-B682-4FA9-8358-284CC577240D}" srcOrd="0" destOrd="0" parTransId="{40453C5D-ED63-4AEC-9E9A-40C9A552D6F3}" sibTransId="{004C4562-4A4B-4897-89EE-5EAA7F237152}"/>
    <dgm:cxn modelId="{6CBAFFC6-74BB-4CBE-ACDF-5E7B91CB961E}" type="presOf" srcId="{E84EEF91-B682-4FA9-8358-284CC577240D}" destId="{F354AC36-4A7E-4EB9-B1B8-51795FBC9407}" srcOrd="0" destOrd="0" presId="urn:microsoft.com/office/officeart/2005/8/layout/vList2"/>
    <dgm:cxn modelId="{A4AC974C-974B-4BFE-A9D8-1DC16E23DCEE}" type="presOf" srcId="{C646AE13-7894-45E4-BD58-B6EB686B633A}" destId="{84910AC2-844E-495A-97CD-6BDD2B3F6174}" srcOrd="0" destOrd="0" presId="urn:microsoft.com/office/officeart/2005/8/layout/vList2"/>
    <dgm:cxn modelId="{D130028C-47C6-427A-B42C-71BEC1F4302A}" type="presOf" srcId="{2390D4A8-D2A6-40F1-8A3E-7F2245F85E73}" destId="{6C0DDDC6-713D-4F40-8706-57395BE6CD26}" srcOrd="0" destOrd="0" presId="urn:microsoft.com/office/officeart/2005/8/layout/vList2"/>
    <dgm:cxn modelId="{C0C3477F-E0D0-42D2-802D-7E71ACA51886}" srcId="{C646AE13-7894-45E4-BD58-B6EB686B633A}" destId="{2390D4A8-D2A6-40F1-8A3E-7F2245F85E73}" srcOrd="1" destOrd="0" parTransId="{C79BF047-28EA-40E2-8E06-140B30960837}" sibTransId="{12B77937-6FC0-473E-84EA-6BF7BE25E068}"/>
    <dgm:cxn modelId="{E90A9B8C-968E-4A62-90E6-B9CA3C72B762}" type="presParOf" srcId="{84910AC2-844E-495A-97CD-6BDD2B3F6174}" destId="{F354AC36-4A7E-4EB9-B1B8-51795FBC9407}" srcOrd="0" destOrd="0" presId="urn:microsoft.com/office/officeart/2005/8/layout/vList2"/>
    <dgm:cxn modelId="{FC4567DE-E4FA-40C8-9F9F-8A4E45D01538}" type="presParOf" srcId="{84910AC2-844E-495A-97CD-6BDD2B3F6174}" destId="{C58F2ED1-4F18-49E6-9190-E6C108F9840D}" srcOrd="1" destOrd="0" presId="urn:microsoft.com/office/officeart/2005/8/layout/vList2"/>
    <dgm:cxn modelId="{47E6C3E2-D10B-4EC4-9247-F692D0BEAEF1}" type="presParOf" srcId="{84910AC2-844E-495A-97CD-6BDD2B3F6174}" destId="{6C0DDDC6-713D-4F40-8706-57395BE6CD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6AE13-7894-45E4-BD58-B6EB686B633A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98775D-2C29-4B33-BBBB-76E0EE5D3033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Виды</a:t>
          </a:r>
          <a:r>
            <a:rPr lang="ru-RU" sz="1800" b="1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расходов, возмещаемых страхователю на расчетный счет</a:t>
          </a:r>
          <a:r>
            <a:rPr lang="ru-RU" sz="1700" b="1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:</a:t>
          </a:r>
        </a:p>
        <a:p>
          <a:pPr algn="just"/>
          <a:r>
            <a:rPr lang="ru-RU" sz="1500" b="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1. оплата 4-х дополнительных дней для ухода за детьми-инвалидами;</a:t>
          </a:r>
        </a:p>
        <a:p>
          <a:pPr algn="just"/>
          <a:r>
            <a:rPr lang="ru-RU" sz="1500" b="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2. пособие по временной нетрудоспособности за счет межбюджетных трансфертов;</a:t>
          </a:r>
        </a:p>
        <a:p>
          <a:pPr algn="just"/>
          <a:r>
            <a:rPr lang="ru-RU" sz="1500" b="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3.  социальное пособие на погребение;</a:t>
          </a:r>
        </a:p>
        <a:p>
          <a:pPr algn="just"/>
          <a:r>
            <a:rPr lang="ru-RU" sz="1500" b="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4. возмещение расходов на предупредительные меры по сокращению производственного травматизма и профзаболеваний</a:t>
          </a:r>
          <a:endParaRPr lang="ru-RU" sz="1500" b="0" dirty="0" smtClean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32B775EB-F993-4489-B91A-96EF0F86011F}" type="parTrans" cxnId="{D945026F-853B-4CFA-8218-E85BECEB19EF}">
      <dgm:prSet/>
      <dgm:spPr/>
      <dgm:t>
        <a:bodyPr/>
        <a:lstStyle/>
        <a:p>
          <a:endParaRPr lang="ru-RU"/>
        </a:p>
      </dgm:t>
    </dgm:pt>
    <dgm:pt modelId="{0E253B88-5EF6-4D98-9DE5-DFDB8D6C269D}" type="sibTrans" cxnId="{D945026F-853B-4CFA-8218-E85BECEB19EF}">
      <dgm:prSet/>
      <dgm:spPr/>
      <dgm:t>
        <a:bodyPr/>
        <a:lstStyle/>
        <a:p>
          <a:endParaRPr lang="ru-RU"/>
        </a:p>
      </dgm:t>
    </dgm:pt>
    <dgm:pt modelId="{84910AC2-844E-495A-97CD-6BDD2B3F6174}" type="pres">
      <dgm:prSet presAssocID="{C646AE13-7894-45E4-BD58-B6EB686B6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38A0-B20B-4A73-918A-C21018A08F82}" type="pres">
      <dgm:prSet presAssocID="{8498775D-2C29-4B33-BBBB-76E0EE5D3033}" presName="parentText" presStyleLbl="node1" presStyleIdx="0" presStyleCnt="1" custLinFactNeighborX="-16410" custLinFactNeighborY="-12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4B1AE-543C-4D6A-9575-176D3214B72E}" type="presOf" srcId="{C646AE13-7894-45E4-BD58-B6EB686B633A}" destId="{84910AC2-844E-495A-97CD-6BDD2B3F6174}" srcOrd="0" destOrd="0" presId="urn:microsoft.com/office/officeart/2005/8/layout/vList2"/>
    <dgm:cxn modelId="{D945026F-853B-4CFA-8218-E85BECEB19EF}" srcId="{C646AE13-7894-45E4-BD58-B6EB686B633A}" destId="{8498775D-2C29-4B33-BBBB-76E0EE5D3033}" srcOrd="0" destOrd="0" parTransId="{32B775EB-F993-4489-B91A-96EF0F86011F}" sibTransId="{0E253B88-5EF6-4D98-9DE5-DFDB8D6C269D}"/>
    <dgm:cxn modelId="{517E5582-3754-45D3-9DAE-BA9FE195D527}" type="presOf" srcId="{8498775D-2C29-4B33-BBBB-76E0EE5D3033}" destId="{D07B38A0-B20B-4A73-918A-C21018A08F82}" srcOrd="0" destOrd="0" presId="urn:microsoft.com/office/officeart/2005/8/layout/vList2"/>
    <dgm:cxn modelId="{70497554-606B-4F22-A469-2A8F3B1113A0}" type="presParOf" srcId="{84910AC2-844E-495A-97CD-6BDD2B3F6174}" destId="{D07B38A0-B20B-4A73-918A-C21018A08F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76D368-6168-4917-A587-89A66ACA6EC8}">
      <dgm:prSet/>
      <dgm:spPr/>
      <dgm:t>
        <a:bodyPr/>
        <a:lstStyle/>
        <a:p>
          <a:endParaRPr lang="ru-RU"/>
        </a:p>
      </dgm:t>
    </dgm:pt>
    <dgm:pt modelId="{F2E6048B-D85A-4363-AF20-59AA968D49F8}" type="parTrans" cxnId="{ED1E6337-319A-4203-9A90-81E51CC7C5B6}">
      <dgm:prSet/>
      <dgm:spPr/>
      <dgm:t>
        <a:bodyPr/>
        <a:lstStyle/>
        <a:p>
          <a:endParaRPr lang="ru-RU"/>
        </a:p>
      </dgm:t>
    </dgm:pt>
    <dgm:pt modelId="{8D315B34-63FB-4181-B9C6-CBAF4816AE24}" type="sibTrans" cxnId="{ED1E6337-319A-4203-9A90-81E51CC7C5B6}">
      <dgm:prSet/>
      <dgm:spPr/>
      <dgm:t>
        <a:bodyPr/>
        <a:lstStyle/>
        <a:p>
          <a:endParaRPr lang="ru-RU"/>
        </a:p>
      </dgm:t>
    </dgm:pt>
    <dgm:pt modelId="{A9042DD4-749C-4CD8-80DD-4928F9BDDFC1}">
      <dgm:prSet/>
      <dgm:spPr/>
      <dgm:t>
        <a:bodyPr/>
        <a:lstStyle/>
        <a:p>
          <a:endParaRPr lang="ru-RU"/>
        </a:p>
      </dgm:t>
    </dgm:pt>
    <dgm:pt modelId="{D95BAD25-32CB-49B4-9068-97888AA71815}" type="parTrans" cxnId="{0EC5C77A-80D4-4303-9397-068F6B910F15}">
      <dgm:prSet/>
      <dgm:spPr/>
      <dgm:t>
        <a:bodyPr/>
        <a:lstStyle/>
        <a:p>
          <a:endParaRPr lang="ru-RU"/>
        </a:p>
      </dgm:t>
    </dgm:pt>
    <dgm:pt modelId="{5F2FA43D-1C10-47B3-8B08-CE40E242579B}" type="sibTrans" cxnId="{0EC5C77A-80D4-4303-9397-068F6B910F15}">
      <dgm:prSet/>
      <dgm:spPr/>
      <dgm:t>
        <a:bodyPr/>
        <a:lstStyle/>
        <a:p>
          <a:endParaRPr lang="ru-RU"/>
        </a:p>
      </dgm:t>
    </dgm:pt>
    <dgm:pt modelId="{156BBAC6-96A2-427E-8F0F-E2DC0846CF4B}">
      <dgm:prSet/>
      <dgm:spPr/>
      <dgm:t>
        <a:bodyPr/>
        <a:lstStyle/>
        <a:p>
          <a:endParaRPr lang="ru-RU"/>
        </a:p>
      </dgm:t>
    </dgm:pt>
    <dgm:pt modelId="{B1F99254-4CDF-458A-976D-8A746F121BE3}" type="parTrans" cxnId="{09FAC9E7-E576-4032-98B9-6A13CE734905}">
      <dgm:prSet/>
      <dgm:spPr/>
      <dgm:t>
        <a:bodyPr/>
        <a:lstStyle/>
        <a:p>
          <a:endParaRPr lang="ru-RU"/>
        </a:p>
      </dgm:t>
    </dgm:pt>
    <dgm:pt modelId="{98FF75C9-C7A4-4813-A973-AB88D0E392FC}" type="sibTrans" cxnId="{09FAC9E7-E576-4032-98B9-6A13CE734905}">
      <dgm:prSet/>
      <dgm:spPr/>
      <dgm:t>
        <a:bodyPr/>
        <a:lstStyle/>
        <a:p>
          <a:endParaRPr lang="ru-RU"/>
        </a:p>
      </dgm:t>
    </dgm:pt>
    <dgm:pt modelId="{8499D4BA-6B19-4DD9-A575-BE5FA46DA54A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 Реестра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сведений, необходимых для назначения и выплаты единовременного пособия при рождении ребёнка (Приложение № 3);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52DE51AF-3321-46E9-B924-915755F41E31}" type="parTrans" cxnId="{52621D04-C20A-45C3-96C0-3B074C0AA1AD}">
      <dgm:prSet/>
      <dgm:spPr/>
      <dgm:t>
        <a:bodyPr/>
        <a:lstStyle/>
        <a:p>
          <a:endParaRPr lang="ru-RU"/>
        </a:p>
      </dgm:t>
    </dgm:pt>
    <dgm:pt modelId="{A207237B-7B3C-4DFB-A7D3-79EC1C4749DF}" type="sibTrans" cxnId="{52621D04-C20A-45C3-96C0-3B074C0AA1AD}">
      <dgm:prSet/>
      <dgm:spPr/>
      <dgm:t>
        <a:bodyPr/>
        <a:lstStyle/>
        <a:p>
          <a:endParaRPr lang="ru-RU"/>
        </a:p>
      </dgm:t>
    </dgm:pt>
    <dgm:pt modelId="{968D2E05-3BB5-49F5-9BA9-C0E26EEE3FEB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учёт в медицинских учреждениях в ранние сроки беременности (Приложение № 1);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C5DCCB8B-D289-4CD5-B244-320E4791C421}" type="parTrans" cxnId="{E9B3B284-7A56-442E-9860-973A6980F379}">
      <dgm:prSet/>
      <dgm:spPr/>
      <dgm:t>
        <a:bodyPr/>
        <a:lstStyle/>
        <a:p>
          <a:endParaRPr lang="ru-RU"/>
        </a:p>
      </dgm:t>
    </dgm:pt>
    <dgm:pt modelId="{868420DF-D473-4478-AA43-DEA2081D22E9}" type="sibTrans" cxnId="{E9B3B284-7A56-442E-9860-973A6980F379}">
      <dgm:prSet/>
      <dgm:spPr/>
      <dgm:t>
        <a:bodyPr/>
        <a:lstStyle/>
        <a:p>
          <a:endParaRPr lang="ru-RU"/>
        </a:p>
      </dgm:t>
    </dgm:pt>
    <dgm:pt modelId="{7F30A384-2F99-4345-9505-A608DA83B2DE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учёт в медицинских учреждениях в ранние сроки беременности (Приложение № 2);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999420E-1E38-41A1-86EE-0EAB0764030D}" type="parTrans" cxnId="{8450641C-B815-448C-B7CA-1BF50558D73F}">
      <dgm:prSet/>
      <dgm:spPr/>
      <dgm:t>
        <a:bodyPr/>
        <a:lstStyle/>
        <a:p>
          <a:endParaRPr lang="ru-RU"/>
        </a:p>
      </dgm:t>
    </dgm:pt>
    <dgm:pt modelId="{4109ECCB-1038-47FD-8D66-A7B19C9461E9}" type="sibTrans" cxnId="{8450641C-B815-448C-B7CA-1BF50558D73F}">
      <dgm:prSet/>
      <dgm:spPr/>
      <dgm:t>
        <a:bodyPr/>
        <a:lstStyle/>
        <a:p>
          <a:endParaRPr lang="ru-RU"/>
        </a:p>
      </dgm:t>
    </dgm:pt>
    <dgm:pt modelId="{414D4CED-EFAE-4D09-9B45-67CFD9840B8B}">
      <dgm:prSet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единовременного пособия при рождении ребёнка (Приложение № 4);</a:t>
          </a:r>
          <a:endParaRPr lang="ru-RU" sz="14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248FB989-9D47-4E00-A385-63DABC77F0F0}" type="sibTrans" cxnId="{28E6DA03-EEF6-4182-BDC9-79BC09A7A62A}">
      <dgm:prSet/>
      <dgm:spPr/>
      <dgm:t>
        <a:bodyPr/>
        <a:lstStyle/>
        <a:p>
          <a:endParaRPr lang="ru-RU"/>
        </a:p>
      </dgm:t>
    </dgm:pt>
    <dgm:pt modelId="{4DA8CAA0-88AF-4279-9B4C-39818D2C69F6}" type="parTrans" cxnId="{28E6DA03-EEF6-4182-BDC9-79BC09A7A62A}">
      <dgm:prSet/>
      <dgm:spPr/>
      <dgm:t>
        <a:bodyPr/>
        <a:lstStyle/>
        <a:p>
          <a:endParaRPr lang="ru-RU"/>
        </a:p>
      </dgm:t>
    </dgm:pt>
    <dgm:pt modelId="{C652B46E-77AC-4982-8099-4A3BE67A7BD4}">
      <dgm:prSet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 Реестра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сведений, необходимых для назначения и выплаты ежемесячного пособия по уходу за ребёнком (Приложение № 5);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E279D569-94D3-493E-861D-16B32A00C5D4}" type="parTrans" cxnId="{A9DA36D7-9CE5-46B6-9A6D-C3459501B01B}">
      <dgm:prSet/>
      <dgm:spPr/>
      <dgm:t>
        <a:bodyPr/>
        <a:lstStyle/>
        <a:p>
          <a:endParaRPr lang="ru-RU"/>
        </a:p>
      </dgm:t>
    </dgm:pt>
    <dgm:pt modelId="{892B9D91-1639-4F05-BEC3-9FC4C04C7FBD}" type="sibTrans" cxnId="{A9DA36D7-9CE5-46B6-9A6D-C3459501B01B}">
      <dgm:prSet/>
      <dgm:spPr/>
      <dgm:t>
        <a:bodyPr/>
        <a:lstStyle/>
        <a:p>
          <a:endParaRPr lang="ru-RU"/>
        </a:p>
      </dgm:t>
    </dgm:pt>
    <dgm:pt modelId="{18894EAB-8DFF-4D9D-A180-2962262130D5}">
      <dgm:prSet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ежемесячного пособия по уходу за ребёнком (Приложение № 6).</a:t>
          </a:r>
          <a:endParaRPr lang="ru-RU" sz="140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31DEBBDC-73B7-4753-8A0A-EC6454D29136}" type="parTrans" cxnId="{43E06B6D-AF5B-4622-A057-F141E7B028BF}">
      <dgm:prSet/>
      <dgm:spPr/>
      <dgm:t>
        <a:bodyPr/>
        <a:lstStyle/>
        <a:p>
          <a:endParaRPr lang="ru-RU"/>
        </a:p>
      </dgm:t>
    </dgm:pt>
    <dgm:pt modelId="{642F7CC2-0BC5-4717-854A-B2E9B213729A}" type="sibTrans" cxnId="{43E06B6D-AF5B-4622-A057-F141E7B028BF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2C1AB-888E-4A0C-953C-4DE96C929D72}" type="pres">
      <dgm:prSet presAssocID="{156BBAC6-96A2-427E-8F0F-E2DC0846CF4B}" presName="composite" presStyleCnt="0"/>
      <dgm:spPr/>
      <dgm:t>
        <a:bodyPr/>
        <a:lstStyle/>
        <a:p>
          <a:endParaRPr lang="ru-RU"/>
        </a:p>
      </dgm:t>
    </dgm:pt>
    <dgm:pt modelId="{BD12D488-1EC9-490B-83C5-7608290A7226}" type="pres">
      <dgm:prSet presAssocID="{156BBAC6-96A2-427E-8F0F-E2DC0846CF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647B-BB7E-49F7-AF33-A1E1FA375025}" type="pres">
      <dgm:prSet presAssocID="{156BBAC6-96A2-427E-8F0F-E2DC0846CF4B}" presName="descendantText" presStyleLbl="alignAcc1" presStyleIdx="0" presStyleCnt="3" custScaleY="1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666E-2BA7-4EB9-8113-5CFBD7AE2ABE}" type="pres">
      <dgm:prSet presAssocID="{98FF75C9-C7A4-4813-A973-AB88D0E392FC}" presName="sp" presStyleCnt="0"/>
      <dgm:spPr/>
      <dgm:t>
        <a:bodyPr/>
        <a:lstStyle/>
        <a:p>
          <a:endParaRPr lang="ru-RU"/>
        </a:p>
      </dgm:t>
    </dgm:pt>
    <dgm:pt modelId="{742844B2-4DEB-4084-B294-AB63DC957790}" type="pres">
      <dgm:prSet presAssocID="{A9042DD4-749C-4CD8-80DD-4928F9BDDFC1}" presName="composite" presStyleCnt="0"/>
      <dgm:spPr/>
      <dgm:t>
        <a:bodyPr/>
        <a:lstStyle/>
        <a:p>
          <a:endParaRPr lang="ru-RU"/>
        </a:p>
      </dgm:t>
    </dgm:pt>
    <dgm:pt modelId="{86CE2313-B42A-4976-8205-161C6264C789}" type="pres">
      <dgm:prSet presAssocID="{A9042DD4-749C-4CD8-80DD-4928F9BDDFC1}" presName="parentText" presStyleLbl="alignNode1" presStyleIdx="1" presStyleCnt="3" custScaleY="994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94DEE-1FCB-48D4-B6C3-CBD97B07D4AB}" type="pres">
      <dgm:prSet presAssocID="{A9042DD4-749C-4CD8-80DD-4928F9BDDFC1}" presName="descendantText" presStyleLbl="alignAcc1" presStyleIdx="1" presStyleCnt="3" custScaleY="117069" custLinFactNeighborX="0" custLinFactNeighborY="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C212E-C72D-4F9F-98AB-783D40C8E124}" type="pres">
      <dgm:prSet presAssocID="{5F2FA43D-1C10-47B3-8B08-CE40E242579B}" presName="sp" presStyleCnt="0"/>
      <dgm:spPr/>
      <dgm:t>
        <a:bodyPr/>
        <a:lstStyle/>
        <a:p>
          <a:endParaRPr lang="ru-RU"/>
        </a:p>
      </dgm:t>
    </dgm:pt>
    <dgm:pt modelId="{7D4E8FC8-C0D3-4DBC-B6A9-02338348CBD0}" type="pres">
      <dgm:prSet presAssocID="{E576D368-6168-4917-A587-89A66ACA6EC8}" presName="composite" presStyleCnt="0"/>
      <dgm:spPr/>
      <dgm:t>
        <a:bodyPr/>
        <a:lstStyle/>
        <a:p>
          <a:endParaRPr lang="ru-RU"/>
        </a:p>
      </dgm:t>
    </dgm:pt>
    <dgm:pt modelId="{AE1E1A90-DA35-4FE5-9254-BEDD2E9CD756}" type="pres">
      <dgm:prSet presAssocID="{E576D368-6168-4917-A587-89A66ACA6E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10D27-B488-4C37-A00A-74C0DC8B5CB1}" type="pres">
      <dgm:prSet presAssocID="{E576D368-6168-4917-A587-89A66ACA6EC8}" presName="descendantText" presStyleLbl="alignAcc1" presStyleIdx="2" presStyleCnt="3" custScaleY="12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33EDE-D375-4088-B234-6356D033B2F5}" type="presOf" srcId="{9EC90CD5-5C6A-405C-ACCB-1EEE7F89AC99}" destId="{541E63DA-1073-4AF0-8F80-C169A1249A28}" srcOrd="0" destOrd="0" presId="urn:microsoft.com/office/officeart/2005/8/layout/chevron2"/>
    <dgm:cxn modelId="{E9B3B284-7A56-442E-9860-973A6980F379}" srcId="{156BBAC6-96A2-427E-8F0F-E2DC0846CF4B}" destId="{968D2E05-3BB5-49F5-9BA9-C0E26EEE3FEB}" srcOrd="0" destOrd="0" parTransId="{C5DCCB8B-D289-4CD5-B244-320E4791C421}" sibTransId="{868420DF-D473-4478-AA43-DEA2081D22E9}"/>
    <dgm:cxn modelId="{0DEC27BD-122F-41D3-9602-C22197DDF120}" type="presOf" srcId="{E576D368-6168-4917-A587-89A66ACA6EC8}" destId="{AE1E1A90-DA35-4FE5-9254-BEDD2E9CD756}" srcOrd="0" destOrd="0" presId="urn:microsoft.com/office/officeart/2005/8/layout/chevron2"/>
    <dgm:cxn modelId="{0EC5C77A-80D4-4303-9397-068F6B910F15}" srcId="{9EC90CD5-5C6A-405C-ACCB-1EEE7F89AC99}" destId="{A9042DD4-749C-4CD8-80DD-4928F9BDDFC1}" srcOrd="1" destOrd="0" parTransId="{D95BAD25-32CB-49B4-9068-97888AA71815}" sibTransId="{5F2FA43D-1C10-47B3-8B08-CE40E242579B}"/>
    <dgm:cxn modelId="{A9DA36D7-9CE5-46B6-9A6D-C3459501B01B}" srcId="{E576D368-6168-4917-A587-89A66ACA6EC8}" destId="{C652B46E-77AC-4982-8099-4A3BE67A7BD4}" srcOrd="0" destOrd="0" parTransId="{E279D569-94D3-493E-861D-16B32A00C5D4}" sibTransId="{892B9D91-1639-4F05-BEC3-9FC4C04C7FBD}"/>
    <dgm:cxn modelId="{ED1E6337-319A-4203-9A90-81E51CC7C5B6}" srcId="{9EC90CD5-5C6A-405C-ACCB-1EEE7F89AC99}" destId="{E576D368-6168-4917-A587-89A66ACA6EC8}" srcOrd="2" destOrd="0" parTransId="{F2E6048B-D85A-4363-AF20-59AA968D49F8}" sibTransId="{8D315B34-63FB-4181-B9C6-CBAF4816AE24}"/>
    <dgm:cxn modelId="{C743B9FA-1294-47D6-8CD8-4FD9A0824E57}" type="presOf" srcId="{8499D4BA-6B19-4DD9-A575-BE5FA46DA54A}" destId="{04194DEE-1FCB-48D4-B6C3-CBD97B07D4AB}" srcOrd="0" destOrd="0" presId="urn:microsoft.com/office/officeart/2005/8/layout/chevron2"/>
    <dgm:cxn modelId="{22FE7BD2-E363-4692-811D-99C240330C05}" type="presOf" srcId="{18894EAB-8DFF-4D9D-A180-2962262130D5}" destId="{DDF10D27-B488-4C37-A00A-74C0DC8B5CB1}" srcOrd="0" destOrd="1" presId="urn:microsoft.com/office/officeart/2005/8/layout/chevron2"/>
    <dgm:cxn modelId="{09FAC9E7-E576-4032-98B9-6A13CE734905}" srcId="{9EC90CD5-5C6A-405C-ACCB-1EEE7F89AC99}" destId="{156BBAC6-96A2-427E-8F0F-E2DC0846CF4B}" srcOrd="0" destOrd="0" parTransId="{B1F99254-4CDF-458A-976D-8A746F121BE3}" sibTransId="{98FF75C9-C7A4-4813-A973-AB88D0E392FC}"/>
    <dgm:cxn modelId="{52621D04-C20A-45C3-96C0-3B074C0AA1AD}" srcId="{A9042DD4-749C-4CD8-80DD-4928F9BDDFC1}" destId="{8499D4BA-6B19-4DD9-A575-BE5FA46DA54A}" srcOrd="0" destOrd="0" parTransId="{52DE51AF-3321-46E9-B924-915755F41E31}" sibTransId="{A207237B-7B3C-4DFB-A7D3-79EC1C4749DF}"/>
    <dgm:cxn modelId="{ACBC7F87-9D66-4543-BB37-D71076C29341}" type="presOf" srcId="{414D4CED-EFAE-4D09-9B45-67CFD9840B8B}" destId="{04194DEE-1FCB-48D4-B6C3-CBD97B07D4AB}" srcOrd="0" destOrd="1" presId="urn:microsoft.com/office/officeart/2005/8/layout/chevron2"/>
    <dgm:cxn modelId="{B954D183-AF17-4F19-BAB6-57D728426C3C}" type="presOf" srcId="{156BBAC6-96A2-427E-8F0F-E2DC0846CF4B}" destId="{BD12D488-1EC9-490B-83C5-7608290A7226}" srcOrd="0" destOrd="0" presId="urn:microsoft.com/office/officeart/2005/8/layout/chevron2"/>
    <dgm:cxn modelId="{A6D93CB5-BD79-485C-94C7-EDBEFC8E8C86}" type="presOf" srcId="{7F30A384-2F99-4345-9505-A608DA83B2DE}" destId="{2ED2647B-BB7E-49F7-AF33-A1E1FA375025}" srcOrd="0" destOrd="1" presId="urn:microsoft.com/office/officeart/2005/8/layout/chevron2"/>
    <dgm:cxn modelId="{77D71C0A-F91A-47D0-ACBA-696AA5DD7E96}" type="presOf" srcId="{A9042DD4-749C-4CD8-80DD-4928F9BDDFC1}" destId="{86CE2313-B42A-4976-8205-161C6264C789}" srcOrd="0" destOrd="0" presId="urn:microsoft.com/office/officeart/2005/8/layout/chevron2"/>
    <dgm:cxn modelId="{D72EF325-7BCC-4C05-84FB-2E6D01EF428A}" type="presOf" srcId="{968D2E05-3BB5-49F5-9BA9-C0E26EEE3FEB}" destId="{2ED2647B-BB7E-49F7-AF33-A1E1FA375025}" srcOrd="0" destOrd="0" presId="urn:microsoft.com/office/officeart/2005/8/layout/chevron2"/>
    <dgm:cxn modelId="{28E6DA03-EEF6-4182-BDC9-79BC09A7A62A}" srcId="{A9042DD4-749C-4CD8-80DD-4928F9BDDFC1}" destId="{414D4CED-EFAE-4D09-9B45-67CFD9840B8B}" srcOrd="1" destOrd="0" parTransId="{4DA8CAA0-88AF-4279-9B4C-39818D2C69F6}" sibTransId="{248FB989-9D47-4E00-A385-63DABC77F0F0}"/>
    <dgm:cxn modelId="{8450641C-B815-448C-B7CA-1BF50558D73F}" srcId="{156BBAC6-96A2-427E-8F0F-E2DC0846CF4B}" destId="{7F30A384-2F99-4345-9505-A608DA83B2DE}" srcOrd="1" destOrd="0" parTransId="{3999420E-1E38-41A1-86EE-0EAB0764030D}" sibTransId="{4109ECCB-1038-47FD-8D66-A7B19C9461E9}"/>
    <dgm:cxn modelId="{43E06B6D-AF5B-4622-A057-F141E7B028BF}" srcId="{E576D368-6168-4917-A587-89A66ACA6EC8}" destId="{18894EAB-8DFF-4D9D-A180-2962262130D5}" srcOrd="1" destOrd="0" parTransId="{31DEBBDC-73B7-4753-8A0A-EC6454D29136}" sibTransId="{642F7CC2-0BC5-4717-854A-B2E9B213729A}"/>
    <dgm:cxn modelId="{AC093441-2F81-4257-A86E-8E9520DBF527}" type="presOf" srcId="{C652B46E-77AC-4982-8099-4A3BE67A7BD4}" destId="{DDF10D27-B488-4C37-A00A-74C0DC8B5CB1}" srcOrd="0" destOrd="0" presId="urn:microsoft.com/office/officeart/2005/8/layout/chevron2"/>
    <dgm:cxn modelId="{7315DA33-7949-4EE9-AD82-78DDEE6525A9}" type="presParOf" srcId="{541E63DA-1073-4AF0-8F80-C169A1249A28}" destId="{7C22C1AB-888E-4A0C-953C-4DE96C929D72}" srcOrd="0" destOrd="0" presId="urn:microsoft.com/office/officeart/2005/8/layout/chevron2"/>
    <dgm:cxn modelId="{E0791BDA-7681-435C-BD06-1782EE60F799}" type="presParOf" srcId="{7C22C1AB-888E-4A0C-953C-4DE96C929D72}" destId="{BD12D488-1EC9-490B-83C5-7608290A7226}" srcOrd="0" destOrd="0" presId="urn:microsoft.com/office/officeart/2005/8/layout/chevron2"/>
    <dgm:cxn modelId="{BAB9FA7B-6152-448D-A56F-D20B1B938F86}" type="presParOf" srcId="{7C22C1AB-888E-4A0C-953C-4DE96C929D72}" destId="{2ED2647B-BB7E-49F7-AF33-A1E1FA375025}" srcOrd="1" destOrd="0" presId="urn:microsoft.com/office/officeart/2005/8/layout/chevron2"/>
    <dgm:cxn modelId="{543D9A0E-6618-4CB3-AB2A-73F00B476B11}" type="presParOf" srcId="{541E63DA-1073-4AF0-8F80-C169A1249A28}" destId="{FCE9666E-2BA7-4EB9-8113-5CFBD7AE2ABE}" srcOrd="1" destOrd="0" presId="urn:microsoft.com/office/officeart/2005/8/layout/chevron2"/>
    <dgm:cxn modelId="{02D3FFF8-32EA-4F54-8237-68496CB81F0D}" type="presParOf" srcId="{541E63DA-1073-4AF0-8F80-C169A1249A28}" destId="{742844B2-4DEB-4084-B294-AB63DC957790}" srcOrd="2" destOrd="0" presId="urn:microsoft.com/office/officeart/2005/8/layout/chevron2"/>
    <dgm:cxn modelId="{B4A6DDA2-542C-4FB0-BD81-7C28FC2C379C}" type="presParOf" srcId="{742844B2-4DEB-4084-B294-AB63DC957790}" destId="{86CE2313-B42A-4976-8205-161C6264C789}" srcOrd="0" destOrd="0" presId="urn:microsoft.com/office/officeart/2005/8/layout/chevron2"/>
    <dgm:cxn modelId="{3D4D3318-79A4-4AC8-876C-2C32041DCB65}" type="presParOf" srcId="{742844B2-4DEB-4084-B294-AB63DC957790}" destId="{04194DEE-1FCB-48D4-B6C3-CBD97B07D4AB}" srcOrd="1" destOrd="0" presId="urn:microsoft.com/office/officeart/2005/8/layout/chevron2"/>
    <dgm:cxn modelId="{E907F59A-3CE4-4BEE-B3EC-AA66D298B089}" type="presParOf" srcId="{541E63DA-1073-4AF0-8F80-C169A1249A28}" destId="{4A8C212E-C72D-4F9F-98AB-783D40C8E124}" srcOrd="3" destOrd="0" presId="urn:microsoft.com/office/officeart/2005/8/layout/chevron2"/>
    <dgm:cxn modelId="{23C41A64-74F5-4698-AF40-18FF153B1C0F}" type="presParOf" srcId="{541E63DA-1073-4AF0-8F80-C169A1249A28}" destId="{7D4E8FC8-C0D3-4DBC-B6A9-02338348CBD0}" srcOrd="4" destOrd="0" presId="urn:microsoft.com/office/officeart/2005/8/layout/chevron2"/>
    <dgm:cxn modelId="{32C27F7E-1C24-43B8-9915-DDF9EA38106C}" type="presParOf" srcId="{7D4E8FC8-C0D3-4DBC-B6A9-02338348CBD0}" destId="{AE1E1A90-DA35-4FE5-9254-BEDD2E9CD756}" srcOrd="0" destOrd="0" presId="urn:microsoft.com/office/officeart/2005/8/layout/chevron2"/>
    <dgm:cxn modelId="{9A63407F-29AC-480C-B53A-62CEFF932BE8}" type="presParOf" srcId="{7D4E8FC8-C0D3-4DBC-B6A9-02338348CBD0}" destId="{DDF10D27-B488-4C37-A00A-74C0DC8B5C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4CBB9F-8E57-429E-86DF-175714A9EF75}">
      <dgm:prSet/>
      <dgm:spPr/>
      <dgm:t>
        <a:bodyPr/>
        <a:lstStyle/>
        <a:p>
          <a:endParaRPr lang="ru-RU"/>
        </a:p>
      </dgm:t>
    </dgm:pt>
    <dgm:pt modelId="{87AFC4BD-83EB-495D-85A7-8808E21D5687}" type="parTrans" cxnId="{42726CC5-737A-458E-94D5-6E4348A97F61}">
      <dgm:prSet/>
      <dgm:spPr/>
      <dgm:t>
        <a:bodyPr/>
        <a:lstStyle/>
        <a:p>
          <a:endParaRPr lang="ru-RU"/>
        </a:p>
      </dgm:t>
    </dgm:pt>
    <dgm:pt modelId="{7172D4BC-9602-4799-9925-32D4DD8D8D97}" type="sibTrans" cxnId="{42726CC5-737A-458E-94D5-6E4348A97F61}">
      <dgm:prSet/>
      <dgm:spPr/>
      <dgm:t>
        <a:bodyPr/>
        <a:lstStyle/>
        <a:p>
          <a:endParaRPr lang="ru-RU"/>
        </a:p>
      </dgm:t>
    </dgm:pt>
    <dgm:pt modelId="{46E9492F-E3CD-4A6B-BCDF-7048DA2C43D6}">
      <dgm:prSet custT="1"/>
      <dgm:spPr/>
      <dgm:t>
        <a:bodyPr/>
        <a:lstStyle/>
        <a:p>
          <a:pPr algn="just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заявления о возмещении расходов на выплату пособия по временной нетрудоспособности (Приложение № 3);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B0C23F8A-BD23-47C9-8BC3-7DEA7ADE908A}" type="parTrans" cxnId="{51CF9081-8225-4366-ACBA-D3B55A09411B}">
      <dgm:prSet/>
      <dgm:spPr/>
      <dgm:t>
        <a:bodyPr/>
        <a:lstStyle/>
        <a:p>
          <a:endParaRPr lang="ru-RU"/>
        </a:p>
      </dgm:t>
    </dgm:pt>
    <dgm:pt modelId="{F4367C9D-4FCF-4D46-873E-0D06FD5FB040}" type="sibTrans" cxnId="{51CF9081-8225-4366-ACBA-D3B55A09411B}">
      <dgm:prSet/>
      <dgm:spPr/>
      <dgm:t>
        <a:bodyPr/>
        <a:lstStyle/>
        <a:p>
          <a:endParaRPr lang="ru-RU"/>
        </a:p>
      </dgm:t>
    </dgm:pt>
    <dgm:pt modelId="{E576D368-6168-4917-A587-89A66ACA6EC8}">
      <dgm:prSet/>
      <dgm:spPr/>
      <dgm:t>
        <a:bodyPr/>
        <a:lstStyle/>
        <a:p>
          <a:endParaRPr lang="ru-RU"/>
        </a:p>
      </dgm:t>
    </dgm:pt>
    <dgm:pt modelId="{F2E6048B-D85A-4363-AF20-59AA968D49F8}" type="parTrans" cxnId="{ED1E6337-319A-4203-9A90-81E51CC7C5B6}">
      <dgm:prSet/>
      <dgm:spPr/>
      <dgm:t>
        <a:bodyPr/>
        <a:lstStyle/>
        <a:p>
          <a:endParaRPr lang="ru-RU"/>
        </a:p>
      </dgm:t>
    </dgm:pt>
    <dgm:pt modelId="{8D315B34-63FB-4181-B9C6-CBAF4816AE24}" type="sibTrans" cxnId="{ED1E6337-319A-4203-9A90-81E51CC7C5B6}">
      <dgm:prSet/>
      <dgm:spPr/>
      <dgm:t>
        <a:bodyPr/>
        <a:lstStyle/>
        <a:p>
          <a:endParaRPr lang="ru-RU"/>
        </a:p>
      </dgm:t>
    </dgm:pt>
    <dgm:pt modelId="{7E01EA18-5754-49F3-AF41-7CFC584B1B92}">
      <dgm:prSet custT="1"/>
      <dgm:spPr/>
      <dgm:t>
        <a:bodyPr/>
        <a:lstStyle/>
        <a:p>
          <a:pPr algn="just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описи заявлений и документов, необходимых для назначения и выплаты застрахованным лицам  соответствующих видов пособий (Приложение № 2);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2D5DA7A0-04AB-49F2-8DFA-C93655FE9B71}" type="parTrans" cxnId="{7B9A0A09-466B-46D7-85FE-EA388CD6C3BE}">
      <dgm:prSet/>
      <dgm:spPr/>
      <dgm:t>
        <a:bodyPr/>
        <a:lstStyle/>
        <a:p>
          <a:endParaRPr lang="ru-RU"/>
        </a:p>
      </dgm:t>
    </dgm:pt>
    <dgm:pt modelId="{C6BCA65D-B224-4719-87A5-3AF25EC34146}" type="sibTrans" cxnId="{7B9A0A09-466B-46D7-85FE-EA388CD6C3BE}">
      <dgm:prSet/>
      <dgm:spPr/>
      <dgm:t>
        <a:bodyPr/>
        <a:lstStyle/>
        <a:p>
          <a:endParaRPr lang="ru-RU"/>
        </a:p>
      </dgm:t>
    </dgm:pt>
    <dgm:pt modelId="{156BBAC6-96A2-427E-8F0F-E2DC0846CF4B}">
      <dgm:prSet/>
      <dgm:spPr/>
      <dgm:t>
        <a:bodyPr/>
        <a:lstStyle/>
        <a:p>
          <a:endParaRPr lang="ru-RU"/>
        </a:p>
      </dgm:t>
    </dgm:pt>
    <dgm:pt modelId="{B1F99254-4CDF-458A-976D-8A746F121BE3}" type="parTrans" cxnId="{09FAC9E7-E576-4032-98B9-6A13CE734905}">
      <dgm:prSet/>
      <dgm:spPr/>
      <dgm:t>
        <a:bodyPr/>
        <a:lstStyle/>
        <a:p>
          <a:endParaRPr lang="ru-RU"/>
        </a:p>
      </dgm:t>
    </dgm:pt>
    <dgm:pt modelId="{98FF75C9-C7A4-4813-A973-AB88D0E392FC}" type="sibTrans" cxnId="{09FAC9E7-E576-4032-98B9-6A13CE734905}">
      <dgm:prSet/>
      <dgm:spPr/>
      <dgm:t>
        <a:bodyPr/>
        <a:lstStyle/>
        <a:p>
          <a:endParaRPr lang="ru-RU"/>
        </a:p>
      </dgm:t>
    </dgm:pt>
    <dgm:pt modelId="{968D2E05-3BB5-49F5-9BA9-C0E26EEE3FEB}">
      <dgm:prSet custT="1"/>
      <dgm:spPr/>
      <dgm:t>
        <a:bodyPr/>
        <a:lstStyle/>
        <a:p>
          <a:pPr algn="just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заявления о выплате пособия (оплате отпуска) (Приложение № 1);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C5DCCB8B-D289-4CD5-B244-320E4791C421}" type="parTrans" cxnId="{E9B3B284-7A56-442E-9860-973A6980F379}">
      <dgm:prSet/>
      <dgm:spPr/>
      <dgm:t>
        <a:bodyPr/>
        <a:lstStyle/>
        <a:p>
          <a:endParaRPr lang="ru-RU"/>
        </a:p>
      </dgm:t>
    </dgm:pt>
    <dgm:pt modelId="{868420DF-D473-4478-AA43-DEA2081D22E9}" type="sibTrans" cxnId="{E9B3B284-7A56-442E-9860-973A6980F379}">
      <dgm:prSet/>
      <dgm:spPr/>
      <dgm:t>
        <a:bodyPr/>
        <a:lstStyle/>
        <a:p>
          <a:endParaRPr lang="ru-RU"/>
        </a:p>
      </dgm:t>
    </dgm:pt>
    <dgm:pt modelId="{7D47A254-5478-4CEB-A5C4-C74FCDE7FD8B}">
      <dgm:prSet/>
      <dgm:spPr/>
      <dgm:t>
        <a:bodyPr/>
        <a:lstStyle/>
        <a:p>
          <a:endParaRPr lang="ru-RU" dirty="0"/>
        </a:p>
      </dgm:t>
    </dgm:pt>
    <dgm:pt modelId="{431A7A62-6EB4-40B9-89D4-954CFEAAB2F6}" type="parTrans" cxnId="{248BF6D5-98BD-43C5-91B1-53C702585CBB}">
      <dgm:prSet/>
      <dgm:spPr/>
      <dgm:t>
        <a:bodyPr/>
        <a:lstStyle/>
        <a:p>
          <a:endParaRPr lang="ru-RU"/>
        </a:p>
      </dgm:t>
    </dgm:pt>
    <dgm:pt modelId="{86693014-7CBA-47A0-9A12-D64E9B26083B}" type="sibTrans" cxnId="{248BF6D5-98BD-43C5-91B1-53C702585CBB}">
      <dgm:prSet/>
      <dgm:spPr/>
      <dgm:t>
        <a:bodyPr/>
        <a:lstStyle/>
        <a:p>
          <a:endParaRPr lang="ru-RU"/>
        </a:p>
      </dgm:t>
    </dgm:pt>
    <dgm:pt modelId="{7237969B-1120-423D-B246-0D9BEFBC8BE3}">
      <dgm:prSet/>
      <dgm:spPr/>
      <dgm:t>
        <a:bodyPr/>
        <a:lstStyle/>
        <a:p>
          <a:endParaRPr lang="ru-RU" dirty="0"/>
        </a:p>
      </dgm:t>
    </dgm:pt>
    <dgm:pt modelId="{7DDD62CE-445A-4A8F-8C70-A3A946D189ED}" type="parTrans" cxnId="{F11C7748-C790-4E98-B0E2-823BDD4D4A74}">
      <dgm:prSet/>
      <dgm:spPr/>
      <dgm:t>
        <a:bodyPr/>
        <a:lstStyle/>
        <a:p>
          <a:endParaRPr lang="ru-RU"/>
        </a:p>
      </dgm:t>
    </dgm:pt>
    <dgm:pt modelId="{816CB5CD-F94A-45F1-B193-65F8B77FF64B}" type="sibTrans" cxnId="{F11C7748-C790-4E98-B0E2-823BDD4D4A74}">
      <dgm:prSet/>
      <dgm:spPr/>
      <dgm:t>
        <a:bodyPr/>
        <a:lstStyle/>
        <a:p>
          <a:endParaRPr lang="ru-RU"/>
        </a:p>
      </dgm:t>
    </dgm:pt>
    <dgm:pt modelId="{1A418159-5E39-48B9-8ECC-F240E04AD63F}">
      <dgm:prSet/>
      <dgm:spPr/>
      <dgm:t>
        <a:bodyPr/>
        <a:lstStyle/>
        <a:p>
          <a:endParaRPr lang="ru-RU" dirty="0"/>
        </a:p>
      </dgm:t>
    </dgm:pt>
    <dgm:pt modelId="{866520C7-86B1-4976-8973-7BEA4C46E882}" type="parTrans" cxnId="{C00D3857-3542-45F8-9F3E-71249BCFA8F4}">
      <dgm:prSet/>
      <dgm:spPr/>
      <dgm:t>
        <a:bodyPr/>
        <a:lstStyle/>
        <a:p>
          <a:endParaRPr lang="ru-RU"/>
        </a:p>
      </dgm:t>
    </dgm:pt>
    <dgm:pt modelId="{F096A366-0DBC-4A41-B5B7-C2756EE02279}" type="sibTrans" cxnId="{C00D3857-3542-45F8-9F3E-71249BCFA8F4}">
      <dgm:prSet/>
      <dgm:spPr/>
      <dgm:t>
        <a:bodyPr/>
        <a:lstStyle/>
        <a:p>
          <a:endParaRPr lang="ru-RU"/>
        </a:p>
      </dgm:t>
    </dgm:pt>
    <dgm:pt modelId="{FB3460B0-C03B-4181-9DFA-576A0D30C1C1}">
      <dgm:prSet/>
      <dgm:spPr/>
      <dgm:t>
        <a:bodyPr/>
        <a:lstStyle/>
        <a:p>
          <a:endParaRPr lang="ru-RU" dirty="0"/>
        </a:p>
      </dgm:t>
    </dgm:pt>
    <dgm:pt modelId="{06355D24-D45E-428B-8AE3-B2B0BCA240BA}" type="parTrans" cxnId="{05491073-54C6-48C2-8000-A46A8B52D59F}">
      <dgm:prSet/>
      <dgm:spPr/>
      <dgm:t>
        <a:bodyPr/>
        <a:lstStyle/>
        <a:p>
          <a:endParaRPr lang="ru-RU"/>
        </a:p>
      </dgm:t>
    </dgm:pt>
    <dgm:pt modelId="{30F52948-3B5E-4FF3-9111-ACCD30339473}" type="sibTrans" cxnId="{05491073-54C6-48C2-8000-A46A8B52D59F}">
      <dgm:prSet/>
      <dgm:spPr/>
      <dgm:t>
        <a:bodyPr/>
        <a:lstStyle/>
        <a:p>
          <a:endParaRPr lang="ru-RU"/>
        </a:p>
      </dgm:t>
    </dgm:pt>
    <dgm:pt modelId="{EF60A22A-7268-4A2D-8BD6-564517C54139}">
      <dgm:prSet/>
      <dgm:spPr/>
      <dgm:t>
        <a:bodyPr/>
        <a:lstStyle/>
        <a:p>
          <a:endParaRPr lang="ru-RU" dirty="0"/>
        </a:p>
      </dgm:t>
    </dgm:pt>
    <dgm:pt modelId="{405750EE-48CD-40A0-A2A9-1ACAD903124D}" type="parTrans" cxnId="{3AEE26BC-6A78-40FE-B1AF-6966E2B031FC}">
      <dgm:prSet/>
      <dgm:spPr/>
      <dgm:t>
        <a:bodyPr/>
        <a:lstStyle/>
        <a:p>
          <a:endParaRPr lang="ru-RU"/>
        </a:p>
      </dgm:t>
    </dgm:pt>
    <dgm:pt modelId="{170D35DC-28AC-4C2A-8A7E-70782DE973AA}" type="sibTrans" cxnId="{3AEE26BC-6A78-40FE-B1AF-6966E2B031FC}">
      <dgm:prSet/>
      <dgm:spPr/>
      <dgm:t>
        <a:bodyPr/>
        <a:lstStyle/>
        <a:p>
          <a:endParaRPr lang="ru-RU"/>
        </a:p>
      </dgm:t>
    </dgm:pt>
    <dgm:pt modelId="{0CE21B33-58F6-4E3D-846A-AE2C10111E71}">
      <dgm:prSet/>
      <dgm:spPr/>
      <dgm:t>
        <a:bodyPr/>
        <a:lstStyle/>
        <a:p>
          <a:endParaRPr lang="ru-RU" dirty="0"/>
        </a:p>
      </dgm:t>
    </dgm:pt>
    <dgm:pt modelId="{1C9FE3CD-A988-4578-8305-9D32B531B18B}" type="parTrans" cxnId="{16D4D677-2C42-4993-A2FE-58C845EA1911}">
      <dgm:prSet/>
      <dgm:spPr/>
      <dgm:t>
        <a:bodyPr/>
        <a:lstStyle/>
        <a:p>
          <a:endParaRPr lang="ru-RU"/>
        </a:p>
      </dgm:t>
    </dgm:pt>
    <dgm:pt modelId="{210F47CE-43C0-4F06-9A04-F620F2C1F9F1}" type="sibTrans" cxnId="{16D4D677-2C42-4993-A2FE-58C845EA1911}">
      <dgm:prSet/>
      <dgm:spPr/>
      <dgm:t>
        <a:bodyPr/>
        <a:lstStyle/>
        <a:p>
          <a:endParaRPr lang="ru-RU"/>
        </a:p>
      </dgm:t>
    </dgm:pt>
    <dgm:pt modelId="{C48CF671-E46F-4B52-AD4E-FEAA2C93D065}">
      <dgm:prSet/>
      <dgm:spPr/>
      <dgm:t>
        <a:bodyPr/>
        <a:lstStyle/>
        <a:p>
          <a:endParaRPr lang="ru-RU" dirty="0"/>
        </a:p>
      </dgm:t>
    </dgm:pt>
    <dgm:pt modelId="{8C9A67DF-BF7F-4C35-B0A3-A7E79AC44364}" type="parTrans" cxnId="{5E53DA2F-8ACC-4B4C-9341-2AFE2DDF3F3A}">
      <dgm:prSet/>
      <dgm:spPr/>
      <dgm:t>
        <a:bodyPr/>
        <a:lstStyle/>
        <a:p>
          <a:endParaRPr lang="ru-RU"/>
        </a:p>
      </dgm:t>
    </dgm:pt>
    <dgm:pt modelId="{FE839066-40F6-47E9-B330-E0D3FF3D2E06}" type="sibTrans" cxnId="{5E53DA2F-8ACC-4B4C-9341-2AFE2DDF3F3A}">
      <dgm:prSet/>
      <dgm:spPr/>
      <dgm:t>
        <a:bodyPr/>
        <a:lstStyle/>
        <a:p>
          <a:endParaRPr lang="ru-RU"/>
        </a:p>
      </dgm:t>
    </dgm:pt>
    <dgm:pt modelId="{DCCB9B8C-52B8-49B5-A34F-E6B10A51646E}">
      <dgm:prSet custT="1"/>
      <dgm:spPr/>
      <dgm:t>
        <a:bodyPr/>
        <a:lstStyle/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извещения о представлении недостающих документов или сведений (Приложение № 4);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7E353DF1-3943-48B1-9D4A-217A22361D75}" type="parTrans" cxnId="{8548EFD5-812C-49D0-982F-70562A90FBFE}">
      <dgm:prSet/>
      <dgm:spPr/>
      <dgm:t>
        <a:bodyPr/>
        <a:lstStyle/>
        <a:p>
          <a:endParaRPr lang="ru-RU"/>
        </a:p>
      </dgm:t>
    </dgm:pt>
    <dgm:pt modelId="{AC45E6A3-97DE-4D4A-9EC9-1519FB7BBCFA}" type="sibTrans" cxnId="{8548EFD5-812C-49D0-982F-70562A90FBFE}">
      <dgm:prSet/>
      <dgm:spPr/>
      <dgm:t>
        <a:bodyPr/>
        <a:lstStyle/>
        <a:p>
          <a:endParaRPr lang="ru-RU"/>
        </a:p>
      </dgm:t>
    </dgm:pt>
    <dgm:pt modelId="{DD7225D6-2B8D-4698-A961-4811E2C177A0}">
      <dgm:prSet custT="1"/>
      <dgm:spPr/>
      <dgm:t>
        <a:bodyPr/>
        <a:lstStyle/>
        <a:p>
          <a:r>
            <a:rPr lang="ru-RU" sz="11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решения об отказе в назначении и выплате пособия по временной нетрудоспособности (Приложение № 5);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7AD7D5A6-33D6-463F-A857-6FB59CF5A4D7}" type="parTrans" cxnId="{5CABCBA2-32E7-417C-BD0A-3F63DA8C1DEB}">
      <dgm:prSet/>
      <dgm:spPr/>
      <dgm:t>
        <a:bodyPr/>
        <a:lstStyle/>
        <a:p>
          <a:endParaRPr lang="ru-RU"/>
        </a:p>
      </dgm:t>
    </dgm:pt>
    <dgm:pt modelId="{37856021-1C7C-4298-967A-8CE72EDF1512}" type="sibTrans" cxnId="{5CABCBA2-32E7-417C-BD0A-3F63DA8C1DEB}">
      <dgm:prSet/>
      <dgm:spPr/>
      <dgm:t>
        <a:bodyPr/>
        <a:lstStyle/>
        <a:p>
          <a:endParaRPr lang="ru-RU"/>
        </a:p>
      </dgm:t>
    </dgm:pt>
    <dgm:pt modelId="{4DCD441C-02B1-42B6-BE9D-0622927434FA}">
      <dgm:prSet custT="1"/>
      <dgm:spPr/>
      <dgm:t>
        <a:bodyPr/>
        <a:lstStyle/>
        <a:p>
          <a:r>
            <a:rPr lang="ru-RU" sz="11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заявления о возмещении расходов на выплату социального пособия на погребение     (Приложение № 6);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AA349608-A018-4800-B686-1FE923C53BA2}" type="parTrans" cxnId="{386EE078-ADED-4741-B11E-88DDB6B1B920}">
      <dgm:prSet/>
      <dgm:spPr/>
      <dgm:t>
        <a:bodyPr/>
        <a:lstStyle/>
        <a:p>
          <a:endParaRPr lang="ru-RU"/>
        </a:p>
      </dgm:t>
    </dgm:pt>
    <dgm:pt modelId="{C8DB6EE4-B32A-46F9-8DF4-7A3BD3A5BB77}" type="sibTrans" cxnId="{386EE078-ADED-4741-B11E-88DDB6B1B920}">
      <dgm:prSet/>
      <dgm:spPr/>
      <dgm:t>
        <a:bodyPr/>
        <a:lstStyle/>
        <a:p>
          <a:endParaRPr lang="ru-RU"/>
        </a:p>
      </dgm:t>
    </dgm:pt>
    <dgm:pt modelId="{F4182274-7F92-4279-8738-D52F6F5982DF}">
      <dgm:prSet custT="1"/>
      <dgm:spPr/>
      <dgm:t>
        <a:bodyPr/>
        <a:lstStyle/>
        <a:p>
          <a:r>
            <a:rPr lang="ru-RU" sz="14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заявления о возмещении расходов на оплату четырёх дополнительных выходных дней одному из родителей (опекуну, попечителю) для ухода за детьми-инвалидами (Приложение № 7);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202EC13B-B0EC-4863-B546-31D9B557FB17}" type="parTrans" cxnId="{1C985EDD-9B36-48D8-B572-192C1C49FDDC}">
      <dgm:prSet/>
      <dgm:spPr/>
      <dgm:t>
        <a:bodyPr/>
        <a:lstStyle/>
        <a:p>
          <a:endParaRPr lang="ru-RU"/>
        </a:p>
      </dgm:t>
    </dgm:pt>
    <dgm:pt modelId="{397E4AEB-B944-4AF8-8679-1F7622CBF888}" type="sibTrans" cxnId="{1C985EDD-9B36-48D8-B572-192C1C49FDDC}">
      <dgm:prSet/>
      <dgm:spPr/>
      <dgm:t>
        <a:bodyPr/>
        <a:lstStyle/>
        <a:p>
          <a:endParaRPr lang="ru-RU"/>
        </a:p>
      </dgm:t>
    </dgm:pt>
    <dgm:pt modelId="{232FCBE5-555D-4EE4-93E1-AAF7654470BA}">
      <dgm:prSet custT="1"/>
      <dgm:spPr/>
      <dgm:t>
        <a:bodyPr/>
        <a:lstStyle/>
        <a:p>
          <a:r>
            <a:rPr lang="ru-RU" sz="11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заявления о возмещении стоимости гарантированного перечня услуг по погребению (Приложение № 8);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2005C936-DF81-40A0-B4B4-92920E84930F}" type="parTrans" cxnId="{A44F1D04-4F22-4C00-9724-DD341DD4B09A}">
      <dgm:prSet/>
      <dgm:spPr/>
      <dgm:t>
        <a:bodyPr/>
        <a:lstStyle/>
        <a:p>
          <a:endParaRPr lang="ru-RU"/>
        </a:p>
      </dgm:t>
    </dgm:pt>
    <dgm:pt modelId="{FB416585-F852-4E68-8D92-4521EBECC18D}" type="sibTrans" cxnId="{A44F1D04-4F22-4C00-9724-DD341DD4B09A}">
      <dgm:prSet/>
      <dgm:spPr/>
      <dgm:t>
        <a:bodyPr/>
        <a:lstStyle/>
        <a:p>
          <a:endParaRPr lang="ru-RU"/>
        </a:p>
      </dgm:t>
    </dgm:pt>
    <dgm:pt modelId="{1E61FFF5-B250-44FC-81B6-98D1F8CCD658}">
      <dgm:prSet custT="1"/>
      <dgm:spPr/>
      <dgm:t>
        <a:bodyPr/>
        <a:lstStyle/>
        <a:p>
          <a:r>
            <a:rPr lang="ru-RU" sz="11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решения об отказе в рассмотрении документов (сведений) (Приложение № 9);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5F9A2A8D-AAB3-47A7-ACFA-EB26AE0B2C4E}" type="parTrans" cxnId="{BB09F129-EBC7-4B73-A158-887CEABFC1E8}">
      <dgm:prSet/>
      <dgm:spPr/>
      <dgm:t>
        <a:bodyPr/>
        <a:lstStyle/>
        <a:p>
          <a:endParaRPr lang="ru-RU"/>
        </a:p>
      </dgm:t>
    </dgm:pt>
    <dgm:pt modelId="{03A02A5C-DDF7-465A-84CD-76C8A271CFA8}" type="sibTrans" cxnId="{BB09F129-EBC7-4B73-A158-887CEABFC1E8}">
      <dgm:prSet/>
      <dgm:spPr/>
      <dgm:t>
        <a:bodyPr/>
        <a:lstStyle/>
        <a:p>
          <a:endParaRPr lang="ru-RU"/>
        </a:p>
      </dgm:t>
    </dgm:pt>
    <dgm:pt modelId="{E12D100F-6528-4755-B80E-FC6912EBC3F1}">
      <dgm:prSet custT="1"/>
      <dgm:spPr/>
      <dgm:t>
        <a:bodyPr/>
        <a:lstStyle/>
        <a:p>
          <a:r>
            <a:rPr lang="ru-RU" sz="1100" b="1" dirty="0" smtClean="0">
              <a:latin typeface="+mn-lt"/>
              <a:ea typeface="Times New Roman"/>
              <a:cs typeface="Times New Roman"/>
            </a:rPr>
            <a:t>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форма справки-расчёта размера оплаты отпуска (сверх ежегодно оплачиваемого отпуска) на весь период лечения и проезда к месту лечения и обратно (Приложение № 10).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8529A690-3BE3-4AC4-84AA-E720382B8548}" type="parTrans" cxnId="{D1809C49-BE96-4F20-8F47-4ACB37133C4B}">
      <dgm:prSet/>
      <dgm:spPr/>
      <dgm:t>
        <a:bodyPr/>
        <a:lstStyle/>
        <a:p>
          <a:endParaRPr lang="ru-RU"/>
        </a:p>
      </dgm:t>
    </dgm:pt>
    <dgm:pt modelId="{E805B56E-5AC7-4B43-B88A-1D118202429E}" type="sibTrans" cxnId="{D1809C49-BE96-4F20-8F47-4ACB37133C4B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2C1AB-888E-4A0C-953C-4DE96C929D72}" type="pres">
      <dgm:prSet presAssocID="{156BBAC6-96A2-427E-8F0F-E2DC0846CF4B}" presName="composite" presStyleCnt="0"/>
      <dgm:spPr/>
      <dgm:t>
        <a:bodyPr/>
        <a:lstStyle/>
        <a:p>
          <a:endParaRPr lang="ru-RU"/>
        </a:p>
      </dgm:t>
    </dgm:pt>
    <dgm:pt modelId="{BD12D488-1EC9-490B-83C5-7608290A7226}" type="pres">
      <dgm:prSet presAssocID="{156BBAC6-96A2-427E-8F0F-E2DC0846CF4B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647B-BB7E-49F7-AF33-A1E1FA375025}" type="pres">
      <dgm:prSet presAssocID="{156BBAC6-96A2-427E-8F0F-E2DC0846CF4B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9666E-2BA7-4EB9-8113-5CFBD7AE2ABE}" type="pres">
      <dgm:prSet presAssocID="{98FF75C9-C7A4-4813-A973-AB88D0E392FC}" presName="sp" presStyleCnt="0"/>
      <dgm:spPr/>
      <dgm:t>
        <a:bodyPr/>
        <a:lstStyle/>
        <a:p>
          <a:endParaRPr lang="ru-RU"/>
        </a:p>
      </dgm:t>
    </dgm:pt>
    <dgm:pt modelId="{7D4E8FC8-C0D3-4DBC-B6A9-02338348CBD0}" type="pres">
      <dgm:prSet presAssocID="{E576D368-6168-4917-A587-89A66ACA6EC8}" presName="composite" presStyleCnt="0"/>
      <dgm:spPr/>
      <dgm:t>
        <a:bodyPr/>
        <a:lstStyle/>
        <a:p>
          <a:endParaRPr lang="ru-RU"/>
        </a:p>
      </dgm:t>
    </dgm:pt>
    <dgm:pt modelId="{AE1E1A90-DA35-4FE5-9254-BEDD2E9CD756}" type="pres">
      <dgm:prSet presAssocID="{E576D368-6168-4917-A587-89A66ACA6EC8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10D27-B488-4C37-A00A-74C0DC8B5CB1}" type="pres">
      <dgm:prSet presAssocID="{E576D368-6168-4917-A587-89A66ACA6EC8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C83A0-B9BB-493C-A3E7-DCD6E2BCA777}" type="pres">
      <dgm:prSet presAssocID="{8D315B34-63FB-4181-B9C6-CBAF4816AE24}" presName="sp" presStyleCnt="0"/>
      <dgm:spPr/>
      <dgm:t>
        <a:bodyPr/>
        <a:lstStyle/>
        <a:p>
          <a:endParaRPr lang="ru-RU"/>
        </a:p>
      </dgm:t>
    </dgm:pt>
    <dgm:pt modelId="{4CA6DF96-739D-4395-86FC-350757DA5F82}" type="pres">
      <dgm:prSet presAssocID="{ED4CBB9F-8E57-429E-86DF-175714A9EF75}" presName="composite" presStyleCnt="0"/>
      <dgm:spPr/>
      <dgm:t>
        <a:bodyPr/>
        <a:lstStyle/>
        <a:p>
          <a:endParaRPr lang="ru-RU"/>
        </a:p>
      </dgm:t>
    </dgm:pt>
    <dgm:pt modelId="{0F30471B-C671-40DC-AC1A-21E5C84A0B18}" type="pres">
      <dgm:prSet presAssocID="{ED4CBB9F-8E57-429E-86DF-175714A9EF75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396F-70F3-4DDC-8B6B-21BBE9BD9F5C}" type="pres">
      <dgm:prSet presAssocID="{ED4CBB9F-8E57-429E-86DF-175714A9EF75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1644E-752F-4980-9355-BD321E169637}" type="pres">
      <dgm:prSet presAssocID="{7172D4BC-9602-4799-9925-32D4DD8D8D97}" presName="sp" presStyleCnt="0"/>
      <dgm:spPr/>
      <dgm:t>
        <a:bodyPr/>
        <a:lstStyle/>
        <a:p>
          <a:endParaRPr lang="ru-RU"/>
        </a:p>
      </dgm:t>
    </dgm:pt>
    <dgm:pt modelId="{713A3791-51A4-4676-AA86-358DC27E7F70}" type="pres">
      <dgm:prSet presAssocID="{7D47A254-5478-4CEB-A5C4-C74FCDE7FD8B}" presName="composite" presStyleCnt="0"/>
      <dgm:spPr/>
      <dgm:t>
        <a:bodyPr/>
        <a:lstStyle/>
        <a:p>
          <a:endParaRPr lang="ru-RU"/>
        </a:p>
      </dgm:t>
    </dgm:pt>
    <dgm:pt modelId="{DE131A2C-C2C9-4B87-89E8-829A1FBAF5C5}" type="pres">
      <dgm:prSet presAssocID="{7D47A254-5478-4CEB-A5C4-C74FCDE7FD8B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7344B-9346-4AA5-B180-4FF0E23EEAC5}" type="pres">
      <dgm:prSet presAssocID="{7D47A254-5478-4CEB-A5C4-C74FCDE7FD8B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FEFBA-B583-474B-9517-D5814BEA96D1}" type="pres">
      <dgm:prSet presAssocID="{86693014-7CBA-47A0-9A12-D64E9B26083B}" presName="sp" presStyleCnt="0"/>
      <dgm:spPr/>
      <dgm:t>
        <a:bodyPr/>
        <a:lstStyle/>
        <a:p>
          <a:endParaRPr lang="ru-RU"/>
        </a:p>
      </dgm:t>
    </dgm:pt>
    <dgm:pt modelId="{F311C151-3076-4E5B-8D66-089C985A71D3}" type="pres">
      <dgm:prSet presAssocID="{7237969B-1120-423D-B246-0D9BEFBC8BE3}" presName="composite" presStyleCnt="0"/>
      <dgm:spPr/>
      <dgm:t>
        <a:bodyPr/>
        <a:lstStyle/>
        <a:p>
          <a:endParaRPr lang="ru-RU"/>
        </a:p>
      </dgm:t>
    </dgm:pt>
    <dgm:pt modelId="{4F83B4D7-6343-4D71-B5BB-DC33F43278C4}" type="pres">
      <dgm:prSet presAssocID="{7237969B-1120-423D-B246-0D9BEFBC8BE3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C71E9-482A-4C0B-8079-2C80A3EB687C}" type="pres">
      <dgm:prSet presAssocID="{7237969B-1120-423D-B246-0D9BEFBC8BE3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A671D-ECC9-409A-830C-8C134063D002}" type="pres">
      <dgm:prSet presAssocID="{816CB5CD-F94A-45F1-B193-65F8B77FF64B}" presName="sp" presStyleCnt="0"/>
      <dgm:spPr/>
      <dgm:t>
        <a:bodyPr/>
        <a:lstStyle/>
        <a:p>
          <a:endParaRPr lang="ru-RU"/>
        </a:p>
      </dgm:t>
    </dgm:pt>
    <dgm:pt modelId="{AB04FD64-DDF6-42D9-9F68-8EAA66B66399}" type="pres">
      <dgm:prSet presAssocID="{1A418159-5E39-48B9-8ECC-F240E04AD63F}" presName="composite" presStyleCnt="0"/>
      <dgm:spPr/>
      <dgm:t>
        <a:bodyPr/>
        <a:lstStyle/>
        <a:p>
          <a:endParaRPr lang="ru-RU"/>
        </a:p>
      </dgm:t>
    </dgm:pt>
    <dgm:pt modelId="{7A59C622-4C0A-46CB-89FE-E4662BC8A011}" type="pres">
      <dgm:prSet presAssocID="{1A418159-5E39-48B9-8ECC-F240E04AD63F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55BAF-41B9-42F3-B88B-75F68BAF2D25}" type="pres">
      <dgm:prSet presAssocID="{1A418159-5E39-48B9-8ECC-F240E04AD63F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0A462-9A31-4D7D-9DAA-B060021795BB}" type="pres">
      <dgm:prSet presAssocID="{F096A366-0DBC-4A41-B5B7-C2756EE02279}" presName="sp" presStyleCnt="0"/>
      <dgm:spPr/>
      <dgm:t>
        <a:bodyPr/>
        <a:lstStyle/>
        <a:p>
          <a:endParaRPr lang="ru-RU"/>
        </a:p>
      </dgm:t>
    </dgm:pt>
    <dgm:pt modelId="{CF177729-7AD7-4F6F-B158-A8C91BB94537}" type="pres">
      <dgm:prSet presAssocID="{FB3460B0-C03B-4181-9DFA-576A0D30C1C1}" presName="composite" presStyleCnt="0"/>
      <dgm:spPr/>
      <dgm:t>
        <a:bodyPr/>
        <a:lstStyle/>
        <a:p>
          <a:endParaRPr lang="ru-RU"/>
        </a:p>
      </dgm:t>
    </dgm:pt>
    <dgm:pt modelId="{EC085D36-670A-40D7-9D6D-C76CA482684F}" type="pres">
      <dgm:prSet presAssocID="{FB3460B0-C03B-4181-9DFA-576A0D30C1C1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335AF-925D-4B58-96F7-F430A949E16E}" type="pres">
      <dgm:prSet presAssocID="{FB3460B0-C03B-4181-9DFA-576A0D30C1C1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565EA-C657-472A-814E-98A786AEE811}" type="pres">
      <dgm:prSet presAssocID="{30F52948-3B5E-4FF3-9111-ACCD30339473}" presName="sp" presStyleCnt="0"/>
      <dgm:spPr/>
      <dgm:t>
        <a:bodyPr/>
        <a:lstStyle/>
        <a:p>
          <a:endParaRPr lang="ru-RU"/>
        </a:p>
      </dgm:t>
    </dgm:pt>
    <dgm:pt modelId="{702C8773-124B-4FC9-9A8A-BEF60B5143EB}" type="pres">
      <dgm:prSet presAssocID="{EF60A22A-7268-4A2D-8BD6-564517C54139}" presName="composite" presStyleCnt="0"/>
      <dgm:spPr/>
      <dgm:t>
        <a:bodyPr/>
        <a:lstStyle/>
        <a:p>
          <a:endParaRPr lang="ru-RU"/>
        </a:p>
      </dgm:t>
    </dgm:pt>
    <dgm:pt modelId="{11BCAE4F-BC9B-4086-8BD5-5EA28B9D8C2D}" type="pres">
      <dgm:prSet presAssocID="{EF60A22A-7268-4A2D-8BD6-564517C54139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E86F2-14C5-496B-8BA3-79EFA9DC222D}" type="pres">
      <dgm:prSet presAssocID="{EF60A22A-7268-4A2D-8BD6-564517C54139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FC118-B651-4D53-ABE0-4A721A3C751F}" type="pres">
      <dgm:prSet presAssocID="{170D35DC-28AC-4C2A-8A7E-70782DE973AA}" presName="sp" presStyleCnt="0"/>
      <dgm:spPr/>
      <dgm:t>
        <a:bodyPr/>
        <a:lstStyle/>
        <a:p>
          <a:endParaRPr lang="ru-RU"/>
        </a:p>
      </dgm:t>
    </dgm:pt>
    <dgm:pt modelId="{0E43A47A-1949-4543-9C9A-93AA56EA27EB}" type="pres">
      <dgm:prSet presAssocID="{0CE21B33-58F6-4E3D-846A-AE2C10111E71}" presName="composite" presStyleCnt="0"/>
      <dgm:spPr/>
      <dgm:t>
        <a:bodyPr/>
        <a:lstStyle/>
        <a:p>
          <a:endParaRPr lang="ru-RU"/>
        </a:p>
      </dgm:t>
    </dgm:pt>
    <dgm:pt modelId="{CE932B7A-0BC2-424F-A1DB-E3B6C517ACF6}" type="pres">
      <dgm:prSet presAssocID="{0CE21B33-58F6-4E3D-846A-AE2C10111E71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62D43-2823-4977-9F14-0E193BB3ED6C}" type="pres">
      <dgm:prSet presAssocID="{0CE21B33-58F6-4E3D-846A-AE2C10111E71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426D6-D9F4-444A-B620-10341B645527}" type="pres">
      <dgm:prSet presAssocID="{210F47CE-43C0-4F06-9A04-F620F2C1F9F1}" presName="sp" presStyleCnt="0"/>
      <dgm:spPr/>
      <dgm:t>
        <a:bodyPr/>
        <a:lstStyle/>
        <a:p>
          <a:endParaRPr lang="ru-RU"/>
        </a:p>
      </dgm:t>
    </dgm:pt>
    <dgm:pt modelId="{C09AA70E-F341-43D6-A2A4-6C9F7679B133}" type="pres">
      <dgm:prSet presAssocID="{C48CF671-E46F-4B52-AD4E-FEAA2C93D065}" presName="composite" presStyleCnt="0"/>
      <dgm:spPr/>
      <dgm:t>
        <a:bodyPr/>
        <a:lstStyle/>
        <a:p>
          <a:endParaRPr lang="ru-RU"/>
        </a:p>
      </dgm:t>
    </dgm:pt>
    <dgm:pt modelId="{E8101A72-6852-4F2A-9614-73A9809C00F2}" type="pres">
      <dgm:prSet presAssocID="{C48CF671-E46F-4B52-AD4E-FEAA2C93D065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28D23-22F6-4DB0-9744-78DF0272AB87}" type="pres">
      <dgm:prSet presAssocID="{C48CF671-E46F-4B52-AD4E-FEAA2C93D065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AC9E7-E576-4032-98B9-6A13CE734905}" srcId="{9EC90CD5-5C6A-405C-ACCB-1EEE7F89AC99}" destId="{156BBAC6-96A2-427E-8F0F-E2DC0846CF4B}" srcOrd="0" destOrd="0" parTransId="{B1F99254-4CDF-458A-976D-8A746F121BE3}" sibTransId="{98FF75C9-C7A4-4813-A973-AB88D0E392FC}"/>
    <dgm:cxn modelId="{16D4D677-2C42-4993-A2FE-58C845EA1911}" srcId="{9EC90CD5-5C6A-405C-ACCB-1EEE7F89AC99}" destId="{0CE21B33-58F6-4E3D-846A-AE2C10111E71}" srcOrd="8" destOrd="0" parTransId="{1C9FE3CD-A988-4578-8305-9D32B531B18B}" sibTransId="{210F47CE-43C0-4F06-9A04-F620F2C1F9F1}"/>
    <dgm:cxn modelId="{ED1E6337-319A-4203-9A90-81E51CC7C5B6}" srcId="{9EC90CD5-5C6A-405C-ACCB-1EEE7F89AC99}" destId="{E576D368-6168-4917-A587-89A66ACA6EC8}" srcOrd="1" destOrd="0" parTransId="{F2E6048B-D85A-4363-AF20-59AA968D49F8}" sibTransId="{8D315B34-63FB-4181-B9C6-CBAF4816AE24}"/>
    <dgm:cxn modelId="{51CF9081-8225-4366-ACBA-D3B55A09411B}" srcId="{ED4CBB9F-8E57-429E-86DF-175714A9EF75}" destId="{46E9492F-E3CD-4A6B-BCDF-7048DA2C43D6}" srcOrd="0" destOrd="0" parTransId="{B0C23F8A-BD23-47C9-8BC3-7DEA7ADE908A}" sibTransId="{F4367C9D-4FCF-4D46-873E-0D06FD5FB040}"/>
    <dgm:cxn modelId="{BC12E224-58BC-42D7-8B47-562F5709420C}" type="presOf" srcId="{E576D368-6168-4917-A587-89A66ACA6EC8}" destId="{AE1E1A90-DA35-4FE5-9254-BEDD2E9CD756}" srcOrd="0" destOrd="0" presId="urn:microsoft.com/office/officeart/2005/8/layout/chevron2"/>
    <dgm:cxn modelId="{248BF6D5-98BD-43C5-91B1-53C702585CBB}" srcId="{9EC90CD5-5C6A-405C-ACCB-1EEE7F89AC99}" destId="{7D47A254-5478-4CEB-A5C4-C74FCDE7FD8B}" srcOrd="3" destOrd="0" parTransId="{431A7A62-6EB4-40B9-89D4-954CFEAAB2F6}" sibTransId="{86693014-7CBA-47A0-9A12-D64E9B26083B}"/>
    <dgm:cxn modelId="{A11BEAD4-6B54-4F9A-8DCA-63531FAD0A33}" type="presOf" srcId="{156BBAC6-96A2-427E-8F0F-E2DC0846CF4B}" destId="{BD12D488-1EC9-490B-83C5-7608290A7226}" srcOrd="0" destOrd="0" presId="urn:microsoft.com/office/officeart/2005/8/layout/chevron2"/>
    <dgm:cxn modelId="{386EE078-ADED-4741-B11E-88DDB6B1B920}" srcId="{1A418159-5E39-48B9-8ECC-F240E04AD63F}" destId="{4DCD441C-02B1-42B6-BE9D-0622927434FA}" srcOrd="0" destOrd="0" parTransId="{AA349608-A018-4800-B686-1FE923C53BA2}" sibTransId="{C8DB6EE4-B32A-46F9-8DF4-7A3BD3A5BB77}"/>
    <dgm:cxn modelId="{47B5C864-324A-43BF-9A50-D714CACF46EA}" type="presOf" srcId="{1E61FFF5-B250-44FC-81B6-98D1F8CCD658}" destId="{9B962D43-2823-4977-9F14-0E193BB3ED6C}" srcOrd="0" destOrd="0" presId="urn:microsoft.com/office/officeart/2005/8/layout/chevron2"/>
    <dgm:cxn modelId="{048DF4C2-CD26-4BA9-9904-F29B43B3DBBD}" type="presOf" srcId="{ED4CBB9F-8E57-429E-86DF-175714A9EF75}" destId="{0F30471B-C671-40DC-AC1A-21E5C84A0B18}" srcOrd="0" destOrd="0" presId="urn:microsoft.com/office/officeart/2005/8/layout/chevron2"/>
    <dgm:cxn modelId="{C00D3857-3542-45F8-9F3E-71249BCFA8F4}" srcId="{9EC90CD5-5C6A-405C-ACCB-1EEE7F89AC99}" destId="{1A418159-5E39-48B9-8ECC-F240E04AD63F}" srcOrd="5" destOrd="0" parTransId="{866520C7-86B1-4976-8973-7BEA4C46E882}" sibTransId="{F096A366-0DBC-4A41-B5B7-C2756EE02279}"/>
    <dgm:cxn modelId="{42726CC5-737A-458E-94D5-6E4348A97F61}" srcId="{9EC90CD5-5C6A-405C-ACCB-1EEE7F89AC99}" destId="{ED4CBB9F-8E57-429E-86DF-175714A9EF75}" srcOrd="2" destOrd="0" parTransId="{87AFC4BD-83EB-495D-85A7-8808E21D5687}" sibTransId="{7172D4BC-9602-4799-9925-32D4DD8D8D97}"/>
    <dgm:cxn modelId="{F11C7748-C790-4E98-B0E2-823BDD4D4A74}" srcId="{9EC90CD5-5C6A-405C-ACCB-1EEE7F89AC99}" destId="{7237969B-1120-423D-B246-0D9BEFBC8BE3}" srcOrd="4" destOrd="0" parTransId="{7DDD62CE-445A-4A8F-8C70-A3A946D189ED}" sibTransId="{816CB5CD-F94A-45F1-B193-65F8B77FF64B}"/>
    <dgm:cxn modelId="{EE9B3B65-5612-42F6-8BFC-0020F5F779D5}" type="presOf" srcId="{7D47A254-5478-4CEB-A5C4-C74FCDE7FD8B}" destId="{DE131A2C-C2C9-4B87-89E8-829A1FBAF5C5}" srcOrd="0" destOrd="0" presId="urn:microsoft.com/office/officeart/2005/8/layout/chevron2"/>
    <dgm:cxn modelId="{545F9609-3FC5-44FB-8DC5-CF9922CF81FF}" type="presOf" srcId="{F4182274-7F92-4279-8738-D52F6F5982DF}" destId="{0E2335AF-925D-4B58-96F7-F430A949E16E}" srcOrd="0" destOrd="0" presId="urn:microsoft.com/office/officeart/2005/8/layout/chevron2"/>
    <dgm:cxn modelId="{05491073-54C6-48C2-8000-A46A8B52D59F}" srcId="{9EC90CD5-5C6A-405C-ACCB-1EEE7F89AC99}" destId="{FB3460B0-C03B-4181-9DFA-576A0D30C1C1}" srcOrd="6" destOrd="0" parTransId="{06355D24-D45E-428B-8AE3-B2B0BCA240BA}" sibTransId="{30F52948-3B5E-4FF3-9111-ACCD30339473}"/>
    <dgm:cxn modelId="{409AD4AC-C853-4BF8-9951-7AAB6C18DC2A}" type="presOf" srcId="{4DCD441C-02B1-42B6-BE9D-0622927434FA}" destId="{D3A55BAF-41B9-42F3-B88B-75F68BAF2D25}" srcOrd="0" destOrd="0" presId="urn:microsoft.com/office/officeart/2005/8/layout/chevron2"/>
    <dgm:cxn modelId="{1A82D740-0957-43BC-80EE-27B02F940989}" type="presOf" srcId="{1A418159-5E39-48B9-8ECC-F240E04AD63F}" destId="{7A59C622-4C0A-46CB-89FE-E4662BC8A011}" srcOrd="0" destOrd="0" presId="urn:microsoft.com/office/officeart/2005/8/layout/chevron2"/>
    <dgm:cxn modelId="{BB09F129-EBC7-4B73-A158-887CEABFC1E8}" srcId="{0CE21B33-58F6-4E3D-846A-AE2C10111E71}" destId="{1E61FFF5-B250-44FC-81B6-98D1F8CCD658}" srcOrd="0" destOrd="0" parTransId="{5F9A2A8D-AAB3-47A7-ACFA-EB26AE0B2C4E}" sibTransId="{03A02A5C-DDF7-465A-84CD-76C8A271CFA8}"/>
    <dgm:cxn modelId="{5E53DA2F-8ACC-4B4C-9341-2AFE2DDF3F3A}" srcId="{9EC90CD5-5C6A-405C-ACCB-1EEE7F89AC99}" destId="{C48CF671-E46F-4B52-AD4E-FEAA2C93D065}" srcOrd="9" destOrd="0" parTransId="{8C9A67DF-BF7F-4C35-B0A3-A7E79AC44364}" sibTransId="{FE839066-40F6-47E9-B330-E0D3FF3D2E06}"/>
    <dgm:cxn modelId="{8548EFD5-812C-49D0-982F-70562A90FBFE}" srcId="{7D47A254-5478-4CEB-A5C4-C74FCDE7FD8B}" destId="{DCCB9B8C-52B8-49B5-A34F-E6B10A51646E}" srcOrd="0" destOrd="0" parTransId="{7E353DF1-3943-48B1-9D4A-217A22361D75}" sibTransId="{AC45E6A3-97DE-4D4A-9EC9-1519FB7BBCFA}"/>
    <dgm:cxn modelId="{A614CC9D-8035-42ED-91E8-E89049E2A1FA}" type="presOf" srcId="{EF60A22A-7268-4A2D-8BD6-564517C54139}" destId="{11BCAE4F-BC9B-4086-8BD5-5EA28B9D8C2D}" srcOrd="0" destOrd="0" presId="urn:microsoft.com/office/officeart/2005/8/layout/chevron2"/>
    <dgm:cxn modelId="{5CABCBA2-32E7-417C-BD0A-3F63DA8C1DEB}" srcId="{7237969B-1120-423D-B246-0D9BEFBC8BE3}" destId="{DD7225D6-2B8D-4698-A961-4811E2C177A0}" srcOrd="0" destOrd="0" parTransId="{7AD7D5A6-33D6-463F-A857-6FB59CF5A4D7}" sibTransId="{37856021-1C7C-4298-967A-8CE72EDF1512}"/>
    <dgm:cxn modelId="{D1809C49-BE96-4F20-8F47-4ACB37133C4B}" srcId="{C48CF671-E46F-4B52-AD4E-FEAA2C93D065}" destId="{E12D100F-6528-4755-B80E-FC6912EBC3F1}" srcOrd="0" destOrd="0" parTransId="{8529A690-3BE3-4AC4-84AA-E720382B8548}" sibTransId="{E805B56E-5AC7-4B43-B88A-1D118202429E}"/>
    <dgm:cxn modelId="{08201A23-5C2C-4712-BD6E-A528F28F69CE}" type="presOf" srcId="{968D2E05-3BB5-49F5-9BA9-C0E26EEE3FEB}" destId="{2ED2647B-BB7E-49F7-AF33-A1E1FA375025}" srcOrd="0" destOrd="0" presId="urn:microsoft.com/office/officeart/2005/8/layout/chevron2"/>
    <dgm:cxn modelId="{29E1537B-F40B-42CD-8D30-D9334D5D5C56}" type="presOf" srcId="{DCCB9B8C-52B8-49B5-A34F-E6B10A51646E}" destId="{1967344B-9346-4AA5-B180-4FF0E23EEAC5}" srcOrd="0" destOrd="0" presId="urn:microsoft.com/office/officeart/2005/8/layout/chevron2"/>
    <dgm:cxn modelId="{21593554-97D3-4226-8120-825EEA29A75F}" type="presOf" srcId="{C48CF671-E46F-4B52-AD4E-FEAA2C93D065}" destId="{E8101A72-6852-4F2A-9614-73A9809C00F2}" srcOrd="0" destOrd="0" presId="urn:microsoft.com/office/officeart/2005/8/layout/chevron2"/>
    <dgm:cxn modelId="{E9B3B284-7A56-442E-9860-973A6980F379}" srcId="{156BBAC6-96A2-427E-8F0F-E2DC0846CF4B}" destId="{968D2E05-3BB5-49F5-9BA9-C0E26EEE3FEB}" srcOrd="0" destOrd="0" parTransId="{C5DCCB8B-D289-4CD5-B244-320E4791C421}" sibTransId="{868420DF-D473-4478-AA43-DEA2081D22E9}"/>
    <dgm:cxn modelId="{7B9A0A09-466B-46D7-85FE-EA388CD6C3BE}" srcId="{E576D368-6168-4917-A587-89A66ACA6EC8}" destId="{7E01EA18-5754-49F3-AF41-7CFC584B1B92}" srcOrd="0" destOrd="0" parTransId="{2D5DA7A0-04AB-49F2-8DFA-C93655FE9B71}" sibTransId="{C6BCA65D-B224-4719-87A5-3AF25EC34146}"/>
    <dgm:cxn modelId="{20F89B20-8349-4ED8-843C-A8A737E3A62C}" type="presOf" srcId="{46E9492F-E3CD-4A6B-BCDF-7048DA2C43D6}" destId="{64E1396F-70F3-4DDC-8B6B-21BBE9BD9F5C}" srcOrd="0" destOrd="0" presId="urn:microsoft.com/office/officeart/2005/8/layout/chevron2"/>
    <dgm:cxn modelId="{6FCF39C6-D324-491F-B686-62C8874581B4}" type="presOf" srcId="{FB3460B0-C03B-4181-9DFA-576A0D30C1C1}" destId="{EC085D36-670A-40D7-9D6D-C76CA482684F}" srcOrd="0" destOrd="0" presId="urn:microsoft.com/office/officeart/2005/8/layout/chevron2"/>
    <dgm:cxn modelId="{F2C2678C-ADB3-4D96-9B55-76C316B8356A}" type="presOf" srcId="{0CE21B33-58F6-4E3D-846A-AE2C10111E71}" destId="{CE932B7A-0BC2-424F-A1DB-E3B6C517ACF6}" srcOrd="0" destOrd="0" presId="urn:microsoft.com/office/officeart/2005/8/layout/chevron2"/>
    <dgm:cxn modelId="{11877CBA-F8B8-403A-887B-531E5886E211}" type="presOf" srcId="{E12D100F-6528-4755-B80E-FC6912EBC3F1}" destId="{1A428D23-22F6-4DB0-9744-78DF0272AB87}" srcOrd="0" destOrd="0" presId="urn:microsoft.com/office/officeart/2005/8/layout/chevron2"/>
    <dgm:cxn modelId="{3AEE26BC-6A78-40FE-B1AF-6966E2B031FC}" srcId="{9EC90CD5-5C6A-405C-ACCB-1EEE7F89AC99}" destId="{EF60A22A-7268-4A2D-8BD6-564517C54139}" srcOrd="7" destOrd="0" parTransId="{405750EE-48CD-40A0-A2A9-1ACAD903124D}" sibTransId="{170D35DC-28AC-4C2A-8A7E-70782DE973AA}"/>
    <dgm:cxn modelId="{4132A320-40EA-4BB5-B710-8029192960E0}" type="presOf" srcId="{7E01EA18-5754-49F3-AF41-7CFC584B1B92}" destId="{DDF10D27-B488-4C37-A00A-74C0DC8B5CB1}" srcOrd="0" destOrd="0" presId="urn:microsoft.com/office/officeart/2005/8/layout/chevron2"/>
    <dgm:cxn modelId="{A44F1D04-4F22-4C00-9724-DD341DD4B09A}" srcId="{EF60A22A-7268-4A2D-8BD6-564517C54139}" destId="{232FCBE5-555D-4EE4-93E1-AAF7654470BA}" srcOrd="0" destOrd="0" parTransId="{2005C936-DF81-40A0-B4B4-92920E84930F}" sibTransId="{FB416585-F852-4E68-8D92-4521EBECC18D}"/>
    <dgm:cxn modelId="{1C985EDD-9B36-48D8-B572-192C1C49FDDC}" srcId="{FB3460B0-C03B-4181-9DFA-576A0D30C1C1}" destId="{F4182274-7F92-4279-8738-D52F6F5982DF}" srcOrd="0" destOrd="0" parTransId="{202EC13B-B0EC-4863-B546-31D9B557FB17}" sibTransId="{397E4AEB-B944-4AF8-8679-1F7622CBF888}"/>
    <dgm:cxn modelId="{F6793A6A-7E6A-4ACC-881F-839B4A57FD06}" type="presOf" srcId="{9EC90CD5-5C6A-405C-ACCB-1EEE7F89AC99}" destId="{541E63DA-1073-4AF0-8F80-C169A1249A28}" srcOrd="0" destOrd="0" presId="urn:microsoft.com/office/officeart/2005/8/layout/chevron2"/>
    <dgm:cxn modelId="{01AD9372-B38B-4C86-8BBC-DD39E196DABD}" type="presOf" srcId="{7237969B-1120-423D-B246-0D9BEFBC8BE3}" destId="{4F83B4D7-6343-4D71-B5BB-DC33F43278C4}" srcOrd="0" destOrd="0" presId="urn:microsoft.com/office/officeart/2005/8/layout/chevron2"/>
    <dgm:cxn modelId="{3757B284-5FC0-4C9C-B773-6270B697BF6B}" type="presOf" srcId="{232FCBE5-555D-4EE4-93E1-AAF7654470BA}" destId="{1EFE86F2-14C5-496B-8BA3-79EFA9DC222D}" srcOrd="0" destOrd="0" presId="urn:microsoft.com/office/officeart/2005/8/layout/chevron2"/>
    <dgm:cxn modelId="{5A9700D8-8FAA-47FD-9BB7-A6EE55BE353F}" type="presOf" srcId="{DD7225D6-2B8D-4698-A961-4811E2C177A0}" destId="{312C71E9-482A-4C0B-8079-2C80A3EB687C}" srcOrd="0" destOrd="0" presId="urn:microsoft.com/office/officeart/2005/8/layout/chevron2"/>
    <dgm:cxn modelId="{3B4BA448-2FD8-4B79-A594-1326AB4BB7F3}" type="presParOf" srcId="{541E63DA-1073-4AF0-8F80-C169A1249A28}" destId="{7C22C1AB-888E-4A0C-953C-4DE96C929D72}" srcOrd="0" destOrd="0" presId="urn:microsoft.com/office/officeart/2005/8/layout/chevron2"/>
    <dgm:cxn modelId="{64B3CBAF-4957-4040-94A7-453E9B20577E}" type="presParOf" srcId="{7C22C1AB-888E-4A0C-953C-4DE96C929D72}" destId="{BD12D488-1EC9-490B-83C5-7608290A7226}" srcOrd="0" destOrd="0" presId="urn:microsoft.com/office/officeart/2005/8/layout/chevron2"/>
    <dgm:cxn modelId="{05939195-0A64-41E7-94E4-0248F9ACAA3F}" type="presParOf" srcId="{7C22C1AB-888E-4A0C-953C-4DE96C929D72}" destId="{2ED2647B-BB7E-49F7-AF33-A1E1FA375025}" srcOrd="1" destOrd="0" presId="urn:microsoft.com/office/officeart/2005/8/layout/chevron2"/>
    <dgm:cxn modelId="{706A3D1C-E6B0-4015-9CF5-1FBD0314CD4A}" type="presParOf" srcId="{541E63DA-1073-4AF0-8F80-C169A1249A28}" destId="{FCE9666E-2BA7-4EB9-8113-5CFBD7AE2ABE}" srcOrd="1" destOrd="0" presId="urn:microsoft.com/office/officeart/2005/8/layout/chevron2"/>
    <dgm:cxn modelId="{1E1EE166-08C9-4507-BAAA-6CE604101565}" type="presParOf" srcId="{541E63DA-1073-4AF0-8F80-C169A1249A28}" destId="{7D4E8FC8-C0D3-4DBC-B6A9-02338348CBD0}" srcOrd="2" destOrd="0" presId="urn:microsoft.com/office/officeart/2005/8/layout/chevron2"/>
    <dgm:cxn modelId="{C2E0CA7D-4E10-4313-90D1-EF444E42B8CA}" type="presParOf" srcId="{7D4E8FC8-C0D3-4DBC-B6A9-02338348CBD0}" destId="{AE1E1A90-DA35-4FE5-9254-BEDD2E9CD756}" srcOrd="0" destOrd="0" presId="urn:microsoft.com/office/officeart/2005/8/layout/chevron2"/>
    <dgm:cxn modelId="{03E08EA2-8FD0-49D2-8EA8-68485BAA0941}" type="presParOf" srcId="{7D4E8FC8-C0D3-4DBC-B6A9-02338348CBD0}" destId="{DDF10D27-B488-4C37-A00A-74C0DC8B5CB1}" srcOrd="1" destOrd="0" presId="urn:microsoft.com/office/officeart/2005/8/layout/chevron2"/>
    <dgm:cxn modelId="{A738E36C-1A25-462F-86EA-38F79C3EFE44}" type="presParOf" srcId="{541E63DA-1073-4AF0-8F80-C169A1249A28}" destId="{566C83A0-B9BB-493C-A3E7-DCD6E2BCA777}" srcOrd="3" destOrd="0" presId="urn:microsoft.com/office/officeart/2005/8/layout/chevron2"/>
    <dgm:cxn modelId="{65093B9F-4314-4855-A8A8-330F25373236}" type="presParOf" srcId="{541E63DA-1073-4AF0-8F80-C169A1249A28}" destId="{4CA6DF96-739D-4395-86FC-350757DA5F82}" srcOrd="4" destOrd="0" presId="urn:microsoft.com/office/officeart/2005/8/layout/chevron2"/>
    <dgm:cxn modelId="{F2F3E77E-C552-455C-B27C-A241F521DDC1}" type="presParOf" srcId="{4CA6DF96-739D-4395-86FC-350757DA5F82}" destId="{0F30471B-C671-40DC-AC1A-21E5C84A0B18}" srcOrd="0" destOrd="0" presId="urn:microsoft.com/office/officeart/2005/8/layout/chevron2"/>
    <dgm:cxn modelId="{87D5F455-EBD7-4478-BBB9-1DE683B6518A}" type="presParOf" srcId="{4CA6DF96-739D-4395-86FC-350757DA5F82}" destId="{64E1396F-70F3-4DDC-8B6B-21BBE9BD9F5C}" srcOrd="1" destOrd="0" presId="urn:microsoft.com/office/officeart/2005/8/layout/chevron2"/>
    <dgm:cxn modelId="{2099A79D-6DAE-459B-AB69-C80728C5523D}" type="presParOf" srcId="{541E63DA-1073-4AF0-8F80-C169A1249A28}" destId="{2371644E-752F-4980-9355-BD321E169637}" srcOrd="5" destOrd="0" presId="urn:microsoft.com/office/officeart/2005/8/layout/chevron2"/>
    <dgm:cxn modelId="{1D2662D9-B87D-4332-B6A5-D909779F7472}" type="presParOf" srcId="{541E63DA-1073-4AF0-8F80-C169A1249A28}" destId="{713A3791-51A4-4676-AA86-358DC27E7F70}" srcOrd="6" destOrd="0" presId="urn:microsoft.com/office/officeart/2005/8/layout/chevron2"/>
    <dgm:cxn modelId="{58BD5167-B850-4DF6-BA31-1CC742D65622}" type="presParOf" srcId="{713A3791-51A4-4676-AA86-358DC27E7F70}" destId="{DE131A2C-C2C9-4B87-89E8-829A1FBAF5C5}" srcOrd="0" destOrd="0" presId="urn:microsoft.com/office/officeart/2005/8/layout/chevron2"/>
    <dgm:cxn modelId="{371EFB90-272E-4745-966A-92EB1E8237F3}" type="presParOf" srcId="{713A3791-51A4-4676-AA86-358DC27E7F70}" destId="{1967344B-9346-4AA5-B180-4FF0E23EEAC5}" srcOrd="1" destOrd="0" presId="urn:microsoft.com/office/officeart/2005/8/layout/chevron2"/>
    <dgm:cxn modelId="{79A231B3-FDE4-4116-83F4-400674B9AC42}" type="presParOf" srcId="{541E63DA-1073-4AF0-8F80-C169A1249A28}" destId="{0CFFEFBA-B583-474B-9517-D5814BEA96D1}" srcOrd="7" destOrd="0" presId="urn:microsoft.com/office/officeart/2005/8/layout/chevron2"/>
    <dgm:cxn modelId="{67584ADE-B4BB-4812-AD9B-E1F5411FB222}" type="presParOf" srcId="{541E63DA-1073-4AF0-8F80-C169A1249A28}" destId="{F311C151-3076-4E5B-8D66-089C985A71D3}" srcOrd="8" destOrd="0" presId="urn:microsoft.com/office/officeart/2005/8/layout/chevron2"/>
    <dgm:cxn modelId="{55430CEE-3FBF-4F2C-9962-D00AD2F374D1}" type="presParOf" srcId="{F311C151-3076-4E5B-8D66-089C985A71D3}" destId="{4F83B4D7-6343-4D71-B5BB-DC33F43278C4}" srcOrd="0" destOrd="0" presId="urn:microsoft.com/office/officeart/2005/8/layout/chevron2"/>
    <dgm:cxn modelId="{AA1A7316-AA59-4DBB-A680-1BCE8E900AD7}" type="presParOf" srcId="{F311C151-3076-4E5B-8D66-089C985A71D3}" destId="{312C71E9-482A-4C0B-8079-2C80A3EB687C}" srcOrd="1" destOrd="0" presId="urn:microsoft.com/office/officeart/2005/8/layout/chevron2"/>
    <dgm:cxn modelId="{F5778012-CA03-489E-B3F0-84FC33E43E92}" type="presParOf" srcId="{541E63DA-1073-4AF0-8F80-C169A1249A28}" destId="{19AA671D-ECC9-409A-830C-8C134063D002}" srcOrd="9" destOrd="0" presId="urn:microsoft.com/office/officeart/2005/8/layout/chevron2"/>
    <dgm:cxn modelId="{037A7896-1A57-42F9-849D-1A0D59CB58E6}" type="presParOf" srcId="{541E63DA-1073-4AF0-8F80-C169A1249A28}" destId="{AB04FD64-DDF6-42D9-9F68-8EAA66B66399}" srcOrd="10" destOrd="0" presId="urn:microsoft.com/office/officeart/2005/8/layout/chevron2"/>
    <dgm:cxn modelId="{A01DA68E-6D99-4FEA-B686-A0C057D51BD4}" type="presParOf" srcId="{AB04FD64-DDF6-42D9-9F68-8EAA66B66399}" destId="{7A59C622-4C0A-46CB-89FE-E4662BC8A011}" srcOrd="0" destOrd="0" presId="urn:microsoft.com/office/officeart/2005/8/layout/chevron2"/>
    <dgm:cxn modelId="{679982EB-E8F1-491C-9551-1E7D5D124481}" type="presParOf" srcId="{AB04FD64-DDF6-42D9-9F68-8EAA66B66399}" destId="{D3A55BAF-41B9-42F3-B88B-75F68BAF2D25}" srcOrd="1" destOrd="0" presId="urn:microsoft.com/office/officeart/2005/8/layout/chevron2"/>
    <dgm:cxn modelId="{9F11A1F6-FAC5-44DE-A492-F4DEC2B7033A}" type="presParOf" srcId="{541E63DA-1073-4AF0-8F80-C169A1249A28}" destId="{1AA0A462-9A31-4D7D-9DAA-B060021795BB}" srcOrd="11" destOrd="0" presId="urn:microsoft.com/office/officeart/2005/8/layout/chevron2"/>
    <dgm:cxn modelId="{CD790FCC-381F-4ABC-95CE-3573D931882D}" type="presParOf" srcId="{541E63DA-1073-4AF0-8F80-C169A1249A28}" destId="{CF177729-7AD7-4F6F-B158-A8C91BB94537}" srcOrd="12" destOrd="0" presId="urn:microsoft.com/office/officeart/2005/8/layout/chevron2"/>
    <dgm:cxn modelId="{99D02944-23F3-4814-AE4C-B5E29AD53905}" type="presParOf" srcId="{CF177729-7AD7-4F6F-B158-A8C91BB94537}" destId="{EC085D36-670A-40D7-9D6D-C76CA482684F}" srcOrd="0" destOrd="0" presId="urn:microsoft.com/office/officeart/2005/8/layout/chevron2"/>
    <dgm:cxn modelId="{C0AB47CB-06BA-4648-97A0-F73A20CB1ACD}" type="presParOf" srcId="{CF177729-7AD7-4F6F-B158-A8C91BB94537}" destId="{0E2335AF-925D-4B58-96F7-F430A949E16E}" srcOrd="1" destOrd="0" presId="urn:microsoft.com/office/officeart/2005/8/layout/chevron2"/>
    <dgm:cxn modelId="{60DD69DE-990A-46BC-BA4A-C4EFC15544CD}" type="presParOf" srcId="{541E63DA-1073-4AF0-8F80-C169A1249A28}" destId="{4C0565EA-C657-472A-814E-98A786AEE811}" srcOrd="13" destOrd="0" presId="urn:microsoft.com/office/officeart/2005/8/layout/chevron2"/>
    <dgm:cxn modelId="{5553C11B-1764-4E10-B6FE-D65C7177FCA7}" type="presParOf" srcId="{541E63DA-1073-4AF0-8F80-C169A1249A28}" destId="{702C8773-124B-4FC9-9A8A-BEF60B5143EB}" srcOrd="14" destOrd="0" presId="urn:microsoft.com/office/officeart/2005/8/layout/chevron2"/>
    <dgm:cxn modelId="{2DE00A01-C135-4953-B142-BA2B6C37BF22}" type="presParOf" srcId="{702C8773-124B-4FC9-9A8A-BEF60B5143EB}" destId="{11BCAE4F-BC9B-4086-8BD5-5EA28B9D8C2D}" srcOrd="0" destOrd="0" presId="urn:microsoft.com/office/officeart/2005/8/layout/chevron2"/>
    <dgm:cxn modelId="{2999008E-F281-4C9F-A5D1-29F060AF55EB}" type="presParOf" srcId="{702C8773-124B-4FC9-9A8A-BEF60B5143EB}" destId="{1EFE86F2-14C5-496B-8BA3-79EFA9DC222D}" srcOrd="1" destOrd="0" presId="urn:microsoft.com/office/officeart/2005/8/layout/chevron2"/>
    <dgm:cxn modelId="{F1FCD5C7-3ED2-47DF-A463-8C306323A22E}" type="presParOf" srcId="{541E63DA-1073-4AF0-8F80-C169A1249A28}" destId="{FFDFC118-B651-4D53-ABE0-4A721A3C751F}" srcOrd="15" destOrd="0" presId="urn:microsoft.com/office/officeart/2005/8/layout/chevron2"/>
    <dgm:cxn modelId="{D295CC09-993E-40A4-ADB9-D829749B3BE5}" type="presParOf" srcId="{541E63DA-1073-4AF0-8F80-C169A1249A28}" destId="{0E43A47A-1949-4543-9C9A-93AA56EA27EB}" srcOrd="16" destOrd="0" presId="urn:microsoft.com/office/officeart/2005/8/layout/chevron2"/>
    <dgm:cxn modelId="{62D8BF50-D03D-493C-BA54-89329C6E18E1}" type="presParOf" srcId="{0E43A47A-1949-4543-9C9A-93AA56EA27EB}" destId="{CE932B7A-0BC2-424F-A1DB-E3B6C517ACF6}" srcOrd="0" destOrd="0" presId="urn:microsoft.com/office/officeart/2005/8/layout/chevron2"/>
    <dgm:cxn modelId="{1334F0E1-3DBF-4275-8C64-295C89FDDB62}" type="presParOf" srcId="{0E43A47A-1949-4543-9C9A-93AA56EA27EB}" destId="{9B962D43-2823-4977-9F14-0E193BB3ED6C}" srcOrd="1" destOrd="0" presId="urn:microsoft.com/office/officeart/2005/8/layout/chevron2"/>
    <dgm:cxn modelId="{DFD81A60-7C36-4B7C-A510-DD463B6C2250}" type="presParOf" srcId="{541E63DA-1073-4AF0-8F80-C169A1249A28}" destId="{23A426D6-D9F4-444A-B620-10341B645527}" srcOrd="17" destOrd="0" presId="urn:microsoft.com/office/officeart/2005/8/layout/chevron2"/>
    <dgm:cxn modelId="{AC979AAA-2C77-40BA-B7CF-42235BBA40A9}" type="presParOf" srcId="{541E63DA-1073-4AF0-8F80-C169A1249A28}" destId="{C09AA70E-F341-43D6-A2A4-6C9F7679B133}" srcOrd="18" destOrd="0" presId="urn:microsoft.com/office/officeart/2005/8/layout/chevron2"/>
    <dgm:cxn modelId="{2112DA87-D701-4B85-BF07-521315D7E28D}" type="presParOf" srcId="{C09AA70E-F341-43D6-A2A4-6C9F7679B133}" destId="{E8101A72-6852-4F2A-9614-73A9809C00F2}" srcOrd="0" destOrd="0" presId="urn:microsoft.com/office/officeart/2005/8/layout/chevron2"/>
    <dgm:cxn modelId="{D7A7A3D5-0EBE-4B58-9E1F-5BA2CC23F248}" type="presParOf" srcId="{C09AA70E-F341-43D6-A2A4-6C9F7679B133}" destId="{1A428D23-22F6-4DB0-9744-78DF0272AB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0CA67-7602-4AED-A49B-1674F5271AF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A31D49-3D06-4685-8F84-D48BD504505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100" b="1" dirty="0" smtClean="0">
            <a:latin typeface="+mn-lt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Удержание и перечисление НДФЛ с сумм пособий,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выплаченных за счет средств Фонда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dirty="0"/>
        </a:p>
      </dgm:t>
    </dgm:pt>
    <dgm:pt modelId="{C21B3F0A-C0EA-4F12-85E9-C1A94D3837E9}" type="parTrans" cxnId="{FF8FC5D3-AC25-4DA7-978E-D6000E4B9008}">
      <dgm:prSet/>
      <dgm:spPr/>
      <dgm:t>
        <a:bodyPr/>
        <a:lstStyle/>
        <a:p>
          <a:endParaRPr lang="ru-RU"/>
        </a:p>
      </dgm:t>
    </dgm:pt>
    <dgm:pt modelId="{761EEE16-C695-4D7B-8387-B33F4038AC69}" type="sibTrans" cxnId="{FF8FC5D3-AC25-4DA7-978E-D6000E4B9008}">
      <dgm:prSet/>
      <dgm:spPr/>
      <dgm:t>
        <a:bodyPr/>
        <a:lstStyle/>
        <a:p>
          <a:endParaRPr lang="ru-RU"/>
        </a:p>
      </dgm:t>
    </dgm:pt>
    <dgm:pt modelId="{EBCD0E24-FDC4-4809-8B67-D449FAE229C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Выдача справок о доходах по форме 2-НДФЛ 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(по запросу физического лица)</a:t>
          </a:r>
          <a:endParaRPr lang="ru-RU" sz="1800" b="0" dirty="0">
            <a:solidFill>
              <a:schemeClr val="tx2">
                <a:lumMod val="75000"/>
              </a:schemeClr>
            </a:solidFill>
          </a:endParaRPr>
        </a:p>
      </dgm:t>
    </dgm:pt>
    <dgm:pt modelId="{40FC1BA3-591A-42E9-BDCB-6A0FD8F3EA0B}" type="parTrans" cxnId="{E09C11C2-8DED-4513-A101-E5CC810A8BE0}">
      <dgm:prSet/>
      <dgm:spPr/>
      <dgm:t>
        <a:bodyPr/>
        <a:lstStyle/>
        <a:p>
          <a:endParaRPr lang="ru-RU"/>
        </a:p>
      </dgm:t>
    </dgm:pt>
    <dgm:pt modelId="{9CA90164-D93F-4359-9A94-9168E89D8387}" type="sibTrans" cxnId="{E09C11C2-8DED-4513-A101-E5CC810A8BE0}">
      <dgm:prSet/>
      <dgm:spPr/>
      <dgm:t>
        <a:bodyPr/>
        <a:lstStyle/>
        <a:p>
          <a:endParaRPr lang="ru-RU"/>
        </a:p>
      </dgm:t>
    </dgm:pt>
    <dgm:pt modelId="{ABEA17C7-50AD-4AF8-B6F4-5C929CBA307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Представление сведений о выплате пособий 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работающим гражданам в органы социальной 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защиты населения и территориальные органы </a:t>
          </a:r>
        </a:p>
        <a:p>
          <a:pPr>
            <a:spcAft>
              <a:spcPts val="0"/>
            </a:spcAft>
          </a:pP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Пенсионного фонда </a:t>
          </a:r>
          <a:endParaRPr lang="ru-RU" sz="1800" b="0" dirty="0">
            <a:solidFill>
              <a:schemeClr val="tx2">
                <a:lumMod val="75000"/>
              </a:schemeClr>
            </a:solidFill>
          </a:endParaRPr>
        </a:p>
      </dgm:t>
    </dgm:pt>
    <dgm:pt modelId="{39A61937-45B5-4228-8BA7-905CB9AA30D9}" type="parTrans" cxnId="{865C47F3-CF28-45FB-BFC1-9A621CE896C6}">
      <dgm:prSet/>
      <dgm:spPr/>
      <dgm:t>
        <a:bodyPr/>
        <a:lstStyle/>
        <a:p>
          <a:endParaRPr lang="ru-RU"/>
        </a:p>
      </dgm:t>
    </dgm:pt>
    <dgm:pt modelId="{F8FF6405-B5E4-4097-B53E-F7639BE373EA}" type="sibTrans" cxnId="{865C47F3-CF28-45FB-BFC1-9A621CE896C6}">
      <dgm:prSet/>
      <dgm:spPr/>
      <dgm:t>
        <a:bodyPr/>
        <a:lstStyle/>
        <a:p>
          <a:endParaRPr lang="ru-RU"/>
        </a:p>
      </dgm:t>
    </dgm:pt>
    <dgm:pt modelId="{7B68FF62-9BA4-4AA1-8571-2532A6DA57C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rPr>
            <a:t>Удержание алиментов с сумм начисленных  пособий</a:t>
          </a:r>
          <a:endParaRPr lang="ru-RU" sz="1800" b="0" dirty="0">
            <a:solidFill>
              <a:schemeClr val="tx2">
                <a:lumMod val="75000"/>
              </a:schemeClr>
            </a:solidFill>
          </a:endParaRPr>
        </a:p>
      </dgm:t>
    </dgm:pt>
    <dgm:pt modelId="{5F71FD77-7C20-4161-A98E-73F0D36E807A}" type="parTrans" cxnId="{300E330A-C113-4A4C-A447-5BC3DD39A145}">
      <dgm:prSet/>
      <dgm:spPr/>
      <dgm:t>
        <a:bodyPr/>
        <a:lstStyle/>
        <a:p>
          <a:endParaRPr lang="ru-RU"/>
        </a:p>
      </dgm:t>
    </dgm:pt>
    <dgm:pt modelId="{26650C5F-C36B-43C0-A560-7B4BE080F73C}" type="sibTrans" cxnId="{300E330A-C113-4A4C-A447-5BC3DD39A145}">
      <dgm:prSet/>
      <dgm:spPr/>
      <dgm:t>
        <a:bodyPr/>
        <a:lstStyle/>
        <a:p>
          <a:endParaRPr lang="ru-RU"/>
        </a:p>
      </dgm:t>
    </dgm:pt>
    <dgm:pt modelId="{5998F44B-4D0D-41B5-BC73-37147CEBBB98}" type="pres">
      <dgm:prSet presAssocID="{77A0CA67-7602-4AED-A49B-1674F5271A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D5C282-06DC-46F2-9EE0-5C30644B5A02}" type="pres">
      <dgm:prSet presAssocID="{77A0CA67-7602-4AED-A49B-1674F5271AF8}" presName="Name1" presStyleCnt="0"/>
      <dgm:spPr/>
      <dgm:t>
        <a:bodyPr/>
        <a:lstStyle/>
        <a:p>
          <a:endParaRPr lang="ru-RU"/>
        </a:p>
      </dgm:t>
    </dgm:pt>
    <dgm:pt modelId="{EB4ABBBF-2F0E-40B5-8A72-A663E3287CD6}" type="pres">
      <dgm:prSet presAssocID="{77A0CA67-7602-4AED-A49B-1674F5271AF8}" presName="cycle" presStyleCnt="0"/>
      <dgm:spPr/>
      <dgm:t>
        <a:bodyPr/>
        <a:lstStyle/>
        <a:p>
          <a:endParaRPr lang="ru-RU"/>
        </a:p>
      </dgm:t>
    </dgm:pt>
    <dgm:pt modelId="{22A4FEFB-0E4B-4062-B6C4-F92A016ED0BF}" type="pres">
      <dgm:prSet presAssocID="{77A0CA67-7602-4AED-A49B-1674F5271AF8}" presName="srcNode" presStyleLbl="node1" presStyleIdx="0" presStyleCnt="4"/>
      <dgm:spPr/>
      <dgm:t>
        <a:bodyPr/>
        <a:lstStyle/>
        <a:p>
          <a:endParaRPr lang="ru-RU"/>
        </a:p>
      </dgm:t>
    </dgm:pt>
    <dgm:pt modelId="{D5404881-107D-4707-BA64-8EBAF7BF2FC7}" type="pres">
      <dgm:prSet presAssocID="{77A0CA67-7602-4AED-A49B-1674F5271AF8}" presName="conn" presStyleLbl="parChTrans1D2" presStyleIdx="0" presStyleCnt="1"/>
      <dgm:spPr/>
      <dgm:t>
        <a:bodyPr/>
        <a:lstStyle/>
        <a:p>
          <a:endParaRPr lang="ru-RU"/>
        </a:p>
      </dgm:t>
    </dgm:pt>
    <dgm:pt modelId="{B55948D9-B9D0-4D59-80FA-43322103EB33}" type="pres">
      <dgm:prSet presAssocID="{77A0CA67-7602-4AED-A49B-1674F5271AF8}" presName="extraNode" presStyleLbl="node1" presStyleIdx="0" presStyleCnt="4"/>
      <dgm:spPr/>
      <dgm:t>
        <a:bodyPr/>
        <a:lstStyle/>
        <a:p>
          <a:endParaRPr lang="ru-RU"/>
        </a:p>
      </dgm:t>
    </dgm:pt>
    <dgm:pt modelId="{889A008C-08F7-46CC-A3E9-904232B4A79D}" type="pres">
      <dgm:prSet presAssocID="{77A0CA67-7602-4AED-A49B-1674F5271AF8}" presName="dstNode" presStyleLbl="node1" presStyleIdx="0" presStyleCnt="4"/>
      <dgm:spPr/>
      <dgm:t>
        <a:bodyPr/>
        <a:lstStyle/>
        <a:p>
          <a:endParaRPr lang="ru-RU"/>
        </a:p>
      </dgm:t>
    </dgm:pt>
    <dgm:pt modelId="{12B85F3A-FE87-4D32-AA11-C3CA787BF355}" type="pres">
      <dgm:prSet presAssocID="{41A31D49-3D06-4685-8F84-D48BD504505C}" presName="text_1" presStyleLbl="node1" presStyleIdx="0" presStyleCnt="4" custScaleY="11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37134-A092-4A8E-AD12-71DDDC8E636F}" type="pres">
      <dgm:prSet presAssocID="{41A31D49-3D06-4685-8F84-D48BD504505C}" presName="accent_1" presStyleCnt="0"/>
      <dgm:spPr/>
      <dgm:t>
        <a:bodyPr/>
        <a:lstStyle/>
        <a:p>
          <a:endParaRPr lang="ru-RU"/>
        </a:p>
      </dgm:t>
    </dgm:pt>
    <dgm:pt modelId="{8E817535-BAAD-4EFA-93E0-CA1C30A9DB0C}" type="pres">
      <dgm:prSet presAssocID="{41A31D49-3D06-4685-8F84-D48BD504505C}" presName="accentRepeatNode" presStyleLbl="solidFgAcc1" presStyleIdx="0" presStyleCnt="4" custScaleX="88396" custScaleY="78385"/>
      <dgm:spPr/>
      <dgm:t>
        <a:bodyPr/>
        <a:lstStyle/>
        <a:p>
          <a:endParaRPr lang="ru-RU"/>
        </a:p>
      </dgm:t>
    </dgm:pt>
    <dgm:pt modelId="{4472FA0F-8B1A-438C-A1CB-7C1C5CDAFE13}" type="pres">
      <dgm:prSet presAssocID="{EBCD0E24-FDC4-4809-8B67-D449FAE229C0}" presName="text_2" presStyleLbl="node1" presStyleIdx="1" presStyleCnt="4" custScaleY="11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685DB-726E-4DBF-A04B-796CA9573ED3}" type="pres">
      <dgm:prSet presAssocID="{EBCD0E24-FDC4-4809-8B67-D449FAE229C0}" presName="accent_2" presStyleCnt="0"/>
      <dgm:spPr/>
      <dgm:t>
        <a:bodyPr/>
        <a:lstStyle/>
        <a:p>
          <a:endParaRPr lang="ru-RU"/>
        </a:p>
      </dgm:t>
    </dgm:pt>
    <dgm:pt modelId="{CCDE16A8-6379-42A4-A127-9A864EF4EEFF}" type="pres">
      <dgm:prSet presAssocID="{EBCD0E24-FDC4-4809-8B67-D449FAE229C0}" presName="accentRepeatNode" presStyleLbl="solidFgAcc1" presStyleIdx="1" presStyleCnt="4" custScaleX="85000" custScaleY="81437"/>
      <dgm:spPr/>
      <dgm:t>
        <a:bodyPr/>
        <a:lstStyle/>
        <a:p>
          <a:endParaRPr lang="ru-RU"/>
        </a:p>
      </dgm:t>
    </dgm:pt>
    <dgm:pt modelId="{5FF3D6F3-DA8C-40BC-BCEB-0C48C1718BEB}" type="pres">
      <dgm:prSet presAssocID="{ABEA17C7-50AD-4AF8-B6F4-5C929CBA307F}" presName="text_3" presStyleLbl="node1" presStyleIdx="2" presStyleCnt="4" custScaleY="13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5934-750A-4F49-A05C-8ACF495E5A88}" type="pres">
      <dgm:prSet presAssocID="{ABEA17C7-50AD-4AF8-B6F4-5C929CBA307F}" presName="accent_3" presStyleCnt="0"/>
      <dgm:spPr/>
      <dgm:t>
        <a:bodyPr/>
        <a:lstStyle/>
        <a:p>
          <a:endParaRPr lang="ru-RU"/>
        </a:p>
      </dgm:t>
    </dgm:pt>
    <dgm:pt modelId="{3221B57D-2D61-4576-9675-AA1E499D7E15}" type="pres">
      <dgm:prSet presAssocID="{ABEA17C7-50AD-4AF8-B6F4-5C929CBA307F}" presName="accentRepeatNode" presStyleLbl="solidFgAcc1" presStyleIdx="2" presStyleCnt="4" custScaleX="85000" custScaleY="79370"/>
      <dgm:spPr/>
      <dgm:t>
        <a:bodyPr/>
        <a:lstStyle/>
        <a:p>
          <a:endParaRPr lang="ru-RU"/>
        </a:p>
      </dgm:t>
    </dgm:pt>
    <dgm:pt modelId="{6CE4954D-D281-4808-9D3B-82646E452845}" type="pres">
      <dgm:prSet presAssocID="{7B68FF62-9BA4-4AA1-8571-2532A6DA57C4}" presName="text_4" presStyleLbl="node1" presStyleIdx="3" presStyleCnt="4" custScaleY="11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20F1-3344-4FED-9332-E28B1F6F8837}" type="pres">
      <dgm:prSet presAssocID="{7B68FF62-9BA4-4AA1-8571-2532A6DA57C4}" presName="accent_4" presStyleCnt="0"/>
      <dgm:spPr/>
      <dgm:t>
        <a:bodyPr/>
        <a:lstStyle/>
        <a:p>
          <a:endParaRPr lang="ru-RU"/>
        </a:p>
      </dgm:t>
    </dgm:pt>
    <dgm:pt modelId="{05C7178C-C41E-449A-8191-49CFB6F1157C}" type="pres">
      <dgm:prSet presAssocID="{7B68FF62-9BA4-4AA1-8571-2532A6DA57C4}" presName="accentRepeatNode" presStyleLbl="solidFgAcc1" presStyleIdx="3" presStyleCnt="4" custScaleX="86449" custScaleY="77304" custLinFactNeighborX="0" custLinFactNeighborY="1940"/>
      <dgm:spPr/>
      <dgm:t>
        <a:bodyPr/>
        <a:lstStyle/>
        <a:p>
          <a:endParaRPr lang="ru-RU"/>
        </a:p>
      </dgm:t>
    </dgm:pt>
  </dgm:ptLst>
  <dgm:cxnLst>
    <dgm:cxn modelId="{865C47F3-CF28-45FB-BFC1-9A621CE896C6}" srcId="{77A0CA67-7602-4AED-A49B-1674F5271AF8}" destId="{ABEA17C7-50AD-4AF8-B6F4-5C929CBA307F}" srcOrd="2" destOrd="0" parTransId="{39A61937-45B5-4228-8BA7-905CB9AA30D9}" sibTransId="{F8FF6405-B5E4-4097-B53E-F7639BE373EA}"/>
    <dgm:cxn modelId="{1AD54D76-70F7-43F4-A71A-45DABA1B56A1}" type="presOf" srcId="{7B68FF62-9BA4-4AA1-8571-2532A6DA57C4}" destId="{6CE4954D-D281-4808-9D3B-82646E452845}" srcOrd="0" destOrd="0" presId="urn:microsoft.com/office/officeart/2008/layout/VerticalCurvedList"/>
    <dgm:cxn modelId="{934CD505-5E5F-47A0-86C3-6531B7191578}" type="presOf" srcId="{41A31D49-3D06-4685-8F84-D48BD504505C}" destId="{12B85F3A-FE87-4D32-AA11-C3CA787BF355}" srcOrd="0" destOrd="0" presId="urn:microsoft.com/office/officeart/2008/layout/VerticalCurvedList"/>
    <dgm:cxn modelId="{E09C11C2-8DED-4513-A101-E5CC810A8BE0}" srcId="{77A0CA67-7602-4AED-A49B-1674F5271AF8}" destId="{EBCD0E24-FDC4-4809-8B67-D449FAE229C0}" srcOrd="1" destOrd="0" parTransId="{40FC1BA3-591A-42E9-BDCB-6A0FD8F3EA0B}" sibTransId="{9CA90164-D93F-4359-9A94-9168E89D8387}"/>
    <dgm:cxn modelId="{3175B5B5-FAF3-45FC-A73A-4CA6D4F6D321}" type="presOf" srcId="{EBCD0E24-FDC4-4809-8B67-D449FAE229C0}" destId="{4472FA0F-8B1A-438C-A1CB-7C1C5CDAFE13}" srcOrd="0" destOrd="0" presId="urn:microsoft.com/office/officeart/2008/layout/VerticalCurvedList"/>
    <dgm:cxn modelId="{E7D94884-8E83-4173-ADC2-38C62E804773}" type="presOf" srcId="{761EEE16-C695-4D7B-8387-B33F4038AC69}" destId="{D5404881-107D-4707-BA64-8EBAF7BF2FC7}" srcOrd="0" destOrd="0" presId="urn:microsoft.com/office/officeart/2008/layout/VerticalCurvedList"/>
    <dgm:cxn modelId="{FF8FC5D3-AC25-4DA7-978E-D6000E4B9008}" srcId="{77A0CA67-7602-4AED-A49B-1674F5271AF8}" destId="{41A31D49-3D06-4685-8F84-D48BD504505C}" srcOrd="0" destOrd="0" parTransId="{C21B3F0A-C0EA-4F12-85E9-C1A94D3837E9}" sibTransId="{761EEE16-C695-4D7B-8387-B33F4038AC69}"/>
    <dgm:cxn modelId="{D512A8B5-B39F-4018-9B9D-4729884379A2}" type="presOf" srcId="{77A0CA67-7602-4AED-A49B-1674F5271AF8}" destId="{5998F44B-4D0D-41B5-BC73-37147CEBBB98}" srcOrd="0" destOrd="0" presId="urn:microsoft.com/office/officeart/2008/layout/VerticalCurvedList"/>
    <dgm:cxn modelId="{300E330A-C113-4A4C-A447-5BC3DD39A145}" srcId="{77A0CA67-7602-4AED-A49B-1674F5271AF8}" destId="{7B68FF62-9BA4-4AA1-8571-2532A6DA57C4}" srcOrd="3" destOrd="0" parTransId="{5F71FD77-7C20-4161-A98E-73F0D36E807A}" sibTransId="{26650C5F-C36B-43C0-A560-7B4BE080F73C}"/>
    <dgm:cxn modelId="{C2E553AD-46E1-4B15-9DE9-825CC0E15606}" type="presOf" srcId="{ABEA17C7-50AD-4AF8-B6F4-5C929CBA307F}" destId="{5FF3D6F3-DA8C-40BC-BCEB-0C48C1718BEB}" srcOrd="0" destOrd="0" presId="urn:microsoft.com/office/officeart/2008/layout/VerticalCurvedList"/>
    <dgm:cxn modelId="{97E7862C-B509-4119-BEEE-619B5F652395}" type="presParOf" srcId="{5998F44B-4D0D-41B5-BC73-37147CEBBB98}" destId="{49D5C282-06DC-46F2-9EE0-5C30644B5A02}" srcOrd="0" destOrd="0" presId="urn:microsoft.com/office/officeart/2008/layout/VerticalCurvedList"/>
    <dgm:cxn modelId="{AC02BCA8-C812-4A32-90EC-95FE0E1657DF}" type="presParOf" srcId="{49D5C282-06DC-46F2-9EE0-5C30644B5A02}" destId="{EB4ABBBF-2F0E-40B5-8A72-A663E3287CD6}" srcOrd="0" destOrd="0" presId="urn:microsoft.com/office/officeart/2008/layout/VerticalCurvedList"/>
    <dgm:cxn modelId="{739E1C87-3636-40F7-ACFE-3BF05CC8A324}" type="presParOf" srcId="{EB4ABBBF-2F0E-40B5-8A72-A663E3287CD6}" destId="{22A4FEFB-0E4B-4062-B6C4-F92A016ED0BF}" srcOrd="0" destOrd="0" presId="urn:microsoft.com/office/officeart/2008/layout/VerticalCurvedList"/>
    <dgm:cxn modelId="{77BB29C8-8997-4AA9-B259-C66B13733A64}" type="presParOf" srcId="{EB4ABBBF-2F0E-40B5-8A72-A663E3287CD6}" destId="{D5404881-107D-4707-BA64-8EBAF7BF2FC7}" srcOrd="1" destOrd="0" presId="urn:microsoft.com/office/officeart/2008/layout/VerticalCurvedList"/>
    <dgm:cxn modelId="{6BAC90BE-2495-4FE1-B188-11A94E35A84C}" type="presParOf" srcId="{EB4ABBBF-2F0E-40B5-8A72-A663E3287CD6}" destId="{B55948D9-B9D0-4D59-80FA-43322103EB33}" srcOrd="2" destOrd="0" presId="urn:microsoft.com/office/officeart/2008/layout/VerticalCurvedList"/>
    <dgm:cxn modelId="{1259EBC8-6DE9-47D9-9C63-8F6EB02B725B}" type="presParOf" srcId="{EB4ABBBF-2F0E-40B5-8A72-A663E3287CD6}" destId="{889A008C-08F7-46CC-A3E9-904232B4A79D}" srcOrd="3" destOrd="0" presId="urn:microsoft.com/office/officeart/2008/layout/VerticalCurvedList"/>
    <dgm:cxn modelId="{0D1C1403-86C2-4260-8DEF-D83B3049F4FD}" type="presParOf" srcId="{49D5C282-06DC-46F2-9EE0-5C30644B5A02}" destId="{12B85F3A-FE87-4D32-AA11-C3CA787BF355}" srcOrd="1" destOrd="0" presId="urn:microsoft.com/office/officeart/2008/layout/VerticalCurvedList"/>
    <dgm:cxn modelId="{56355035-E4FD-48D4-869D-8482981B00C5}" type="presParOf" srcId="{49D5C282-06DC-46F2-9EE0-5C30644B5A02}" destId="{51737134-A092-4A8E-AD12-71DDDC8E636F}" srcOrd="2" destOrd="0" presId="urn:microsoft.com/office/officeart/2008/layout/VerticalCurvedList"/>
    <dgm:cxn modelId="{C3C35BD6-9B24-4AE0-BE6A-403D42541743}" type="presParOf" srcId="{51737134-A092-4A8E-AD12-71DDDC8E636F}" destId="{8E817535-BAAD-4EFA-93E0-CA1C30A9DB0C}" srcOrd="0" destOrd="0" presId="urn:microsoft.com/office/officeart/2008/layout/VerticalCurvedList"/>
    <dgm:cxn modelId="{B1873A78-E0FC-4E2A-AA67-F25E20C65ED3}" type="presParOf" srcId="{49D5C282-06DC-46F2-9EE0-5C30644B5A02}" destId="{4472FA0F-8B1A-438C-A1CB-7C1C5CDAFE13}" srcOrd="3" destOrd="0" presId="urn:microsoft.com/office/officeart/2008/layout/VerticalCurvedList"/>
    <dgm:cxn modelId="{668B5709-39E5-4A25-A3BF-85F3853693D6}" type="presParOf" srcId="{49D5C282-06DC-46F2-9EE0-5C30644B5A02}" destId="{65C685DB-726E-4DBF-A04B-796CA9573ED3}" srcOrd="4" destOrd="0" presId="urn:microsoft.com/office/officeart/2008/layout/VerticalCurvedList"/>
    <dgm:cxn modelId="{2DB1F7BB-A240-4780-AA57-EA7D2F885923}" type="presParOf" srcId="{65C685DB-726E-4DBF-A04B-796CA9573ED3}" destId="{CCDE16A8-6379-42A4-A127-9A864EF4EEFF}" srcOrd="0" destOrd="0" presId="urn:microsoft.com/office/officeart/2008/layout/VerticalCurvedList"/>
    <dgm:cxn modelId="{B1C70294-73E6-4F67-B73B-9963BA3B21C5}" type="presParOf" srcId="{49D5C282-06DC-46F2-9EE0-5C30644B5A02}" destId="{5FF3D6F3-DA8C-40BC-BCEB-0C48C1718BEB}" srcOrd="5" destOrd="0" presId="urn:microsoft.com/office/officeart/2008/layout/VerticalCurvedList"/>
    <dgm:cxn modelId="{97F74091-4174-4D29-81C3-11FD35626960}" type="presParOf" srcId="{49D5C282-06DC-46F2-9EE0-5C30644B5A02}" destId="{570B5934-750A-4F49-A05C-8ACF495E5A88}" srcOrd="6" destOrd="0" presId="urn:microsoft.com/office/officeart/2008/layout/VerticalCurvedList"/>
    <dgm:cxn modelId="{36618095-2D8D-4F64-9573-6410608D9556}" type="presParOf" srcId="{570B5934-750A-4F49-A05C-8ACF495E5A88}" destId="{3221B57D-2D61-4576-9675-AA1E499D7E15}" srcOrd="0" destOrd="0" presId="urn:microsoft.com/office/officeart/2008/layout/VerticalCurvedList"/>
    <dgm:cxn modelId="{022782EE-57FD-48CE-A526-7920967E1482}" type="presParOf" srcId="{49D5C282-06DC-46F2-9EE0-5C30644B5A02}" destId="{6CE4954D-D281-4808-9D3B-82646E452845}" srcOrd="7" destOrd="0" presId="urn:microsoft.com/office/officeart/2008/layout/VerticalCurvedList"/>
    <dgm:cxn modelId="{CD1BBF0D-2709-4532-A7D2-55E4E5D95233}" type="presParOf" srcId="{49D5C282-06DC-46F2-9EE0-5C30644B5A02}" destId="{9CDC20F1-3344-4FED-9332-E28B1F6F8837}" srcOrd="8" destOrd="0" presId="urn:microsoft.com/office/officeart/2008/layout/VerticalCurvedList"/>
    <dgm:cxn modelId="{9C7C3C1C-B7BB-45DB-AA41-445BDBC13C6A}" type="presParOf" srcId="{9CDC20F1-3344-4FED-9332-E28B1F6F8837}" destId="{05C7178C-C41E-449A-8191-49CFB6F11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D488-1EC9-490B-83C5-7608290A7226}">
      <dsp:nvSpPr>
        <dsp:cNvPr id="0" name=""/>
        <dsp:cNvSpPr/>
      </dsp:nvSpPr>
      <dsp:spPr>
        <a:xfrm rot="5400000">
          <a:off x="-190961" y="194152"/>
          <a:ext cx="1273075" cy="891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448766"/>
        <a:ext cx="891152" cy="381923"/>
      </dsp:txXfrm>
    </dsp:sp>
    <dsp:sp modelId="{2ED2647B-BB7E-49F7-AF33-A1E1FA375025}">
      <dsp:nvSpPr>
        <dsp:cNvPr id="0" name=""/>
        <dsp:cNvSpPr/>
      </dsp:nvSpPr>
      <dsp:spPr>
        <a:xfrm rot="5400000">
          <a:off x="4337659" y="-3443315"/>
          <a:ext cx="827498" cy="772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 особенностях назначения и выплаты в 2012-2020 годах застрахованным лицам страхового обеспечения </a:t>
          </a: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 обязательному социальному страхованию на случай временной нетрудоспособности и в связи с материнством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 иных выплат в субъектах Российской Федерации, участвующих в реализации пилотного проекта</a:t>
          </a:r>
          <a:endParaRPr lang="ru-RU" sz="1400" kern="1200" dirty="0"/>
        </a:p>
      </dsp:txBody>
      <dsp:txXfrm rot="-5400000">
        <a:off x="891152" y="43587"/>
        <a:ext cx="7680118" cy="746708"/>
      </dsp:txXfrm>
    </dsp:sp>
    <dsp:sp modelId="{86CE2313-B42A-4976-8205-161C6264C789}">
      <dsp:nvSpPr>
        <dsp:cNvPr id="0" name=""/>
        <dsp:cNvSpPr/>
      </dsp:nvSpPr>
      <dsp:spPr>
        <a:xfrm rot="5400000">
          <a:off x="-390942" y="1533419"/>
          <a:ext cx="1673037" cy="891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 rot="-5400000">
        <a:off x="1" y="1588052"/>
        <a:ext cx="891152" cy="781885"/>
      </dsp:txXfrm>
    </dsp:sp>
    <dsp:sp modelId="{04194DEE-1FCB-48D4-B6C3-CBD97B07D4AB}">
      <dsp:nvSpPr>
        <dsp:cNvPr id="0" name=""/>
        <dsp:cNvSpPr/>
      </dsp:nvSpPr>
      <dsp:spPr>
        <a:xfrm rot="5400000">
          <a:off x="4164629" y="-2104048"/>
          <a:ext cx="1173558" cy="772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 особенностях назначения и выплаты в 2012-2020 годах застрахованным лицам </a:t>
          </a: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пособия по временной нетрудоспособности в связи с несчастным случаем на производстве или профессиональным заболеванием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</a:t>
          </a: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оплаты отпуска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застрахованного лица (сверх ежегодного оплачиваемого отпуска, установленного законодательством Российской Федерации) </a:t>
          </a: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весь период лечения и проезда к месту лечения и обратно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субъектах Российской Федерации, участвующих в реализации пилотного проекта</a:t>
          </a:r>
          <a:endParaRPr lang="ru-RU" sz="1400" kern="1200" dirty="0"/>
        </a:p>
      </dsp:txBody>
      <dsp:txXfrm rot="-5400000">
        <a:off x="891152" y="1226717"/>
        <a:ext cx="7663225" cy="1058982"/>
      </dsp:txXfrm>
    </dsp:sp>
    <dsp:sp modelId="{AE1E1A90-DA35-4FE5-9254-BEDD2E9CD756}">
      <dsp:nvSpPr>
        <dsp:cNvPr id="0" name=""/>
        <dsp:cNvSpPr/>
      </dsp:nvSpPr>
      <dsp:spPr>
        <a:xfrm rot="5400000">
          <a:off x="-190961" y="2872686"/>
          <a:ext cx="1273075" cy="89115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3127300"/>
        <a:ext cx="891152" cy="381923"/>
      </dsp:txXfrm>
    </dsp:sp>
    <dsp:sp modelId="{DDF10D27-B488-4C37-A00A-74C0DC8B5CB1}">
      <dsp:nvSpPr>
        <dsp:cNvPr id="0" name=""/>
        <dsp:cNvSpPr/>
      </dsp:nvSpPr>
      <dsp:spPr>
        <a:xfrm rot="5400000">
          <a:off x="4337659" y="-764781"/>
          <a:ext cx="827498" cy="772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особенностях возмещения расходов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страхователя в 2012-2020 годах </a:t>
          </a: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предупредительные меры по сокращению производственного травматизма и профессиональных заболеваний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работников в субъектах Российской Федерации, участвующих в реализации пилотного проекта</a:t>
          </a:r>
          <a:endParaRPr lang="ru-RU" sz="1400" kern="1200" dirty="0"/>
        </a:p>
      </dsp:txBody>
      <dsp:txXfrm rot="-5400000">
        <a:off x="891152" y="2722121"/>
        <a:ext cx="7680118" cy="746708"/>
      </dsp:txXfrm>
    </dsp:sp>
    <dsp:sp modelId="{0F30471B-C671-40DC-AC1A-21E5C84A0B18}">
      <dsp:nvSpPr>
        <dsp:cNvPr id="0" name=""/>
        <dsp:cNvSpPr/>
      </dsp:nvSpPr>
      <dsp:spPr>
        <a:xfrm rot="5400000">
          <a:off x="-190961" y="4011972"/>
          <a:ext cx="1273075" cy="89115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4266586"/>
        <a:ext cx="891152" cy="381923"/>
      </dsp:txXfrm>
    </dsp:sp>
    <dsp:sp modelId="{64E1396F-70F3-4DDC-8B6B-21BBE9BD9F5C}">
      <dsp:nvSpPr>
        <dsp:cNvPr id="0" name=""/>
        <dsp:cNvSpPr/>
      </dsp:nvSpPr>
      <dsp:spPr>
        <a:xfrm rot="5400000">
          <a:off x="4337659" y="374503"/>
          <a:ext cx="827498" cy="772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особенностях уплаты страховых взносов </a:t>
          </a:r>
          <a:r>
            <a:rPr lang="ru-RU" altLang="ru-RU" sz="1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2012-2020 годах в Фонд социального страхования Российской Федерации в субъектах Российской Федерации, участвующих в реализации пилотного проекта</a:t>
          </a:r>
          <a:endParaRPr lang="ru-RU" sz="1400" kern="1200" dirty="0"/>
        </a:p>
      </dsp:txBody>
      <dsp:txXfrm rot="-5400000">
        <a:off x="891152" y="3861406"/>
        <a:ext cx="7680118" cy="746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38A0-B20B-4A73-918A-C21018A08F82}">
      <dsp:nvSpPr>
        <dsp:cNvPr id="0" name=""/>
        <dsp:cNvSpPr/>
      </dsp:nvSpPr>
      <dsp:spPr>
        <a:xfrm>
          <a:off x="0" y="218040"/>
          <a:ext cx="5772361" cy="3650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Пособия перечисляемые Фондом застрахованному лицу: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1. по временной нетрудоспособности</a:t>
          </a:r>
          <a:r>
            <a:rPr lang="en-US" sz="16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(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в том числе в связи с несчастным случаем на производстве и профзаболеванием);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2. по беременности и родам;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3. единовременное пособие при рождении ребенка;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4. единовременное пособие женщинам, вставшим на учёт в медицинских организациях в ранние сроки беременности;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5. ежемесячное пособие по уходу за ребенком;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6. до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полнительный отпуск пострадавшему на производстве</a:t>
          </a:r>
        </a:p>
      </dsp:txBody>
      <dsp:txXfrm>
        <a:off x="178198" y="396238"/>
        <a:ext cx="5415965" cy="3294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4AC36-4A7E-4EB9-B1B8-51795FBC9407}">
      <dsp:nvSpPr>
        <dsp:cNvPr id="0" name=""/>
        <dsp:cNvSpPr/>
      </dsp:nvSpPr>
      <dsp:spPr>
        <a:xfrm>
          <a:off x="0" y="421983"/>
          <a:ext cx="237626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на платежную карту «Мир»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(в том числе на лицевой счет в банке)</a:t>
          </a:r>
          <a:endParaRPr lang="ru-RU" sz="1100" kern="1200" dirty="0" smtClean="0">
            <a:latin typeface="+mn-lt"/>
          </a:endParaRPr>
        </a:p>
      </dsp:txBody>
      <dsp:txXfrm>
        <a:off x="59399" y="481382"/>
        <a:ext cx="2257466" cy="1098002"/>
      </dsp:txXfrm>
    </dsp:sp>
    <dsp:sp modelId="{6C0DDDC6-713D-4F40-8706-57395BE6CD26}">
      <dsp:nvSpPr>
        <dsp:cNvPr id="0" name=""/>
        <dsp:cNvSpPr/>
      </dsp:nvSpPr>
      <dsp:spPr>
        <a:xfrm>
          <a:off x="0" y="1825984"/>
          <a:ext cx="237626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почтовым переводом</a:t>
          </a:r>
          <a:endParaRPr lang="ru-RU" sz="1600" kern="1200" dirty="0" smtClean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59399" y="1885383"/>
        <a:ext cx="2257466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38A0-B20B-4A73-918A-C21018A08F82}">
      <dsp:nvSpPr>
        <dsp:cNvPr id="0" name=""/>
        <dsp:cNvSpPr/>
      </dsp:nvSpPr>
      <dsp:spPr>
        <a:xfrm>
          <a:off x="0" y="0"/>
          <a:ext cx="6926957" cy="177255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Виды</a:t>
          </a:r>
          <a:r>
            <a:rPr lang="ru-RU" sz="1800" b="1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 расходов, возмещаемых страхователю на расчетный счет</a:t>
          </a:r>
          <a:r>
            <a:rPr lang="ru-RU" sz="1700" b="1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1. оплата 4-х дополнительных дней для ухода за детьми-инвалидами;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2. пособие по временной нетрудоспособности за счет межбюджетных трансфертов;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3.  социальное пособие на погребение;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baseline="0" dirty="0" smtClean="0">
              <a:solidFill>
                <a:schemeClr val="tx2">
                  <a:lumMod val="75000"/>
                </a:schemeClr>
              </a:solidFill>
              <a:latin typeface="+mn-lt"/>
            </a:rPr>
            <a:t>4. возмещение расходов на предупредительные меры по сокращению производственного травматизма и профзаболеваний</a:t>
          </a:r>
          <a:endParaRPr lang="ru-RU" sz="1500" b="0" kern="1200" dirty="0" smtClean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86529" y="86529"/>
        <a:ext cx="6753899" cy="1599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2D488-1EC9-490B-83C5-7608290A7226}">
      <dsp:nvSpPr>
        <dsp:cNvPr id="0" name=""/>
        <dsp:cNvSpPr/>
      </dsp:nvSpPr>
      <dsp:spPr>
        <a:xfrm rot="5400000">
          <a:off x="-184828" y="424405"/>
          <a:ext cx="1232191" cy="8625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670843"/>
        <a:ext cx="862534" cy="369657"/>
      </dsp:txXfrm>
    </dsp:sp>
    <dsp:sp modelId="{2ED2647B-BB7E-49F7-AF33-A1E1FA375025}">
      <dsp:nvSpPr>
        <dsp:cNvPr id="0" name=""/>
        <dsp:cNvSpPr/>
      </dsp:nvSpPr>
      <dsp:spPr>
        <a:xfrm rot="5400000">
          <a:off x="4223380" y="-3348223"/>
          <a:ext cx="1254832" cy="7976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учёт в медицинских учреждениях в ранние сроки беременности (Приложение № 1);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учёт в медицинских учреждениях в ранние сроки беременности (Приложение № 2);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862534" y="73879"/>
        <a:ext cx="7915268" cy="1132320"/>
      </dsp:txXfrm>
    </dsp:sp>
    <dsp:sp modelId="{86CE2313-B42A-4976-8205-161C6264C789}">
      <dsp:nvSpPr>
        <dsp:cNvPr id="0" name=""/>
        <dsp:cNvSpPr/>
      </dsp:nvSpPr>
      <dsp:spPr>
        <a:xfrm rot="5400000">
          <a:off x="-181742" y="1547785"/>
          <a:ext cx="1226018" cy="8625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0" y="1797310"/>
        <a:ext cx="862534" cy="363484"/>
      </dsp:txXfrm>
    </dsp:sp>
    <dsp:sp modelId="{04194DEE-1FCB-48D4-B6C3-CBD97B07D4AB}">
      <dsp:nvSpPr>
        <dsp:cNvPr id="0" name=""/>
        <dsp:cNvSpPr/>
      </dsp:nvSpPr>
      <dsp:spPr>
        <a:xfrm rot="5400000">
          <a:off x="4381979" y="-2151294"/>
          <a:ext cx="937634" cy="7976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 Реестра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сведений, необходимых для назначения и выплаты единовременного пособия при рождении ребёнка (Приложение № 3);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единовременного пособия при рождении ребёнка (Приложение № 4);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862534" y="1413923"/>
        <a:ext cx="7930752" cy="846090"/>
      </dsp:txXfrm>
    </dsp:sp>
    <dsp:sp modelId="{AE1E1A90-DA35-4FE5-9254-BEDD2E9CD756}">
      <dsp:nvSpPr>
        <dsp:cNvPr id="0" name=""/>
        <dsp:cNvSpPr/>
      </dsp:nvSpPr>
      <dsp:spPr>
        <a:xfrm rot="5400000">
          <a:off x="-184828" y="2684430"/>
          <a:ext cx="1232191" cy="8625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1" y="2930868"/>
        <a:ext cx="862534" cy="369657"/>
      </dsp:txXfrm>
    </dsp:sp>
    <dsp:sp modelId="{DDF10D27-B488-4C37-A00A-74C0DC8B5CB1}">
      <dsp:nvSpPr>
        <dsp:cNvPr id="0" name=""/>
        <dsp:cNvSpPr/>
      </dsp:nvSpPr>
      <dsp:spPr>
        <a:xfrm rot="5400000">
          <a:off x="4365628" y="-1088198"/>
          <a:ext cx="970336" cy="79765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форма Реестра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сведений, необходимых для назначения и выплаты ежемесячного пособия по уходу за ребёнком (Приложение № 5);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Порядок заполнения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  <a:latin typeface="+mn-lt"/>
            </a:rPr>
            <a:t>Реестра сведений, необходимых для назначения и выплаты ежемесячного пособия по уходу за ребёнком (Приложение № 6).</a:t>
          </a:r>
          <a:endParaRPr lang="ru-RU" sz="1400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 rot="-5400000">
        <a:off x="862534" y="2462264"/>
        <a:ext cx="7929156" cy="875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263" cy="345057"/>
          </a:xfrm>
          <a:prstGeom prst="rect">
            <a:avLst/>
          </a:prstGeom>
        </p:spPr>
        <p:txBody>
          <a:bodyPr vert="horz" lIns="93412" tIns="46706" rIns="93412" bIns="46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5837" y="0"/>
            <a:ext cx="4309851" cy="345057"/>
          </a:xfrm>
          <a:prstGeom prst="rect">
            <a:avLst/>
          </a:prstGeom>
        </p:spPr>
        <p:txBody>
          <a:bodyPr vert="horz" lIns="93412" tIns="46706" rIns="93412" bIns="46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2610BA-EC70-4106-A8B9-EC77F138D58D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2943"/>
            <a:ext cx="4308263" cy="345057"/>
          </a:xfrm>
          <a:prstGeom prst="rect">
            <a:avLst/>
          </a:prstGeom>
        </p:spPr>
        <p:txBody>
          <a:bodyPr vert="horz" lIns="93412" tIns="46706" rIns="93412" bIns="46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5837" y="6512943"/>
            <a:ext cx="4309851" cy="345057"/>
          </a:xfrm>
          <a:prstGeom prst="rect">
            <a:avLst/>
          </a:prstGeom>
        </p:spPr>
        <p:txBody>
          <a:bodyPr vert="horz" lIns="93412" tIns="46706" rIns="93412" bIns="46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6266E9-D8EB-49D2-81FA-FF6EEC905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6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851" cy="343460"/>
          </a:xfrm>
          <a:prstGeom prst="rect">
            <a:avLst/>
          </a:prstGeom>
        </p:spPr>
        <p:txBody>
          <a:bodyPr vert="horz" lIns="93412" tIns="46706" rIns="93412" bIns="46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249" y="0"/>
            <a:ext cx="4311439" cy="343460"/>
          </a:xfrm>
          <a:prstGeom prst="rect">
            <a:avLst/>
          </a:prstGeom>
        </p:spPr>
        <p:txBody>
          <a:bodyPr vert="horz" lIns="93412" tIns="46706" rIns="93412" bIns="46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4D9CD4-EB4E-45D9-960A-918D50EC1D3D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2" tIns="46706" rIns="93412" bIns="4670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58868"/>
            <a:ext cx="7959090" cy="3084742"/>
          </a:xfrm>
          <a:prstGeom prst="rect">
            <a:avLst/>
          </a:prstGeom>
        </p:spPr>
        <p:txBody>
          <a:bodyPr vert="horz" lIns="93412" tIns="46706" rIns="93412" bIns="4670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2943"/>
            <a:ext cx="4309851" cy="343459"/>
          </a:xfrm>
          <a:prstGeom prst="rect">
            <a:avLst/>
          </a:prstGeom>
        </p:spPr>
        <p:txBody>
          <a:bodyPr vert="horz" lIns="93412" tIns="46706" rIns="93412" bIns="46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249" y="6512943"/>
            <a:ext cx="4311439" cy="343459"/>
          </a:xfrm>
          <a:prstGeom prst="rect">
            <a:avLst/>
          </a:prstGeom>
        </p:spPr>
        <p:txBody>
          <a:bodyPr vert="horz" lIns="93412" tIns="46706" rIns="93412" bIns="46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53925E-1F8B-497C-910A-E4B3E02B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8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8FFA6-F904-4B02-9A3C-75D0B50B5D2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/>
          </a:p>
        </p:txBody>
      </p:sp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5634249" y="6512943"/>
            <a:ext cx="4311439" cy="34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85" tIns="47044" rIns="94085" bIns="47044" anchor="b"/>
          <a:lstStyle/>
          <a:p>
            <a:pPr algn="r" defTabSz="939154"/>
            <a:fld id="{92B8BA5A-5A21-4971-AC77-6E8F67F4B35A}" type="slidenum">
              <a:rPr lang="ru-RU" altLang="ru-RU" sz="1200">
                <a:latin typeface="Calibri" pitchFamily="34" charset="0"/>
              </a:rPr>
              <a:pPr algn="r" defTabSz="939154"/>
              <a:t>1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1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3AED4-F740-432C-89CA-2D4E756DDC6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4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8877D-5481-4D69-B85B-4DCA323181A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63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F5B373-369B-44BD-A6E9-CA3AFDD43BF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69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B4C21-C5C8-4E72-9BA0-E03C4FF85FD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3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BEC09-E3E3-4998-A9C9-491B0B54865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165CF-841D-4816-9487-E51567F9ED3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97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D58E2-02C8-45C8-A0F6-197CEEF2028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2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23A4C-2105-4C8D-BD2E-F3F64D8C7A2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9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37F21-021B-477F-9AC0-418150A3F20C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70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1D992-9323-43F3-8129-DD5BC3A5DED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4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1244F-0511-4F7F-8FD0-3549A347622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735FE-11C5-4B26-8AEC-A5D7648226A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6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5D45E-718E-450D-A746-35038F15BA6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80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0BE34-6F64-4AAE-B516-5A59826DEC6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732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E8728-FC20-4CB2-BF09-315CD7F190F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43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C6B11-B3C8-4AF6-9BCB-EB24CA896F0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39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2425D-0F06-4299-A58D-3B6413E8A0B5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64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EBBCF-39EF-4511-A03F-105A9606951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4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44076-646B-4F25-91EF-13F40737F32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7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1BA7D9-3ED5-4F90-ABFE-66E818E174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14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44EC4-D43B-4051-AB51-345E1D4FD69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85DB8-C1E8-4DFA-A1A5-0AE4D49ACB4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4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01606-C7EE-45F9-ABE4-8F7E500C913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5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3AED4-F740-432C-89CA-2D4E756DDC6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5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83C2-D991-4DA6-9763-1B0C27DE0E1E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1623-1CA7-455E-A9D7-B8CD76B57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9DDB-3690-480A-B8B5-A8C4CD10C7C0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3D37-A91C-4B86-949C-15E353131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FA72-1A1E-4BCC-AB04-FC85F4289B1E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79CE-E175-4F99-BEE9-D08ADC004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B641-76B2-4D44-8807-9B0451C711A0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F73A-A237-45A5-9B98-05D519F0E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BA8E-3A69-4390-A920-13E3277533DE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A936-2987-4F3D-9702-7D704A80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4568-CC20-45D0-A725-7DEBCDB558F4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CAE0-BFA5-4E95-B4A8-976267A83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D8F9-84BD-4D84-A597-6D053F6D8D81}" type="datetime1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DBEB-8C7D-464E-AF58-6F05B6B19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EC4C-ACE8-4EB7-ABBD-6785C56048B6}" type="datetime1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8DF1-60B3-4DFA-93C2-F731357F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A540-EA5F-4B9D-9E81-4930F06D847E}" type="datetime1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F4CA-6A1E-4C06-85E7-AEC99EA98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50-3C0E-4D13-A557-A1AB50B015EF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06B7-FADC-4614-BB67-DBE7AE10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2C6C-7C5B-45E0-A876-6F0CD1F1CBD2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030B-B543-4AB6-BE78-ED0ACE92E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3A534-03BF-41B7-ADE8-FE79D4E28C33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CC712-8A3A-4D5C-B23D-B2381520F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cs.fss.ru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e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7.xml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52413" y="1919288"/>
            <a:ext cx="8821737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>
                <a:solidFill>
                  <a:schemeClr val="tx2"/>
                </a:solidFill>
                <a:cs typeface="Times New Roman" pitchFamily="18" charset="0"/>
              </a:rPr>
              <a:t>О </a:t>
            </a:r>
            <a:r>
              <a:rPr lang="ru-RU" sz="3000" b="1" dirty="0" smtClean="0">
                <a:solidFill>
                  <a:schemeClr val="tx2"/>
                </a:solidFill>
                <a:cs typeface="Times New Roman" pitchFamily="18" charset="0"/>
              </a:rPr>
              <a:t>реализации п</a:t>
            </a:r>
            <a:r>
              <a:rPr lang="ru-RU" altLang="ru-RU" sz="3000" b="1" dirty="0" smtClean="0">
                <a:solidFill>
                  <a:schemeClr val="tx2"/>
                </a:solidFill>
                <a:cs typeface="Times New Roman" pitchFamily="18" charset="0"/>
              </a:rPr>
              <a:t>илотного проекта </a:t>
            </a:r>
            <a:r>
              <a:rPr lang="ru-RU" altLang="ru-RU" sz="30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sz="30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altLang="ru-RU" sz="3000" b="1" dirty="0">
                <a:solidFill>
                  <a:schemeClr val="tx2"/>
                </a:solidFill>
                <a:cs typeface="Times New Roman" pitchFamily="18" charset="0"/>
              </a:rPr>
              <a:t>«Прямые выплаты</a:t>
            </a:r>
            <a:r>
              <a:rPr lang="ru-RU" altLang="ru-RU" sz="3000" b="1" dirty="0" smtClean="0">
                <a:solidFill>
                  <a:schemeClr val="tx2"/>
                </a:solidFill>
                <a:cs typeface="Times New Roman" pitchFamily="18" charset="0"/>
              </a:rPr>
              <a:t>» с </a:t>
            </a:r>
            <a:r>
              <a:rPr lang="ru-RU" altLang="ru-RU" sz="3000" b="1" dirty="0">
                <a:solidFill>
                  <a:schemeClr val="tx2"/>
                </a:solidFill>
                <a:cs typeface="Times New Roman" pitchFamily="18" charset="0"/>
              </a:rPr>
              <a:t>1 июля </a:t>
            </a:r>
            <a:r>
              <a:rPr lang="ru-RU" altLang="ru-RU" sz="3000" b="1" dirty="0" smtClean="0">
                <a:solidFill>
                  <a:schemeClr val="tx2"/>
                </a:solidFill>
                <a:cs typeface="Times New Roman" pitchFamily="18" charset="0"/>
              </a:rPr>
              <a:t>2020 года </a:t>
            </a:r>
            <a:br>
              <a:rPr lang="ru-RU" altLang="ru-RU" sz="30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altLang="ru-RU" sz="3000" b="1" dirty="0" smtClean="0">
                <a:solidFill>
                  <a:schemeClr val="tx2"/>
                </a:solidFill>
                <a:cs typeface="Times New Roman" pitchFamily="18" charset="0"/>
              </a:rPr>
              <a:t>на территории </a:t>
            </a:r>
            <a:r>
              <a:rPr lang="ru-RU" sz="3000" b="1" dirty="0" smtClean="0">
                <a:solidFill>
                  <a:schemeClr val="tx2"/>
                </a:solidFill>
                <a:cs typeface="Times New Roman" pitchFamily="18" charset="0"/>
              </a:rPr>
              <a:t>Ставропольского края</a:t>
            </a:r>
            <a:endParaRPr lang="ru-RU" altLang="ru-RU" sz="3000" b="1" dirty="0" smtClean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4060825" y="6021388"/>
            <a:ext cx="158152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Ставрополь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</a:rPr>
              <a:t> 2020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-11113" y="295275"/>
            <a:ext cx="9170988" cy="547688"/>
            <a:chOff x="-115" y="67"/>
            <a:chExt cx="5781" cy="279"/>
          </a:xfrm>
        </p:grpSpPr>
        <p:sp>
          <p:nvSpPr>
            <p:cNvPr id="15366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15367" name="Group 14"/>
            <p:cNvGrpSpPr>
              <a:grpSpLocks/>
            </p:cNvGrpSpPr>
            <p:nvPr/>
          </p:nvGrpSpPr>
          <p:grpSpPr bwMode="auto">
            <a:xfrm>
              <a:off x="-115" y="305"/>
              <a:ext cx="5771" cy="41"/>
              <a:chOff x="-115" y="352"/>
              <a:chExt cx="5771" cy="41"/>
            </a:xfrm>
          </p:grpSpPr>
          <p:sp>
            <p:nvSpPr>
              <p:cNvPr id="15368" name="Line 15"/>
              <p:cNvSpPr>
                <a:spLocks noChangeShapeType="1"/>
              </p:cNvSpPr>
              <p:nvPr/>
            </p:nvSpPr>
            <p:spPr bwMode="auto">
              <a:xfrm>
                <a:off x="951" y="352"/>
                <a:ext cx="470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Line 17"/>
              <p:cNvSpPr>
                <a:spLocks noChangeShapeType="1"/>
              </p:cNvSpPr>
              <p:nvPr/>
            </p:nvSpPr>
            <p:spPr bwMode="auto">
              <a:xfrm>
                <a:off x="906" y="393"/>
                <a:ext cx="4750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5364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4763"/>
            <a:ext cx="14176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8"/>
          <p:cNvSpPr>
            <a:spLocks noChangeArrowheads="1"/>
          </p:cNvSpPr>
          <p:nvPr/>
        </p:nvSpPr>
        <p:spPr bwMode="auto">
          <a:xfrm>
            <a:off x="1331913" y="123825"/>
            <a:ext cx="76612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Ставропольское 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5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76" y="5162940"/>
            <a:ext cx="1487969" cy="1487969"/>
          </a:xfrm>
          <a:prstGeom prst="rect">
            <a:avLst/>
          </a:prstGeom>
        </p:spPr>
      </p:pic>
      <p:grpSp>
        <p:nvGrpSpPr>
          <p:cNvPr id="28677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868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868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868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8679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56852" y="916853"/>
            <a:ext cx="8437782" cy="17912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19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пособий за счет средств бюджетной системы РФ подлежит перечислению на банковские счета:</a:t>
            </a:r>
            <a:endParaRPr lang="ru-RU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770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r>
              <a:rPr lang="ru-RU" sz="1500" i="1" dirty="0" smtClean="0">
                <a:latin typeface="+mj-lt"/>
                <a:cs typeface="Times New Roman" pitchFamily="18" charset="0"/>
              </a:rPr>
              <a:t>операции по которым осуществляются с использованием карт «Мир»</a:t>
            </a:r>
          </a:p>
          <a:p>
            <a:pPr marL="64770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r>
              <a:rPr lang="ru-RU" sz="1500" i="1" dirty="0">
                <a:latin typeface="+mj-lt"/>
                <a:cs typeface="Times New Roman" pitchFamily="18" charset="0"/>
              </a:rPr>
              <a:t>н</a:t>
            </a:r>
            <a:r>
              <a:rPr lang="ru-RU" sz="1500" i="1" dirty="0" smtClean="0">
                <a:latin typeface="+mj-lt"/>
                <a:cs typeface="Times New Roman" pitchFamily="18" charset="0"/>
              </a:rPr>
              <a:t>е предусматривающие осуществление по ним операций с использованием платежных карт</a:t>
            </a:r>
          </a:p>
          <a:p>
            <a:pPr marL="64770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v"/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r>
              <a:rPr lang="ru-RU" sz="1500" i="1" dirty="0">
                <a:latin typeface="+mj-lt"/>
                <a:cs typeface="Times New Roman" pitchFamily="18" charset="0"/>
              </a:rPr>
              <a:t>п</a:t>
            </a:r>
            <a:r>
              <a:rPr lang="ru-RU" sz="1500" i="1" dirty="0" smtClean="0">
                <a:latin typeface="+mj-lt"/>
                <a:cs typeface="Times New Roman" pitchFamily="18" charset="0"/>
              </a:rPr>
              <a:t>осредством наличных расчетов (в том числе через почту)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282" y="2734177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Бизнес-процесс перечисления средств на банковский счет</a:t>
            </a: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  <a:p>
            <a:pPr algn="ctr"/>
            <a:endParaRPr lang="ru-RU" dirty="0" smtClean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54" y="3419348"/>
            <a:ext cx="1660611" cy="138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6" y="3194269"/>
            <a:ext cx="3398657" cy="1638474"/>
          </a:xfrm>
          <a:prstGeom prst="rect">
            <a:avLst/>
          </a:prstGeom>
        </p:spPr>
      </p:pic>
      <p:sp>
        <p:nvSpPr>
          <p:cNvPr id="18" name="object 84"/>
          <p:cNvSpPr>
            <a:spLocks noChangeArrowheads="1"/>
          </p:cNvSpPr>
          <p:nvPr/>
        </p:nvSpPr>
        <p:spPr bwMode="auto">
          <a:xfrm>
            <a:off x="387103" y="4480198"/>
            <a:ext cx="1171575" cy="9048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13626" y="5470826"/>
            <a:ext cx="1073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000" b="1" dirty="0">
                <a:latin typeface="+mn-lt"/>
              </a:rPr>
              <a:t>ФСС РФ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541341" y="3937390"/>
            <a:ext cx="10715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900" b="1" dirty="0">
                <a:latin typeface="+mn-lt"/>
              </a:rPr>
              <a:t>1. </a:t>
            </a:r>
            <a:r>
              <a:rPr lang="ru-RU" sz="900" b="1" dirty="0" smtClean="0">
                <a:latin typeface="+mn-lt"/>
              </a:rPr>
              <a:t>Формирование и направление платежного документа для выплаты</a:t>
            </a:r>
            <a:endParaRPr lang="ru-RU" sz="900" b="1" dirty="0"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798693" y="4583794"/>
            <a:ext cx="1283861" cy="48632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628766" y="4252381"/>
            <a:ext cx="2565254" cy="2242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25618" y="3586380"/>
            <a:ext cx="27715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+mj-lt"/>
              </a:rPr>
              <a:t>2. Проверка наличия к банковскому счету</a:t>
            </a:r>
          </a:p>
          <a:p>
            <a:pPr algn="ctr"/>
            <a:r>
              <a:rPr lang="ru-RU" sz="900" b="1" dirty="0" smtClean="0">
                <a:latin typeface="+mj-lt"/>
              </a:rPr>
              <a:t>платежной карты «Мир» (иной платежной карты). Зачисление </a:t>
            </a:r>
            <a:r>
              <a:rPr lang="ru-RU" sz="900" b="1" dirty="0">
                <a:latin typeface="+mj-lt"/>
              </a:rPr>
              <a:t>средств</a:t>
            </a:r>
            <a:r>
              <a:rPr lang="ru-RU" sz="900" b="1" dirty="0" smtClean="0">
                <a:latin typeface="+mj-lt"/>
              </a:rPr>
              <a:t> при </a:t>
            </a:r>
            <a:r>
              <a:rPr lang="ru-RU" sz="900" b="1" dirty="0">
                <a:latin typeface="+mj-lt"/>
              </a:rPr>
              <a:t>наличии </a:t>
            </a:r>
            <a:r>
              <a:rPr lang="ru-RU" sz="900" b="1" dirty="0" smtClean="0">
                <a:latin typeface="+mj-lt"/>
              </a:rPr>
              <a:t>карты </a:t>
            </a:r>
            <a:r>
              <a:rPr lang="ru-RU" sz="900" b="1" dirty="0">
                <a:latin typeface="+mj-lt"/>
              </a:rPr>
              <a:t>«Мир» или при отсутствии любой </a:t>
            </a:r>
            <a:r>
              <a:rPr lang="ru-RU" sz="900" b="1" dirty="0" smtClean="0">
                <a:latin typeface="+mj-lt"/>
              </a:rPr>
              <a:t>иной платежной карты</a:t>
            </a:r>
            <a:endParaRPr lang="ru-RU" sz="900" dirty="0">
              <a:latin typeface="+mj-lt"/>
            </a:endParaRPr>
          </a:p>
          <a:p>
            <a:endParaRPr lang="ru-RU" sz="900" dirty="0"/>
          </a:p>
        </p:txBody>
      </p:sp>
      <p:pic>
        <p:nvPicPr>
          <p:cNvPr id="27" name="Рисунок 60"/>
          <p:cNvPicPr>
            <a:picLocks noChangeAspect="1"/>
          </p:cNvPicPr>
          <p:nvPr/>
        </p:nvPicPr>
        <p:blipFill>
          <a:blip r:embed="rId7"/>
          <a:srcRect l="22363" t="468" r="21216" b="24947"/>
          <a:stretch>
            <a:fillRect/>
          </a:stretch>
        </p:blipFill>
        <p:spPr bwMode="auto">
          <a:xfrm>
            <a:off x="7978280" y="3318889"/>
            <a:ext cx="928039" cy="69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070792" y="4728191"/>
            <a:ext cx="2875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+mj-lt"/>
              </a:rPr>
              <a:t>3. При отсутствии карты </a:t>
            </a:r>
          </a:p>
          <a:p>
            <a:pPr algn="ctr"/>
            <a:r>
              <a:rPr lang="ru-RU" sz="900" b="1" dirty="0" smtClean="0">
                <a:latin typeface="+mj-lt"/>
              </a:rPr>
              <a:t>«Мир» </a:t>
            </a:r>
            <a:r>
              <a:rPr lang="ru-RU" sz="900" b="1" dirty="0">
                <a:latin typeface="+mj-lt"/>
              </a:rPr>
              <a:t>о</a:t>
            </a:r>
            <a:r>
              <a:rPr lang="ru-RU" sz="900" b="1" dirty="0" smtClean="0">
                <a:latin typeface="+mj-lt"/>
              </a:rPr>
              <a:t>тражение </a:t>
            </a:r>
            <a:r>
              <a:rPr lang="ru-RU" sz="900" b="1" dirty="0">
                <a:latin typeface="+mj-lt"/>
              </a:rPr>
              <a:t>суммы выплаты </a:t>
            </a:r>
          </a:p>
          <a:p>
            <a:pPr algn="ctr"/>
            <a:r>
              <a:rPr lang="ru-RU" sz="900" b="1" dirty="0">
                <a:latin typeface="+mj-lt"/>
              </a:rPr>
              <a:t>на счете невыясненного </a:t>
            </a:r>
            <a:r>
              <a:rPr lang="ru-RU" sz="900" b="1" dirty="0" smtClean="0">
                <a:latin typeface="+mj-lt"/>
              </a:rPr>
              <a:t>назначения </a:t>
            </a:r>
          </a:p>
          <a:p>
            <a:pPr algn="ctr"/>
            <a:r>
              <a:rPr lang="ru-RU" sz="900" b="1" dirty="0" smtClean="0">
                <a:latin typeface="+mj-lt"/>
              </a:rPr>
              <a:t>и направление уведомления </a:t>
            </a:r>
          </a:p>
          <a:p>
            <a:pPr algn="ctr"/>
            <a:r>
              <a:rPr lang="ru-RU" sz="900" b="1" dirty="0" smtClean="0">
                <a:latin typeface="+mj-lt"/>
              </a:rPr>
              <a:t>получателю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558297" y="4766204"/>
            <a:ext cx="2384826" cy="115539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150605" y="5363777"/>
            <a:ext cx="31693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+mj-lt"/>
              </a:rPr>
              <a:t>4. Явка за получением суммы</a:t>
            </a:r>
          </a:p>
          <a:p>
            <a:pPr algn="ctr"/>
            <a:r>
              <a:rPr lang="ru-RU" sz="900" b="1" dirty="0" smtClean="0">
                <a:latin typeface="+mj-lt"/>
              </a:rPr>
              <a:t> выплаты наличными </a:t>
            </a:r>
          </a:p>
          <a:p>
            <a:pPr algn="ctr"/>
            <a:r>
              <a:rPr lang="ru-RU" sz="900" b="1" dirty="0" smtClean="0">
                <a:latin typeface="+mj-lt"/>
              </a:rPr>
              <a:t>или представление распоряжения </a:t>
            </a:r>
          </a:p>
          <a:p>
            <a:pPr algn="ctr"/>
            <a:r>
              <a:rPr lang="ru-RU" sz="900" b="1" dirty="0" smtClean="0">
                <a:latin typeface="+mj-lt"/>
              </a:rPr>
              <a:t>о зачислении средств на карту «Мир»</a:t>
            </a:r>
          </a:p>
          <a:p>
            <a:pPr algn="ctr"/>
            <a:r>
              <a:rPr lang="ru-RU" sz="900" b="1" dirty="0" smtClean="0">
                <a:latin typeface="+mj-lt"/>
              </a:rPr>
              <a:t> (</a:t>
            </a:r>
            <a:r>
              <a:rPr lang="ru-RU" sz="900" b="1" dirty="0">
                <a:latin typeface="+mj-lt"/>
              </a:rPr>
              <a:t>Не позднее 10 рабочих </a:t>
            </a:r>
            <a:r>
              <a:rPr lang="ru-RU" sz="900" b="1" dirty="0" smtClean="0">
                <a:latin typeface="+mj-lt"/>
              </a:rPr>
              <a:t>дней)</a:t>
            </a:r>
            <a:endParaRPr lang="ru-RU" sz="900" b="1" dirty="0">
              <a:latin typeface="+mj-lt"/>
            </a:endParaRPr>
          </a:p>
          <a:p>
            <a:pPr algn="ctr"/>
            <a:endParaRPr lang="ru-RU" sz="900" b="1" dirty="0" smtClean="0">
              <a:latin typeface="+mj-lt"/>
            </a:endParaRPr>
          </a:p>
          <a:p>
            <a:pPr algn="ctr"/>
            <a:endParaRPr lang="ru-RU" sz="900" b="1" dirty="0">
              <a:latin typeface="+mj-lt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1844938" y="4748284"/>
            <a:ext cx="1262617" cy="45237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217492" y="5003602"/>
            <a:ext cx="139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+mj-lt"/>
              </a:rPr>
              <a:t>5. Возврат средств </a:t>
            </a:r>
          </a:p>
          <a:p>
            <a:pPr algn="ctr"/>
            <a:r>
              <a:rPr lang="ru-RU" sz="900" b="1" dirty="0" smtClean="0">
                <a:latin typeface="+mj-lt"/>
              </a:rPr>
              <a:t>(на 11 рабочий день)</a:t>
            </a:r>
          </a:p>
          <a:p>
            <a:pPr algn="ctr"/>
            <a:r>
              <a:rPr lang="ru-RU" sz="900" b="1" dirty="0" smtClean="0">
                <a:latin typeface="+mj-lt"/>
              </a:rPr>
              <a:t> </a:t>
            </a:r>
            <a:r>
              <a:rPr lang="ru-RU" sz="900" b="1" dirty="0">
                <a:latin typeface="+mj-lt"/>
              </a:rPr>
              <a:t>в случае </a:t>
            </a:r>
            <a:r>
              <a:rPr lang="ru-RU" sz="900" b="1" dirty="0" smtClean="0">
                <a:latin typeface="+mj-lt"/>
              </a:rPr>
              <a:t>неявки получателя и направление уведомления</a:t>
            </a:r>
            <a:endParaRPr lang="ru-RU" sz="900" b="1" dirty="0">
              <a:latin typeface="+mj-lt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H="1" flipV="1">
            <a:off x="4377214" y="4892949"/>
            <a:ext cx="2427034" cy="118576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1F73A-A237-45A5-9B98-05D519F0E7E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96925" y="581025"/>
            <a:ext cx="8188325" cy="430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Схема выплаты пособий</a:t>
            </a: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699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9726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9727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9728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0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9701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30"/>
          <p:cNvGrpSpPr>
            <a:grpSpLocks/>
          </p:cNvGrpSpPr>
          <p:nvPr/>
        </p:nvGrpSpPr>
        <p:grpSpPr bwMode="auto">
          <a:xfrm>
            <a:off x="406400" y="1125538"/>
            <a:ext cx="8486775" cy="5616575"/>
            <a:chOff x="874" y="2007"/>
            <a:chExt cx="9900" cy="6649"/>
          </a:xfrm>
        </p:grpSpPr>
        <p:grpSp>
          <p:nvGrpSpPr>
            <p:cNvPr id="29704" name="Group 31"/>
            <p:cNvGrpSpPr>
              <a:grpSpLocks/>
            </p:cNvGrpSpPr>
            <p:nvPr/>
          </p:nvGrpSpPr>
          <p:grpSpPr bwMode="auto">
            <a:xfrm>
              <a:off x="4514" y="2007"/>
              <a:ext cx="3050" cy="1339"/>
              <a:chOff x="5111" y="1491"/>
              <a:chExt cx="2551" cy="1209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auto">
              <a:xfrm>
                <a:off x="5113" y="1491"/>
                <a:ext cx="2551" cy="1205"/>
              </a:xfrm>
              <a:prstGeom prst="flowChartAlternateProcess">
                <a:avLst/>
              </a:prstGeom>
              <a:solidFill>
                <a:srgbClr val="DBE5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 b="1" dirty="0">
                    <a:latin typeface="+mn-lt"/>
                  </a:rPr>
                  <a:t>Застрахованное лицо</a:t>
                </a:r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5113" y="1854"/>
                <a:ext cx="2551" cy="843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 dirty="0">
                    <a:latin typeface="+mn-lt"/>
                  </a:rPr>
                  <a:t>Заявление о выплате соответствующего вида пособия, документы, необходимые для назначения и выплаты пособия</a:t>
                </a:r>
              </a:p>
            </p:txBody>
          </p:sp>
        </p:grpSp>
        <p:grpSp>
          <p:nvGrpSpPr>
            <p:cNvPr id="29705" name="Group 34"/>
            <p:cNvGrpSpPr>
              <a:grpSpLocks/>
            </p:cNvGrpSpPr>
            <p:nvPr/>
          </p:nvGrpSpPr>
          <p:grpSpPr bwMode="auto">
            <a:xfrm>
              <a:off x="1304" y="3745"/>
              <a:ext cx="9470" cy="1598"/>
              <a:chOff x="2601" y="3114"/>
              <a:chExt cx="7920" cy="1442"/>
            </a:xfrm>
          </p:grpSpPr>
          <p:sp>
            <p:nvSpPr>
              <p:cNvPr id="36" name="AutoShape 35"/>
              <p:cNvSpPr>
                <a:spLocks noChangeArrowheads="1"/>
              </p:cNvSpPr>
              <p:nvPr/>
            </p:nvSpPr>
            <p:spPr bwMode="auto">
              <a:xfrm>
                <a:off x="2601" y="3114"/>
                <a:ext cx="7920" cy="1440"/>
              </a:xfrm>
              <a:prstGeom prst="flowChartAlternateProcess">
                <a:avLst/>
              </a:prstGeom>
              <a:solidFill>
                <a:srgbClr val="DBE5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 b="1" dirty="0">
                    <a:latin typeface="+mn-lt"/>
                  </a:rPr>
                  <a:t>Страхователь</a:t>
                </a:r>
                <a:r>
                  <a:rPr lang="ru-RU" sz="1050" dirty="0">
                    <a:latin typeface="+mn-lt"/>
                  </a:rPr>
                  <a:t> (не позднее 5 календарных дней)</a:t>
                </a:r>
              </a:p>
            </p:txBody>
          </p:sp>
          <p:sp>
            <p:nvSpPr>
              <p:cNvPr id="37" name="AutoShape 36"/>
              <p:cNvSpPr>
                <a:spLocks noChangeArrowheads="1"/>
              </p:cNvSpPr>
              <p:nvPr/>
            </p:nvSpPr>
            <p:spPr bwMode="auto">
              <a:xfrm>
                <a:off x="5274" y="3474"/>
                <a:ext cx="2552" cy="963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 dirty="0">
                    <a:latin typeface="+mn-lt"/>
                  </a:rPr>
                  <a:t>Заявление о выплате пособия, акт Н-1, или о профзаболевании, или копии материалов расследования, опись, предоставление документов</a:t>
                </a:r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>
                <a:off x="2660" y="3474"/>
                <a:ext cx="2551" cy="963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50" dirty="0">
                    <a:latin typeface="+mn-lt"/>
                  </a:rPr>
                  <a:t>Заявление о выплате пособия,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050" dirty="0">
                    <a:latin typeface="+mn-lt"/>
                  </a:rPr>
                  <a:t>документы необходимые для назначения и выплаты пособия, опись  (либо реестр сведений в электронном виде)</a:t>
                </a:r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>
                <a:off x="7879" y="3474"/>
                <a:ext cx="2552" cy="963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>
                    <a:latin typeface="+mn-lt"/>
                  </a:rPr>
                  <a:t>Заявление застрахованного лица на оплату отпуска, приказ страхователя о предоставлении застрахованному лицу отпуска, справка-расчет о размере оплаты отпуска</a:t>
                </a:r>
              </a:p>
            </p:txBody>
          </p:sp>
        </p:grpSp>
        <p:cxnSp>
          <p:nvCxnSpPr>
            <p:cNvPr id="29706" name="AutoShape 39"/>
            <p:cNvCxnSpPr>
              <a:cxnSpLocks noChangeShapeType="1"/>
            </p:cNvCxnSpPr>
            <p:nvPr/>
          </p:nvCxnSpPr>
          <p:spPr bwMode="auto">
            <a:xfrm>
              <a:off x="6039" y="3346"/>
              <a:ext cx="0" cy="399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triangle" w="med" len="med"/>
            </a:ln>
          </p:spPr>
        </p:cxnSp>
        <p:cxnSp>
          <p:nvCxnSpPr>
            <p:cNvPr id="29707" name="AutoShape 40"/>
            <p:cNvCxnSpPr>
              <a:cxnSpLocks noChangeShapeType="1"/>
            </p:cNvCxnSpPr>
            <p:nvPr/>
          </p:nvCxnSpPr>
          <p:spPr bwMode="auto">
            <a:xfrm>
              <a:off x="6039" y="5341"/>
              <a:ext cx="0" cy="398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triangle" w="med" len="med"/>
            </a:ln>
          </p:spPr>
        </p:cxnSp>
        <p:grpSp>
          <p:nvGrpSpPr>
            <p:cNvPr id="29708" name="Group 41"/>
            <p:cNvGrpSpPr>
              <a:grpSpLocks/>
            </p:cNvGrpSpPr>
            <p:nvPr/>
          </p:nvGrpSpPr>
          <p:grpSpPr bwMode="auto">
            <a:xfrm>
              <a:off x="874" y="2677"/>
              <a:ext cx="3628" cy="5156"/>
              <a:chOff x="2241" y="2150"/>
              <a:chExt cx="3034" cy="4654"/>
            </a:xfrm>
          </p:grpSpPr>
          <p:cxnSp>
            <p:nvCxnSpPr>
              <p:cNvPr id="29717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2241" y="6804"/>
                <a:ext cx="360" cy="0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29718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2241" y="2150"/>
                <a:ext cx="0" cy="4654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29719" name="AutoShape 44"/>
              <p:cNvCxnSpPr>
                <a:cxnSpLocks noChangeShapeType="1"/>
              </p:cNvCxnSpPr>
              <p:nvPr/>
            </p:nvCxnSpPr>
            <p:spPr bwMode="auto">
              <a:xfrm>
                <a:off x="2241" y="2150"/>
                <a:ext cx="3034" cy="0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9709" name="Group 45"/>
            <p:cNvGrpSpPr>
              <a:grpSpLocks/>
            </p:cNvGrpSpPr>
            <p:nvPr/>
          </p:nvGrpSpPr>
          <p:grpSpPr bwMode="auto">
            <a:xfrm>
              <a:off x="1304" y="5739"/>
              <a:ext cx="9470" cy="2917"/>
              <a:chOff x="1304" y="5739"/>
              <a:chExt cx="9470" cy="2917"/>
            </a:xfrm>
          </p:grpSpPr>
          <p:sp>
            <p:nvSpPr>
              <p:cNvPr id="26" name="AutoShape 46"/>
              <p:cNvSpPr>
                <a:spLocks noChangeArrowheads="1"/>
              </p:cNvSpPr>
              <p:nvPr/>
            </p:nvSpPr>
            <p:spPr bwMode="auto">
              <a:xfrm>
                <a:off x="1304" y="5739"/>
                <a:ext cx="9470" cy="2917"/>
              </a:xfrm>
              <a:prstGeom prst="flowChartAlternateProcess">
                <a:avLst/>
              </a:prstGeom>
              <a:solidFill>
                <a:srgbClr val="DBE5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tIns="0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 b="1" dirty="0">
                    <a:latin typeface="+mn-lt"/>
                  </a:rPr>
                  <a:t>Регионального отделения Фонда </a:t>
                </a:r>
                <a:r>
                  <a:rPr lang="ru-RU" sz="1050" dirty="0">
                    <a:latin typeface="+mn-lt"/>
                  </a:rPr>
                  <a:t/>
                </a:r>
                <a:br>
                  <a:rPr lang="ru-RU" sz="1050" dirty="0">
                    <a:latin typeface="+mn-lt"/>
                  </a:rPr>
                </a:br>
                <a:r>
                  <a:rPr lang="ru-RU" sz="1050" dirty="0">
                    <a:latin typeface="+mn-lt"/>
                  </a:rPr>
                  <a:t>(в течение 10 календарных дней принимает решение и перечисляет средства непосредственно застрахованному) лицу)</a:t>
                </a:r>
              </a:p>
              <a:p>
                <a:pPr>
                  <a:spcBef>
                    <a:spcPts val="0"/>
                  </a:spcBef>
                  <a:defRPr/>
                </a:pPr>
                <a:endParaRPr lang="ru-RU" sz="1050" dirty="0">
                  <a:latin typeface="+mn-lt"/>
                </a:endParaRPr>
              </a:p>
            </p:txBody>
          </p:sp>
          <p:sp>
            <p:nvSpPr>
              <p:cNvPr id="27" name="AutoShape 47"/>
              <p:cNvSpPr>
                <a:spLocks noChangeArrowheads="1"/>
              </p:cNvSpPr>
              <p:nvPr/>
            </p:nvSpPr>
            <p:spPr bwMode="auto">
              <a:xfrm>
                <a:off x="1374" y="7465"/>
                <a:ext cx="3050" cy="1069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50">
                    <a:latin typeface="+mn-lt"/>
                  </a:rPr>
                  <a:t>Пособие по  беременности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050">
                    <a:latin typeface="+mn-lt"/>
                  </a:rPr>
                  <a:t>и родам</a:t>
                </a:r>
              </a:p>
            </p:txBody>
          </p:sp>
          <p:sp>
            <p:nvSpPr>
              <p:cNvPr id="28" name="AutoShape 48"/>
              <p:cNvSpPr>
                <a:spLocks noChangeArrowheads="1"/>
              </p:cNvSpPr>
              <p:nvPr/>
            </p:nvSpPr>
            <p:spPr bwMode="auto">
              <a:xfrm>
                <a:off x="1374" y="6307"/>
                <a:ext cx="3050" cy="1067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50">
                    <a:latin typeface="+mn-lt"/>
                  </a:rPr>
                  <a:t>Пособие по временной нетрудоспособности, в том числе в связи с несчастным случаем на производстве и профзаболеванием</a:t>
                </a:r>
              </a:p>
            </p:txBody>
          </p:sp>
          <p:sp>
            <p:nvSpPr>
              <p:cNvPr id="29" name="AutoShape 49"/>
              <p:cNvSpPr>
                <a:spLocks noChangeArrowheads="1"/>
              </p:cNvSpPr>
              <p:nvPr/>
            </p:nvSpPr>
            <p:spPr bwMode="auto">
              <a:xfrm>
                <a:off x="4513" y="6307"/>
                <a:ext cx="3052" cy="1067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>
                    <a:latin typeface="+mn-lt"/>
                  </a:rPr>
                  <a:t>Единовременное пособие женщинам, вставшим на учет в медицинских учреждениях в ранние сроки беременности</a:t>
                </a:r>
              </a:p>
            </p:txBody>
          </p:sp>
          <p:sp>
            <p:nvSpPr>
              <p:cNvPr id="30" name="AutoShape 50"/>
              <p:cNvSpPr>
                <a:spLocks noChangeArrowheads="1"/>
              </p:cNvSpPr>
              <p:nvPr/>
            </p:nvSpPr>
            <p:spPr bwMode="auto">
              <a:xfrm>
                <a:off x="4522" y="7466"/>
                <a:ext cx="3050" cy="1067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>
                    <a:latin typeface="+mn-lt"/>
                  </a:rPr>
                  <a:t>Ежемесячное пособие по уходу за ребенком</a:t>
                </a:r>
              </a:p>
            </p:txBody>
          </p:sp>
          <p:sp>
            <p:nvSpPr>
              <p:cNvPr id="31" name="AutoShape 51"/>
              <p:cNvSpPr>
                <a:spLocks noChangeArrowheads="1"/>
              </p:cNvSpPr>
              <p:nvPr/>
            </p:nvSpPr>
            <p:spPr bwMode="auto">
              <a:xfrm>
                <a:off x="7670" y="6307"/>
                <a:ext cx="3050" cy="1067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>
                    <a:latin typeface="+mn-lt"/>
                  </a:rPr>
                  <a:t>Единовременное пособие  при рождении ребенка</a:t>
                </a:r>
              </a:p>
            </p:txBody>
          </p:sp>
          <p:sp>
            <p:nvSpPr>
              <p:cNvPr id="32" name="AutoShape 52"/>
              <p:cNvSpPr>
                <a:spLocks noChangeArrowheads="1"/>
              </p:cNvSpPr>
              <p:nvPr/>
            </p:nvSpPr>
            <p:spPr bwMode="auto">
              <a:xfrm>
                <a:off x="7670" y="7465"/>
                <a:ext cx="3050" cy="1069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50">
                    <a:latin typeface="+mn-lt"/>
                  </a:rPr>
                  <a:t>Оплата отпуска на весь период лечения и проезда к месту лечения и обратно (сверх ежегодно оплачиваемого отпуска)</a:t>
                </a:r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152400" y="373063"/>
            <a:ext cx="9144000" cy="360362"/>
            <a:chOff x="-115" y="67"/>
            <a:chExt cx="5877" cy="279"/>
          </a:xfrm>
        </p:grpSpPr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08025" y="574675"/>
            <a:ext cx="8188325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Порядок обращения за выплатами и алгоритм действий </a:t>
            </a: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1747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3175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3175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1749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1006475"/>
            <a:ext cx="83693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9750" y="6021388"/>
            <a:ext cx="82153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При передачи сведений с помощью электронных реестров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документы на бумажном носители не предоставляются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хранятся в организации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550" y="4884738"/>
            <a:ext cx="83693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Электронные реестры могут быть направлены только по 5 видам пособий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(пособие по временной нетрудоспособности, по беременности и родам, единовременное пособие женщинам, вставшим на учёт в медицинских организациях в ранние сроки беременности, единовременное пособие при рождении ребёнка и ежемесячное пособие по уходу за ребёнком).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747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3175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3175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3175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1749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5288"/>
            <a:ext cx="7416824" cy="4428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6922" y="751491"/>
            <a:ext cx="7725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Уточнить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информацию о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поступлении электронного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реестра сведений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возможно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сайте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hlinkClick r:id="rId5" tooltip="http://docs.fss.ru"/>
              </a:rPr>
              <a:t>http://docs.fss.ru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разделе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«Сведения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 переданных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документах»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59631" y="3501008"/>
            <a:ext cx="936105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67943" y="2852936"/>
            <a:ext cx="1512169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95313" y="692150"/>
            <a:ext cx="79470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indent="355600" algn="ctr">
              <a:defRPr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Приказом ФСС РФ от 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24.11.2017 № 579 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«Об утверждении форм реестров сведений, необходимых для назначения и выплаты </a:t>
            </a:r>
          </a:p>
          <a:p>
            <a:pPr indent="355600" algn="ctr"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соответствующего вида пособия,  и порядков их заполнения» </a:t>
            </a:r>
          </a:p>
          <a:p>
            <a:pPr indent="355600" algn="ctr"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утверждены формы реестров:</a:t>
            </a:r>
          </a:p>
        </p:txBody>
      </p:sp>
      <p:grpSp>
        <p:nvGrpSpPr>
          <p:cNvPr id="33795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33801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33802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33803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4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5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3797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155575" y="1916832"/>
          <a:ext cx="883905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0375" y="5516563"/>
            <a:ext cx="84328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Для выплаты пособия по временной нетрудоспособности в связи с несчастным случаем на производстве и оплаты отпуска пострадавшему на производстве представляются только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комплекты документов с описью на бумажном носителе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indent="342900" algn="ctr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Электронные реестры не предусмотрены.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710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3715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3716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3717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8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9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0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712" name="Picture 81" descr="log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07" name="Object 635"/>
          <p:cNvGraphicFramePr>
            <a:graphicFrameLocks noChangeAspect="1"/>
          </p:cNvGraphicFramePr>
          <p:nvPr/>
        </p:nvGraphicFramePr>
        <p:xfrm>
          <a:off x="179388" y="1125538"/>
          <a:ext cx="8713787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Лист" r:id="rId5" imgW="9334500" imgH="3886200" progId="Excel.Sheet.8">
                  <p:embed/>
                </p:oleObj>
              </mc:Choice>
              <mc:Fallback>
                <p:oleObj name="Лист" r:id="rId5" imgW="9334500" imgH="3886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8713787" cy="359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8" name="Object 636"/>
          <p:cNvGraphicFramePr>
            <a:graphicFrameLocks noChangeAspect="1"/>
          </p:cNvGraphicFramePr>
          <p:nvPr/>
        </p:nvGraphicFramePr>
        <p:xfrm>
          <a:off x="179388" y="4868863"/>
          <a:ext cx="871378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Лист" r:id="rId7" imgW="9229725" imgH="1666875" progId="Excel.Sheet.8">
                  <p:embed/>
                </p:oleObj>
              </mc:Choice>
              <mc:Fallback>
                <p:oleObj name="Лист" r:id="rId7" imgW="9229725" imgH="16668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868863"/>
                        <a:ext cx="8713787" cy="156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404813" y="581025"/>
            <a:ext cx="8640762" cy="7175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10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Форма реестра для пособий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временной нетрудоспособности, по беременности и родам, единовременного пособия женщинам, вставшим на учёт в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медицинских учреждениях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ранние сроки беременности</a:t>
            </a:r>
            <a:endParaRPr lang="ru-RU" sz="1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9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050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05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505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505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052" name="Picture 81" descr="log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6" name="Object 950"/>
          <p:cNvGraphicFramePr>
            <a:graphicFrameLocks noChangeAspect="1"/>
          </p:cNvGraphicFramePr>
          <p:nvPr/>
        </p:nvGraphicFramePr>
        <p:xfrm>
          <a:off x="328613" y="942975"/>
          <a:ext cx="86360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Лист" r:id="rId5" imgW="9115357" imgH="1657350" progId="Excel.Sheet.8">
                  <p:embed/>
                </p:oleObj>
              </mc:Choice>
              <mc:Fallback>
                <p:oleObj name="Лист" r:id="rId5" imgW="9115357" imgH="1657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942975"/>
                        <a:ext cx="8636000" cy="1570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7" name="Object 951"/>
          <p:cNvGraphicFramePr>
            <a:graphicFrameLocks noChangeAspect="1"/>
          </p:cNvGraphicFramePr>
          <p:nvPr/>
        </p:nvGraphicFramePr>
        <p:xfrm>
          <a:off x="338138" y="2686050"/>
          <a:ext cx="86264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Лист" r:id="rId7" imgW="9096443" imgH="1657350" progId="Excel.Sheet.8">
                  <p:embed/>
                </p:oleObj>
              </mc:Choice>
              <mc:Fallback>
                <p:oleObj name="Лист" r:id="rId7" imgW="9096443" imgH="1657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686050"/>
                        <a:ext cx="8626475" cy="157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48" name="Object 952"/>
          <p:cNvGraphicFramePr>
            <a:graphicFrameLocks noChangeAspect="1"/>
          </p:cNvGraphicFramePr>
          <p:nvPr/>
        </p:nvGraphicFramePr>
        <p:xfrm>
          <a:off x="366713" y="4437063"/>
          <a:ext cx="8570912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Лист" r:id="rId9" imgW="7734300" imgH="1657350" progId="Excel.Sheet.8">
                  <p:embed/>
                </p:oleObj>
              </mc:Choice>
              <mc:Fallback>
                <p:oleObj name="Лист" r:id="rId9" imgW="7734300" imgH="1657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437063"/>
                        <a:ext cx="8570912" cy="1836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986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41992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41993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41994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5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6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7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1988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1341438"/>
            <a:ext cx="90535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85775" y="665163"/>
            <a:ext cx="8189913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Подготовка и отправка в региональное отделение Фонда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реестра сведений о выплате пособий</a:t>
            </a:r>
            <a:endParaRPr lang="ru-RU" sz="20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403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44041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44042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44043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4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5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6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696913"/>
            <a:ext cx="8756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1925" y="4581525"/>
            <a:ext cx="8764588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Своевременность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назначения и выплаты пособий Фондом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зависит от правильности и полноты представленных страхователем сведений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ctr">
              <a:defRPr/>
            </a:pPr>
            <a:endParaRPr lang="ru-RU" alt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 подготовке документов и сведений в Фонд работодателю (застрахованному лицу) </a:t>
            </a:r>
            <a:r>
              <a:rPr lang="ru-RU" altLang="ru-RU" sz="1900" b="1" dirty="0">
                <a:solidFill>
                  <a:srgbClr val="FF0000"/>
                </a:solidFill>
                <a:latin typeface="+mn-lt"/>
              </a:rPr>
              <a:t>следует обратить особое внимание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заполнение заявления о выплате пособия (ФИО, СНИЛС, дата рождения, банковские реквизиты и др.), а также на корректность заполнения реестра сведений.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49300" y="696913"/>
            <a:ext cx="7947025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Подготовка документов</a:t>
            </a:r>
            <a:endParaRPr lang="ru-RU" sz="2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4039" name="Picture 81" descr="log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33463" y="660400"/>
            <a:ext cx="7810500" cy="430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рамках пилотного проекта «Прямые выплаты»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8575"/>
            <a:ext cx="12541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33463" y="1289050"/>
            <a:ext cx="80200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Пособия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работающим гражданам рассчитываются не бухгалтерией предприятия, а региональным отделением Фонда и выплачиваются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напрямую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им на лицевой счёт в банке (в том числе на платежную карту «Мир») или почтовым переводом</a:t>
            </a:r>
            <a:endParaRPr lang="ru-RU" altLang="ru-RU" sz="2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033463" y="3097213"/>
            <a:ext cx="8020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Зачетный механизм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по страховым взносам на обязательное социальное страхование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не действует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. Страховые взносы не уменьшаются на сумму произведенных расходов и перечисляются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 полном объеме в налоговые органы и Фонд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1863" y="5300663"/>
            <a:ext cx="1296987" cy="792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9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560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3568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3569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3562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Прямоугольник 23"/>
          <p:cNvSpPr>
            <a:spLocks noChangeArrowheads="1"/>
          </p:cNvSpPr>
          <p:nvPr/>
        </p:nvSpPr>
        <p:spPr bwMode="auto">
          <a:xfrm>
            <a:off x="974584" y="5103813"/>
            <a:ext cx="8020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solidFill>
                  <a:srgbClr val="17375E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Размер пособий и формула расчета пособий </a:t>
            </a:r>
            <a:r>
              <a:rPr lang="ru-RU" sz="2200" b="1" u="sng" dirty="0">
                <a:solidFill>
                  <a:srgbClr val="17375E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не меняются</a:t>
            </a:r>
            <a:endParaRPr lang="ru-RU" sz="220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ru-RU" sz="2200" b="1" dirty="0">
                <a:solidFill>
                  <a:srgbClr val="17375E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Изменяется </a:t>
            </a:r>
            <a:r>
              <a:rPr lang="ru-RU" sz="2200" b="1" u="sng" dirty="0">
                <a:solidFill>
                  <a:srgbClr val="17375E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схема</a:t>
            </a:r>
            <a:r>
              <a:rPr lang="ru-RU" sz="2200" b="1" dirty="0">
                <a:solidFill>
                  <a:srgbClr val="17375E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взаимодействия отделения Фонда со страхователями и застрахованными лицами</a:t>
            </a:r>
            <a:endParaRPr lang="ru-RU" sz="22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2356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4906963"/>
            <a:ext cx="11414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3097213"/>
            <a:ext cx="1143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81" descr="logo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1750" y="713463"/>
            <a:ext cx="7590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Georgia" panose="02040502050405020303" pitchFamily="18" charset="0"/>
              </a:rPr>
              <a:t>Типичные ошибки при </a:t>
            </a:r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формировании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электронных </a:t>
            </a:r>
            <a:r>
              <a:rPr lang="ru-RU" b="1" dirty="0">
                <a:solidFill>
                  <a:srgbClr val="990000"/>
                </a:solidFill>
                <a:latin typeface="Georgia" panose="02040502050405020303" pitchFamily="18" charset="0"/>
              </a:rPr>
              <a:t>реестров сведений</a:t>
            </a:r>
            <a:endParaRPr lang="ru-RU" b="1" i="0" dirty="0">
              <a:solidFill>
                <a:srgbClr val="99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2282" y="1331344"/>
            <a:ext cx="86201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заявления о выплате пособия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ГУ-Ставропольское РО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ФСС РФ не может быть ранее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01.07.2020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(Постановление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от 21.04.2011 № 294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реквизиты или адрес доставки почтового перевода застрахованному лицу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Неправильно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дата рождения застрахованного (возврат по карте МИР)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 получения - почтовым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 индекс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Неправильно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место работы "Основное" или "Совместительство"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Заполняется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«Трудовой договор» при бессрочном трудовом договоре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код причины нетрудоспособности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Изменение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страхового стажа в разных листках нетрудоспособности при одном страховом случае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признак "Дубликат ЛН"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ересекающиеся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за которые выплачиваются пособия по одному застрахованному лицу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Неверно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номер предыдущего листка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Указывается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следующего листка нетрудоспособности совпадающий с номером первичного листка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81" descr="logo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1750" y="528069"/>
            <a:ext cx="7590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Georgia" panose="02040502050405020303" pitchFamily="18" charset="0"/>
              </a:rPr>
              <a:t>Типичные ошибки при формировании </a:t>
            </a:r>
            <a:endParaRPr lang="ru-RU" b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электронных </a:t>
            </a:r>
            <a:r>
              <a:rPr lang="ru-RU" b="1" dirty="0">
                <a:solidFill>
                  <a:srgbClr val="990000"/>
                </a:solidFill>
                <a:latin typeface="Georgia" panose="02040502050405020303" pitchFamily="18" charset="0"/>
              </a:rPr>
              <a:t>реестров сведений</a:t>
            </a:r>
            <a:endParaRPr lang="ru-RU" b="1" i="0" dirty="0">
              <a:solidFill>
                <a:srgbClr val="99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141" y="1049561"/>
            <a:ext cx="898842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листках нетрудоспособности не проставляется отметка о нарушении режима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указываются года в расчетном периоде (н-р 2017, 2017)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Неверно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периоды за которые выплачиваются пособия (н-р: с 01.01.2018 по 10.01.2017)</a:t>
            </a:r>
          </a:p>
          <a:p>
            <a:pPr marL="0" lvl="1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Неверный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сведений из листка нетрудоспособности в бухгалтерскую программу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 сумму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заработка необходимо указывать с разбивкой на сумму заработка за 1 год и сумму заработка за 2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1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Не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– код 51, при указанной в реестре ставке менее 1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Ошибка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дней в расчетном периоде</a:t>
            </a: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Дата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справки о рождении ребенка совпадает с датой рождения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неправильное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очередности рождения детей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При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очередности рождения двоих и более детей необходимо указывать признак «Дополнительно - документы о рождении/смерти других детей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Необходимо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номер и дату справки о неполучении пособия по уходу за ребенком от отца и / или матери, либо в поле «номер справки»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слово «ПРОЧЕРК»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листках нетрудоспособности -  продолжении ставится отметка о постановке на учет в ранние сроки беременности</a:t>
            </a:r>
          </a:p>
          <a:p>
            <a:pPr marL="0" lvl="1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Двойное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оплату единовременного пособия при постановке на учет на ранних сроках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</a:t>
            </a:r>
          </a:p>
          <a:p>
            <a:pPr marL="0" lvl="1"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Неверное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периода отпуска по уходу 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marL="0" lvl="1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При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сведений для назначения и выплаты пособия по беременности и родам не указана предполагаемая дата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6322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6329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56330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56331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2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3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4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6324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60375" y="622300"/>
            <a:ext cx="8431213" cy="758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3075" indent="-473075" eaLnBrk="1" hangingPunct="1">
              <a:lnSpc>
                <a:spcPct val="80000"/>
              </a:lnSpc>
              <a:spcBef>
                <a:spcPts val="600"/>
              </a:spcBef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Страхователь не представляет в территориальный орган Фонда документы или реестр сведений: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0375" y="1460500"/>
            <a:ext cx="8250238" cy="4967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случае если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застрахованным лицом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пропущен срок обращения за пособиями</a:t>
            </a:r>
            <a:r>
              <a:rPr lang="en-US" sz="1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(6 месяцев)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charset="0"/>
              <a:buNone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7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 временной нетрудоспособности;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 беременности и родам;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единовременным пособием женщинам, вставшим на учет в медицинских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charset="0"/>
              <a:buNone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организациях в ранние сроки беременности;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единовременным пособием при рождении ребенка;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ежемесячным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пособием по уходу за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ребенком.</a:t>
            </a:r>
            <a:endParaRPr lang="ru-RU" sz="18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charset="0"/>
              <a:buNone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листок нетрудоспособности в связи с заболеванием или травмой выдан на срок </a:t>
            </a: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не более 3 календарных дней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(оплата как и прежде осуществляется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 счет средств работодателя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).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случае 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превышения лимита количества дней по уходу за больным членом семьи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в календарном году.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случае если с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пециализированной службой по вопросам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похоронного     дела </a:t>
            </a: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пропущен срок обращения за возмещением стоимости услуг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charset="0"/>
              <a:buNone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50825" y="4652963"/>
            <a:ext cx="8459788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charset="0"/>
              <a:buNone/>
              <a:tabLst>
                <a:tab pos="474663" algn="l"/>
                <a:tab pos="579438" algn="l"/>
                <a:tab pos="1028700" algn="l"/>
                <a:tab pos="1477963" algn="l"/>
                <a:tab pos="1927225" algn="l"/>
                <a:tab pos="2376488" algn="l"/>
                <a:tab pos="2825750" algn="l"/>
                <a:tab pos="3275013" algn="l"/>
                <a:tab pos="3724275" algn="l"/>
                <a:tab pos="4173538" algn="l"/>
                <a:tab pos="4622800" algn="l"/>
                <a:tab pos="5072063" algn="l"/>
                <a:tab pos="5521325" algn="l"/>
                <a:tab pos="5970588" algn="l"/>
                <a:tab pos="6419850" algn="l"/>
                <a:tab pos="6869113" algn="l"/>
                <a:tab pos="7318375" algn="l"/>
                <a:tab pos="7767638" algn="l"/>
                <a:tab pos="8216900" algn="l"/>
                <a:tab pos="8666163" algn="l"/>
                <a:tab pos="9115425" algn="l"/>
                <a:tab pos="9410700" algn="l"/>
                <a:tab pos="10134600" algn="l"/>
                <a:tab pos="10858500" algn="l"/>
              </a:tabLs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6082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46089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46090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46091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6083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136141" y="1340768"/>
          <a:ext cx="8799151" cy="414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06450" y="606425"/>
            <a:ext cx="8186738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Приказом ФСС РФ  от 24.11.2017 № 578 «Об утверждении форм документов, применяемых для выплаты…» утверждены следующие формы документов: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600" y="5483225"/>
            <a:ext cx="85010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Заявления и документы</a:t>
            </a:r>
            <a:r>
              <a:rPr lang="ru-RU" altLang="ru-RU" sz="16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представленные по описи,</a:t>
            </a:r>
          </a:p>
          <a:p>
            <a:pPr algn="ctr">
              <a:defRPr/>
            </a:pPr>
            <a:r>
              <a:rPr lang="ru-RU" altLang="ru-RU" sz="16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после вынесения решений о назначении и выплате указанных пособий либо об отказе в назначении и выплате </a:t>
            </a:r>
            <a:r>
              <a:rPr lang="ru-RU" altLang="ru-RU" sz="16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возвращаются страхователю </a:t>
            </a:r>
            <a:r>
              <a:rPr lang="ru-RU" altLang="ru-RU" sz="16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(застрахованному лицу), </a:t>
            </a:r>
          </a:p>
          <a:p>
            <a:pPr algn="ctr">
              <a:defRPr/>
            </a:pPr>
            <a:r>
              <a:rPr lang="ru-RU" altLang="ru-RU" sz="16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который осуществляет их хранение в порядке и сроки, установленные законодательством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804025" y="3930650"/>
            <a:ext cx="2163763" cy="240982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000" b="1" dirty="0"/>
              <a:t>Региональное отделение Фонда для принятия решения</a:t>
            </a:r>
            <a:endParaRPr lang="ru-RU" sz="1000" b="1" dirty="0">
              <a:latin typeface="+mn-lt"/>
            </a:endParaRPr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190500" y="3930650"/>
            <a:ext cx="6542088" cy="240982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000" b="1" dirty="0"/>
              <a:t>Региональное отделение Фонда для принятия решения</a:t>
            </a:r>
            <a:endParaRPr lang="ru-RU" sz="1000" b="1" dirty="0">
              <a:latin typeface="+mn-lt"/>
            </a:endParaRPr>
          </a:p>
        </p:txBody>
      </p:sp>
      <p:sp>
        <p:nvSpPr>
          <p:cNvPr id="87" name="AutoShape 50"/>
          <p:cNvSpPr>
            <a:spLocks noChangeArrowheads="1"/>
          </p:cNvSpPr>
          <p:nvPr/>
        </p:nvSpPr>
        <p:spPr bwMode="auto">
          <a:xfrm>
            <a:off x="6870700" y="4614863"/>
            <a:ext cx="2046288" cy="1531937"/>
          </a:xfrm>
          <a:prstGeom prst="flowChartAlternateProcess">
            <a:avLst/>
          </a:prstGeom>
          <a:solidFill>
            <a:srgbClr val="CEFCFE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5 рабочих дней , не позднее 2 рабочих дней перечисляет на расчетный счет</a:t>
            </a:r>
          </a:p>
          <a:p>
            <a:pPr>
              <a:spcBef>
                <a:spcPts val="0"/>
              </a:spcBef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51" name="AutoShape 50"/>
          <p:cNvSpPr>
            <a:spLocks noChangeArrowheads="1"/>
          </p:cNvSpPr>
          <p:nvPr/>
        </p:nvSpPr>
        <p:spPr bwMode="auto">
          <a:xfrm>
            <a:off x="5078413" y="4475163"/>
            <a:ext cx="1581150" cy="1671637"/>
          </a:xfrm>
          <a:prstGeom prst="flowChartAlternateProcess">
            <a:avLst/>
          </a:prstGeom>
          <a:solidFill>
            <a:srgbClr val="CEFCFE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5 рабочих дней перечисляет на расчетный счет страхователя </a:t>
            </a:r>
          </a:p>
          <a:p>
            <a:pPr>
              <a:spcBef>
                <a:spcPts val="0"/>
              </a:spcBef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52229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2230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227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5227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5227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7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7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7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2232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88950" y="581025"/>
            <a:ext cx="8191500" cy="5318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возмещения расходов страхователю</a:t>
            </a:r>
            <a:endParaRPr lang="ru-RU" sz="20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0" name="AutoShape 50"/>
          <p:cNvSpPr>
            <a:spLocks noChangeArrowheads="1"/>
          </p:cNvSpPr>
          <p:nvPr/>
        </p:nvSpPr>
        <p:spPr bwMode="auto">
          <a:xfrm>
            <a:off x="2843213" y="4441825"/>
            <a:ext cx="2211387" cy="1704975"/>
          </a:xfrm>
          <a:prstGeom prst="flowChartAlternateProcess">
            <a:avLst/>
          </a:prstGeom>
          <a:solidFill>
            <a:srgbClr val="CEFCFE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tIns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10 календарных дней, не позднее 2 рабочих дней перечисляет на расчетный счет страхователя </a:t>
            </a:r>
          </a:p>
          <a:p>
            <a:pPr>
              <a:spcBef>
                <a:spcPts val="0"/>
              </a:spcBef>
              <a:defRPr/>
            </a:pPr>
            <a:endParaRPr lang="ru-RU" sz="1000" dirty="0">
              <a:latin typeface="+mn-lt"/>
            </a:endParaRPr>
          </a:p>
        </p:txBody>
      </p:sp>
      <p:grpSp>
        <p:nvGrpSpPr>
          <p:cNvPr id="52236" name="Group 31"/>
          <p:cNvGrpSpPr>
            <a:grpSpLocks/>
          </p:cNvGrpSpPr>
          <p:nvPr/>
        </p:nvGrpSpPr>
        <p:grpSpPr bwMode="auto">
          <a:xfrm>
            <a:off x="76200" y="974725"/>
            <a:ext cx="8996363" cy="5122863"/>
            <a:chOff x="1287" y="2244"/>
            <a:chExt cx="10017" cy="6253"/>
          </a:xfrm>
        </p:grpSpPr>
        <p:cxnSp>
          <p:nvCxnSpPr>
            <p:cNvPr id="52242" name="AutoShape 32"/>
            <p:cNvCxnSpPr>
              <a:cxnSpLocks noChangeShapeType="1"/>
            </p:cNvCxnSpPr>
            <p:nvPr/>
          </p:nvCxnSpPr>
          <p:spPr bwMode="auto">
            <a:xfrm>
              <a:off x="4442" y="3586"/>
              <a:ext cx="0" cy="399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triangle" w="med" len="med"/>
            </a:ln>
          </p:spPr>
        </p:cxn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6328" y="2244"/>
              <a:ext cx="3049" cy="1335"/>
            </a:xfrm>
            <a:prstGeom prst="flowChartAlternateProcess">
              <a:avLst/>
            </a:prstGeom>
            <a:solidFill>
              <a:srgbClr val="DBE5F1"/>
            </a:solidFill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latin typeface="+mn-lt"/>
                </a:rPr>
                <a:t>Специализированная служба по вопросам похоронного дела</a:t>
              </a:r>
            </a:p>
          </p:txBody>
        </p:sp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6328" y="2909"/>
              <a:ext cx="3049" cy="676"/>
            </a:xfrm>
            <a:prstGeom prst="flowChartAlternateProcess">
              <a:avLst/>
            </a:prstGeom>
            <a:solidFill>
              <a:srgbClr val="C6D9F1"/>
            </a:solidFill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dirty="0">
                  <a:latin typeface="+mn-lt"/>
                </a:rPr>
                <a:t>Заявление о возмещении стоимости услуг по погребению, справка о смерти, счет</a:t>
              </a:r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auto">
            <a:xfrm>
              <a:off x="2917" y="2248"/>
              <a:ext cx="3053" cy="1337"/>
            </a:xfrm>
            <a:prstGeom prst="flowChartAlternateProcess">
              <a:avLst/>
            </a:prstGeom>
            <a:solidFill>
              <a:srgbClr val="DBE5F1"/>
            </a:solidFill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latin typeface="+mn-lt"/>
                </a:rPr>
                <a:t>Застрахованное лицо</a:t>
              </a:r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>
              <a:off x="2917" y="2909"/>
              <a:ext cx="3053" cy="678"/>
            </a:xfrm>
            <a:prstGeom prst="flowChartAlternateProcess">
              <a:avLst/>
            </a:prstGeom>
            <a:solidFill>
              <a:srgbClr val="C6D9F1"/>
            </a:solidFill>
            <a:ln w="9525">
              <a:solidFill>
                <a:srgbClr val="C6D9F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>
                  <a:latin typeface="+mn-lt"/>
                </a:rPr>
                <a:t>Заявление о выплате соответствующего вида пособия, документы, необходимые для назначения и выплаты пособия</a:t>
              </a:r>
            </a:p>
          </p:txBody>
        </p:sp>
        <p:grpSp>
          <p:nvGrpSpPr>
            <p:cNvPr id="52247" name="Group 38"/>
            <p:cNvGrpSpPr>
              <a:grpSpLocks/>
            </p:cNvGrpSpPr>
            <p:nvPr/>
          </p:nvGrpSpPr>
          <p:grpSpPr bwMode="auto">
            <a:xfrm>
              <a:off x="1542" y="3985"/>
              <a:ext cx="9487" cy="1641"/>
              <a:chOff x="1542" y="3985"/>
              <a:chExt cx="9487" cy="1641"/>
            </a:xfrm>
          </p:grpSpPr>
          <p:sp>
            <p:nvSpPr>
              <p:cNvPr id="42" name="AutoShape 39"/>
              <p:cNvSpPr>
                <a:spLocks noChangeArrowheads="1"/>
              </p:cNvSpPr>
              <p:nvPr/>
            </p:nvSpPr>
            <p:spPr bwMode="auto">
              <a:xfrm>
                <a:off x="1542" y="3982"/>
                <a:ext cx="9487" cy="1641"/>
              </a:xfrm>
              <a:prstGeom prst="flowChartAlternateProcess">
                <a:avLst/>
              </a:prstGeom>
              <a:solidFill>
                <a:srgbClr val="CEFCFE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sz="1000" b="1">
                    <a:latin typeface="Calibri" pitchFamily="34" charset="0"/>
                  </a:rPr>
                  <a:t>Страхователь </a:t>
                </a:r>
                <a:endParaRPr lang="en-US" sz="1000" b="1">
                  <a:latin typeface="Calibri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endParaRPr lang="ru-RU" sz="1000" b="1">
                  <a:latin typeface="Calibri" pitchFamily="34" charset="0"/>
                </a:endParaRPr>
              </a:p>
            </p:txBody>
          </p:sp>
          <p:sp>
            <p:nvSpPr>
              <p:cNvPr id="43" name="AutoShape 40"/>
              <p:cNvSpPr>
                <a:spLocks noChangeArrowheads="1"/>
              </p:cNvSpPr>
              <p:nvPr/>
            </p:nvSpPr>
            <p:spPr bwMode="auto">
              <a:xfrm>
                <a:off x="5174" y="4352"/>
                <a:ext cx="2151" cy="1112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Заявление о возмещении доп. расходов на выплату пособия по временной нетрудоспособности за счёт межбюджетных трансфертов. Документы подтверждающие стаж</a:t>
                </a:r>
              </a:p>
            </p:txBody>
          </p:sp>
          <p:sp>
            <p:nvSpPr>
              <p:cNvPr id="44" name="AutoShape 41"/>
              <p:cNvSpPr>
                <a:spLocks noChangeArrowheads="1"/>
              </p:cNvSpPr>
              <p:nvPr/>
            </p:nvSpPr>
            <p:spPr bwMode="auto">
              <a:xfrm>
                <a:off x="1614" y="4333"/>
                <a:ext cx="1844" cy="1134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Заявление о возмещении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расходов, копия приказа о предоставлении дополнительных выходных дней для ухода за детьми-инвалидами</a:t>
                </a:r>
              </a:p>
            </p:txBody>
          </p:sp>
          <p:sp>
            <p:nvSpPr>
              <p:cNvPr id="45" name="AutoShape 42"/>
              <p:cNvSpPr>
                <a:spLocks noChangeArrowheads="1"/>
              </p:cNvSpPr>
              <p:nvPr/>
            </p:nvSpPr>
            <p:spPr bwMode="auto">
              <a:xfrm>
                <a:off x="7375" y="4364"/>
                <a:ext cx="1822" cy="1128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Заявление о возмещении произведённых расходов на предупредительные меры, документы, подтверждающие расходы</a:t>
                </a:r>
              </a:p>
            </p:txBody>
          </p:sp>
          <p:sp>
            <p:nvSpPr>
              <p:cNvPr id="46" name="AutoShape 43"/>
              <p:cNvSpPr>
                <a:spLocks noChangeArrowheads="1"/>
              </p:cNvSpPr>
              <p:nvPr/>
            </p:nvSpPr>
            <p:spPr bwMode="auto">
              <a:xfrm>
                <a:off x="3518" y="4333"/>
                <a:ext cx="1578" cy="1134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Заявление о возмещении расходов на выплату социального пособия на погребение, справка о смерти</a:t>
                </a:r>
              </a:p>
            </p:txBody>
          </p:sp>
        </p:grpSp>
        <p:grpSp>
          <p:nvGrpSpPr>
            <p:cNvPr id="52248" name="Group 44"/>
            <p:cNvGrpSpPr>
              <a:grpSpLocks/>
            </p:cNvGrpSpPr>
            <p:nvPr/>
          </p:nvGrpSpPr>
          <p:grpSpPr bwMode="auto">
            <a:xfrm>
              <a:off x="1287" y="4784"/>
              <a:ext cx="257" cy="2537"/>
              <a:chOff x="1287" y="4784"/>
              <a:chExt cx="257" cy="2537"/>
            </a:xfrm>
          </p:grpSpPr>
          <p:cxnSp>
            <p:nvCxnSpPr>
              <p:cNvPr id="52262" name="AutoShape 45"/>
              <p:cNvCxnSpPr>
                <a:cxnSpLocks noChangeShapeType="1"/>
                <a:stCxn id="92" idx="1"/>
              </p:cNvCxnSpPr>
              <p:nvPr/>
            </p:nvCxnSpPr>
            <p:spPr bwMode="auto">
              <a:xfrm flipH="1" flipV="1">
                <a:off x="1300" y="7258"/>
                <a:ext cx="116" cy="63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52263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1287" y="4784"/>
                <a:ext cx="1" cy="2473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52264" name="AutoShape 47"/>
              <p:cNvCxnSpPr>
                <a:cxnSpLocks noChangeShapeType="1"/>
              </p:cNvCxnSpPr>
              <p:nvPr/>
            </p:nvCxnSpPr>
            <p:spPr bwMode="auto">
              <a:xfrm>
                <a:off x="1287" y="4784"/>
                <a:ext cx="257" cy="2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2249" name="AutoShape 48"/>
            <p:cNvCxnSpPr>
              <a:cxnSpLocks noChangeShapeType="1"/>
            </p:cNvCxnSpPr>
            <p:nvPr/>
          </p:nvCxnSpPr>
          <p:spPr bwMode="auto">
            <a:xfrm>
              <a:off x="7852" y="3580"/>
              <a:ext cx="0" cy="399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triangle" w="med" len="med"/>
            </a:ln>
          </p:spPr>
        </p:cxnSp>
        <p:grpSp>
          <p:nvGrpSpPr>
            <p:cNvPr id="52250" name="Group 49"/>
            <p:cNvGrpSpPr>
              <a:grpSpLocks/>
            </p:cNvGrpSpPr>
            <p:nvPr/>
          </p:nvGrpSpPr>
          <p:grpSpPr bwMode="auto">
            <a:xfrm>
              <a:off x="1557" y="6435"/>
              <a:ext cx="9421" cy="2062"/>
              <a:chOff x="1557" y="6435"/>
              <a:chExt cx="9421" cy="2062"/>
            </a:xfrm>
          </p:grpSpPr>
          <p:sp>
            <p:nvSpPr>
              <p:cNvPr id="33" name="AutoShape 50"/>
              <p:cNvSpPr>
                <a:spLocks noChangeArrowheads="1"/>
              </p:cNvSpPr>
              <p:nvPr/>
            </p:nvSpPr>
            <p:spPr bwMode="auto">
              <a:xfrm>
                <a:off x="1557" y="6435"/>
                <a:ext cx="2752" cy="2062"/>
              </a:xfrm>
              <a:prstGeom prst="flowChartAlternateProcess">
                <a:avLst/>
              </a:prstGeom>
              <a:solidFill>
                <a:srgbClr val="CEFCFE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tIns="0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latin typeface="Arial" pitchFamily="34" charset="0"/>
                    <a:cs typeface="Arial" pitchFamily="34" charset="0"/>
                  </a:rPr>
                  <a:t>10 рабочих дней, не позднее 2 рабочих дней перечисляет на расчетный счет страхователя </a:t>
                </a:r>
              </a:p>
              <a:p>
                <a:pPr algn="ctr"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000" b="1" dirty="0">
                    <a:latin typeface="+mn-lt"/>
                  </a:rPr>
                  <a:t> </a:t>
                </a:r>
                <a:endParaRPr lang="ru-RU" sz="1000" dirty="0">
                  <a:latin typeface="+mn-lt"/>
                </a:endParaRPr>
              </a:p>
            </p:txBody>
          </p:sp>
          <p:sp>
            <p:nvSpPr>
              <p:cNvPr id="34" name="AutoShape 51"/>
              <p:cNvSpPr>
                <a:spLocks noChangeArrowheads="1"/>
              </p:cNvSpPr>
              <p:nvPr/>
            </p:nvSpPr>
            <p:spPr bwMode="auto">
              <a:xfrm>
                <a:off x="1757" y="7232"/>
                <a:ext cx="2425" cy="461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Оплата 4-х дополнительных дней для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ухода за детьми-инвалидами</a:t>
                </a:r>
              </a:p>
            </p:txBody>
          </p:sp>
          <p:sp>
            <p:nvSpPr>
              <p:cNvPr id="35" name="AutoShape 52"/>
              <p:cNvSpPr>
                <a:spLocks noChangeArrowheads="1"/>
              </p:cNvSpPr>
              <p:nvPr/>
            </p:nvSpPr>
            <p:spPr bwMode="auto">
              <a:xfrm>
                <a:off x="4444" y="7530"/>
                <a:ext cx="2259" cy="862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Возмещение расходов на выплату пособия по временной нетрудоспособности за счет межбюджетных трансфертов</a:t>
                </a:r>
              </a:p>
            </p:txBody>
          </p:sp>
          <p:sp>
            <p:nvSpPr>
              <p:cNvPr id="36" name="AutoShape 53"/>
              <p:cNvSpPr>
                <a:spLocks noChangeArrowheads="1"/>
              </p:cNvSpPr>
              <p:nvPr/>
            </p:nvSpPr>
            <p:spPr bwMode="auto">
              <a:xfrm>
                <a:off x="8976" y="7623"/>
                <a:ext cx="2004" cy="750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Возмещение стоимости услуг по погребению специализированной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службе</a:t>
                </a:r>
              </a:p>
            </p:txBody>
          </p:sp>
          <p:sp>
            <p:nvSpPr>
              <p:cNvPr id="37" name="AutoShape 54"/>
              <p:cNvSpPr>
                <a:spLocks noChangeArrowheads="1"/>
              </p:cNvSpPr>
              <p:nvPr/>
            </p:nvSpPr>
            <p:spPr bwMode="auto">
              <a:xfrm>
                <a:off x="7019" y="7493"/>
                <a:ext cx="1510" cy="864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Предупредительные меры по сокращению травматизма</a:t>
                </a:r>
              </a:p>
            </p:txBody>
          </p:sp>
          <p:sp>
            <p:nvSpPr>
              <p:cNvPr id="38" name="AutoShape 55"/>
              <p:cNvSpPr>
                <a:spLocks noChangeArrowheads="1"/>
              </p:cNvSpPr>
              <p:nvPr/>
            </p:nvSpPr>
            <p:spPr bwMode="auto">
              <a:xfrm>
                <a:off x="1757" y="7807"/>
                <a:ext cx="2425" cy="566"/>
              </a:xfrm>
              <a:prstGeom prst="flowChartAlternateProcess">
                <a:avLst/>
              </a:prstGeom>
              <a:solidFill>
                <a:srgbClr val="C6D9F1"/>
              </a:solidFill>
              <a:ln w="9525">
                <a:solidFill>
                  <a:srgbClr val="C6D9F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ru-RU" sz="1000" dirty="0">
                    <a:latin typeface="+mn-lt"/>
                  </a:rPr>
                  <a:t>Социальное пособие на погребение</a:t>
                </a:r>
              </a:p>
            </p:txBody>
          </p:sp>
        </p:grpSp>
        <p:grpSp>
          <p:nvGrpSpPr>
            <p:cNvPr id="52251" name="Group 56"/>
            <p:cNvGrpSpPr>
              <a:grpSpLocks/>
            </p:cNvGrpSpPr>
            <p:nvPr/>
          </p:nvGrpSpPr>
          <p:grpSpPr bwMode="auto">
            <a:xfrm>
              <a:off x="9377" y="2905"/>
              <a:ext cx="1927" cy="3782"/>
              <a:chOff x="9377" y="2905"/>
              <a:chExt cx="1927" cy="3782"/>
            </a:xfrm>
          </p:grpSpPr>
          <p:cxnSp>
            <p:nvCxnSpPr>
              <p:cNvPr id="52253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11130" y="6686"/>
                <a:ext cx="174" cy="1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52254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11283" y="2907"/>
                <a:ext cx="0" cy="3780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/>
                <a:tailEnd/>
              </a:ln>
            </p:spPr>
          </p:cxnSp>
          <p:cxnSp>
            <p:nvCxnSpPr>
              <p:cNvPr id="52255" name="AutoShape 59"/>
              <p:cNvCxnSpPr>
                <a:cxnSpLocks noChangeShapeType="1"/>
              </p:cNvCxnSpPr>
              <p:nvPr/>
            </p:nvCxnSpPr>
            <p:spPr bwMode="auto">
              <a:xfrm>
                <a:off x="9377" y="2905"/>
                <a:ext cx="1906" cy="0"/>
              </a:xfrm>
              <a:prstGeom prst="straightConnector1">
                <a:avLst/>
              </a:prstGeom>
              <a:noFill/>
              <a:ln w="38100">
                <a:solidFill>
                  <a:srgbClr val="F79646"/>
                </a:solidFill>
                <a:round/>
                <a:headEnd type="triangle" w="med" len="med"/>
                <a:tailEnd/>
              </a:ln>
            </p:spPr>
          </p:cxnSp>
        </p:grpSp>
        <p:cxnSp>
          <p:nvCxnSpPr>
            <p:cNvPr id="52252" name="AutoShape 33"/>
            <p:cNvCxnSpPr>
              <a:cxnSpLocks noChangeShapeType="1"/>
            </p:cNvCxnSpPr>
            <p:nvPr/>
          </p:nvCxnSpPr>
          <p:spPr bwMode="auto">
            <a:xfrm>
              <a:off x="3728" y="5464"/>
              <a:ext cx="0" cy="539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52237" name="AutoShape 33"/>
          <p:cNvCxnSpPr>
            <a:cxnSpLocks noChangeShapeType="1"/>
          </p:cNvCxnSpPr>
          <p:nvPr/>
        </p:nvCxnSpPr>
        <p:spPr bwMode="auto">
          <a:xfrm>
            <a:off x="4140200" y="3616325"/>
            <a:ext cx="0" cy="447675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</p:spPr>
      </p:cxnSp>
      <p:cxnSp>
        <p:nvCxnSpPr>
          <p:cNvPr id="52238" name="AutoShape 33"/>
          <p:cNvCxnSpPr>
            <a:cxnSpLocks noChangeShapeType="1"/>
          </p:cNvCxnSpPr>
          <p:nvPr/>
        </p:nvCxnSpPr>
        <p:spPr bwMode="auto">
          <a:xfrm flipH="1">
            <a:off x="1190625" y="3616325"/>
            <a:ext cx="6350" cy="452438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</p:spPr>
      </p:cxnSp>
      <p:cxnSp>
        <p:nvCxnSpPr>
          <p:cNvPr id="52239" name="AutoShape 33"/>
          <p:cNvCxnSpPr>
            <a:cxnSpLocks noChangeShapeType="1"/>
          </p:cNvCxnSpPr>
          <p:nvPr/>
        </p:nvCxnSpPr>
        <p:spPr bwMode="auto">
          <a:xfrm>
            <a:off x="7923213" y="3654425"/>
            <a:ext cx="0" cy="446088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</p:spPr>
      </p:cxnSp>
      <p:sp>
        <p:nvSpPr>
          <p:cNvPr id="52240" name="AutoShape 42"/>
          <p:cNvSpPr>
            <a:spLocks noChangeArrowheads="1"/>
          </p:cNvSpPr>
          <p:nvPr/>
        </p:nvSpPr>
        <p:spPr bwMode="auto">
          <a:xfrm>
            <a:off x="7221538" y="2720975"/>
            <a:ext cx="1444625" cy="925513"/>
          </a:xfrm>
          <a:prstGeom prst="flowChartAlternateProcess">
            <a:avLst/>
          </a:prstGeom>
          <a:solidFill>
            <a:srgbClr val="C6D9F1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1000"/>
              </a:spcAft>
            </a:pPr>
            <a:r>
              <a:rPr lang="ru-RU" sz="1000"/>
              <a:t>Заявление о возмещении стоимости услуг по погребению, справка о смерти, счет</a:t>
            </a:r>
          </a:p>
        </p:txBody>
      </p:sp>
      <p:cxnSp>
        <p:nvCxnSpPr>
          <p:cNvPr id="52241" name="AutoShape 33"/>
          <p:cNvCxnSpPr>
            <a:cxnSpLocks noChangeShapeType="1"/>
          </p:cNvCxnSpPr>
          <p:nvPr/>
        </p:nvCxnSpPr>
        <p:spPr bwMode="auto">
          <a:xfrm>
            <a:off x="5991225" y="3616325"/>
            <a:ext cx="0" cy="484188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427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5428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5428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5428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4276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85775" y="665163"/>
            <a:ext cx="8189913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возмещения расходов на предупредительные меры</a:t>
            </a:r>
            <a:endParaRPr lang="ru-RU" sz="20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1195388"/>
            <a:ext cx="891698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0418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6042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042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6042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0420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34975" y="665163"/>
            <a:ext cx="7947025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ВАЖНО!</a:t>
            </a:r>
            <a:endParaRPr lang="ru-RU" sz="28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1211263"/>
            <a:ext cx="89169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2466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62472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2473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62474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5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6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7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2468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63538" y="681038"/>
            <a:ext cx="7947025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 выплате пособий наследникам</a:t>
            </a:r>
            <a:endParaRPr lang="ru-RU" sz="22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0213" y="1341438"/>
            <a:ext cx="8318500" cy="5219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соответствии с п. 9 «Положения об особенностях назначения и выплаты            в 2012 - 2020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проекта», утвержденного Постановлением Правительства РФ от 21.04.2011 № 294 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соответствии со ст. 1183 Гражданского кодекса Российской Федерации, право получения подлежавших выплате наследодателю, но не полученных им при жизни по какой-либо причине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451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64523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4524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64525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6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7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8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4516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11188" y="612775"/>
            <a:ext cx="7948612" cy="5318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Ответственность страхователя</a:t>
            </a:r>
            <a:endParaRPr lang="ru-RU" sz="2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73050" y="1528763"/>
            <a:ext cx="8491538" cy="15652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Arial" charset="0"/>
              <a:buNone/>
              <a:tabLst>
                <a:tab pos="337870" algn="l"/>
                <a:tab pos="412700" algn="l"/>
                <a:tab pos="733564" algn="l"/>
                <a:tab pos="1054427" algn="l"/>
                <a:tab pos="1375291" algn="l"/>
                <a:tab pos="1696154" algn="l"/>
                <a:tab pos="2017017" algn="l"/>
                <a:tab pos="2337880" algn="l"/>
                <a:tab pos="2658744" algn="l"/>
                <a:tab pos="2979607" algn="l"/>
                <a:tab pos="3300470" algn="l"/>
                <a:tab pos="3621333" algn="l"/>
                <a:tab pos="3942197" algn="l"/>
                <a:tab pos="4263060" algn="l"/>
                <a:tab pos="4583923" algn="l"/>
                <a:tab pos="4904786" algn="l"/>
                <a:tab pos="5225650" algn="l"/>
                <a:tab pos="5546513" algn="l"/>
                <a:tab pos="5867377" algn="l"/>
                <a:tab pos="6188239" algn="l"/>
                <a:tab pos="6509103" algn="l"/>
                <a:tab pos="6721122" algn="l"/>
                <a:tab pos="7238131" algn="l"/>
                <a:tab pos="7755141" algn="l"/>
              </a:tabLs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 непредставление документов, недостоверность либо сокрытие сведений, влияющих на право получения застрахованным лицом пособия или исчисление его размера страхователь несет ответственность в соответствии с законодательством РФ.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050" y="3429000"/>
            <a:ext cx="8491538" cy="16224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337870" indent="-337870"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tabLst>
                <a:tab pos="337870" algn="l"/>
                <a:tab pos="412700" algn="l"/>
                <a:tab pos="733564" algn="l"/>
                <a:tab pos="1054427" algn="l"/>
                <a:tab pos="1375291" algn="l"/>
                <a:tab pos="1696154" algn="l"/>
                <a:tab pos="2017017" algn="l"/>
                <a:tab pos="2337880" algn="l"/>
                <a:tab pos="2658744" algn="l"/>
                <a:tab pos="2979607" algn="l"/>
                <a:tab pos="3300470" algn="l"/>
                <a:tab pos="3621333" algn="l"/>
                <a:tab pos="3942197" algn="l"/>
                <a:tab pos="4263060" algn="l"/>
                <a:tab pos="4583923" algn="l"/>
                <a:tab pos="4904786" algn="l"/>
                <a:tab pos="5225650" algn="l"/>
                <a:tab pos="5546513" algn="l"/>
                <a:tab pos="5867377" algn="l"/>
                <a:tab pos="6188239" algn="l"/>
                <a:tab pos="6509103" algn="l"/>
                <a:tab pos="6721122" algn="l"/>
                <a:tab pos="7238131" algn="l"/>
                <a:tab pos="7755141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Расходы, излишне понесенные страховщиком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 связи с сокрытием или недостоверностью представленных страхователем сведений, </a:t>
            </a:r>
          </a:p>
          <a:p>
            <a:pPr marL="337870" indent="-337870"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tabLst>
                <a:tab pos="337870" algn="l"/>
                <a:tab pos="412700" algn="l"/>
                <a:tab pos="733564" algn="l"/>
                <a:tab pos="1054427" algn="l"/>
                <a:tab pos="1375291" algn="l"/>
                <a:tab pos="1696154" algn="l"/>
                <a:tab pos="2017017" algn="l"/>
                <a:tab pos="2337880" algn="l"/>
                <a:tab pos="2658744" algn="l"/>
                <a:tab pos="2979607" algn="l"/>
                <a:tab pos="3300470" algn="l"/>
                <a:tab pos="3621333" algn="l"/>
                <a:tab pos="3942197" algn="l"/>
                <a:tab pos="4263060" algn="l"/>
                <a:tab pos="4583923" algn="l"/>
                <a:tab pos="4904786" algn="l"/>
                <a:tab pos="5225650" algn="l"/>
                <a:tab pos="5546513" algn="l"/>
                <a:tab pos="5867377" algn="l"/>
                <a:tab pos="6188239" algn="l"/>
                <a:tab pos="6509103" algn="l"/>
                <a:tab pos="6721122" algn="l"/>
                <a:tab pos="7238131" algn="l"/>
                <a:tab pos="7755141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подлежат возмещению страхователем в соответствии с законодательством РФ.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6975" y="5300663"/>
            <a:ext cx="6364288" cy="12001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337870" indent="-337870" algn="ctr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None/>
              <a:tabLst>
                <a:tab pos="337870" algn="l"/>
                <a:tab pos="412700" algn="l"/>
                <a:tab pos="733564" algn="l"/>
                <a:tab pos="1054427" algn="l"/>
                <a:tab pos="1375291" algn="l"/>
                <a:tab pos="1696154" algn="l"/>
                <a:tab pos="2017017" algn="l"/>
                <a:tab pos="2337880" algn="l"/>
                <a:tab pos="2658744" algn="l"/>
                <a:tab pos="2979607" algn="l"/>
                <a:tab pos="3300470" algn="l"/>
                <a:tab pos="3621333" algn="l"/>
                <a:tab pos="3942197" algn="l"/>
                <a:tab pos="4263060" algn="l"/>
                <a:tab pos="4583923" algn="l"/>
                <a:tab pos="4904786" algn="l"/>
                <a:tab pos="5225650" algn="l"/>
                <a:tab pos="5546513" algn="l"/>
                <a:tab pos="5867377" algn="l"/>
                <a:tab pos="6188239" algn="l"/>
                <a:tab pos="6509103" algn="l"/>
                <a:tab pos="6721122" algn="l"/>
                <a:tab pos="7238131" algn="l"/>
                <a:tab pos="7755141" algn="l"/>
              </a:tabLs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Контроль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за полнотой и достоверностью сведений осуществляют территориальные органы Фонда в установленном порядке.</a:t>
            </a:r>
          </a:p>
        </p:txBody>
      </p:sp>
      <p:pic>
        <p:nvPicPr>
          <p:cNvPr id="64521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36098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6562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66568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6569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66570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6564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01663" y="665163"/>
            <a:ext cx="7947025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sz="2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0375" y="1400175"/>
            <a:ext cx="8229600" cy="5124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Часть 4 статьи 15.33 КоАП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Непредставление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</a:rPr>
              <a:t>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документов и (или) иных сведений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</a:rPr>
              <a:t>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представление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</a:rPr>
              <a:t> таких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</a:rPr>
              <a:t>сведений в неполном объеме или в искаженном виде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влечет наложение административного штрафа на должностных лиц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в размере от трехсот до пятисот рублей.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578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459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459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579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776288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Механизм взаимодействия по обеспечению пособиями по обязательному социальному страхованию </a:t>
            </a: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1863" y="4668838"/>
            <a:ext cx="1296987" cy="792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27725" y="4502150"/>
            <a:ext cx="1423988" cy="95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1453" t="22527" r="1645" b="-1395"/>
          <a:stretch>
            <a:fillRect/>
          </a:stretch>
        </p:blipFill>
        <p:spPr bwMode="auto">
          <a:xfrm>
            <a:off x="539552" y="2060848"/>
            <a:ext cx="8328622" cy="400119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65" name="Прямоугольник 64"/>
          <p:cNvSpPr/>
          <p:nvPr/>
        </p:nvSpPr>
        <p:spPr>
          <a:xfrm>
            <a:off x="6011863" y="4668838"/>
            <a:ext cx="1296987" cy="792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6" name="TextBox 65"/>
          <p:cNvSpPr txBox="1">
            <a:spLocks noChangeArrowheads="1"/>
          </p:cNvSpPr>
          <p:nvPr/>
        </p:nvSpPr>
        <p:spPr bwMode="auto">
          <a:xfrm>
            <a:off x="5997575" y="4445000"/>
            <a:ext cx="1311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Arial Narrow" pitchFamily="34" charset="0"/>
                <a:ea typeface="Aharoni"/>
                <a:cs typeface="Aharoni"/>
              </a:rPr>
              <a:t>электронный реестр  сведений (документы)</a:t>
            </a:r>
            <a:endParaRPr lang="ru-RU" sz="1400" b="1" i="1">
              <a:solidFill>
                <a:srgbClr val="0070C0"/>
              </a:solidFill>
              <a:latin typeface="Arial Narrow" pitchFamily="34" charset="0"/>
              <a:ea typeface="Aharoni"/>
              <a:cs typeface="Aharoni"/>
            </a:endParaRPr>
          </a:p>
        </p:txBody>
      </p:sp>
      <p:sp>
        <p:nvSpPr>
          <p:cNvPr id="24587" name="TextBox 66"/>
          <p:cNvSpPr txBox="1">
            <a:spLocks noChangeArrowheads="1"/>
          </p:cNvSpPr>
          <p:nvPr/>
        </p:nvSpPr>
        <p:spPr bwMode="auto">
          <a:xfrm rot="3852564">
            <a:off x="6833394" y="4655344"/>
            <a:ext cx="2036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B050"/>
                </a:solidFill>
                <a:latin typeface="Calibri" pitchFamily="34" charset="0"/>
                <a:ea typeface="Aharoni"/>
                <a:cs typeface="Aharoni"/>
              </a:rPr>
              <a:t>назначение и выплата</a:t>
            </a:r>
            <a:endParaRPr lang="ru-RU" sz="1200" b="1" i="1">
              <a:solidFill>
                <a:srgbClr val="00B050"/>
              </a:solidFill>
              <a:latin typeface="Calibri" pitchFamily="34" charset="0"/>
              <a:ea typeface="Aharoni"/>
              <a:cs typeface="Aharoni"/>
            </a:endParaRPr>
          </a:p>
        </p:txBody>
      </p:sp>
      <p:sp>
        <p:nvSpPr>
          <p:cNvPr id="24588" name="TextBox 67"/>
          <p:cNvSpPr txBox="1">
            <a:spLocks noChangeArrowheads="1"/>
          </p:cNvSpPr>
          <p:nvPr/>
        </p:nvSpPr>
        <p:spPr bwMode="auto">
          <a:xfrm>
            <a:off x="1908175" y="5780088"/>
            <a:ext cx="194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B050"/>
                </a:solidFill>
                <a:latin typeface="Calibri" pitchFamily="34" charset="0"/>
                <a:ea typeface="Aharoni"/>
                <a:cs typeface="Aharoni"/>
              </a:rPr>
              <a:t>назначение и выплата</a:t>
            </a:r>
            <a:endParaRPr lang="ru-RU" sz="1200" b="1" i="1">
              <a:solidFill>
                <a:srgbClr val="00B050"/>
              </a:solidFill>
              <a:latin typeface="Calibri" pitchFamily="34" charset="0"/>
              <a:ea typeface="Aharoni"/>
              <a:cs typeface="Aharon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963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6965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6965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6965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9636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17575" y="484188"/>
            <a:ext cx="8077200" cy="8921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 введением нового порядка выплат на региональное отделение Фонда возлагаются дополнительные обязанности </a:t>
            </a: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823644" y="980728"/>
          <a:ext cx="8275911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206500" y="1584325"/>
            <a:ext cx="519113" cy="5222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5613" y="4335463"/>
            <a:ext cx="519112" cy="5238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6500" y="5743575"/>
            <a:ext cx="519113" cy="5238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81163" y="2997200"/>
            <a:ext cx="585787" cy="5222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9643" name="Picture 4" descr="C:\Users\babenko\Desktop\фссп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7650" y="5621338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4" descr="C:\Users\babenko\Desktop\пфр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1800" y="4027488"/>
            <a:ext cx="9636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3" descr="C:\Users\babenko\Desktop\сз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7263" y="4335463"/>
            <a:ext cx="9001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8263" y="2863850"/>
            <a:ext cx="8969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5" descr="C:\Users\babenko\Desktop\налоговая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67613" y="1458913"/>
            <a:ext cx="13684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9" descr="C:\Users\AbramenkoEV\Desktop\доклад_Пилот\offer_empl_mini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863850"/>
            <a:ext cx="18351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682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7169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7169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7169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9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1684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60375" y="3644900"/>
            <a:ext cx="7947025" cy="5318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Алименты</a:t>
            </a:r>
            <a:endParaRPr lang="ru-RU" sz="2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1313" y="4214813"/>
            <a:ext cx="8288337" cy="1944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Удержание алиментов на содержание несовершеннолетних детей из сумм назначенных пособий по временной нетрудоспособности производится при поступлении в региональное отделение соответствующих исполнительных документов: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оригинал исполнительного документа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и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постановление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судебного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пристава-исполнителя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.  </a:t>
            </a:r>
            <a:endParaRPr lang="ru-RU" altLang="ru-RU" sz="1000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63538" y="681038"/>
            <a:ext cx="7947025" cy="530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НДФЛ</a:t>
            </a:r>
            <a:endParaRPr lang="ru-RU" sz="24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7975" y="1255713"/>
            <a:ext cx="8288338" cy="19573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Удержание и перечисление НДФЛ региональным отделением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производится с сумм пособия только за счет средств Фонда.</a:t>
            </a:r>
          </a:p>
          <a:p>
            <a:pPr>
              <a:spcBef>
                <a:spcPts val="0"/>
              </a:spcBef>
              <a:defRPr/>
            </a:pPr>
            <a:endParaRPr lang="ru-RU" altLang="ru-RU" sz="1000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20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Работодатель исчисляет, удерживает и уплачивает НДФЛ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с учетом предоставляемых налоговых вычетов с той части пособия, которая выплачивается за счет его средств (первые три дня нетрудоспособности).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8"/>
          <p:cNvSpPr>
            <a:spLocks noChangeArrowheads="1"/>
          </p:cNvSpPr>
          <p:nvPr/>
        </p:nvSpPr>
        <p:spPr bwMode="auto">
          <a:xfrm>
            <a:off x="-1524658" y="4688145"/>
            <a:ext cx="4267137" cy="2587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404809"/>
            <a:ext cx="777686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Предоставление справок о доходах по форме 2-НДФЛ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857148"/>
            <a:ext cx="5441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Получить информация 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начисленных  и выплаченных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пособиях региональным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отделением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01.07.2019 года в рамках пилотного проекта «Прямые выплаты»;</a:t>
            </a:r>
          </a:p>
        </p:txBody>
      </p:sp>
      <p:pic>
        <p:nvPicPr>
          <p:cNvPr id="10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746" y="3846671"/>
            <a:ext cx="2769326" cy="1704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t="45282" r="24141" b="16694"/>
          <a:stretch/>
        </p:blipFill>
        <p:spPr bwMode="auto">
          <a:xfrm>
            <a:off x="5548599" y="4818353"/>
            <a:ext cx="3240360" cy="14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5298329" y="5505332"/>
            <a:ext cx="1921079" cy="69281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323528" y="1340768"/>
            <a:ext cx="83947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Справки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 начисленных  и выплаченных пособиях 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Фондом или о доходах 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форме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2-НДФЛ предоставляются застрахованным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основании заявления.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Способы обращения: </a:t>
            </a:r>
          </a:p>
          <a:p>
            <a:endParaRPr lang="ru-RU" sz="1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1. На личном приеме (уполномоченного представителя);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2. Почтовым отправлением;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3. В электронном виде через личный кабинет застрахованного </a:t>
            </a:r>
            <a:r>
              <a:rPr lang="en-US" sz="2000" b="1" i="1" dirty="0" smtClean="0">
                <a:solidFill>
                  <a:srgbClr val="002060"/>
                </a:solidFill>
              </a:rPr>
              <a:t>https</a:t>
            </a:r>
            <a:r>
              <a:rPr lang="en-US" sz="2000" b="1" i="1" dirty="0">
                <a:solidFill>
                  <a:srgbClr val="002060"/>
                </a:solidFill>
              </a:rPr>
              <a:t>://</a:t>
            </a:r>
            <a:r>
              <a:rPr lang="en-US" sz="2000" b="1" i="1" dirty="0" smtClean="0">
                <a:solidFill>
                  <a:srgbClr val="002060"/>
                </a:solidFill>
              </a:rPr>
              <a:t>cabinets.fss.ru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746" y="57535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 статусе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ЭЛН (уточнить период освобождения от работы, сумму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начисленного пособия и др.).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302" y="3274973"/>
            <a:ext cx="820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Личный кабинет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застрахованного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позволяет: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3" name="Picture 81" descr="log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323527" y="4843761"/>
            <a:ext cx="1758863" cy="70745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8"/>
          <p:cNvSpPr>
            <a:spLocks noChangeArrowheads="1"/>
          </p:cNvSpPr>
          <p:nvPr/>
        </p:nvSpPr>
        <p:spPr bwMode="auto">
          <a:xfrm>
            <a:off x="-1524658" y="4688145"/>
            <a:ext cx="4267137" cy="2587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843689"/>
            <a:ext cx="436097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Оформить Электронный листок нетрудоспособности;</a:t>
            </a: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Просмотреть все реестры выплат, направленные организацией на шлюз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ФСС</a:t>
            </a:r>
          </a:p>
          <a:p>
            <a:pPr marL="342900" indent="-342900" algn="just">
              <a:buFontTx/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35496" y="1916832"/>
            <a:ext cx="4392488" cy="2900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2634" y="3968127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 algn="just">
              <a:tabLst>
                <a:tab pos="2667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3. Получить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извещение из ФСС о необходимости внесения изменений в реестр пособий и повторного направления реестров в ФСС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361950" indent="-361950" algn="just">
              <a:tabLst>
                <a:tab pos="36195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4.  Просмотреть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сведения о пострадавших на производстве</a:t>
            </a:r>
          </a:p>
          <a:p>
            <a:pPr marL="342900" indent="-342900" algn="just"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3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95536" y="868624"/>
            <a:ext cx="8301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Личный кабинет страхователя (</a:t>
            </a:r>
            <a:r>
              <a:rPr lang="en-US" sz="2200" b="1" i="1" dirty="0" smtClean="0">
                <a:solidFill>
                  <a:srgbClr val="002060"/>
                </a:solidFill>
                <a:latin typeface="+mj-lt"/>
              </a:rPr>
              <a:t>https</a:t>
            </a:r>
            <a:r>
              <a:rPr lang="en-US" sz="2200" b="1" i="1" dirty="0">
                <a:solidFill>
                  <a:srgbClr val="002060"/>
                </a:solidFill>
                <a:latin typeface="+mj-lt"/>
              </a:rPr>
              <a:t>://</a:t>
            </a:r>
            <a:r>
              <a:rPr lang="en-US" sz="2200" b="1" i="1" dirty="0" smtClean="0">
                <a:solidFill>
                  <a:srgbClr val="002060"/>
                </a:solidFill>
                <a:latin typeface="+mj-lt"/>
              </a:rPr>
              <a:t>cabinets.fss.ru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позволяет: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308386" y="3544250"/>
            <a:ext cx="2018258" cy="131896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4754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74760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74761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74762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3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4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5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4756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44"/>
          <p:cNvSpPr txBox="1">
            <a:spLocks noChangeArrowheads="1"/>
          </p:cNvSpPr>
          <p:nvPr/>
        </p:nvSpPr>
        <p:spPr bwMode="gray">
          <a:xfrm>
            <a:off x="131205" y="821836"/>
            <a:ext cx="8796338" cy="5478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При реализации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пилотного проекта «Прямые выплаты» 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работодателям необходимо:</a:t>
            </a:r>
          </a:p>
          <a:p>
            <a:pPr algn="just"/>
            <a:endParaRPr lang="ru-RU" sz="1000" b="1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1000" b="1" dirty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довести 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до сведения работников информацию о новом порядке выплаты пособий по социальному страхованию, о сроках получения пособий, о возможных способах получения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пособий.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Внимание!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Выплата ежемесячного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пособия по уходу за ребенком региональным отделением Фонда осуществляется с 1 по 15 число месяца, следующего за месяцем, за который выплачивается пособие (за июль 2020 года – с 1 по 15 августа 2020), при этом конкретная дата не устанавливается. </a:t>
            </a: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Пособие за июнь 2020 года выплачивается работодателями.</a:t>
            </a:r>
          </a:p>
          <a:p>
            <a:pPr algn="just"/>
            <a:endParaRPr lang="ru-RU" sz="1000" b="1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1000" b="1" dirty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Страхователям представить в отделение Фонда электронный реестр сведений (документы по описи) о сотрудниках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находящихся в отпуске по уходу за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ребёнком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1000" b="1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000" b="1" dirty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предоставить отчетность за полугодие 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2020 года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17375E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и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сключить возникновение ошибок, допускаемых при оформлении электронных реестров сведений.</a:t>
            </a:r>
            <a:endParaRPr lang="ru-RU" sz="1000" b="1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6438" y="692150"/>
            <a:ext cx="8148637" cy="3889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Переходный период</a:t>
            </a:r>
            <a:endParaRPr lang="ru-RU" sz="20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02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76808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76809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76810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1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2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3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6804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06438" y="736600"/>
            <a:ext cx="8148637" cy="3873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Переходный период</a:t>
            </a:r>
            <a:endParaRPr lang="ru-RU" sz="20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06" name="Прямоугольник 2"/>
          <p:cNvSpPr>
            <a:spLocks noChangeArrowheads="1"/>
          </p:cNvSpPr>
          <p:nvPr/>
        </p:nvSpPr>
        <p:spPr bwMode="auto">
          <a:xfrm>
            <a:off x="333114" y="1161910"/>
            <a:ext cx="8362950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При составлении отчетности следует учитывать:</a:t>
            </a:r>
          </a:p>
          <a:p>
            <a:pPr algn="just">
              <a:buFont typeface="Wingdings" pitchFamily="2" charset="2"/>
              <a:buChar char="Ø"/>
            </a:pPr>
            <a:endParaRPr lang="ru-RU" sz="1050" b="1" dirty="0">
              <a:solidFill>
                <a:srgbClr val="17375E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сумма расходов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, не отраженная страхователем в отчете за полугодие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</a:rPr>
              <a:t>2020 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года,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в последующих отчетах за 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2020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год не отражается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. Необходимо отразить все расходы, произведенные страхователем до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</a:rPr>
              <a:t>01.07.2020;</a:t>
            </a:r>
            <a:endParaRPr lang="ru-RU" dirty="0">
              <a:solidFill>
                <a:srgbClr val="17375E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17375E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по страховым случаям, по которым страхователь произвел назначение пособия до 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</a:rPr>
              <a:t>01.07.2020, 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но не выплатил его до указанной даты,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суммы не выплаченных пособий должны быть включены в Расчет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за полугодие 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2020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года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Выплату</a:t>
            </a:r>
            <a:r>
              <a:rPr lang="ru-RU" dirty="0" smtClean="0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17375E"/>
                </a:solidFill>
                <a:latin typeface="Calibri" pitchFamily="34" charset="0"/>
              </a:rPr>
              <a:t>страхователь может осуществить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в июле </a:t>
            </a:r>
            <a:r>
              <a:rPr lang="ru-RU" b="1" dirty="0" smtClean="0">
                <a:solidFill>
                  <a:srgbClr val="17375E"/>
                </a:solidFill>
                <a:latin typeface="Calibri" pitchFamily="34" charset="0"/>
              </a:rPr>
              <a:t>2020 </a:t>
            </a:r>
            <a:r>
              <a:rPr lang="ru-RU" b="1" dirty="0">
                <a:solidFill>
                  <a:srgbClr val="17375E"/>
                </a:solidFill>
                <a:latin typeface="Calibri" pitchFamily="34" charset="0"/>
              </a:rPr>
              <a:t>года.</a:t>
            </a:r>
            <a:endParaRPr lang="ru-RU" dirty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3494" y="4411323"/>
            <a:ext cx="8839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При заполнении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листка нетрудоспособности: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180975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-Раздел работодателя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заполняются все графы, за исключением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суммы пособия «за счет ФСС» и суммы пособия «всего начислено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».</a:t>
            </a:r>
          </a:p>
          <a:p>
            <a:pPr marL="180975" algn="just">
              <a:spcAft>
                <a:spcPts val="0"/>
              </a:spcAft>
            </a:pP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180975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-Если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оформлен ЭЛН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то в реестре сведений (для Фонда) период, за который причитается работнику пособие, указывается дата с 4-го дня нетрудоспособности.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6206491"/>
            <a:ext cx="903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Внимание!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 первую очередь заполняется ЭЛН,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затем формируется электронный реестр сведений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113" y="760413"/>
            <a:ext cx="7808912" cy="76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Нормативные документы, регламентирующие порядок реализации пилотного проекта «Прямые выплаты» </a:t>
            </a: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3550" y="1616075"/>
            <a:ext cx="8143875" cy="5140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66700" indent="-26670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ru-RU" alt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Постановление Правительства Российской Федерации 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 01.12.2018 № 1459 </a:t>
            </a:r>
            <a:r>
              <a:rPr lang="ru-RU" alt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«О внесении изменения в постановление Правительства Российской Федерации 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 21.04.2011 № 294 </a:t>
            </a:r>
            <a:r>
              <a:rPr lang="ru-RU" alt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Об особенностях финансового обеспечения, назначения и выплаты…</a:t>
            </a:r>
            <a:r>
              <a:rPr lang="ru-RU" altLang="ru-RU" sz="20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Приказ Фонда социального страхования Российской Федерации      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 24.11.2017 № 579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«Об утверждении форм реестров сведений…»</a:t>
            </a: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Приказ Фонда социального страхования Российской Федерации        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 24.11.2017 № 578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«Об утверждении форм документов, применяемых для выплаты…»</a:t>
            </a: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spcBef>
                <a:spcPts val="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Приказ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Минздравсоцразвития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Российской Федерации                            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 11.07.2011 № 709н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«Об утверждении формы заявления о возмещении…»</a:t>
            </a:r>
          </a:p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9460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1946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1946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9461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808038"/>
            <a:ext cx="9053513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Постановлением Правительства Российской Федерации от 21.04.2011 № 294 утверждены:</a:t>
            </a:r>
          </a:p>
        </p:txBody>
      </p:sp>
      <p:grpSp>
        <p:nvGrpSpPr>
          <p:cNvPr id="21507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1512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1513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1514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1508" name="Picture 81" descr="logo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23626" y="1628800"/>
          <a:ext cx="8611666" cy="509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 descr="https://st.depositphotos.com/1037775/4865/v/950/depositphotos_48654671-stock-illustration-outline-map-of-voronezh-obl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28662" y="692151"/>
            <a:ext cx="8186737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Виды </a:t>
            </a: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страхового обеспечения, выплачиваемые Фондом</a:t>
            </a: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3273057"/>
              </p:ext>
            </p:extLst>
          </p:nvPr>
        </p:nvGraphicFramePr>
        <p:xfrm>
          <a:off x="23775" y="918935"/>
          <a:ext cx="5772361" cy="402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6639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6640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30" name="Picture 81" descr="logo-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43723553"/>
              </p:ext>
            </p:extLst>
          </p:nvPr>
        </p:nvGraphicFramePr>
        <p:xfrm>
          <a:off x="6315149" y="1517649"/>
          <a:ext cx="2376264" cy="346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667376" y="124865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74966" y="4589090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62303" y="1248655"/>
            <a:ext cx="0" cy="3332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54713" y="2492896"/>
            <a:ext cx="347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62303" y="3933056"/>
            <a:ext cx="319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059783229"/>
              </p:ext>
            </p:extLst>
          </p:nvPr>
        </p:nvGraphicFramePr>
        <p:xfrm>
          <a:off x="21307" y="4948659"/>
          <a:ext cx="6926957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EF4CA-6A1E-4C06-85E7-AEC99EA9879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0"/>
          <p:cNvPicPr>
            <a:picLocks noChangeAspect="1"/>
          </p:cNvPicPr>
          <p:nvPr/>
        </p:nvPicPr>
        <p:blipFill>
          <a:blip r:embed="rId2"/>
          <a:srcRect l="22363" t="468" r="21216" b="24947"/>
          <a:stretch>
            <a:fillRect/>
          </a:stretch>
        </p:blipFill>
        <p:spPr bwMode="auto">
          <a:xfrm>
            <a:off x="478054" y="2934073"/>
            <a:ext cx="2051049" cy="15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44181" y="2522914"/>
            <a:ext cx="605631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dist="38100" dir="3000000" algn="ctr" rotWithShape="0">
              <a:schemeClr val="accent4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Особенности технологии выплаты на платежную карту «Мир»: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7038" y="3020700"/>
            <a:ext cx="6086475" cy="13619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>
              <a:spcAft>
                <a:spcPts val="300"/>
              </a:spcAft>
              <a:buFontTx/>
              <a:buBlip>
                <a:blip r:embed="rId3"/>
              </a:buBlip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 заявлении о выплате пособий указывается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ТОЛЬКО номер платежной карты «Мир»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от 16 до 19 цифр (другие реквизиты не указываются)</a:t>
            </a:r>
          </a:p>
          <a:p>
            <a:pPr marL="171450" indent="-171450" algn="just">
              <a:spcAft>
                <a:spcPts val="300"/>
              </a:spcAft>
              <a:buFontTx/>
              <a:buBlip>
                <a:blip r:embed="rId3"/>
              </a:buBlip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Идентификация карты МИР производится по номеру карты и  дате рождения застрахованного лица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68375" y="692150"/>
            <a:ext cx="8188325" cy="676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Обеспечение выплат пособий на лицевой </a:t>
            </a:r>
            <a:r>
              <a:rPr lang="ru-RU" sz="1900" b="1" dirty="0">
                <a:solidFill>
                  <a:srgbClr val="C00000"/>
                </a:solidFill>
                <a:latin typeface="+mn-lt"/>
              </a:rPr>
              <a:t>счет в банке </a:t>
            </a:r>
            <a:endParaRPr lang="ru-RU" sz="1900" b="1" dirty="0" smtClean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и </a:t>
            </a:r>
            <a:r>
              <a:rPr lang="ru-RU" sz="1900" b="1" dirty="0">
                <a:solidFill>
                  <a:srgbClr val="C00000"/>
                </a:solidFill>
                <a:latin typeface="+mn-lt"/>
              </a:rPr>
              <a:t>платежные карты «Мир» в пилотном проекте «Прямые выплаты» </a:t>
            </a:r>
            <a:endParaRPr lang="ru-RU" altLang="ru-RU" sz="19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8677" name="Group 12"/>
          <p:cNvGrpSpPr>
            <a:grpSpLocks/>
          </p:cNvGrpSpPr>
          <p:nvPr/>
        </p:nvGrpSpPr>
        <p:grpSpPr bwMode="auto">
          <a:xfrm>
            <a:off x="0" y="220663"/>
            <a:ext cx="9144000" cy="360362"/>
            <a:chOff x="-115" y="67"/>
            <a:chExt cx="5877" cy="279"/>
          </a:xfrm>
        </p:grpSpPr>
        <p:sp>
          <p:nvSpPr>
            <p:cNvPr id="28684" name="Rectangle 13"/>
            <p:cNvSpPr>
              <a:spLocks noChangeArrowheads="1"/>
            </p:cNvSpPr>
            <p:nvPr/>
          </p:nvSpPr>
          <p:spPr bwMode="auto">
            <a:xfrm>
              <a:off x="818" y="67"/>
              <a:ext cx="4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grpSp>
          <p:nvGrpSpPr>
            <p:cNvPr id="28685" name="Group 14"/>
            <p:cNvGrpSpPr>
              <a:grpSpLocks/>
            </p:cNvGrpSpPr>
            <p:nvPr/>
          </p:nvGrpSpPr>
          <p:grpSpPr bwMode="auto">
            <a:xfrm>
              <a:off x="-115" y="305"/>
              <a:ext cx="5877" cy="41"/>
              <a:chOff x="-115" y="352"/>
              <a:chExt cx="5877" cy="41"/>
            </a:xfrm>
          </p:grpSpPr>
          <p:sp>
            <p:nvSpPr>
              <p:cNvPr id="28686" name="Line 15"/>
              <p:cNvSpPr>
                <a:spLocks noChangeShapeType="1"/>
              </p:cNvSpPr>
              <p:nvPr/>
            </p:nvSpPr>
            <p:spPr bwMode="auto">
              <a:xfrm>
                <a:off x="635" y="352"/>
                <a:ext cx="5127" cy="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7" name="Line 17"/>
              <p:cNvSpPr>
                <a:spLocks noChangeShapeType="1"/>
              </p:cNvSpPr>
              <p:nvPr/>
            </p:nvSpPr>
            <p:spPr bwMode="auto">
              <a:xfrm>
                <a:off x="624" y="384"/>
                <a:ext cx="5138" cy="9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8" name="Line 19"/>
              <p:cNvSpPr>
                <a:spLocks noChangeShapeType="1"/>
              </p:cNvSpPr>
              <p:nvPr/>
            </p:nvSpPr>
            <p:spPr bwMode="auto">
              <a:xfrm>
                <a:off x="-115" y="352"/>
                <a:ext cx="175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Line 20"/>
              <p:cNvSpPr>
                <a:spLocks noChangeShapeType="1"/>
              </p:cNvSpPr>
              <p:nvPr/>
            </p:nvSpPr>
            <p:spPr bwMode="auto">
              <a:xfrm>
                <a:off x="-115" y="393"/>
                <a:ext cx="208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392238" y="77788"/>
            <a:ext cx="766127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Государственное учреждение -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Ставропольское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региональное отделение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Фонда социального страхования Российской Федерации </a:t>
            </a:r>
            <a:endParaRPr lang="en-AU" altLang="ru-RU" sz="13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8679" name="Picture 81" descr="log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050" y="127000"/>
            <a:ext cx="9112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936245" y="1909443"/>
            <a:ext cx="60721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>
              <a:spcAft>
                <a:spcPts val="30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 заявлении о выплате пособий указывается номер  лицевого счета, БИК и наименование Банка (номер карты не указывается)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6238" y="1413668"/>
            <a:ext cx="60579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dist="38100" dir="3000000" algn="ctr" rotWithShape="0">
              <a:schemeClr val="accent4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Особенности технологии выплаты на лицевой счет в банке:</a:t>
            </a:r>
          </a:p>
        </p:txBody>
      </p:sp>
      <p:pic>
        <p:nvPicPr>
          <p:cNvPr id="28682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043" y="1582945"/>
            <a:ext cx="1836857" cy="12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7781" y="4382611"/>
            <a:ext cx="8995732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0000"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Выплаты с 0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1.07.2020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производится </a:t>
            </a:r>
            <a:r>
              <a:rPr lang="ru-RU" sz="1600" dirty="0" smtClean="0">
                <a:solidFill>
                  <a:srgbClr val="FF0000"/>
                </a:solidFill>
              </a:rPr>
              <a:t>на </a:t>
            </a:r>
            <a:r>
              <a:rPr lang="ru-RU" sz="1600" dirty="0">
                <a:solidFill>
                  <a:srgbClr val="FF0000"/>
                </a:solidFill>
              </a:rPr>
              <a:t>банковские счета застрахованных лиц, операции по которым осуществляются с использованием карт </a:t>
            </a:r>
            <a:r>
              <a:rPr lang="ru-RU" sz="1600" dirty="0" smtClean="0">
                <a:solidFill>
                  <a:srgbClr val="FF0000"/>
                </a:solidFill>
              </a:rPr>
              <a:t>«Мир»:</a:t>
            </a:r>
          </a:p>
          <a:p>
            <a:r>
              <a:rPr lang="ru-RU" sz="1600" dirty="0"/>
              <a:t>1. Пособие по временной нетрудоспособности (только в отношении граждан, подвергшихся воздействию радиации);</a:t>
            </a:r>
          </a:p>
          <a:p>
            <a:r>
              <a:rPr lang="ru-RU" sz="1600" dirty="0"/>
              <a:t>2. Пособие по беременности и родам;</a:t>
            </a:r>
          </a:p>
          <a:p>
            <a:r>
              <a:rPr lang="ru-RU" sz="1600" dirty="0"/>
              <a:t>3. Единовременное пособие женщинам, вставшим на учет в медицинских организациях в ранние сроки беременности;</a:t>
            </a:r>
          </a:p>
          <a:p>
            <a:r>
              <a:rPr lang="ru-RU" sz="1600" dirty="0"/>
              <a:t>4. Единовременное пособие при рождении ребенка;</a:t>
            </a:r>
          </a:p>
          <a:p>
            <a:r>
              <a:rPr lang="ru-RU" sz="1600" dirty="0"/>
              <a:t>5. Ежемесячное пособие по уходу за ребенком.</a:t>
            </a:r>
          </a:p>
          <a:p>
            <a:pPr marL="360000"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360000" algn="ctr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tabLst>
                <a:tab pos="411163" algn="l"/>
                <a:tab pos="733425" algn="l"/>
                <a:tab pos="1054100" algn="l"/>
                <a:tab pos="1374775" algn="l"/>
                <a:tab pos="1695450" algn="l"/>
                <a:tab pos="2016125" algn="l"/>
                <a:tab pos="2336800" algn="l"/>
                <a:tab pos="2657475" algn="l"/>
                <a:tab pos="2978150" algn="l"/>
                <a:tab pos="3300413" algn="l"/>
                <a:tab pos="3621088" algn="l"/>
                <a:tab pos="3941763" algn="l"/>
                <a:tab pos="4262438" algn="l"/>
                <a:tab pos="4583113" algn="l"/>
                <a:tab pos="4903788" algn="l"/>
                <a:tab pos="5224463" algn="l"/>
                <a:tab pos="5545138" algn="l"/>
                <a:tab pos="5865813" algn="l"/>
                <a:tab pos="6188075" algn="l"/>
                <a:tab pos="6508750" algn="l"/>
                <a:tab pos="6719888" algn="l"/>
                <a:tab pos="7237413" algn="l"/>
                <a:tab pos="7754938" algn="l"/>
              </a:tabLst>
              <a:defRPr/>
            </a:pPr>
            <a:endParaRPr lang="ru-RU" sz="1600" b="1" u="sng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1F73A-A237-45A5-9B98-05D519F0E7E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11998</TotalTime>
  <Words>3611</Words>
  <Application>Microsoft Office PowerPoint</Application>
  <PresentationFormat>Экран (4:3)</PresentationFormat>
  <Paragraphs>443</Paragraphs>
  <Slides>33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Aharoni</vt:lpstr>
      <vt:lpstr>Arial</vt:lpstr>
      <vt:lpstr>Arial Narrow</vt:lpstr>
      <vt:lpstr>Calibri</vt:lpstr>
      <vt:lpstr>Georgia</vt:lpstr>
      <vt:lpstr>Times New Roman</vt:lpstr>
      <vt:lpstr>Verdana</vt:lpstr>
      <vt:lpstr>Wingdings</vt:lpstr>
      <vt:lpstr>Тема Office</vt:lpstr>
      <vt:lpstr>Лист</vt:lpstr>
      <vt:lpstr>О реализации пилотного проекта  «Прямые выплаты» с 1 июля 2020 года  на территории Ставропольского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Рыбалко Виктория Анатольевна</Manager>
  <Company>ГУ - Воронежское РО ФСС РФ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«Электронный листок нетрудоспособности» в Воронежской области</dc:title>
  <dc:subject>Электронный листок нетрудоспособности</dc:subject>
  <dc:creator>Пилецкий Павел Владимирович</dc:creator>
  <cp:lastModifiedBy>Дрофа Людмила Леонидовна</cp:lastModifiedBy>
  <cp:revision>1663</cp:revision>
  <cp:lastPrinted>2020-03-23T06:35:25Z</cp:lastPrinted>
  <dcterms:created xsi:type="dcterms:W3CDTF">2015-12-02T12:57:42Z</dcterms:created>
  <dcterms:modified xsi:type="dcterms:W3CDTF">2020-03-25T07:46:30Z</dcterms:modified>
</cp:coreProperties>
</file>