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DB185-B40A-4C24-B561-8F4F0E2AC1F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FA1BB8CC-4727-428E-9BBF-7C80AAF7EAD8}">
      <dgm:prSet custT="1"/>
      <dgm:spPr/>
      <dgm:t>
        <a:bodyPr/>
        <a:lstStyle/>
        <a:p>
          <a:pPr rtl="0"/>
          <a:r>
            <a:rPr lang="ru-RU" sz="1750" dirty="0" smtClean="0">
              <a:latin typeface="+mj-lt"/>
            </a:rPr>
            <a:t>невозможность отчуждения доли в праве общей собственности отдельно от жилого</a:t>
          </a:r>
          <a:r>
            <a:rPr lang="en-US" sz="1750" dirty="0" smtClean="0">
              <a:latin typeface="+mj-lt"/>
            </a:rPr>
            <a:t>/</a:t>
          </a:r>
          <a:r>
            <a:rPr lang="ru-RU" sz="1750" dirty="0" smtClean="0">
              <a:latin typeface="+mj-lt"/>
            </a:rPr>
            <a:t>нежилого помещения </a:t>
          </a:r>
        </a:p>
      </dgm:t>
    </dgm:pt>
    <dgm:pt modelId="{905D17D2-F6E6-4D65-9D28-FB4DF3DA8B06}" type="parTrans" cxnId="{44DFDA98-7F58-43EC-B8D1-1511D5C694AB}">
      <dgm:prSet/>
      <dgm:spPr/>
      <dgm:t>
        <a:bodyPr/>
        <a:lstStyle/>
        <a:p>
          <a:endParaRPr lang="ru-RU"/>
        </a:p>
      </dgm:t>
    </dgm:pt>
    <dgm:pt modelId="{F4CF8680-AD75-4F5A-8E8A-6CBC093A7BE2}" type="sibTrans" cxnId="{44DFDA98-7F58-43EC-B8D1-1511D5C694AB}">
      <dgm:prSet/>
      <dgm:spPr/>
      <dgm:t>
        <a:bodyPr/>
        <a:lstStyle/>
        <a:p>
          <a:endParaRPr lang="ru-RU"/>
        </a:p>
      </dgm:t>
    </dgm:pt>
    <dgm:pt modelId="{88BAA9F2-5CBD-4D49-84CE-E45891CC5CAD}">
      <dgm:prSet custT="1"/>
      <dgm:spPr/>
      <dgm:t>
        <a:bodyPr/>
        <a:lstStyle/>
        <a:p>
          <a:pPr rtl="0"/>
          <a:r>
            <a:rPr lang="ru-RU" sz="1750" dirty="0" smtClean="0">
              <a:latin typeface="+mj-lt"/>
            </a:rPr>
            <a:t>доля не может существовать самостоятельно, она — составная часть жилого</a:t>
          </a:r>
          <a:r>
            <a:rPr lang="en-US" sz="1750" dirty="0" smtClean="0">
              <a:latin typeface="+mj-lt"/>
            </a:rPr>
            <a:t>/</a:t>
          </a:r>
          <a:r>
            <a:rPr lang="ru-RU" sz="1750" dirty="0" smtClean="0">
              <a:latin typeface="+mj-lt"/>
            </a:rPr>
            <a:t>нежилого помещения как объекта права собственности, а потому всегда следует судьбе такого помещения</a:t>
          </a:r>
          <a:endParaRPr lang="ru-RU" sz="1750" dirty="0">
            <a:latin typeface="+mj-lt"/>
          </a:endParaRPr>
        </a:p>
      </dgm:t>
    </dgm:pt>
    <dgm:pt modelId="{65585037-B92F-4A59-974B-D5E085447562}" type="parTrans" cxnId="{565EDCC4-4BEC-4173-8B60-FFF9FC7A5994}">
      <dgm:prSet/>
      <dgm:spPr/>
      <dgm:t>
        <a:bodyPr/>
        <a:lstStyle/>
        <a:p>
          <a:endParaRPr lang="ru-RU"/>
        </a:p>
      </dgm:t>
    </dgm:pt>
    <dgm:pt modelId="{90A40781-1C3F-4136-A0D5-815B46469032}" type="sibTrans" cxnId="{565EDCC4-4BEC-4173-8B60-FFF9FC7A5994}">
      <dgm:prSet/>
      <dgm:spPr/>
      <dgm:t>
        <a:bodyPr/>
        <a:lstStyle/>
        <a:p>
          <a:endParaRPr lang="ru-RU"/>
        </a:p>
      </dgm:t>
    </dgm:pt>
    <dgm:pt modelId="{C053E6FF-04CE-4E31-96F8-22F629406B0F}">
      <dgm:prSet custT="1"/>
      <dgm:spPr/>
      <dgm:t>
        <a:bodyPr/>
        <a:lstStyle/>
        <a:p>
          <a:r>
            <a:rPr lang="ru-RU" sz="1750" dirty="0" smtClean="0">
              <a:latin typeface="+mj-lt"/>
            </a:rPr>
            <a:t>отсутствие возможности выдела долей в натуре </a:t>
          </a:r>
          <a:endParaRPr lang="ru-RU" sz="1750" dirty="0">
            <a:latin typeface="+mj-lt"/>
          </a:endParaRPr>
        </a:p>
      </dgm:t>
    </dgm:pt>
    <dgm:pt modelId="{A1A8A232-3E45-4728-8D79-4DC48C488F04}" type="parTrans" cxnId="{C30EAE3C-7BDF-4CAC-9ABA-92EE15065F32}">
      <dgm:prSet/>
      <dgm:spPr/>
      <dgm:t>
        <a:bodyPr/>
        <a:lstStyle/>
        <a:p>
          <a:endParaRPr lang="ru-RU"/>
        </a:p>
      </dgm:t>
    </dgm:pt>
    <dgm:pt modelId="{D44F53F5-4528-47FD-AFDA-ABC7608E4840}" type="sibTrans" cxnId="{C30EAE3C-7BDF-4CAC-9ABA-92EE15065F32}">
      <dgm:prSet/>
      <dgm:spPr/>
      <dgm:t>
        <a:bodyPr/>
        <a:lstStyle/>
        <a:p>
          <a:endParaRPr lang="ru-RU"/>
        </a:p>
      </dgm:t>
    </dgm:pt>
    <dgm:pt modelId="{AA47EC0B-9BB8-4409-8708-3F5E64448056}" type="pres">
      <dgm:prSet presAssocID="{9B8DB185-B40A-4C24-B561-8F4F0E2AC1F2}" presName="linear" presStyleCnt="0">
        <dgm:presLayoutVars>
          <dgm:dir/>
          <dgm:resizeHandles val="exact"/>
        </dgm:presLayoutVars>
      </dgm:prSet>
      <dgm:spPr/>
      <dgm:t>
        <a:bodyPr/>
        <a:lstStyle/>
        <a:p>
          <a:endParaRPr lang="ru-RU"/>
        </a:p>
      </dgm:t>
    </dgm:pt>
    <dgm:pt modelId="{FE0E610E-F22D-4D73-98E6-98EFEB1106B1}" type="pres">
      <dgm:prSet presAssocID="{C053E6FF-04CE-4E31-96F8-22F629406B0F}" presName="comp" presStyleCnt="0"/>
      <dgm:spPr/>
    </dgm:pt>
    <dgm:pt modelId="{D2F51B2B-BB45-4BB7-9681-4D6D7960E20E}" type="pres">
      <dgm:prSet presAssocID="{C053E6FF-04CE-4E31-96F8-22F629406B0F}" presName="box" presStyleLbl="node1" presStyleIdx="0" presStyleCnt="3"/>
      <dgm:spPr/>
      <dgm:t>
        <a:bodyPr/>
        <a:lstStyle/>
        <a:p>
          <a:endParaRPr lang="ru-RU"/>
        </a:p>
      </dgm:t>
    </dgm:pt>
    <dgm:pt modelId="{5DFE0239-D33B-4042-82E1-18F7956A18A2}" type="pres">
      <dgm:prSet presAssocID="{C053E6FF-04CE-4E31-96F8-22F629406B0F}" presName="img" presStyleLbl="fgImgPlace1" presStyleIdx="0" presStyleCnt="3"/>
      <dgm:spPr>
        <a:blipFill rotWithShape="0">
          <a:blip xmlns:r="http://schemas.openxmlformats.org/officeDocument/2006/relationships" r:embed="rId1"/>
          <a:stretch>
            <a:fillRect/>
          </a:stretch>
        </a:blipFill>
      </dgm:spPr>
      <dgm:t>
        <a:bodyPr/>
        <a:lstStyle/>
        <a:p>
          <a:endParaRPr lang="ru-RU"/>
        </a:p>
      </dgm:t>
    </dgm:pt>
    <dgm:pt modelId="{250FA41A-D67B-4901-95F6-4FBD79EF1F59}" type="pres">
      <dgm:prSet presAssocID="{C053E6FF-04CE-4E31-96F8-22F629406B0F}" presName="text" presStyleLbl="node1" presStyleIdx="0" presStyleCnt="3">
        <dgm:presLayoutVars>
          <dgm:bulletEnabled val="1"/>
        </dgm:presLayoutVars>
      </dgm:prSet>
      <dgm:spPr/>
      <dgm:t>
        <a:bodyPr/>
        <a:lstStyle/>
        <a:p>
          <a:endParaRPr lang="ru-RU"/>
        </a:p>
      </dgm:t>
    </dgm:pt>
    <dgm:pt modelId="{354B114F-266C-4BC7-8FD5-C6898FD3FCF3}" type="pres">
      <dgm:prSet presAssocID="{D44F53F5-4528-47FD-AFDA-ABC7608E4840}" presName="spacer" presStyleCnt="0"/>
      <dgm:spPr/>
    </dgm:pt>
    <dgm:pt modelId="{E4B58B9E-8598-46E2-8062-51F33EF01313}" type="pres">
      <dgm:prSet presAssocID="{FA1BB8CC-4727-428E-9BBF-7C80AAF7EAD8}" presName="comp" presStyleCnt="0"/>
      <dgm:spPr/>
    </dgm:pt>
    <dgm:pt modelId="{BC035C59-FE15-4D67-9365-67CC7279DDAF}" type="pres">
      <dgm:prSet presAssocID="{FA1BB8CC-4727-428E-9BBF-7C80AAF7EAD8}" presName="box" presStyleLbl="node1" presStyleIdx="1" presStyleCnt="3"/>
      <dgm:spPr/>
      <dgm:t>
        <a:bodyPr/>
        <a:lstStyle/>
        <a:p>
          <a:endParaRPr lang="ru-RU"/>
        </a:p>
      </dgm:t>
    </dgm:pt>
    <dgm:pt modelId="{F0528CD5-BCCB-4B85-A42A-9CFAEF55A2A8}" type="pres">
      <dgm:prSet presAssocID="{FA1BB8CC-4727-428E-9BBF-7C80AAF7EAD8}" presName="img" presStyleLbl="fgImgPlace1" presStyleIdx="1" presStyleCnt="3"/>
      <dgm:spPr>
        <a:blipFill rotWithShape="0">
          <a:blip xmlns:r="http://schemas.openxmlformats.org/officeDocument/2006/relationships" r:embed="rId2"/>
          <a:stretch>
            <a:fillRect/>
          </a:stretch>
        </a:blipFill>
      </dgm:spPr>
      <dgm:t>
        <a:bodyPr/>
        <a:lstStyle/>
        <a:p>
          <a:endParaRPr lang="ru-RU"/>
        </a:p>
      </dgm:t>
    </dgm:pt>
    <dgm:pt modelId="{7E4A81AB-921E-456E-8E75-586D37248462}" type="pres">
      <dgm:prSet presAssocID="{FA1BB8CC-4727-428E-9BBF-7C80AAF7EAD8}" presName="text" presStyleLbl="node1" presStyleIdx="1" presStyleCnt="3">
        <dgm:presLayoutVars>
          <dgm:bulletEnabled val="1"/>
        </dgm:presLayoutVars>
      </dgm:prSet>
      <dgm:spPr/>
      <dgm:t>
        <a:bodyPr/>
        <a:lstStyle/>
        <a:p>
          <a:endParaRPr lang="ru-RU"/>
        </a:p>
      </dgm:t>
    </dgm:pt>
    <dgm:pt modelId="{F1E5810C-1493-453D-B097-F0EF03872EE9}" type="pres">
      <dgm:prSet presAssocID="{F4CF8680-AD75-4F5A-8E8A-6CBC093A7BE2}" presName="spacer" presStyleCnt="0"/>
      <dgm:spPr/>
    </dgm:pt>
    <dgm:pt modelId="{043E66CE-CDDE-4177-9799-EE208ABC4C8D}" type="pres">
      <dgm:prSet presAssocID="{88BAA9F2-5CBD-4D49-84CE-E45891CC5CAD}" presName="comp" presStyleCnt="0"/>
      <dgm:spPr/>
    </dgm:pt>
    <dgm:pt modelId="{23C5190C-314B-4A1A-B2EB-0E766AD9F984}" type="pres">
      <dgm:prSet presAssocID="{88BAA9F2-5CBD-4D49-84CE-E45891CC5CAD}" presName="box" presStyleLbl="node1" presStyleIdx="2" presStyleCnt="3"/>
      <dgm:spPr/>
      <dgm:t>
        <a:bodyPr/>
        <a:lstStyle/>
        <a:p>
          <a:endParaRPr lang="ru-RU"/>
        </a:p>
      </dgm:t>
    </dgm:pt>
    <dgm:pt modelId="{3D7B292D-2E93-4D0C-B6FA-3D3FAD874DEF}" type="pres">
      <dgm:prSet presAssocID="{88BAA9F2-5CBD-4D49-84CE-E45891CC5CAD}" presName="img"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 modelId="{F382E8C5-B24A-408D-83F8-6AA7664A79A0}" type="pres">
      <dgm:prSet presAssocID="{88BAA9F2-5CBD-4D49-84CE-E45891CC5CAD}" presName="text" presStyleLbl="node1" presStyleIdx="2" presStyleCnt="3">
        <dgm:presLayoutVars>
          <dgm:bulletEnabled val="1"/>
        </dgm:presLayoutVars>
      </dgm:prSet>
      <dgm:spPr/>
      <dgm:t>
        <a:bodyPr/>
        <a:lstStyle/>
        <a:p>
          <a:endParaRPr lang="ru-RU"/>
        </a:p>
      </dgm:t>
    </dgm:pt>
  </dgm:ptLst>
  <dgm:cxnLst>
    <dgm:cxn modelId="{74B466C5-A57F-47FF-A58E-B32CCC9F2BFE}" type="presOf" srcId="{C053E6FF-04CE-4E31-96F8-22F629406B0F}" destId="{250FA41A-D67B-4901-95F6-4FBD79EF1F59}" srcOrd="1" destOrd="0" presId="urn:microsoft.com/office/officeart/2005/8/layout/vList4#1"/>
    <dgm:cxn modelId="{565EDCC4-4BEC-4173-8B60-FFF9FC7A5994}" srcId="{9B8DB185-B40A-4C24-B561-8F4F0E2AC1F2}" destId="{88BAA9F2-5CBD-4D49-84CE-E45891CC5CAD}" srcOrd="2" destOrd="0" parTransId="{65585037-B92F-4A59-974B-D5E085447562}" sibTransId="{90A40781-1C3F-4136-A0D5-815B46469032}"/>
    <dgm:cxn modelId="{3BAE7F23-50D3-4C09-A11D-B8DC7E8B9869}" type="presOf" srcId="{FA1BB8CC-4727-428E-9BBF-7C80AAF7EAD8}" destId="{BC035C59-FE15-4D67-9365-67CC7279DDAF}" srcOrd="0" destOrd="0" presId="urn:microsoft.com/office/officeart/2005/8/layout/vList4#1"/>
    <dgm:cxn modelId="{8C6DD1FA-D496-4E63-BE78-A575B887C28C}" type="presOf" srcId="{88BAA9F2-5CBD-4D49-84CE-E45891CC5CAD}" destId="{23C5190C-314B-4A1A-B2EB-0E766AD9F984}" srcOrd="0" destOrd="0" presId="urn:microsoft.com/office/officeart/2005/8/layout/vList4#1"/>
    <dgm:cxn modelId="{2451AAE2-14EF-41B9-AD85-FEC4BA37B053}" type="presOf" srcId="{C053E6FF-04CE-4E31-96F8-22F629406B0F}" destId="{D2F51B2B-BB45-4BB7-9681-4D6D7960E20E}" srcOrd="0" destOrd="0" presId="urn:microsoft.com/office/officeart/2005/8/layout/vList4#1"/>
    <dgm:cxn modelId="{C30EAE3C-7BDF-4CAC-9ABA-92EE15065F32}" srcId="{9B8DB185-B40A-4C24-B561-8F4F0E2AC1F2}" destId="{C053E6FF-04CE-4E31-96F8-22F629406B0F}" srcOrd="0" destOrd="0" parTransId="{A1A8A232-3E45-4728-8D79-4DC48C488F04}" sibTransId="{D44F53F5-4528-47FD-AFDA-ABC7608E4840}"/>
    <dgm:cxn modelId="{98D41E65-C7FD-447C-9B46-4B53C7850ED8}" type="presOf" srcId="{FA1BB8CC-4727-428E-9BBF-7C80AAF7EAD8}" destId="{7E4A81AB-921E-456E-8E75-586D37248462}" srcOrd="1" destOrd="0" presId="urn:microsoft.com/office/officeart/2005/8/layout/vList4#1"/>
    <dgm:cxn modelId="{44DFDA98-7F58-43EC-B8D1-1511D5C694AB}" srcId="{9B8DB185-B40A-4C24-B561-8F4F0E2AC1F2}" destId="{FA1BB8CC-4727-428E-9BBF-7C80AAF7EAD8}" srcOrd="1" destOrd="0" parTransId="{905D17D2-F6E6-4D65-9D28-FB4DF3DA8B06}" sibTransId="{F4CF8680-AD75-4F5A-8E8A-6CBC093A7BE2}"/>
    <dgm:cxn modelId="{1C9B9FA6-8D9D-4B7A-9C4D-64999A5DC6E6}" type="presOf" srcId="{9B8DB185-B40A-4C24-B561-8F4F0E2AC1F2}" destId="{AA47EC0B-9BB8-4409-8708-3F5E64448056}" srcOrd="0" destOrd="0" presId="urn:microsoft.com/office/officeart/2005/8/layout/vList4#1"/>
    <dgm:cxn modelId="{2951460D-3243-4F50-819C-B0768B89E753}" type="presOf" srcId="{88BAA9F2-5CBD-4D49-84CE-E45891CC5CAD}" destId="{F382E8C5-B24A-408D-83F8-6AA7664A79A0}" srcOrd="1" destOrd="0" presId="urn:microsoft.com/office/officeart/2005/8/layout/vList4#1"/>
    <dgm:cxn modelId="{9581AB84-9DFD-45A4-ADFA-F97E4151C800}" type="presParOf" srcId="{AA47EC0B-9BB8-4409-8708-3F5E64448056}" destId="{FE0E610E-F22D-4D73-98E6-98EFEB1106B1}" srcOrd="0" destOrd="0" presId="urn:microsoft.com/office/officeart/2005/8/layout/vList4#1"/>
    <dgm:cxn modelId="{81F2B7CF-A6D7-4E18-BBD0-EABA8DEFC178}" type="presParOf" srcId="{FE0E610E-F22D-4D73-98E6-98EFEB1106B1}" destId="{D2F51B2B-BB45-4BB7-9681-4D6D7960E20E}" srcOrd="0" destOrd="0" presId="urn:microsoft.com/office/officeart/2005/8/layout/vList4#1"/>
    <dgm:cxn modelId="{A55BE1A0-F042-4590-952B-157B28B01BEE}" type="presParOf" srcId="{FE0E610E-F22D-4D73-98E6-98EFEB1106B1}" destId="{5DFE0239-D33B-4042-82E1-18F7956A18A2}" srcOrd="1" destOrd="0" presId="urn:microsoft.com/office/officeart/2005/8/layout/vList4#1"/>
    <dgm:cxn modelId="{2914D03E-30FC-497A-BAFB-AE45E204B862}" type="presParOf" srcId="{FE0E610E-F22D-4D73-98E6-98EFEB1106B1}" destId="{250FA41A-D67B-4901-95F6-4FBD79EF1F59}" srcOrd="2" destOrd="0" presId="urn:microsoft.com/office/officeart/2005/8/layout/vList4#1"/>
    <dgm:cxn modelId="{8FB39307-8A2A-4420-8ADE-BB9358427C2A}" type="presParOf" srcId="{AA47EC0B-9BB8-4409-8708-3F5E64448056}" destId="{354B114F-266C-4BC7-8FD5-C6898FD3FCF3}" srcOrd="1" destOrd="0" presId="urn:microsoft.com/office/officeart/2005/8/layout/vList4#1"/>
    <dgm:cxn modelId="{A180204F-345C-450D-8BFF-7A6E348B9B7E}" type="presParOf" srcId="{AA47EC0B-9BB8-4409-8708-3F5E64448056}" destId="{E4B58B9E-8598-46E2-8062-51F33EF01313}" srcOrd="2" destOrd="0" presId="urn:microsoft.com/office/officeart/2005/8/layout/vList4#1"/>
    <dgm:cxn modelId="{6FCA5CBF-5F98-451F-B857-3093CF495B3D}" type="presParOf" srcId="{E4B58B9E-8598-46E2-8062-51F33EF01313}" destId="{BC035C59-FE15-4D67-9365-67CC7279DDAF}" srcOrd="0" destOrd="0" presId="urn:microsoft.com/office/officeart/2005/8/layout/vList4#1"/>
    <dgm:cxn modelId="{A93455FB-A88F-40E0-A33D-BB6F81A34E3C}" type="presParOf" srcId="{E4B58B9E-8598-46E2-8062-51F33EF01313}" destId="{F0528CD5-BCCB-4B85-A42A-9CFAEF55A2A8}" srcOrd="1" destOrd="0" presId="urn:microsoft.com/office/officeart/2005/8/layout/vList4#1"/>
    <dgm:cxn modelId="{C93A7751-B436-4D3D-AC07-C6E677D0585E}" type="presParOf" srcId="{E4B58B9E-8598-46E2-8062-51F33EF01313}" destId="{7E4A81AB-921E-456E-8E75-586D37248462}" srcOrd="2" destOrd="0" presId="urn:microsoft.com/office/officeart/2005/8/layout/vList4#1"/>
    <dgm:cxn modelId="{230A5BC7-F54A-4797-A708-A44AA4A1BC45}" type="presParOf" srcId="{AA47EC0B-9BB8-4409-8708-3F5E64448056}" destId="{F1E5810C-1493-453D-B097-F0EF03872EE9}" srcOrd="3" destOrd="0" presId="urn:microsoft.com/office/officeart/2005/8/layout/vList4#1"/>
    <dgm:cxn modelId="{3673D66D-06A1-48C4-A0F5-E5B14C6E8EA1}" type="presParOf" srcId="{AA47EC0B-9BB8-4409-8708-3F5E64448056}" destId="{043E66CE-CDDE-4177-9799-EE208ABC4C8D}" srcOrd="4" destOrd="0" presId="urn:microsoft.com/office/officeart/2005/8/layout/vList4#1"/>
    <dgm:cxn modelId="{DC9CA4AA-7917-433A-BF75-7A1D8874F375}" type="presParOf" srcId="{043E66CE-CDDE-4177-9799-EE208ABC4C8D}" destId="{23C5190C-314B-4A1A-B2EB-0E766AD9F984}" srcOrd="0" destOrd="0" presId="urn:microsoft.com/office/officeart/2005/8/layout/vList4#1"/>
    <dgm:cxn modelId="{9DEDDDE9-56CB-42CF-9D7F-B00FD3ED82F5}" type="presParOf" srcId="{043E66CE-CDDE-4177-9799-EE208ABC4C8D}" destId="{3D7B292D-2E93-4D0C-B6FA-3D3FAD874DEF}" srcOrd="1" destOrd="0" presId="urn:microsoft.com/office/officeart/2005/8/layout/vList4#1"/>
    <dgm:cxn modelId="{7A09A4E8-DFD0-4D78-A047-677478CFEE26}" type="presParOf" srcId="{043E66CE-CDDE-4177-9799-EE208ABC4C8D}" destId="{F382E8C5-B24A-408D-83F8-6AA7664A79A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90364-12AF-4A04-B828-14AF250DA1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ED9075D-8E9D-417D-A962-269B933645D1}">
      <dgm:prSet phldrT="[Текст]"/>
      <dgm:spPr/>
      <dgm:t>
        <a:bodyPr/>
        <a:lstStyle/>
        <a:p>
          <a:r>
            <a:rPr lang="ru-RU" dirty="0" smtClean="0"/>
            <a:t>Без проведения общего собрания собственников:</a:t>
          </a:r>
          <a:endParaRPr lang="ru-RU" dirty="0"/>
        </a:p>
      </dgm:t>
    </dgm:pt>
    <dgm:pt modelId="{C87360AE-5EA4-41B3-8C41-E80A9F7C99AA}" type="parTrans" cxnId="{5BABA109-AA5C-441D-856B-C9AF2B4DD399}">
      <dgm:prSet/>
      <dgm:spPr/>
      <dgm:t>
        <a:bodyPr/>
        <a:lstStyle/>
        <a:p>
          <a:endParaRPr lang="ru-RU"/>
        </a:p>
      </dgm:t>
    </dgm:pt>
    <dgm:pt modelId="{32879087-682D-4DC5-905B-F05A47340E14}" type="sibTrans" cxnId="{5BABA109-AA5C-441D-856B-C9AF2B4DD399}">
      <dgm:prSet/>
      <dgm:spPr/>
      <dgm:t>
        <a:bodyPr/>
        <a:lstStyle/>
        <a:p>
          <a:endParaRPr lang="ru-RU"/>
        </a:p>
      </dgm:t>
    </dgm:pt>
    <dgm:pt modelId="{B3D4CE85-2DC4-420A-B6AC-70FA0B3DDC44}">
      <dgm:prSet/>
      <dgm:spPr/>
      <dgm:t>
        <a:bodyPr/>
        <a:lstStyle/>
        <a:p>
          <a:r>
            <a:rPr lang="ru-RU" dirty="0" smtClean="0"/>
            <a:t>Если нет автоматизированной системы  учета потребления энергоресурсов - по нормативу, с последующим перерасчетом в порядке, утвержденном Правительством РФ (не утвержден)</a:t>
          </a:r>
          <a:endParaRPr lang="ru-RU" dirty="0"/>
        </a:p>
      </dgm:t>
    </dgm:pt>
    <dgm:pt modelId="{9E8B0B08-7A75-4DA5-A5C1-D798BD3BAC2A}" type="parTrans" cxnId="{859EA929-FDDA-4785-8BC3-2E4AACB05245}">
      <dgm:prSet/>
      <dgm:spPr/>
      <dgm:t>
        <a:bodyPr/>
        <a:lstStyle/>
        <a:p>
          <a:endParaRPr lang="ru-RU"/>
        </a:p>
      </dgm:t>
    </dgm:pt>
    <dgm:pt modelId="{E06B1C3D-2E21-422D-871C-058C906518FA}" type="sibTrans" cxnId="{859EA929-FDDA-4785-8BC3-2E4AACB05245}">
      <dgm:prSet/>
      <dgm:spPr/>
      <dgm:t>
        <a:bodyPr/>
        <a:lstStyle/>
        <a:p>
          <a:endParaRPr lang="ru-RU"/>
        </a:p>
      </dgm:t>
    </dgm:pt>
    <dgm:pt modelId="{9333D4FB-535A-4899-94A1-3129C064D982}">
      <dgm:prSet/>
      <dgm:spPr/>
      <dgm:t>
        <a:bodyPr/>
        <a:lstStyle/>
        <a:p>
          <a:r>
            <a:rPr lang="ru-RU" dirty="0" smtClean="0"/>
            <a:t>По решению общего собрания собственников:</a:t>
          </a:r>
          <a:endParaRPr lang="ru-RU" dirty="0"/>
        </a:p>
      </dgm:t>
    </dgm:pt>
    <dgm:pt modelId="{814E5391-2637-47EC-ABF7-86CF34BCBD48}" type="parTrans" cxnId="{47692294-E7DA-478F-8D33-9D3DADF0D40B}">
      <dgm:prSet/>
      <dgm:spPr/>
      <dgm:t>
        <a:bodyPr/>
        <a:lstStyle/>
        <a:p>
          <a:endParaRPr lang="ru-RU"/>
        </a:p>
      </dgm:t>
    </dgm:pt>
    <dgm:pt modelId="{CBF383AC-66BD-47E8-93CB-9904AE1EB966}" type="sibTrans" cxnId="{47692294-E7DA-478F-8D33-9D3DADF0D40B}">
      <dgm:prSet/>
      <dgm:spPr/>
      <dgm:t>
        <a:bodyPr/>
        <a:lstStyle/>
        <a:p>
          <a:endParaRPr lang="ru-RU"/>
        </a:p>
      </dgm:t>
    </dgm:pt>
    <dgm:pt modelId="{4AF14078-B92F-4BA0-860F-EA2915476516}">
      <dgm:prSet/>
      <dgm:spPr/>
      <dgm:t>
        <a:bodyPr/>
        <a:lstStyle/>
        <a:p>
          <a:r>
            <a:rPr lang="ru-RU" dirty="0" smtClean="0"/>
            <a:t>Исходя из среднемесячного объема потребления КР на СОИ, с последующем перерасчетом в конце года в порядке, утвержденном Правительством РФ (не утвержден)</a:t>
          </a:r>
          <a:endParaRPr lang="ru-RU" dirty="0"/>
        </a:p>
      </dgm:t>
    </dgm:pt>
    <dgm:pt modelId="{61772A9E-98F3-48CA-9CD9-4D8A62169A83}" type="parTrans" cxnId="{C28B39F1-0299-4130-965B-785AFD54D524}">
      <dgm:prSet/>
      <dgm:spPr/>
      <dgm:t>
        <a:bodyPr/>
        <a:lstStyle/>
        <a:p>
          <a:endParaRPr lang="ru-RU"/>
        </a:p>
      </dgm:t>
    </dgm:pt>
    <dgm:pt modelId="{F7B410AD-77CA-45C2-A68E-8CBA89489ED9}" type="sibTrans" cxnId="{C28B39F1-0299-4130-965B-785AFD54D524}">
      <dgm:prSet/>
      <dgm:spPr/>
      <dgm:t>
        <a:bodyPr/>
        <a:lstStyle/>
        <a:p>
          <a:endParaRPr lang="ru-RU"/>
        </a:p>
      </dgm:t>
    </dgm:pt>
    <dgm:pt modelId="{0E0773D7-426F-4322-8FA3-F189DE957D42}">
      <dgm:prSet/>
      <dgm:spPr/>
      <dgm:t>
        <a:bodyPr/>
        <a:lstStyle/>
        <a:p>
          <a:r>
            <a:rPr lang="ru-RU" dirty="0" smtClean="0"/>
            <a:t>Если есть такая система - по общедомовому прибору учета </a:t>
          </a:r>
          <a:endParaRPr lang="ru-RU" dirty="0"/>
        </a:p>
      </dgm:t>
    </dgm:pt>
    <dgm:pt modelId="{CEDE37E8-2132-423E-9512-EAE50B5A3128}" type="parTrans" cxnId="{8AD2A83D-FD8B-47E1-9192-EB4AEC98535D}">
      <dgm:prSet/>
      <dgm:spPr/>
      <dgm:t>
        <a:bodyPr/>
        <a:lstStyle/>
        <a:p>
          <a:endParaRPr lang="ru-RU"/>
        </a:p>
      </dgm:t>
    </dgm:pt>
    <dgm:pt modelId="{16FCA033-3F2E-4402-B35D-C63ADA3F937A}" type="sibTrans" cxnId="{8AD2A83D-FD8B-47E1-9192-EB4AEC98535D}">
      <dgm:prSet/>
      <dgm:spPr/>
      <dgm:t>
        <a:bodyPr/>
        <a:lstStyle/>
        <a:p>
          <a:endParaRPr lang="ru-RU"/>
        </a:p>
      </dgm:t>
    </dgm:pt>
    <dgm:pt modelId="{0F69C1C4-20EC-45A7-9E6D-8FA4CD6A3627}">
      <dgm:prSet/>
      <dgm:spPr/>
      <dgm:t>
        <a:bodyPr/>
        <a:lstStyle/>
        <a:p>
          <a:r>
            <a:rPr lang="ru-RU" dirty="0" smtClean="0"/>
            <a:t>По показаниям общедомового прибора учета</a:t>
          </a:r>
          <a:endParaRPr lang="ru-RU" dirty="0"/>
        </a:p>
      </dgm:t>
    </dgm:pt>
    <dgm:pt modelId="{34FF27EC-09FF-4893-A305-A969B87124B3}" type="parTrans" cxnId="{E7207946-BE72-44E3-8026-20062B01787A}">
      <dgm:prSet/>
      <dgm:spPr/>
      <dgm:t>
        <a:bodyPr/>
        <a:lstStyle/>
        <a:p>
          <a:endParaRPr lang="ru-RU"/>
        </a:p>
      </dgm:t>
    </dgm:pt>
    <dgm:pt modelId="{6FF963F9-8B5E-44FC-B4DD-DA156DD5D70C}" type="sibTrans" cxnId="{E7207946-BE72-44E3-8026-20062B01787A}">
      <dgm:prSet/>
      <dgm:spPr/>
      <dgm:t>
        <a:bodyPr/>
        <a:lstStyle/>
        <a:p>
          <a:endParaRPr lang="ru-RU"/>
        </a:p>
      </dgm:t>
    </dgm:pt>
    <dgm:pt modelId="{C3615ECE-0EDC-4C2D-AA81-AD981C6DD6CB}" type="pres">
      <dgm:prSet presAssocID="{C2F90364-12AF-4A04-B828-14AF250DA168}" presName="linear" presStyleCnt="0">
        <dgm:presLayoutVars>
          <dgm:dir/>
          <dgm:animLvl val="lvl"/>
          <dgm:resizeHandles val="exact"/>
        </dgm:presLayoutVars>
      </dgm:prSet>
      <dgm:spPr/>
      <dgm:t>
        <a:bodyPr/>
        <a:lstStyle/>
        <a:p>
          <a:endParaRPr lang="ru-RU"/>
        </a:p>
      </dgm:t>
    </dgm:pt>
    <dgm:pt modelId="{EE45CE64-185B-442A-9599-D2321C2492B7}" type="pres">
      <dgm:prSet presAssocID="{AED9075D-8E9D-417D-A962-269B933645D1}" presName="parentLin" presStyleCnt="0"/>
      <dgm:spPr/>
    </dgm:pt>
    <dgm:pt modelId="{57DF7CC9-3A4C-435D-A981-E8E48E5C0C4D}" type="pres">
      <dgm:prSet presAssocID="{AED9075D-8E9D-417D-A962-269B933645D1}" presName="parentLeftMargin" presStyleLbl="node1" presStyleIdx="0" presStyleCnt="2"/>
      <dgm:spPr/>
      <dgm:t>
        <a:bodyPr/>
        <a:lstStyle/>
        <a:p>
          <a:endParaRPr lang="ru-RU"/>
        </a:p>
      </dgm:t>
    </dgm:pt>
    <dgm:pt modelId="{69982A53-A0E7-4F2C-A9D2-96DEE64B25F9}" type="pres">
      <dgm:prSet presAssocID="{AED9075D-8E9D-417D-A962-269B933645D1}" presName="parentText" presStyleLbl="node1" presStyleIdx="0" presStyleCnt="2">
        <dgm:presLayoutVars>
          <dgm:chMax val="0"/>
          <dgm:bulletEnabled val="1"/>
        </dgm:presLayoutVars>
      </dgm:prSet>
      <dgm:spPr/>
      <dgm:t>
        <a:bodyPr/>
        <a:lstStyle/>
        <a:p>
          <a:endParaRPr lang="ru-RU"/>
        </a:p>
      </dgm:t>
    </dgm:pt>
    <dgm:pt modelId="{E14E3863-E4C3-4BF2-9AAA-7E9E3C3A3E88}" type="pres">
      <dgm:prSet presAssocID="{AED9075D-8E9D-417D-A962-269B933645D1}" presName="negativeSpace" presStyleCnt="0"/>
      <dgm:spPr/>
    </dgm:pt>
    <dgm:pt modelId="{40ACF8D3-91BA-4AC2-8BB6-EBD67B61FD4D}" type="pres">
      <dgm:prSet presAssocID="{AED9075D-8E9D-417D-A962-269B933645D1}" presName="childText" presStyleLbl="conFgAcc1" presStyleIdx="0" presStyleCnt="2">
        <dgm:presLayoutVars>
          <dgm:bulletEnabled val="1"/>
        </dgm:presLayoutVars>
      </dgm:prSet>
      <dgm:spPr/>
      <dgm:t>
        <a:bodyPr/>
        <a:lstStyle/>
        <a:p>
          <a:endParaRPr lang="ru-RU"/>
        </a:p>
      </dgm:t>
    </dgm:pt>
    <dgm:pt modelId="{8833558E-45EC-4AEF-A62C-84A84142102C}" type="pres">
      <dgm:prSet presAssocID="{32879087-682D-4DC5-905B-F05A47340E14}" presName="spaceBetweenRectangles" presStyleCnt="0"/>
      <dgm:spPr/>
    </dgm:pt>
    <dgm:pt modelId="{8FAFB6B6-38A7-4A72-AF0D-A31DC69FBCBF}" type="pres">
      <dgm:prSet presAssocID="{9333D4FB-535A-4899-94A1-3129C064D982}" presName="parentLin" presStyleCnt="0"/>
      <dgm:spPr/>
    </dgm:pt>
    <dgm:pt modelId="{0D477DF4-94B8-4BE6-AF70-B1A7D2664419}" type="pres">
      <dgm:prSet presAssocID="{9333D4FB-535A-4899-94A1-3129C064D982}" presName="parentLeftMargin" presStyleLbl="node1" presStyleIdx="0" presStyleCnt="2"/>
      <dgm:spPr/>
      <dgm:t>
        <a:bodyPr/>
        <a:lstStyle/>
        <a:p>
          <a:endParaRPr lang="ru-RU"/>
        </a:p>
      </dgm:t>
    </dgm:pt>
    <dgm:pt modelId="{5340D0F9-6E7A-4649-9515-83296FBE91A3}" type="pres">
      <dgm:prSet presAssocID="{9333D4FB-535A-4899-94A1-3129C064D982}" presName="parentText" presStyleLbl="node1" presStyleIdx="1" presStyleCnt="2">
        <dgm:presLayoutVars>
          <dgm:chMax val="0"/>
          <dgm:bulletEnabled val="1"/>
        </dgm:presLayoutVars>
      </dgm:prSet>
      <dgm:spPr/>
      <dgm:t>
        <a:bodyPr/>
        <a:lstStyle/>
        <a:p>
          <a:endParaRPr lang="ru-RU"/>
        </a:p>
      </dgm:t>
    </dgm:pt>
    <dgm:pt modelId="{87EC9B24-EBA5-4F59-82B4-5F52A75B37D9}" type="pres">
      <dgm:prSet presAssocID="{9333D4FB-535A-4899-94A1-3129C064D982}" presName="negativeSpace" presStyleCnt="0"/>
      <dgm:spPr/>
    </dgm:pt>
    <dgm:pt modelId="{AE59E1F2-463E-4547-A4AF-09EEED47E8D3}" type="pres">
      <dgm:prSet presAssocID="{9333D4FB-535A-4899-94A1-3129C064D982}" presName="childText" presStyleLbl="conFgAcc1" presStyleIdx="1" presStyleCnt="2">
        <dgm:presLayoutVars>
          <dgm:bulletEnabled val="1"/>
        </dgm:presLayoutVars>
      </dgm:prSet>
      <dgm:spPr/>
      <dgm:t>
        <a:bodyPr/>
        <a:lstStyle/>
        <a:p>
          <a:endParaRPr lang="ru-RU"/>
        </a:p>
      </dgm:t>
    </dgm:pt>
  </dgm:ptLst>
  <dgm:cxnLst>
    <dgm:cxn modelId="{E7207946-BE72-44E3-8026-20062B01787A}" srcId="{9333D4FB-535A-4899-94A1-3129C064D982}" destId="{0F69C1C4-20EC-45A7-9E6D-8FA4CD6A3627}" srcOrd="1" destOrd="0" parTransId="{34FF27EC-09FF-4893-A305-A969B87124B3}" sibTransId="{6FF963F9-8B5E-44FC-B4DD-DA156DD5D70C}"/>
    <dgm:cxn modelId="{859EA929-FDDA-4785-8BC3-2E4AACB05245}" srcId="{AED9075D-8E9D-417D-A962-269B933645D1}" destId="{B3D4CE85-2DC4-420A-B6AC-70FA0B3DDC44}" srcOrd="0" destOrd="0" parTransId="{9E8B0B08-7A75-4DA5-A5C1-D798BD3BAC2A}" sibTransId="{E06B1C3D-2E21-422D-871C-058C906518FA}"/>
    <dgm:cxn modelId="{21F8364A-3495-484D-89C2-AFB7D997687E}" type="presOf" srcId="{0F69C1C4-20EC-45A7-9E6D-8FA4CD6A3627}" destId="{AE59E1F2-463E-4547-A4AF-09EEED47E8D3}" srcOrd="0" destOrd="1" presId="urn:microsoft.com/office/officeart/2005/8/layout/list1"/>
    <dgm:cxn modelId="{02998677-B9F3-4EC3-A37D-EED412D05DC1}" type="presOf" srcId="{9333D4FB-535A-4899-94A1-3129C064D982}" destId="{5340D0F9-6E7A-4649-9515-83296FBE91A3}" srcOrd="1" destOrd="0" presId="urn:microsoft.com/office/officeart/2005/8/layout/list1"/>
    <dgm:cxn modelId="{F2024310-73D9-4A1B-8ABD-7F087B15AD84}" type="presOf" srcId="{AED9075D-8E9D-417D-A962-269B933645D1}" destId="{57DF7CC9-3A4C-435D-A981-E8E48E5C0C4D}" srcOrd="0" destOrd="0" presId="urn:microsoft.com/office/officeart/2005/8/layout/list1"/>
    <dgm:cxn modelId="{47692294-E7DA-478F-8D33-9D3DADF0D40B}" srcId="{C2F90364-12AF-4A04-B828-14AF250DA168}" destId="{9333D4FB-535A-4899-94A1-3129C064D982}" srcOrd="1" destOrd="0" parTransId="{814E5391-2637-47EC-ABF7-86CF34BCBD48}" sibTransId="{CBF383AC-66BD-47E8-93CB-9904AE1EB966}"/>
    <dgm:cxn modelId="{8AD2A83D-FD8B-47E1-9192-EB4AEC98535D}" srcId="{AED9075D-8E9D-417D-A962-269B933645D1}" destId="{0E0773D7-426F-4322-8FA3-F189DE957D42}" srcOrd="1" destOrd="0" parTransId="{CEDE37E8-2132-423E-9512-EAE50B5A3128}" sibTransId="{16FCA033-3F2E-4402-B35D-C63ADA3F937A}"/>
    <dgm:cxn modelId="{5FBE8EAF-486D-45E1-9234-B0FB7D3C1093}" type="presOf" srcId="{C2F90364-12AF-4A04-B828-14AF250DA168}" destId="{C3615ECE-0EDC-4C2D-AA81-AD981C6DD6CB}" srcOrd="0" destOrd="0" presId="urn:microsoft.com/office/officeart/2005/8/layout/list1"/>
    <dgm:cxn modelId="{D75FFCE8-65F9-4A03-B697-18F83F0531DA}" type="presOf" srcId="{4AF14078-B92F-4BA0-860F-EA2915476516}" destId="{AE59E1F2-463E-4547-A4AF-09EEED47E8D3}" srcOrd="0" destOrd="0" presId="urn:microsoft.com/office/officeart/2005/8/layout/list1"/>
    <dgm:cxn modelId="{FE6BCE13-DD44-4D0D-8E7A-65BB2BA47580}" type="presOf" srcId="{B3D4CE85-2DC4-420A-B6AC-70FA0B3DDC44}" destId="{40ACF8D3-91BA-4AC2-8BB6-EBD67B61FD4D}" srcOrd="0" destOrd="0" presId="urn:microsoft.com/office/officeart/2005/8/layout/list1"/>
    <dgm:cxn modelId="{D4687B32-3EEF-40E0-92FC-BFC4CCBC874A}" type="presOf" srcId="{9333D4FB-535A-4899-94A1-3129C064D982}" destId="{0D477DF4-94B8-4BE6-AF70-B1A7D2664419}" srcOrd="0" destOrd="0" presId="urn:microsoft.com/office/officeart/2005/8/layout/list1"/>
    <dgm:cxn modelId="{5BABA109-AA5C-441D-856B-C9AF2B4DD399}" srcId="{C2F90364-12AF-4A04-B828-14AF250DA168}" destId="{AED9075D-8E9D-417D-A962-269B933645D1}" srcOrd="0" destOrd="0" parTransId="{C87360AE-5EA4-41B3-8C41-E80A9F7C99AA}" sibTransId="{32879087-682D-4DC5-905B-F05A47340E14}"/>
    <dgm:cxn modelId="{4C797C11-86AD-479C-B3F0-C25FBCBED740}" type="presOf" srcId="{0E0773D7-426F-4322-8FA3-F189DE957D42}" destId="{40ACF8D3-91BA-4AC2-8BB6-EBD67B61FD4D}" srcOrd="0" destOrd="1" presId="urn:microsoft.com/office/officeart/2005/8/layout/list1"/>
    <dgm:cxn modelId="{C28B39F1-0299-4130-965B-785AFD54D524}" srcId="{9333D4FB-535A-4899-94A1-3129C064D982}" destId="{4AF14078-B92F-4BA0-860F-EA2915476516}" srcOrd="0" destOrd="0" parTransId="{61772A9E-98F3-48CA-9CD9-4D8A62169A83}" sibTransId="{F7B410AD-77CA-45C2-A68E-8CBA89489ED9}"/>
    <dgm:cxn modelId="{8FEDDF50-311A-4BCC-8312-4142256A18AC}" type="presOf" srcId="{AED9075D-8E9D-417D-A962-269B933645D1}" destId="{69982A53-A0E7-4F2C-A9D2-96DEE64B25F9}" srcOrd="1" destOrd="0" presId="urn:microsoft.com/office/officeart/2005/8/layout/list1"/>
    <dgm:cxn modelId="{13C0911D-F6BC-4D6F-90F6-EEE936906197}" type="presParOf" srcId="{C3615ECE-0EDC-4C2D-AA81-AD981C6DD6CB}" destId="{EE45CE64-185B-442A-9599-D2321C2492B7}" srcOrd="0" destOrd="0" presId="urn:microsoft.com/office/officeart/2005/8/layout/list1"/>
    <dgm:cxn modelId="{A3F6904F-4633-4F38-8157-EB2CA4CE17DA}" type="presParOf" srcId="{EE45CE64-185B-442A-9599-D2321C2492B7}" destId="{57DF7CC9-3A4C-435D-A981-E8E48E5C0C4D}" srcOrd="0" destOrd="0" presId="urn:microsoft.com/office/officeart/2005/8/layout/list1"/>
    <dgm:cxn modelId="{E8EBAC49-0F71-41AF-901D-DE6374BC32C4}" type="presParOf" srcId="{EE45CE64-185B-442A-9599-D2321C2492B7}" destId="{69982A53-A0E7-4F2C-A9D2-96DEE64B25F9}" srcOrd="1" destOrd="0" presId="urn:microsoft.com/office/officeart/2005/8/layout/list1"/>
    <dgm:cxn modelId="{E859FDEB-0FB3-4958-BCC3-1ED2A8F7C93B}" type="presParOf" srcId="{C3615ECE-0EDC-4C2D-AA81-AD981C6DD6CB}" destId="{E14E3863-E4C3-4BF2-9AAA-7E9E3C3A3E88}" srcOrd="1" destOrd="0" presId="urn:microsoft.com/office/officeart/2005/8/layout/list1"/>
    <dgm:cxn modelId="{A9B3BF04-EF88-43E6-ACB1-5E401DE14252}" type="presParOf" srcId="{C3615ECE-0EDC-4C2D-AA81-AD981C6DD6CB}" destId="{40ACF8D3-91BA-4AC2-8BB6-EBD67B61FD4D}" srcOrd="2" destOrd="0" presId="urn:microsoft.com/office/officeart/2005/8/layout/list1"/>
    <dgm:cxn modelId="{CC95CB93-2BD5-40A4-99B8-5597FE5A6159}" type="presParOf" srcId="{C3615ECE-0EDC-4C2D-AA81-AD981C6DD6CB}" destId="{8833558E-45EC-4AEF-A62C-84A84142102C}" srcOrd="3" destOrd="0" presId="urn:microsoft.com/office/officeart/2005/8/layout/list1"/>
    <dgm:cxn modelId="{B17387C6-D3BA-4206-B2EE-080F4185CDF7}" type="presParOf" srcId="{C3615ECE-0EDC-4C2D-AA81-AD981C6DD6CB}" destId="{8FAFB6B6-38A7-4A72-AF0D-A31DC69FBCBF}" srcOrd="4" destOrd="0" presId="urn:microsoft.com/office/officeart/2005/8/layout/list1"/>
    <dgm:cxn modelId="{A5997115-43C3-4714-899D-C3C9657E2AA6}" type="presParOf" srcId="{8FAFB6B6-38A7-4A72-AF0D-A31DC69FBCBF}" destId="{0D477DF4-94B8-4BE6-AF70-B1A7D2664419}" srcOrd="0" destOrd="0" presId="urn:microsoft.com/office/officeart/2005/8/layout/list1"/>
    <dgm:cxn modelId="{EE693030-C555-4D81-9514-F637B5E521C3}" type="presParOf" srcId="{8FAFB6B6-38A7-4A72-AF0D-A31DC69FBCBF}" destId="{5340D0F9-6E7A-4649-9515-83296FBE91A3}" srcOrd="1" destOrd="0" presId="urn:microsoft.com/office/officeart/2005/8/layout/list1"/>
    <dgm:cxn modelId="{2AB375DC-2DF5-49B3-AEA8-F13B64C710D6}" type="presParOf" srcId="{C3615ECE-0EDC-4C2D-AA81-AD981C6DD6CB}" destId="{87EC9B24-EBA5-4F59-82B4-5F52A75B37D9}" srcOrd="5" destOrd="0" presId="urn:microsoft.com/office/officeart/2005/8/layout/list1"/>
    <dgm:cxn modelId="{B6F89A3B-84E8-4878-BFBB-AC15E535A9AE}" type="presParOf" srcId="{C3615ECE-0EDC-4C2D-AA81-AD981C6DD6CB}" destId="{AE59E1F2-463E-4547-A4AF-09EEED47E8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DB185-B40A-4C24-B561-8F4F0E2AC1F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FA1BB8CC-4727-428E-9BBF-7C80AAF7EAD8}">
      <dgm:prSet custT="1"/>
      <dgm:spPr/>
      <dgm:t>
        <a:bodyPr/>
        <a:lstStyle/>
        <a:p>
          <a:pPr rtl="0"/>
          <a:r>
            <a:rPr lang="ru-RU" sz="1600" b="1" dirty="0" smtClean="0">
              <a:latin typeface="Tahoma" pitchFamily="34" charset="0"/>
              <a:ea typeface="Tahoma" pitchFamily="34" charset="0"/>
              <a:cs typeface="Tahoma" pitchFamily="34" charset="0"/>
            </a:rPr>
            <a:t>В соответствии с ЖКХ РФ субъекты Российской Федерации утверждают долгосрочные региональные программы капремонта общего имущества в МКД</a:t>
          </a:r>
          <a:endParaRPr lang="ru-RU" sz="1600" dirty="0">
            <a:latin typeface="Tahoma" pitchFamily="34" charset="0"/>
            <a:ea typeface="Tahoma" pitchFamily="34" charset="0"/>
            <a:cs typeface="Tahoma" pitchFamily="34" charset="0"/>
          </a:endParaRPr>
        </a:p>
      </dgm:t>
    </dgm:pt>
    <dgm:pt modelId="{905D17D2-F6E6-4D65-9D28-FB4DF3DA8B06}" type="parTrans" cxnId="{44DFDA98-7F58-43EC-B8D1-1511D5C694AB}">
      <dgm:prSet/>
      <dgm:spPr/>
      <dgm:t>
        <a:bodyPr/>
        <a:lstStyle/>
        <a:p>
          <a:endParaRPr lang="ru-RU"/>
        </a:p>
      </dgm:t>
    </dgm:pt>
    <dgm:pt modelId="{F4CF8680-AD75-4F5A-8E8A-6CBC093A7BE2}" type="sibTrans" cxnId="{44DFDA98-7F58-43EC-B8D1-1511D5C694AB}">
      <dgm:prSet/>
      <dgm:spPr/>
      <dgm:t>
        <a:bodyPr/>
        <a:lstStyle/>
        <a:p>
          <a:endParaRPr lang="ru-RU"/>
        </a:p>
      </dgm:t>
    </dgm:pt>
    <dgm:pt modelId="{88BAA9F2-5CBD-4D49-84CE-E45891CC5CAD}">
      <dgm:prSet custT="1"/>
      <dgm:spPr/>
      <dgm:t>
        <a:bodyPr/>
        <a:lstStyle/>
        <a:p>
          <a:pPr rtl="0"/>
          <a:r>
            <a:rPr lang="ru-RU" sz="1600" b="1" dirty="0" smtClean="0">
              <a:latin typeface="Tahoma" pitchFamily="34" charset="0"/>
              <a:ea typeface="Tahoma" pitchFamily="34" charset="0"/>
              <a:cs typeface="Tahoma" pitchFamily="34" charset="0"/>
            </a:rPr>
            <a:t>В программах установлены предельные сроки выполнения работ по капитальному ремонту общего имущества в МКД</a:t>
          </a:r>
          <a:endParaRPr lang="ru-RU" sz="1600" b="1" dirty="0">
            <a:latin typeface="Tahoma" pitchFamily="34" charset="0"/>
            <a:ea typeface="Tahoma" pitchFamily="34" charset="0"/>
            <a:cs typeface="Tahoma" pitchFamily="34" charset="0"/>
          </a:endParaRPr>
        </a:p>
      </dgm:t>
    </dgm:pt>
    <dgm:pt modelId="{65585037-B92F-4A59-974B-D5E085447562}" type="parTrans" cxnId="{565EDCC4-4BEC-4173-8B60-FFF9FC7A5994}">
      <dgm:prSet/>
      <dgm:spPr/>
      <dgm:t>
        <a:bodyPr/>
        <a:lstStyle/>
        <a:p>
          <a:endParaRPr lang="ru-RU"/>
        </a:p>
      </dgm:t>
    </dgm:pt>
    <dgm:pt modelId="{90A40781-1C3F-4136-A0D5-815B46469032}" type="sibTrans" cxnId="{565EDCC4-4BEC-4173-8B60-FFF9FC7A5994}">
      <dgm:prSet/>
      <dgm:spPr/>
      <dgm:t>
        <a:bodyPr/>
        <a:lstStyle/>
        <a:p>
          <a:endParaRPr lang="ru-RU"/>
        </a:p>
      </dgm:t>
    </dgm:pt>
    <dgm:pt modelId="{6A0E007E-7269-48B3-A82D-20C99C31CDBD}">
      <dgm:prSet custT="1"/>
      <dgm:spPr/>
      <dgm:t>
        <a:bodyPr/>
        <a:lstStyle/>
        <a:p>
          <a:pPr rtl="0"/>
          <a:r>
            <a:rPr lang="ru-RU" sz="1600" b="1" dirty="0" smtClean="0">
              <a:latin typeface="Tahoma" pitchFamily="34" charset="0"/>
              <a:ea typeface="Tahoma" pitchFamily="34" charset="0"/>
              <a:cs typeface="Tahoma" pitchFamily="34" charset="0"/>
            </a:rPr>
            <a:t>Основной источник финансирования – ежемесячные взносы собственников помещений в МКД</a:t>
          </a:r>
          <a:endParaRPr lang="ru-RU" sz="1600" b="1" dirty="0">
            <a:latin typeface="Tahoma" pitchFamily="34" charset="0"/>
            <a:ea typeface="Tahoma" pitchFamily="34" charset="0"/>
            <a:cs typeface="Tahoma" pitchFamily="34" charset="0"/>
          </a:endParaRPr>
        </a:p>
      </dgm:t>
    </dgm:pt>
    <dgm:pt modelId="{EFC1655B-C51C-40C8-B6A9-A55D336287CD}" type="parTrans" cxnId="{637CAC87-FE71-4EC3-AE76-7FC25DC092EB}">
      <dgm:prSet/>
      <dgm:spPr/>
      <dgm:t>
        <a:bodyPr/>
        <a:lstStyle/>
        <a:p>
          <a:endParaRPr lang="ru-RU"/>
        </a:p>
      </dgm:t>
    </dgm:pt>
    <dgm:pt modelId="{646D359D-288F-4DA3-9E71-E1CF22A9795F}" type="sibTrans" cxnId="{637CAC87-FE71-4EC3-AE76-7FC25DC092EB}">
      <dgm:prSet/>
      <dgm:spPr/>
      <dgm:t>
        <a:bodyPr/>
        <a:lstStyle/>
        <a:p>
          <a:endParaRPr lang="ru-RU"/>
        </a:p>
      </dgm:t>
    </dgm:pt>
    <dgm:pt modelId="{14AEC21C-640E-414D-B0A8-EFB9E84D0DEE}" type="pres">
      <dgm:prSet presAssocID="{9B8DB185-B40A-4C24-B561-8F4F0E2AC1F2}" presName="Name0" presStyleCnt="0">
        <dgm:presLayoutVars>
          <dgm:dir/>
          <dgm:animLvl val="lvl"/>
          <dgm:resizeHandles val="exact"/>
        </dgm:presLayoutVars>
      </dgm:prSet>
      <dgm:spPr/>
      <dgm:t>
        <a:bodyPr/>
        <a:lstStyle/>
        <a:p>
          <a:endParaRPr lang="ru-RU"/>
        </a:p>
      </dgm:t>
    </dgm:pt>
    <dgm:pt modelId="{61AED123-F81D-46FB-A884-45293DE58DC4}" type="pres">
      <dgm:prSet presAssocID="{6A0E007E-7269-48B3-A82D-20C99C31CDBD}" presName="boxAndChildren" presStyleCnt="0"/>
      <dgm:spPr/>
    </dgm:pt>
    <dgm:pt modelId="{0ADB87D9-1C25-4F4D-BC58-331FBFCAE7C1}" type="pres">
      <dgm:prSet presAssocID="{6A0E007E-7269-48B3-A82D-20C99C31CDBD}" presName="parentTextBox" presStyleLbl="node1" presStyleIdx="0" presStyleCnt="3"/>
      <dgm:spPr/>
      <dgm:t>
        <a:bodyPr/>
        <a:lstStyle/>
        <a:p>
          <a:endParaRPr lang="ru-RU"/>
        </a:p>
      </dgm:t>
    </dgm:pt>
    <dgm:pt modelId="{7526920E-5C60-40FE-A4D8-F3A015BA91E1}" type="pres">
      <dgm:prSet presAssocID="{90A40781-1C3F-4136-A0D5-815B46469032}" presName="sp" presStyleCnt="0"/>
      <dgm:spPr/>
    </dgm:pt>
    <dgm:pt modelId="{E715680D-434B-4F2E-87E5-B810C188B019}" type="pres">
      <dgm:prSet presAssocID="{88BAA9F2-5CBD-4D49-84CE-E45891CC5CAD}" presName="arrowAndChildren" presStyleCnt="0"/>
      <dgm:spPr/>
    </dgm:pt>
    <dgm:pt modelId="{B506A2AB-C746-4E61-A5EB-300A1552A203}" type="pres">
      <dgm:prSet presAssocID="{88BAA9F2-5CBD-4D49-84CE-E45891CC5CAD}" presName="parentTextArrow" presStyleLbl="node1" presStyleIdx="1" presStyleCnt="3"/>
      <dgm:spPr/>
      <dgm:t>
        <a:bodyPr/>
        <a:lstStyle/>
        <a:p>
          <a:endParaRPr lang="ru-RU"/>
        </a:p>
      </dgm:t>
    </dgm:pt>
    <dgm:pt modelId="{AA1AAA21-9610-4ABC-9B9E-BA36BDE9160C}" type="pres">
      <dgm:prSet presAssocID="{F4CF8680-AD75-4F5A-8E8A-6CBC093A7BE2}" presName="sp" presStyleCnt="0"/>
      <dgm:spPr/>
    </dgm:pt>
    <dgm:pt modelId="{17A39DD1-35CC-4EF0-B06B-78BD2A143F15}" type="pres">
      <dgm:prSet presAssocID="{FA1BB8CC-4727-428E-9BBF-7C80AAF7EAD8}" presName="arrowAndChildren" presStyleCnt="0"/>
      <dgm:spPr/>
    </dgm:pt>
    <dgm:pt modelId="{70DC5964-436B-4B3D-8874-D5587A8E06AF}" type="pres">
      <dgm:prSet presAssocID="{FA1BB8CC-4727-428E-9BBF-7C80AAF7EAD8}" presName="parentTextArrow" presStyleLbl="node1" presStyleIdx="2" presStyleCnt="3"/>
      <dgm:spPr/>
      <dgm:t>
        <a:bodyPr/>
        <a:lstStyle/>
        <a:p>
          <a:endParaRPr lang="ru-RU"/>
        </a:p>
      </dgm:t>
    </dgm:pt>
  </dgm:ptLst>
  <dgm:cxnLst>
    <dgm:cxn modelId="{637CAC87-FE71-4EC3-AE76-7FC25DC092EB}" srcId="{9B8DB185-B40A-4C24-B561-8F4F0E2AC1F2}" destId="{6A0E007E-7269-48B3-A82D-20C99C31CDBD}" srcOrd="2" destOrd="0" parTransId="{EFC1655B-C51C-40C8-B6A9-A55D336287CD}" sibTransId="{646D359D-288F-4DA3-9E71-E1CF22A9795F}"/>
    <dgm:cxn modelId="{565EDCC4-4BEC-4173-8B60-FFF9FC7A5994}" srcId="{9B8DB185-B40A-4C24-B561-8F4F0E2AC1F2}" destId="{88BAA9F2-5CBD-4D49-84CE-E45891CC5CAD}" srcOrd="1" destOrd="0" parTransId="{65585037-B92F-4A59-974B-D5E085447562}" sibTransId="{90A40781-1C3F-4136-A0D5-815B46469032}"/>
    <dgm:cxn modelId="{47DBC256-7730-44ED-8403-44FDBCEDC42B}" type="presOf" srcId="{6A0E007E-7269-48B3-A82D-20C99C31CDBD}" destId="{0ADB87D9-1C25-4F4D-BC58-331FBFCAE7C1}" srcOrd="0" destOrd="0" presId="urn:microsoft.com/office/officeart/2005/8/layout/process4"/>
    <dgm:cxn modelId="{BD4CE450-024E-414C-B813-2E20AAB75916}" type="presOf" srcId="{9B8DB185-B40A-4C24-B561-8F4F0E2AC1F2}" destId="{14AEC21C-640E-414D-B0A8-EFB9E84D0DEE}" srcOrd="0" destOrd="0" presId="urn:microsoft.com/office/officeart/2005/8/layout/process4"/>
    <dgm:cxn modelId="{616969CF-EC44-4A22-AC44-01501BFCEB1B}" type="presOf" srcId="{FA1BB8CC-4727-428E-9BBF-7C80AAF7EAD8}" destId="{70DC5964-436B-4B3D-8874-D5587A8E06AF}" srcOrd="0" destOrd="0" presId="urn:microsoft.com/office/officeart/2005/8/layout/process4"/>
    <dgm:cxn modelId="{86CA7284-FBE2-40D6-A2FA-ADBA6CE3238D}" type="presOf" srcId="{88BAA9F2-5CBD-4D49-84CE-E45891CC5CAD}" destId="{B506A2AB-C746-4E61-A5EB-300A1552A203}" srcOrd="0" destOrd="0" presId="urn:microsoft.com/office/officeart/2005/8/layout/process4"/>
    <dgm:cxn modelId="{44DFDA98-7F58-43EC-B8D1-1511D5C694AB}" srcId="{9B8DB185-B40A-4C24-B561-8F4F0E2AC1F2}" destId="{FA1BB8CC-4727-428E-9BBF-7C80AAF7EAD8}" srcOrd="0" destOrd="0" parTransId="{905D17D2-F6E6-4D65-9D28-FB4DF3DA8B06}" sibTransId="{F4CF8680-AD75-4F5A-8E8A-6CBC093A7BE2}"/>
    <dgm:cxn modelId="{72351D1C-8C21-427B-B373-D7F28B0594EA}" type="presParOf" srcId="{14AEC21C-640E-414D-B0A8-EFB9E84D0DEE}" destId="{61AED123-F81D-46FB-A884-45293DE58DC4}" srcOrd="0" destOrd="0" presId="urn:microsoft.com/office/officeart/2005/8/layout/process4"/>
    <dgm:cxn modelId="{16F04155-8E48-4B6B-92C4-C48B3D69A3D1}" type="presParOf" srcId="{61AED123-F81D-46FB-A884-45293DE58DC4}" destId="{0ADB87D9-1C25-4F4D-BC58-331FBFCAE7C1}" srcOrd="0" destOrd="0" presId="urn:microsoft.com/office/officeart/2005/8/layout/process4"/>
    <dgm:cxn modelId="{194B2D06-AB3D-45CF-B079-25A895ECDF15}" type="presParOf" srcId="{14AEC21C-640E-414D-B0A8-EFB9E84D0DEE}" destId="{7526920E-5C60-40FE-A4D8-F3A015BA91E1}" srcOrd="1" destOrd="0" presId="urn:microsoft.com/office/officeart/2005/8/layout/process4"/>
    <dgm:cxn modelId="{7F399E1E-EBE6-407C-A3A2-EEC72BDD1B73}" type="presParOf" srcId="{14AEC21C-640E-414D-B0A8-EFB9E84D0DEE}" destId="{E715680D-434B-4F2E-87E5-B810C188B019}" srcOrd="2" destOrd="0" presId="urn:microsoft.com/office/officeart/2005/8/layout/process4"/>
    <dgm:cxn modelId="{2574BCB4-B4F1-4A24-BC01-0AC4CE9F9482}" type="presParOf" srcId="{E715680D-434B-4F2E-87E5-B810C188B019}" destId="{B506A2AB-C746-4E61-A5EB-300A1552A203}" srcOrd="0" destOrd="0" presId="urn:microsoft.com/office/officeart/2005/8/layout/process4"/>
    <dgm:cxn modelId="{57DD08A0-6AFA-4DE1-A1DF-003A0D66FDAB}" type="presParOf" srcId="{14AEC21C-640E-414D-B0A8-EFB9E84D0DEE}" destId="{AA1AAA21-9610-4ABC-9B9E-BA36BDE9160C}" srcOrd="3" destOrd="0" presId="urn:microsoft.com/office/officeart/2005/8/layout/process4"/>
    <dgm:cxn modelId="{884919D0-AD8C-4911-82D0-5FA30F616C3D}" type="presParOf" srcId="{14AEC21C-640E-414D-B0A8-EFB9E84D0DEE}" destId="{17A39DD1-35CC-4EF0-B06B-78BD2A143F15}" srcOrd="4" destOrd="0" presId="urn:microsoft.com/office/officeart/2005/8/layout/process4"/>
    <dgm:cxn modelId="{E53935E7-1CDE-4064-8816-52B6A92B6A55}" type="presParOf" srcId="{17A39DD1-35CC-4EF0-B06B-78BD2A143F15}" destId="{70DC5964-436B-4B3D-8874-D5587A8E06A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EDA787-506B-492F-83C7-663C66F04B91}" type="doc">
      <dgm:prSet loTypeId="urn:microsoft.com/office/officeart/2005/8/layout/hList9" loCatId="list" qsTypeId="urn:microsoft.com/office/officeart/2005/8/quickstyle/simple1" qsCatId="simple" csTypeId="urn:microsoft.com/office/officeart/2005/8/colors/accent1_2" csCatId="accent1" phldr="1"/>
      <dgm:spPr/>
    </dgm:pt>
    <dgm:pt modelId="{CB4EF810-26C2-48C1-A117-D92DD373F3DE}">
      <dgm:prSet phldrT="[Текст]" custT="1"/>
      <dgm:spPr/>
      <dgm:t>
        <a:bodyPr/>
        <a:lstStyle/>
        <a:p>
          <a:r>
            <a:rPr lang="ru-RU" sz="1600" dirty="0" smtClean="0">
              <a:latin typeface="Tahoma" pitchFamily="34" charset="0"/>
              <a:ea typeface="Tahoma" pitchFamily="34" charset="0"/>
              <a:cs typeface="Tahoma" pitchFamily="34" charset="0"/>
            </a:rPr>
            <a:t>Специальный счет</a:t>
          </a:r>
          <a:endParaRPr lang="ru-RU" sz="1600" b="1" i="0" dirty="0">
            <a:solidFill>
              <a:schemeClr val="bg1"/>
            </a:solidFill>
            <a:latin typeface="Tahoma" pitchFamily="34" charset="0"/>
            <a:ea typeface="Tahoma" pitchFamily="34" charset="0"/>
            <a:cs typeface="Tahoma" pitchFamily="34" charset="0"/>
          </a:endParaRPr>
        </a:p>
      </dgm:t>
    </dgm:pt>
    <dgm:pt modelId="{B2C4F403-36B8-4AB6-953B-AA30AD174D4D}" type="parTrans" cxnId="{06ADBC6E-1F76-463B-B31D-21905FB5D2F9}">
      <dgm:prSet/>
      <dgm:spPr/>
      <dgm:t>
        <a:bodyPr/>
        <a:lstStyle/>
        <a:p>
          <a:endParaRPr lang="ru-RU"/>
        </a:p>
      </dgm:t>
    </dgm:pt>
    <dgm:pt modelId="{CF321B19-B396-4C04-AEE5-17EF85364B91}" type="sibTrans" cxnId="{06ADBC6E-1F76-463B-B31D-21905FB5D2F9}">
      <dgm:prSet/>
      <dgm:spPr/>
      <dgm:t>
        <a:bodyPr/>
        <a:lstStyle/>
        <a:p>
          <a:endParaRPr lang="ru-RU"/>
        </a:p>
      </dgm:t>
    </dgm:pt>
    <dgm:pt modelId="{A340A0BB-E1C2-4C51-BA59-DDB82D6DBBC2}">
      <dgm:prSet phldrT="[Текст]" custT="1"/>
      <dgm:spPr/>
      <dgm:t>
        <a:bodyPr/>
        <a:lstStyle/>
        <a:p>
          <a:r>
            <a:rPr lang="ru-RU" sz="1600" dirty="0" smtClean="0">
              <a:latin typeface="Tahoma" pitchFamily="34" charset="0"/>
              <a:ea typeface="Tahoma" pitchFamily="34" charset="0"/>
              <a:cs typeface="Tahoma" pitchFamily="34" charset="0"/>
            </a:rPr>
            <a:t>Счет регионального оператора</a:t>
          </a:r>
          <a:endParaRPr lang="ru-RU" sz="1600" dirty="0">
            <a:latin typeface="Tahoma" pitchFamily="34" charset="0"/>
            <a:ea typeface="Tahoma" pitchFamily="34" charset="0"/>
            <a:cs typeface="Tahoma" pitchFamily="34" charset="0"/>
          </a:endParaRPr>
        </a:p>
      </dgm:t>
    </dgm:pt>
    <dgm:pt modelId="{F301A3CD-E411-4589-A796-4EAE17C46223}" type="parTrans" cxnId="{FF0B207B-5570-4A6B-ABD0-C561A247E788}">
      <dgm:prSet/>
      <dgm:spPr/>
      <dgm:t>
        <a:bodyPr/>
        <a:lstStyle/>
        <a:p>
          <a:endParaRPr lang="ru-RU"/>
        </a:p>
      </dgm:t>
    </dgm:pt>
    <dgm:pt modelId="{01C6CE95-3E0D-4004-BA76-967B162CFB60}" type="sibTrans" cxnId="{FF0B207B-5570-4A6B-ABD0-C561A247E788}">
      <dgm:prSet/>
      <dgm:spPr/>
      <dgm:t>
        <a:bodyPr/>
        <a:lstStyle/>
        <a:p>
          <a:endParaRPr lang="ru-RU"/>
        </a:p>
      </dgm:t>
    </dgm:pt>
    <dgm:pt modelId="{751BBB7E-6AC6-48E6-B4BD-24A2D33B1360}">
      <dgm:prSet/>
      <dgm:spPr/>
      <dgm:t>
        <a:bodyPr/>
        <a:lstStyle/>
        <a:p>
          <a:r>
            <a:rPr lang="ru-RU" dirty="0" smtClean="0">
              <a:latin typeface="Tahoma" pitchFamily="34" charset="0"/>
              <a:ea typeface="Tahoma" pitchFamily="34" charset="0"/>
              <a:cs typeface="Tahoma" pitchFamily="34" charset="0"/>
            </a:rPr>
            <a:t>Предусматривает аккумулирование денежных средств собственников помещений в МКД в пределах одного муниципального образования. Эти средства направляются на проведение капремонта всех вошедших в региональную программу МКД в пределах этого муниципального образования на возвратной основе </a:t>
          </a:r>
        </a:p>
      </dgm:t>
    </dgm:pt>
    <dgm:pt modelId="{EECE3DBD-DB86-4125-97A9-F6869B17D11B}" type="sibTrans" cxnId="{752681D5-D41A-47B9-A20E-B036B13780D5}">
      <dgm:prSet/>
      <dgm:spPr/>
      <dgm:t>
        <a:bodyPr/>
        <a:lstStyle/>
        <a:p>
          <a:endParaRPr lang="ru-RU"/>
        </a:p>
      </dgm:t>
    </dgm:pt>
    <dgm:pt modelId="{67A8A9BE-3345-47BB-AAC0-A1DCCF915E10}" type="parTrans" cxnId="{752681D5-D41A-47B9-A20E-B036B13780D5}">
      <dgm:prSet/>
      <dgm:spPr/>
      <dgm:t>
        <a:bodyPr/>
        <a:lstStyle/>
        <a:p>
          <a:endParaRPr lang="ru-RU"/>
        </a:p>
      </dgm:t>
    </dgm:pt>
    <dgm:pt modelId="{7C99EC11-DA60-4217-A9D7-99490D0F5CFF}">
      <dgm:prSet/>
      <dgm:spPr/>
      <dgm:t>
        <a:bodyPr/>
        <a:lstStyle/>
        <a:p>
          <a:r>
            <a:rPr lang="ru-RU" dirty="0" smtClean="0">
              <a:latin typeface="Tahoma" pitchFamily="34" charset="0"/>
              <a:ea typeface="Tahoma" pitchFamily="34" charset="0"/>
              <a:cs typeface="Tahoma" pitchFamily="34" charset="0"/>
            </a:rPr>
            <a:t>Может стать удобным инструментом формирования фонда капремонта МКД для активных, самостоятельных и ответственных собственников, которые в состоянии коллегиально решать ключевые вопросы, касающиеся </a:t>
          </a:r>
          <a:r>
            <a:rPr lang="ru-RU" dirty="0" err="1" smtClean="0">
              <a:latin typeface="Tahoma" pitchFamily="34" charset="0"/>
              <a:ea typeface="Tahoma" pitchFamily="34" charset="0"/>
              <a:cs typeface="Tahoma" pitchFamily="34" charset="0"/>
            </a:rPr>
            <a:t>общедомового</a:t>
          </a:r>
          <a:r>
            <a:rPr lang="ru-RU" dirty="0" smtClean="0">
              <a:latin typeface="Tahoma" pitchFamily="34" charset="0"/>
              <a:ea typeface="Tahoma" pitchFamily="34" charset="0"/>
              <a:cs typeface="Tahoma" pitchFamily="34" charset="0"/>
            </a:rPr>
            <a:t> имущества </a:t>
          </a:r>
        </a:p>
      </dgm:t>
    </dgm:pt>
    <dgm:pt modelId="{0E634B6A-3AE9-422F-B4B0-24A6B11D1DE8}" type="sibTrans" cxnId="{0B210FD1-82E8-4C6A-AC39-EEA92B6ABBD7}">
      <dgm:prSet/>
      <dgm:spPr/>
      <dgm:t>
        <a:bodyPr/>
        <a:lstStyle/>
        <a:p>
          <a:endParaRPr lang="ru-RU"/>
        </a:p>
      </dgm:t>
    </dgm:pt>
    <dgm:pt modelId="{A96FD687-8044-4FC4-9C12-FE59A3F651FA}" type="parTrans" cxnId="{0B210FD1-82E8-4C6A-AC39-EEA92B6ABBD7}">
      <dgm:prSet/>
      <dgm:spPr/>
      <dgm:t>
        <a:bodyPr/>
        <a:lstStyle/>
        <a:p>
          <a:endParaRPr lang="ru-RU"/>
        </a:p>
      </dgm:t>
    </dgm:pt>
    <dgm:pt modelId="{E5916399-A6E1-4B89-A42F-D67651E8D684}" type="pres">
      <dgm:prSet presAssocID="{9CEDA787-506B-492F-83C7-663C66F04B91}" presName="list" presStyleCnt="0">
        <dgm:presLayoutVars>
          <dgm:dir/>
          <dgm:animLvl val="lvl"/>
        </dgm:presLayoutVars>
      </dgm:prSet>
      <dgm:spPr/>
    </dgm:pt>
    <dgm:pt modelId="{645AD356-2185-4FB3-9C5A-0A66CE9C0796}" type="pres">
      <dgm:prSet presAssocID="{CB4EF810-26C2-48C1-A117-D92DD373F3DE}" presName="posSpace" presStyleCnt="0"/>
      <dgm:spPr/>
    </dgm:pt>
    <dgm:pt modelId="{DBB2A8DC-F44A-44B8-8A2E-D15FDDE9636D}" type="pres">
      <dgm:prSet presAssocID="{CB4EF810-26C2-48C1-A117-D92DD373F3DE}" presName="vertFlow" presStyleCnt="0"/>
      <dgm:spPr/>
    </dgm:pt>
    <dgm:pt modelId="{F4FAFA8E-D5A7-4FA7-AF13-6BC4C0834572}" type="pres">
      <dgm:prSet presAssocID="{CB4EF810-26C2-48C1-A117-D92DD373F3DE}" presName="topSpace" presStyleCnt="0"/>
      <dgm:spPr/>
    </dgm:pt>
    <dgm:pt modelId="{55717623-63B1-458C-A599-E779B69845E7}" type="pres">
      <dgm:prSet presAssocID="{CB4EF810-26C2-48C1-A117-D92DD373F3DE}" presName="firstComp" presStyleCnt="0"/>
      <dgm:spPr/>
    </dgm:pt>
    <dgm:pt modelId="{E0A674E5-4039-4571-8317-8F5EE7980D4D}" type="pres">
      <dgm:prSet presAssocID="{CB4EF810-26C2-48C1-A117-D92DD373F3DE}" presName="firstChild" presStyleLbl="bgAccFollowNode1" presStyleIdx="0" presStyleCnt="2"/>
      <dgm:spPr/>
      <dgm:t>
        <a:bodyPr/>
        <a:lstStyle/>
        <a:p>
          <a:endParaRPr lang="ru-RU"/>
        </a:p>
      </dgm:t>
    </dgm:pt>
    <dgm:pt modelId="{4BB5C440-E19A-4DB9-8D5A-EA32AC17BED3}" type="pres">
      <dgm:prSet presAssocID="{CB4EF810-26C2-48C1-A117-D92DD373F3DE}" presName="firstChildTx" presStyleLbl="bgAccFollowNode1" presStyleIdx="0" presStyleCnt="2">
        <dgm:presLayoutVars>
          <dgm:bulletEnabled val="1"/>
        </dgm:presLayoutVars>
      </dgm:prSet>
      <dgm:spPr/>
      <dgm:t>
        <a:bodyPr/>
        <a:lstStyle/>
        <a:p>
          <a:endParaRPr lang="ru-RU"/>
        </a:p>
      </dgm:t>
    </dgm:pt>
    <dgm:pt modelId="{1BFBB112-EF98-4B08-B671-4D587A69ED6E}" type="pres">
      <dgm:prSet presAssocID="{CB4EF810-26C2-48C1-A117-D92DD373F3DE}" presName="negSpace" presStyleCnt="0"/>
      <dgm:spPr/>
    </dgm:pt>
    <dgm:pt modelId="{22DAA0F2-A07F-4DBF-AFE1-419CE30B1058}" type="pres">
      <dgm:prSet presAssocID="{CB4EF810-26C2-48C1-A117-D92DD373F3DE}" presName="circle" presStyleLbl="node1" presStyleIdx="0" presStyleCnt="2"/>
      <dgm:spPr/>
      <dgm:t>
        <a:bodyPr/>
        <a:lstStyle/>
        <a:p>
          <a:endParaRPr lang="ru-RU"/>
        </a:p>
      </dgm:t>
    </dgm:pt>
    <dgm:pt modelId="{EE36EB3C-F2ED-4ACC-93FB-BC8AB8964A75}" type="pres">
      <dgm:prSet presAssocID="{CF321B19-B396-4C04-AEE5-17EF85364B91}" presName="transSpace" presStyleCnt="0"/>
      <dgm:spPr/>
    </dgm:pt>
    <dgm:pt modelId="{BFFC5F17-D1EC-45AC-B8AE-ECA1E18D50C3}" type="pres">
      <dgm:prSet presAssocID="{A340A0BB-E1C2-4C51-BA59-DDB82D6DBBC2}" presName="posSpace" presStyleCnt="0"/>
      <dgm:spPr/>
    </dgm:pt>
    <dgm:pt modelId="{E566AA05-6C91-46D0-A8CC-D2121198FD91}" type="pres">
      <dgm:prSet presAssocID="{A340A0BB-E1C2-4C51-BA59-DDB82D6DBBC2}" presName="vertFlow" presStyleCnt="0"/>
      <dgm:spPr/>
    </dgm:pt>
    <dgm:pt modelId="{7260DF15-80E3-49CA-B4C1-BF8A51E4EBE2}" type="pres">
      <dgm:prSet presAssocID="{A340A0BB-E1C2-4C51-BA59-DDB82D6DBBC2}" presName="topSpace" presStyleCnt="0"/>
      <dgm:spPr/>
    </dgm:pt>
    <dgm:pt modelId="{A940FB7A-6B87-46F5-80BD-FA6136FC5143}" type="pres">
      <dgm:prSet presAssocID="{A340A0BB-E1C2-4C51-BA59-DDB82D6DBBC2}" presName="firstComp" presStyleCnt="0"/>
      <dgm:spPr/>
    </dgm:pt>
    <dgm:pt modelId="{A6978DBE-8DB6-4916-BC6E-2FB424D6D8B6}" type="pres">
      <dgm:prSet presAssocID="{A340A0BB-E1C2-4C51-BA59-DDB82D6DBBC2}" presName="firstChild" presStyleLbl="bgAccFollowNode1" presStyleIdx="1" presStyleCnt="2"/>
      <dgm:spPr/>
      <dgm:t>
        <a:bodyPr/>
        <a:lstStyle/>
        <a:p>
          <a:endParaRPr lang="ru-RU"/>
        </a:p>
      </dgm:t>
    </dgm:pt>
    <dgm:pt modelId="{10449718-8DC2-4464-9038-B7D629A52F8B}" type="pres">
      <dgm:prSet presAssocID="{A340A0BB-E1C2-4C51-BA59-DDB82D6DBBC2}" presName="firstChildTx" presStyleLbl="bgAccFollowNode1" presStyleIdx="1" presStyleCnt="2">
        <dgm:presLayoutVars>
          <dgm:bulletEnabled val="1"/>
        </dgm:presLayoutVars>
      </dgm:prSet>
      <dgm:spPr/>
      <dgm:t>
        <a:bodyPr/>
        <a:lstStyle/>
        <a:p>
          <a:endParaRPr lang="ru-RU"/>
        </a:p>
      </dgm:t>
    </dgm:pt>
    <dgm:pt modelId="{C25C4EB6-5641-4335-B755-8432F5B6CEF6}" type="pres">
      <dgm:prSet presAssocID="{A340A0BB-E1C2-4C51-BA59-DDB82D6DBBC2}" presName="negSpace" presStyleCnt="0"/>
      <dgm:spPr/>
    </dgm:pt>
    <dgm:pt modelId="{B17AE2A2-F1DE-4FD9-97AC-DF938C3EAB81}" type="pres">
      <dgm:prSet presAssocID="{A340A0BB-E1C2-4C51-BA59-DDB82D6DBBC2}" presName="circle" presStyleLbl="node1" presStyleIdx="1" presStyleCnt="2" custScaleX="106323"/>
      <dgm:spPr/>
      <dgm:t>
        <a:bodyPr/>
        <a:lstStyle/>
        <a:p>
          <a:endParaRPr lang="ru-RU"/>
        </a:p>
      </dgm:t>
    </dgm:pt>
  </dgm:ptLst>
  <dgm:cxnLst>
    <dgm:cxn modelId="{A70CCE98-118A-44E7-8FEE-AA0FAA992633}" type="presOf" srcId="{7C99EC11-DA60-4217-A9D7-99490D0F5CFF}" destId="{E0A674E5-4039-4571-8317-8F5EE7980D4D}" srcOrd="0" destOrd="0" presId="urn:microsoft.com/office/officeart/2005/8/layout/hList9"/>
    <dgm:cxn modelId="{735FFC3D-1FAD-465B-B0D5-F0A0AA214058}" type="presOf" srcId="{7C99EC11-DA60-4217-A9D7-99490D0F5CFF}" destId="{4BB5C440-E19A-4DB9-8D5A-EA32AC17BED3}" srcOrd="1" destOrd="0" presId="urn:microsoft.com/office/officeart/2005/8/layout/hList9"/>
    <dgm:cxn modelId="{E5B667C7-6C4F-4269-8EC4-77DFC9836D06}" type="presOf" srcId="{A340A0BB-E1C2-4C51-BA59-DDB82D6DBBC2}" destId="{B17AE2A2-F1DE-4FD9-97AC-DF938C3EAB81}" srcOrd="0" destOrd="0" presId="urn:microsoft.com/office/officeart/2005/8/layout/hList9"/>
    <dgm:cxn modelId="{0B210FD1-82E8-4C6A-AC39-EEA92B6ABBD7}" srcId="{CB4EF810-26C2-48C1-A117-D92DD373F3DE}" destId="{7C99EC11-DA60-4217-A9D7-99490D0F5CFF}" srcOrd="0" destOrd="0" parTransId="{A96FD687-8044-4FC4-9C12-FE59A3F651FA}" sibTransId="{0E634B6A-3AE9-422F-B4B0-24A6B11D1DE8}"/>
    <dgm:cxn modelId="{CC218E4A-4366-4CB5-8C35-51D290E3D114}" type="presOf" srcId="{751BBB7E-6AC6-48E6-B4BD-24A2D33B1360}" destId="{A6978DBE-8DB6-4916-BC6E-2FB424D6D8B6}" srcOrd="0" destOrd="0" presId="urn:microsoft.com/office/officeart/2005/8/layout/hList9"/>
    <dgm:cxn modelId="{25A6C884-F8E1-4692-ACFE-9DF745D7053E}" type="presOf" srcId="{CB4EF810-26C2-48C1-A117-D92DD373F3DE}" destId="{22DAA0F2-A07F-4DBF-AFE1-419CE30B1058}" srcOrd="0" destOrd="0" presId="urn:microsoft.com/office/officeart/2005/8/layout/hList9"/>
    <dgm:cxn modelId="{5D4AED2C-928E-4620-8C91-EA152611D174}" type="presOf" srcId="{751BBB7E-6AC6-48E6-B4BD-24A2D33B1360}" destId="{10449718-8DC2-4464-9038-B7D629A52F8B}" srcOrd="1" destOrd="0" presId="urn:microsoft.com/office/officeart/2005/8/layout/hList9"/>
    <dgm:cxn modelId="{752681D5-D41A-47B9-A20E-B036B13780D5}" srcId="{A340A0BB-E1C2-4C51-BA59-DDB82D6DBBC2}" destId="{751BBB7E-6AC6-48E6-B4BD-24A2D33B1360}" srcOrd="0" destOrd="0" parTransId="{67A8A9BE-3345-47BB-AAC0-A1DCCF915E10}" sibTransId="{EECE3DBD-DB86-4125-97A9-F6869B17D11B}"/>
    <dgm:cxn modelId="{5CC42ECD-CCCC-4831-A7E8-E2571A8EC7EA}" type="presOf" srcId="{9CEDA787-506B-492F-83C7-663C66F04B91}" destId="{E5916399-A6E1-4B89-A42F-D67651E8D684}" srcOrd="0" destOrd="0" presId="urn:microsoft.com/office/officeart/2005/8/layout/hList9"/>
    <dgm:cxn modelId="{06ADBC6E-1F76-463B-B31D-21905FB5D2F9}" srcId="{9CEDA787-506B-492F-83C7-663C66F04B91}" destId="{CB4EF810-26C2-48C1-A117-D92DD373F3DE}" srcOrd="0" destOrd="0" parTransId="{B2C4F403-36B8-4AB6-953B-AA30AD174D4D}" sibTransId="{CF321B19-B396-4C04-AEE5-17EF85364B91}"/>
    <dgm:cxn modelId="{FF0B207B-5570-4A6B-ABD0-C561A247E788}" srcId="{9CEDA787-506B-492F-83C7-663C66F04B91}" destId="{A340A0BB-E1C2-4C51-BA59-DDB82D6DBBC2}" srcOrd="1" destOrd="0" parTransId="{F301A3CD-E411-4589-A796-4EAE17C46223}" sibTransId="{01C6CE95-3E0D-4004-BA76-967B162CFB60}"/>
    <dgm:cxn modelId="{C7D2075D-7AE2-4405-98FC-BF54A689BA62}" type="presParOf" srcId="{E5916399-A6E1-4B89-A42F-D67651E8D684}" destId="{645AD356-2185-4FB3-9C5A-0A66CE9C0796}" srcOrd="0" destOrd="0" presId="urn:microsoft.com/office/officeart/2005/8/layout/hList9"/>
    <dgm:cxn modelId="{DD0541C8-143F-44D8-84D6-2D51B2593272}" type="presParOf" srcId="{E5916399-A6E1-4B89-A42F-D67651E8D684}" destId="{DBB2A8DC-F44A-44B8-8A2E-D15FDDE9636D}" srcOrd="1" destOrd="0" presId="urn:microsoft.com/office/officeart/2005/8/layout/hList9"/>
    <dgm:cxn modelId="{AF98FD7F-52FA-4824-AD54-4D6FDE60C4A4}" type="presParOf" srcId="{DBB2A8DC-F44A-44B8-8A2E-D15FDDE9636D}" destId="{F4FAFA8E-D5A7-4FA7-AF13-6BC4C0834572}" srcOrd="0" destOrd="0" presId="urn:microsoft.com/office/officeart/2005/8/layout/hList9"/>
    <dgm:cxn modelId="{C40AE0F5-5F07-4DAB-A2C9-95E79A99C7B3}" type="presParOf" srcId="{DBB2A8DC-F44A-44B8-8A2E-D15FDDE9636D}" destId="{55717623-63B1-458C-A599-E779B69845E7}" srcOrd="1" destOrd="0" presId="urn:microsoft.com/office/officeart/2005/8/layout/hList9"/>
    <dgm:cxn modelId="{9C722BB0-C9F7-4562-A119-B3D7D2EF782F}" type="presParOf" srcId="{55717623-63B1-458C-A599-E779B69845E7}" destId="{E0A674E5-4039-4571-8317-8F5EE7980D4D}" srcOrd="0" destOrd="0" presId="urn:microsoft.com/office/officeart/2005/8/layout/hList9"/>
    <dgm:cxn modelId="{7CA2B89D-2DE0-4B39-B43F-A1522092AA08}" type="presParOf" srcId="{55717623-63B1-458C-A599-E779B69845E7}" destId="{4BB5C440-E19A-4DB9-8D5A-EA32AC17BED3}" srcOrd="1" destOrd="0" presId="urn:microsoft.com/office/officeart/2005/8/layout/hList9"/>
    <dgm:cxn modelId="{8B8EFF80-9B10-46F6-B607-D0263F6E01A0}" type="presParOf" srcId="{E5916399-A6E1-4B89-A42F-D67651E8D684}" destId="{1BFBB112-EF98-4B08-B671-4D587A69ED6E}" srcOrd="2" destOrd="0" presId="urn:microsoft.com/office/officeart/2005/8/layout/hList9"/>
    <dgm:cxn modelId="{645C1772-3112-4CCF-A194-3A202ACA57EF}" type="presParOf" srcId="{E5916399-A6E1-4B89-A42F-D67651E8D684}" destId="{22DAA0F2-A07F-4DBF-AFE1-419CE30B1058}" srcOrd="3" destOrd="0" presId="urn:microsoft.com/office/officeart/2005/8/layout/hList9"/>
    <dgm:cxn modelId="{C583E146-99D4-4F1A-A174-2425BA08AF83}" type="presParOf" srcId="{E5916399-A6E1-4B89-A42F-D67651E8D684}" destId="{EE36EB3C-F2ED-4ACC-93FB-BC8AB8964A75}" srcOrd="4" destOrd="0" presId="urn:microsoft.com/office/officeart/2005/8/layout/hList9"/>
    <dgm:cxn modelId="{89646461-600C-4040-BD1E-BE00E3E9DB63}" type="presParOf" srcId="{E5916399-A6E1-4B89-A42F-D67651E8D684}" destId="{BFFC5F17-D1EC-45AC-B8AE-ECA1E18D50C3}" srcOrd="5" destOrd="0" presId="urn:microsoft.com/office/officeart/2005/8/layout/hList9"/>
    <dgm:cxn modelId="{A9CC5B80-7E54-42C7-ABE8-56984C442239}" type="presParOf" srcId="{E5916399-A6E1-4B89-A42F-D67651E8D684}" destId="{E566AA05-6C91-46D0-A8CC-D2121198FD91}" srcOrd="6" destOrd="0" presId="urn:microsoft.com/office/officeart/2005/8/layout/hList9"/>
    <dgm:cxn modelId="{65E96C5E-9012-4805-B686-5ACB89C08045}" type="presParOf" srcId="{E566AA05-6C91-46D0-A8CC-D2121198FD91}" destId="{7260DF15-80E3-49CA-B4C1-BF8A51E4EBE2}" srcOrd="0" destOrd="0" presId="urn:microsoft.com/office/officeart/2005/8/layout/hList9"/>
    <dgm:cxn modelId="{1C65F8EB-206A-407E-975C-29A0C4A2274C}" type="presParOf" srcId="{E566AA05-6C91-46D0-A8CC-D2121198FD91}" destId="{A940FB7A-6B87-46F5-80BD-FA6136FC5143}" srcOrd="1" destOrd="0" presId="urn:microsoft.com/office/officeart/2005/8/layout/hList9"/>
    <dgm:cxn modelId="{1C7AFAF0-769F-4641-A6F8-8BCF75EDE505}" type="presParOf" srcId="{A940FB7A-6B87-46F5-80BD-FA6136FC5143}" destId="{A6978DBE-8DB6-4916-BC6E-2FB424D6D8B6}" srcOrd="0" destOrd="0" presId="urn:microsoft.com/office/officeart/2005/8/layout/hList9"/>
    <dgm:cxn modelId="{EB56AB1C-7A42-447B-B442-88273FC2EF03}" type="presParOf" srcId="{A940FB7A-6B87-46F5-80BD-FA6136FC5143}" destId="{10449718-8DC2-4464-9038-B7D629A52F8B}" srcOrd="1" destOrd="0" presId="urn:microsoft.com/office/officeart/2005/8/layout/hList9"/>
    <dgm:cxn modelId="{016B4FC8-D4B3-4E6A-B3F2-4B7811CFE18F}" type="presParOf" srcId="{E5916399-A6E1-4B89-A42F-D67651E8D684}" destId="{C25C4EB6-5641-4335-B755-8432F5B6CEF6}" srcOrd="7" destOrd="0" presId="urn:microsoft.com/office/officeart/2005/8/layout/hList9"/>
    <dgm:cxn modelId="{F94E1247-F277-4420-BA3B-CF735F9785C4}" type="presParOf" srcId="{E5916399-A6E1-4B89-A42F-D67651E8D684}" destId="{B17AE2A2-F1DE-4FD9-97AC-DF938C3EAB81}" srcOrd="8" destOrd="0" presId="urn:microsoft.com/office/officeart/2005/8/layout/hList9"/>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EDA787-506B-492F-83C7-663C66F04B91}" type="doc">
      <dgm:prSet loTypeId="urn:microsoft.com/office/officeart/2005/8/layout/vList2" loCatId="list" qsTypeId="urn:microsoft.com/office/officeart/2005/8/quickstyle/simple1" qsCatId="simple" csTypeId="urn:microsoft.com/office/officeart/2005/8/colors/accent1_2" csCatId="accent1" phldr="1"/>
      <dgm:spPr/>
    </dgm:pt>
    <dgm:pt modelId="{CB4EF810-26C2-48C1-A117-D92DD373F3DE}">
      <dgm:prSet phldrT="[Текст]" custT="1"/>
      <dgm:spPr/>
      <dgm:t>
        <a:bodyPr/>
        <a:lstStyle/>
        <a:p>
          <a:r>
            <a:rPr lang="ru-RU" sz="1800" b="1" dirty="0" smtClean="0">
              <a:latin typeface="Tahoma" pitchFamily="34" charset="0"/>
              <a:ea typeface="Tahoma" pitchFamily="34" charset="0"/>
              <a:cs typeface="Tahoma" pitchFamily="34" charset="0"/>
            </a:rPr>
            <a:t>Владельцем специального счета может быть:</a:t>
          </a:r>
          <a:endParaRPr lang="ru-RU" sz="1800" b="1" i="0" dirty="0">
            <a:solidFill>
              <a:schemeClr val="bg1"/>
            </a:solidFill>
            <a:latin typeface="Tahoma" pitchFamily="34" charset="0"/>
            <a:ea typeface="Tahoma" pitchFamily="34" charset="0"/>
            <a:cs typeface="Tahoma" pitchFamily="34" charset="0"/>
          </a:endParaRPr>
        </a:p>
      </dgm:t>
    </dgm:pt>
    <dgm:pt modelId="{B2C4F403-36B8-4AB6-953B-AA30AD174D4D}" type="parTrans" cxnId="{06ADBC6E-1F76-463B-B31D-21905FB5D2F9}">
      <dgm:prSet/>
      <dgm:spPr/>
      <dgm:t>
        <a:bodyPr/>
        <a:lstStyle/>
        <a:p>
          <a:endParaRPr lang="ru-RU"/>
        </a:p>
      </dgm:t>
    </dgm:pt>
    <dgm:pt modelId="{CF321B19-B396-4C04-AEE5-17EF85364B91}" type="sibTrans" cxnId="{06ADBC6E-1F76-463B-B31D-21905FB5D2F9}">
      <dgm:prSet/>
      <dgm:spPr/>
      <dgm:t>
        <a:bodyPr/>
        <a:lstStyle/>
        <a:p>
          <a:endParaRPr lang="ru-RU"/>
        </a:p>
      </dgm:t>
    </dgm:pt>
    <dgm:pt modelId="{A340A0BB-E1C2-4C51-BA59-DDB82D6DBBC2}">
      <dgm:prSet phldrT="[Текст]" custT="1"/>
      <dgm:spPr/>
      <dgm:t>
        <a:bodyPr/>
        <a:lstStyle/>
        <a:p>
          <a:r>
            <a:rPr lang="ru-RU" sz="1600" b="1" dirty="0" smtClean="0">
              <a:latin typeface="Tahoma" pitchFamily="34" charset="0"/>
              <a:ea typeface="Tahoma" pitchFamily="34" charset="0"/>
              <a:cs typeface="Tahoma" pitchFamily="34" charset="0"/>
            </a:rPr>
            <a:t>Обратите внимание! Если ТСЖ, ЖСК или иной кооператив как юридическое лицо вправе открыть специальный счет самостоятельно, то дома, которые управляются управляющей компанией или находятся на непосредственном способе управления, то есть не имеют юридического лица, вправе назначить владельцем специального счета:</a:t>
          </a:r>
          <a:endParaRPr lang="ru-RU" sz="1600" b="1" i="0" dirty="0">
            <a:latin typeface="Tahoma" pitchFamily="34" charset="0"/>
            <a:ea typeface="Tahoma" pitchFamily="34" charset="0"/>
            <a:cs typeface="Tahoma" pitchFamily="34" charset="0"/>
          </a:endParaRPr>
        </a:p>
      </dgm:t>
    </dgm:pt>
    <dgm:pt modelId="{F301A3CD-E411-4589-A796-4EAE17C46223}" type="parTrans" cxnId="{FF0B207B-5570-4A6B-ABD0-C561A247E788}">
      <dgm:prSet/>
      <dgm:spPr/>
      <dgm:t>
        <a:bodyPr/>
        <a:lstStyle/>
        <a:p>
          <a:endParaRPr lang="ru-RU"/>
        </a:p>
      </dgm:t>
    </dgm:pt>
    <dgm:pt modelId="{01C6CE95-3E0D-4004-BA76-967B162CFB60}" type="sibTrans" cxnId="{FF0B207B-5570-4A6B-ABD0-C561A247E788}">
      <dgm:prSet/>
      <dgm:spPr/>
      <dgm:t>
        <a:bodyPr/>
        <a:lstStyle/>
        <a:p>
          <a:endParaRPr lang="ru-RU"/>
        </a:p>
      </dgm:t>
    </dgm:pt>
    <dgm:pt modelId="{7C99EC11-DA60-4217-A9D7-99490D0F5CFF}">
      <dgm:prSet custT="1"/>
      <dgm:spPr/>
      <dgm:t>
        <a:bodyPr/>
        <a:lstStyle/>
        <a:p>
          <a:r>
            <a:rPr lang="ru-RU" sz="1600" dirty="0" smtClean="0">
              <a:latin typeface="Tahoma" pitchFamily="34" charset="0"/>
              <a:ea typeface="Tahoma" pitchFamily="34" charset="0"/>
              <a:cs typeface="Tahoma" pitchFamily="34" charset="0"/>
            </a:rPr>
            <a:t>ТСЖ (если оно управляет одним МКД или несколькими домами, количество квартир в которых в сумме не превышает 30); жилищный кооператив или иной специализированный кооператив, осуществляющий управление многоквартирным домом</a:t>
          </a:r>
        </a:p>
      </dgm:t>
    </dgm:pt>
    <dgm:pt modelId="{A96FD687-8044-4FC4-9C12-FE59A3F651FA}" type="parTrans" cxnId="{0B210FD1-82E8-4C6A-AC39-EEA92B6ABBD7}">
      <dgm:prSet/>
      <dgm:spPr/>
      <dgm:t>
        <a:bodyPr/>
        <a:lstStyle/>
        <a:p>
          <a:endParaRPr lang="ru-RU"/>
        </a:p>
      </dgm:t>
    </dgm:pt>
    <dgm:pt modelId="{0E634B6A-3AE9-422F-B4B0-24A6B11D1DE8}" type="sibTrans" cxnId="{0B210FD1-82E8-4C6A-AC39-EEA92B6ABBD7}">
      <dgm:prSet/>
      <dgm:spPr/>
      <dgm:t>
        <a:bodyPr/>
        <a:lstStyle/>
        <a:p>
          <a:endParaRPr lang="ru-RU"/>
        </a:p>
      </dgm:t>
    </dgm:pt>
    <dgm:pt modelId="{751BBB7E-6AC6-48E6-B4BD-24A2D33B1360}">
      <dgm:prSet custT="1"/>
      <dgm:spPr/>
      <dgm:t>
        <a:bodyPr/>
        <a:lstStyle/>
        <a:p>
          <a:r>
            <a:rPr lang="ru-RU" sz="1600" dirty="0" smtClean="0">
              <a:latin typeface="Tahoma" pitchFamily="34" charset="0"/>
              <a:ea typeface="Tahoma" pitchFamily="34" charset="0"/>
              <a:cs typeface="Tahoma" pitchFamily="34" charset="0"/>
            </a:rPr>
            <a:t>регионального оператора</a:t>
          </a:r>
        </a:p>
      </dgm:t>
    </dgm:pt>
    <dgm:pt modelId="{67A8A9BE-3345-47BB-AAC0-A1DCCF915E10}" type="parTrans" cxnId="{752681D5-D41A-47B9-A20E-B036B13780D5}">
      <dgm:prSet/>
      <dgm:spPr/>
      <dgm:t>
        <a:bodyPr/>
        <a:lstStyle/>
        <a:p>
          <a:endParaRPr lang="ru-RU"/>
        </a:p>
      </dgm:t>
    </dgm:pt>
    <dgm:pt modelId="{EECE3DBD-DB86-4125-97A9-F6869B17D11B}" type="sibTrans" cxnId="{752681D5-D41A-47B9-A20E-B036B13780D5}">
      <dgm:prSet/>
      <dgm:spPr/>
      <dgm:t>
        <a:bodyPr/>
        <a:lstStyle/>
        <a:p>
          <a:endParaRPr lang="ru-RU"/>
        </a:p>
      </dgm:t>
    </dgm:pt>
    <dgm:pt modelId="{9A720EF8-A86B-4275-93E4-EFE9DCD632E4}">
      <dgm:prSet custT="1"/>
      <dgm:spPr/>
      <dgm:t>
        <a:bodyPr/>
        <a:lstStyle/>
        <a:p>
          <a:r>
            <a:rPr lang="ru-RU" sz="1600" dirty="0" smtClean="0">
              <a:latin typeface="Tahoma" pitchFamily="34" charset="0"/>
              <a:ea typeface="Tahoma" pitchFamily="34" charset="0"/>
              <a:cs typeface="Tahoma" pitchFamily="34" charset="0"/>
            </a:rPr>
            <a:t>региональный оператор</a:t>
          </a:r>
          <a:endParaRPr lang="ru-RU" sz="1600" dirty="0">
            <a:latin typeface="Tahoma" pitchFamily="34" charset="0"/>
            <a:ea typeface="Tahoma" pitchFamily="34" charset="0"/>
            <a:cs typeface="Tahoma" pitchFamily="34" charset="0"/>
          </a:endParaRPr>
        </a:p>
      </dgm:t>
    </dgm:pt>
    <dgm:pt modelId="{23622D70-672F-4C71-A6BB-A1ABB48EAB47}" type="parTrans" cxnId="{9809FF6B-1F18-4B28-A073-E2855BAFB18D}">
      <dgm:prSet/>
      <dgm:spPr/>
      <dgm:t>
        <a:bodyPr/>
        <a:lstStyle/>
        <a:p>
          <a:endParaRPr lang="ru-RU"/>
        </a:p>
      </dgm:t>
    </dgm:pt>
    <dgm:pt modelId="{DF4B7DBA-5E5E-43D6-9681-0F0B34D8C0F2}" type="sibTrans" cxnId="{9809FF6B-1F18-4B28-A073-E2855BAFB18D}">
      <dgm:prSet/>
      <dgm:spPr/>
      <dgm:t>
        <a:bodyPr/>
        <a:lstStyle/>
        <a:p>
          <a:endParaRPr lang="ru-RU"/>
        </a:p>
      </dgm:t>
    </dgm:pt>
    <dgm:pt modelId="{2EF5EC78-86D9-414F-95A8-51E0699AB63D}">
      <dgm:prSet custT="1"/>
      <dgm:spPr/>
      <dgm:t>
        <a:bodyPr/>
        <a:lstStyle/>
        <a:p>
          <a:r>
            <a:rPr lang="ru-RU" sz="1600" dirty="0" smtClean="0">
              <a:latin typeface="Tahoma" pitchFamily="34" charset="0"/>
              <a:ea typeface="Tahoma" pitchFamily="34" charset="0"/>
              <a:cs typeface="Tahoma" pitchFamily="34" charset="0"/>
            </a:rPr>
            <a:t>управляющая компания</a:t>
          </a:r>
          <a:endParaRPr lang="ru-RU" sz="1600" dirty="0">
            <a:latin typeface="Tahoma" pitchFamily="34" charset="0"/>
            <a:ea typeface="Tahoma" pitchFamily="34" charset="0"/>
            <a:cs typeface="Tahoma" pitchFamily="34" charset="0"/>
          </a:endParaRPr>
        </a:p>
      </dgm:t>
    </dgm:pt>
    <dgm:pt modelId="{B7AC727D-4F9E-4260-B3FE-6196483FD4CC}" type="parTrans" cxnId="{B6D5B5EC-68CF-4A81-BD37-43D9B7787C42}">
      <dgm:prSet/>
      <dgm:spPr/>
      <dgm:t>
        <a:bodyPr/>
        <a:lstStyle/>
        <a:p>
          <a:endParaRPr lang="ru-RU"/>
        </a:p>
      </dgm:t>
    </dgm:pt>
    <dgm:pt modelId="{4357AF90-D67A-4EA9-83BD-597F8FDF98CC}" type="sibTrans" cxnId="{B6D5B5EC-68CF-4A81-BD37-43D9B7787C42}">
      <dgm:prSet/>
      <dgm:spPr/>
      <dgm:t>
        <a:bodyPr/>
        <a:lstStyle/>
        <a:p>
          <a:endParaRPr lang="ru-RU"/>
        </a:p>
      </dgm:t>
    </dgm:pt>
    <dgm:pt modelId="{0CFBC64F-BF47-4BD0-A027-897D282E17FA}">
      <dgm:prSet custT="1"/>
      <dgm:spPr/>
      <dgm:t>
        <a:bodyPr/>
        <a:lstStyle/>
        <a:p>
          <a:r>
            <a:rPr lang="ru-RU" sz="1600" dirty="0" smtClean="0">
              <a:latin typeface="Tahoma" pitchFamily="34" charset="0"/>
              <a:ea typeface="Tahoma" pitchFamily="34" charset="0"/>
              <a:cs typeface="Tahoma" pitchFamily="34" charset="0"/>
            </a:rPr>
            <a:t>управляющую компанию</a:t>
          </a:r>
          <a:endParaRPr lang="ru-RU" sz="3600" dirty="0"/>
        </a:p>
      </dgm:t>
    </dgm:pt>
    <dgm:pt modelId="{AC46E081-E034-42B8-B0C9-14F963595DF1}" type="parTrans" cxnId="{8B04D52A-BEB4-445C-A9B3-165CA753F4AC}">
      <dgm:prSet/>
      <dgm:spPr/>
      <dgm:t>
        <a:bodyPr/>
        <a:lstStyle/>
        <a:p>
          <a:endParaRPr lang="ru-RU"/>
        </a:p>
      </dgm:t>
    </dgm:pt>
    <dgm:pt modelId="{AB179905-F163-4B23-BC14-ACD5319D2F76}" type="sibTrans" cxnId="{8B04D52A-BEB4-445C-A9B3-165CA753F4AC}">
      <dgm:prSet/>
      <dgm:spPr/>
      <dgm:t>
        <a:bodyPr/>
        <a:lstStyle/>
        <a:p>
          <a:endParaRPr lang="ru-RU"/>
        </a:p>
      </dgm:t>
    </dgm:pt>
    <dgm:pt modelId="{207A93C8-2000-4F13-A29C-9B451A0CD14C}" type="pres">
      <dgm:prSet presAssocID="{9CEDA787-506B-492F-83C7-663C66F04B91}" presName="linear" presStyleCnt="0">
        <dgm:presLayoutVars>
          <dgm:animLvl val="lvl"/>
          <dgm:resizeHandles val="exact"/>
        </dgm:presLayoutVars>
      </dgm:prSet>
      <dgm:spPr/>
    </dgm:pt>
    <dgm:pt modelId="{904C527A-77F7-4CA2-B304-972187C42A0D}" type="pres">
      <dgm:prSet presAssocID="{CB4EF810-26C2-48C1-A117-D92DD373F3DE}" presName="parentText" presStyleLbl="node1" presStyleIdx="0" presStyleCnt="2">
        <dgm:presLayoutVars>
          <dgm:chMax val="0"/>
          <dgm:bulletEnabled val="1"/>
        </dgm:presLayoutVars>
      </dgm:prSet>
      <dgm:spPr/>
      <dgm:t>
        <a:bodyPr/>
        <a:lstStyle/>
        <a:p>
          <a:endParaRPr lang="ru-RU"/>
        </a:p>
      </dgm:t>
    </dgm:pt>
    <dgm:pt modelId="{72E4E229-8DBB-44F7-BD32-399F7ED58F94}" type="pres">
      <dgm:prSet presAssocID="{CB4EF810-26C2-48C1-A117-D92DD373F3DE}" presName="childText" presStyleLbl="revTx" presStyleIdx="0" presStyleCnt="2">
        <dgm:presLayoutVars>
          <dgm:bulletEnabled val="1"/>
        </dgm:presLayoutVars>
      </dgm:prSet>
      <dgm:spPr/>
      <dgm:t>
        <a:bodyPr/>
        <a:lstStyle/>
        <a:p>
          <a:endParaRPr lang="ru-RU"/>
        </a:p>
      </dgm:t>
    </dgm:pt>
    <dgm:pt modelId="{DED3099A-D3E7-468A-B4D5-C48BBC8F5D09}" type="pres">
      <dgm:prSet presAssocID="{A340A0BB-E1C2-4C51-BA59-DDB82D6DBBC2}" presName="parentText" presStyleLbl="node1" presStyleIdx="1" presStyleCnt="2">
        <dgm:presLayoutVars>
          <dgm:chMax val="0"/>
          <dgm:bulletEnabled val="1"/>
        </dgm:presLayoutVars>
      </dgm:prSet>
      <dgm:spPr/>
      <dgm:t>
        <a:bodyPr/>
        <a:lstStyle/>
        <a:p>
          <a:endParaRPr lang="ru-RU"/>
        </a:p>
      </dgm:t>
    </dgm:pt>
    <dgm:pt modelId="{6A918CAB-0386-4304-9431-556E0D8F8975}" type="pres">
      <dgm:prSet presAssocID="{A340A0BB-E1C2-4C51-BA59-DDB82D6DBBC2}" presName="childText" presStyleLbl="revTx" presStyleIdx="1" presStyleCnt="2">
        <dgm:presLayoutVars>
          <dgm:bulletEnabled val="1"/>
        </dgm:presLayoutVars>
      </dgm:prSet>
      <dgm:spPr/>
      <dgm:t>
        <a:bodyPr/>
        <a:lstStyle/>
        <a:p>
          <a:endParaRPr lang="ru-RU"/>
        </a:p>
      </dgm:t>
    </dgm:pt>
  </dgm:ptLst>
  <dgm:cxnLst>
    <dgm:cxn modelId="{B6D5B5EC-68CF-4A81-BD37-43D9B7787C42}" srcId="{CB4EF810-26C2-48C1-A117-D92DD373F3DE}" destId="{2EF5EC78-86D9-414F-95A8-51E0699AB63D}" srcOrd="2" destOrd="0" parTransId="{B7AC727D-4F9E-4260-B3FE-6196483FD4CC}" sibTransId="{4357AF90-D67A-4EA9-83BD-597F8FDF98CC}"/>
    <dgm:cxn modelId="{1E38D743-BFE6-456E-9E52-A4E3F59C186D}" type="presOf" srcId="{7C99EC11-DA60-4217-A9D7-99490D0F5CFF}" destId="{72E4E229-8DBB-44F7-BD32-399F7ED58F94}" srcOrd="0" destOrd="0" presId="urn:microsoft.com/office/officeart/2005/8/layout/vList2"/>
    <dgm:cxn modelId="{0B210FD1-82E8-4C6A-AC39-EEA92B6ABBD7}" srcId="{CB4EF810-26C2-48C1-A117-D92DD373F3DE}" destId="{7C99EC11-DA60-4217-A9D7-99490D0F5CFF}" srcOrd="0" destOrd="0" parTransId="{A96FD687-8044-4FC4-9C12-FE59A3F651FA}" sibTransId="{0E634B6A-3AE9-422F-B4B0-24A6B11D1DE8}"/>
    <dgm:cxn modelId="{9809FF6B-1F18-4B28-A073-E2855BAFB18D}" srcId="{CB4EF810-26C2-48C1-A117-D92DD373F3DE}" destId="{9A720EF8-A86B-4275-93E4-EFE9DCD632E4}" srcOrd="1" destOrd="0" parTransId="{23622D70-672F-4C71-A6BB-A1ABB48EAB47}" sibTransId="{DF4B7DBA-5E5E-43D6-9681-0F0B34D8C0F2}"/>
    <dgm:cxn modelId="{1AADFDA5-E965-42E1-8468-F716A1D9F19E}" type="presOf" srcId="{9A720EF8-A86B-4275-93E4-EFE9DCD632E4}" destId="{72E4E229-8DBB-44F7-BD32-399F7ED58F94}" srcOrd="0" destOrd="1" presId="urn:microsoft.com/office/officeart/2005/8/layout/vList2"/>
    <dgm:cxn modelId="{0D6186D7-CBB2-4E03-B6DD-FF4F0DF2C2EF}" type="presOf" srcId="{0CFBC64F-BF47-4BD0-A027-897D282E17FA}" destId="{6A918CAB-0386-4304-9431-556E0D8F8975}" srcOrd="0" destOrd="1" presId="urn:microsoft.com/office/officeart/2005/8/layout/vList2"/>
    <dgm:cxn modelId="{877498A6-1432-4286-B458-C8A73701B033}" type="presOf" srcId="{751BBB7E-6AC6-48E6-B4BD-24A2D33B1360}" destId="{6A918CAB-0386-4304-9431-556E0D8F8975}" srcOrd="0" destOrd="0" presId="urn:microsoft.com/office/officeart/2005/8/layout/vList2"/>
    <dgm:cxn modelId="{0B4EA8AF-8DB6-4819-ABE4-6947F61071AC}" type="presOf" srcId="{CB4EF810-26C2-48C1-A117-D92DD373F3DE}" destId="{904C527A-77F7-4CA2-B304-972187C42A0D}" srcOrd="0" destOrd="0" presId="urn:microsoft.com/office/officeart/2005/8/layout/vList2"/>
    <dgm:cxn modelId="{8B04D52A-BEB4-445C-A9B3-165CA753F4AC}" srcId="{A340A0BB-E1C2-4C51-BA59-DDB82D6DBBC2}" destId="{0CFBC64F-BF47-4BD0-A027-897D282E17FA}" srcOrd="1" destOrd="0" parTransId="{AC46E081-E034-42B8-B0C9-14F963595DF1}" sibTransId="{AB179905-F163-4B23-BC14-ACD5319D2F76}"/>
    <dgm:cxn modelId="{CD1EB6ED-FA13-40B6-9CBA-D525418D2864}" type="presOf" srcId="{A340A0BB-E1C2-4C51-BA59-DDB82D6DBBC2}" destId="{DED3099A-D3E7-468A-B4D5-C48BBC8F5D09}" srcOrd="0" destOrd="0" presId="urn:microsoft.com/office/officeart/2005/8/layout/vList2"/>
    <dgm:cxn modelId="{752681D5-D41A-47B9-A20E-B036B13780D5}" srcId="{A340A0BB-E1C2-4C51-BA59-DDB82D6DBBC2}" destId="{751BBB7E-6AC6-48E6-B4BD-24A2D33B1360}" srcOrd="0" destOrd="0" parTransId="{67A8A9BE-3345-47BB-AAC0-A1DCCF915E10}" sibTransId="{EECE3DBD-DB86-4125-97A9-F6869B17D11B}"/>
    <dgm:cxn modelId="{74B33255-882C-4382-B5FE-B00379491C6F}" type="presOf" srcId="{9CEDA787-506B-492F-83C7-663C66F04B91}" destId="{207A93C8-2000-4F13-A29C-9B451A0CD14C}" srcOrd="0" destOrd="0" presId="urn:microsoft.com/office/officeart/2005/8/layout/vList2"/>
    <dgm:cxn modelId="{06ADBC6E-1F76-463B-B31D-21905FB5D2F9}" srcId="{9CEDA787-506B-492F-83C7-663C66F04B91}" destId="{CB4EF810-26C2-48C1-A117-D92DD373F3DE}" srcOrd="0" destOrd="0" parTransId="{B2C4F403-36B8-4AB6-953B-AA30AD174D4D}" sibTransId="{CF321B19-B396-4C04-AEE5-17EF85364B91}"/>
    <dgm:cxn modelId="{FF0B207B-5570-4A6B-ABD0-C561A247E788}" srcId="{9CEDA787-506B-492F-83C7-663C66F04B91}" destId="{A340A0BB-E1C2-4C51-BA59-DDB82D6DBBC2}" srcOrd="1" destOrd="0" parTransId="{F301A3CD-E411-4589-A796-4EAE17C46223}" sibTransId="{01C6CE95-3E0D-4004-BA76-967B162CFB60}"/>
    <dgm:cxn modelId="{4287C5A6-A493-435F-BFAB-CBC41C1255CD}" type="presOf" srcId="{2EF5EC78-86D9-414F-95A8-51E0699AB63D}" destId="{72E4E229-8DBB-44F7-BD32-399F7ED58F94}" srcOrd="0" destOrd="2" presId="urn:microsoft.com/office/officeart/2005/8/layout/vList2"/>
    <dgm:cxn modelId="{E529A1AC-D986-4C34-892C-77A2EA733FCD}" type="presParOf" srcId="{207A93C8-2000-4F13-A29C-9B451A0CD14C}" destId="{904C527A-77F7-4CA2-B304-972187C42A0D}" srcOrd="0" destOrd="0" presId="urn:microsoft.com/office/officeart/2005/8/layout/vList2"/>
    <dgm:cxn modelId="{6C3B4542-1CC8-4B84-8D81-4C7FC1DC27D4}" type="presParOf" srcId="{207A93C8-2000-4F13-A29C-9B451A0CD14C}" destId="{72E4E229-8DBB-44F7-BD32-399F7ED58F94}" srcOrd="1" destOrd="0" presId="urn:microsoft.com/office/officeart/2005/8/layout/vList2"/>
    <dgm:cxn modelId="{637820BC-6E30-4D1B-8437-49F17BD371A7}" type="presParOf" srcId="{207A93C8-2000-4F13-A29C-9B451A0CD14C}" destId="{DED3099A-D3E7-468A-B4D5-C48BBC8F5D09}" srcOrd="2" destOrd="0" presId="urn:microsoft.com/office/officeart/2005/8/layout/vList2"/>
    <dgm:cxn modelId="{A5041BAD-3A61-4F1E-83CE-C78DDB1F5E18}" type="presParOf" srcId="{207A93C8-2000-4F13-A29C-9B451A0CD14C}" destId="{6A918CAB-0386-4304-9431-556E0D8F8975}" srcOrd="3" destOrd="0" presId="urn:microsoft.com/office/officeart/2005/8/layout/vList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D7CE3-7AE0-4FAA-8689-6606DEBAA75A}" type="doc">
      <dgm:prSet loTypeId="urn:microsoft.com/office/officeart/2005/8/layout/vList4#2" loCatId="list" qsTypeId="urn:microsoft.com/office/officeart/2005/8/quickstyle/simple1" qsCatId="simple" csTypeId="urn:microsoft.com/office/officeart/2005/8/colors/accent1_2" csCatId="accent1" phldr="1"/>
      <dgm:spPr/>
    </dgm:pt>
    <dgm:pt modelId="{AB266A4E-3847-4D04-AACF-CB54364AEE81}">
      <dgm:prSet phldrT="[Текст]" custT="1"/>
      <dgm:spPr/>
      <dgm:t>
        <a:bodyPr/>
        <a:lstStyle/>
        <a:p>
          <a:pPr algn="ctr"/>
          <a:endParaRPr lang="ru-RU" sz="2400" dirty="0" smtClean="0"/>
        </a:p>
        <a:p>
          <a:pPr algn="ctr"/>
          <a:r>
            <a:rPr lang="ru-RU" sz="2800" b="1" dirty="0" smtClean="0"/>
            <a:t>Управление Ставропольского края по строительному и жилищному надзору</a:t>
          </a:r>
          <a:endParaRPr lang="ru-RU" sz="2800" b="1" dirty="0"/>
        </a:p>
      </dgm:t>
    </dgm:pt>
    <dgm:pt modelId="{0FA14749-26C6-4F4F-A8B7-08512ECA9142}" type="parTrans" cxnId="{406D577B-A561-43B4-8E9C-BFE4605539F6}">
      <dgm:prSet/>
      <dgm:spPr/>
      <dgm:t>
        <a:bodyPr/>
        <a:lstStyle/>
        <a:p>
          <a:endParaRPr lang="ru-RU"/>
        </a:p>
      </dgm:t>
    </dgm:pt>
    <dgm:pt modelId="{366B412A-90CA-4685-8F6F-37593B322D00}" type="sibTrans" cxnId="{406D577B-A561-43B4-8E9C-BFE4605539F6}">
      <dgm:prSet/>
      <dgm:spPr/>
      <dgm:t>
        <a:bodyPr/>
        <a:lstStyle/>
        <a:p>
          <a:endParaRPr lang="ru-RU"/>
        </a:p>
      </dgm:t>
    </dgm:pt>
    <dgm:pt modelId="{7F97FD94-9F4C-43DF-90D8-0762AC7FED5B}">
      <dgm:prSet custT="1"/>
      <dgm:spPr/>
      <dgm:t>
        <a:bodyPr/>
        <a:lstStyle/>
        <a:p>
          <a:pPr algn="ctr"/>
          <a:r>
            <a:rPr lang="ru-RU" sz="2000" b="0" dirty="0" smtClean="0">
              <a:latin typeface="Tahoma" pitchFamily="34" charset="0"/>
              <a:ea typeface="Tahoma" pitchFamily="34" charset="0"/>
              <a:cs typeface="Tahoma" pitchFamily="34" charset="0"/>
            </a:rPr>
            <a:t>Электронная почта: </a:t>
          </a:r>
          <a:r>
            <a:rPr lang="en-US" sz="2000" b="0" dirty="0" smtClean="0">
              <a:latin typeface="Tahoma" pitchFamily="34" charset="0"/>
              <a:ea typeface="Tahoma" pitchFamily="34" charset="0"/>
              <a:cs typeface="Tahoma" pitchFamily="34" charset="0"/>
            </a:rPr>
            <a:t>nadzor26@stavregion.ru</a:t>
          </a:r>
          <a:endParaRPr lang="ru-RU" sz="2000" b="0" dirty="0">
            <a:latin typeface="Tahoma" pitchFamily="34" charset="0"/>
            <a:ea typeface="Tahoma" pitchFamily="34" charset="0"/>
            <a:cs typeface="Tahoma" pitchFamily="34" charset="0"/>
          </a:endParaRPr>
        </a:p>
      </dgm:t>
    </dgm:pt>
    <dgm:pt modelId="{971BCA22-7C9C-472B-9F87-2720A77A6CFA}" type="parTrans" cxnId="{5B9A03D6-F4FA-40F8-8619-24311584F99A}">
      <dgm:prSet/>
      <dgm:spPr/>
      <dgm:t>
        <a:bodyPr/>
        <a:lstStyle/>
        <a:p>
          <a:endParaRPr lang="ru-RU"/>
        </a:p>
      </dgm:t>
    </dgm:pt>
    <dgm:pt modelId="{F793D05B-9903-400A-B47B-EFCFC9165FE7}" type="sibTrans" cxnId="{5B9A03D6-F4FA-40F8-8619-24311584F99A}">
      <dgm:prSet/>
      <dgm:spPr/>
      <dgm:t>
        <a:bodyPr/>
        <a:lstStyle/>
        <a:p>
          <a:endParaRPr lang="ru-RU"/>
        </a:p>
      </dgm:t>
    </dgm:pt>
    <dgm:pt modelId="{A309AB47-9ADB-4FB9-9D69-1D7FCBDFA29A}">
      <dgm:prSet custT="1"/>
      <dgm:spPr/>
      <dgm:t>
        <a:bodyPr/>
        <a:lstStyle/>
        <a:p>
          <a:pPr algn="ctr"/>
          <a:r>
            <a:rPr lang="ru-RU" sz="2000" b="0" dirty="0" smtClean="0">
              <a:latin typeface="Tahoma" pitchFamily="34" charset="0"/>
              <a:ea typeface="Tahoma" pitchFamily="34" charset="0"/>
              <a:cs typeface="Tahoma" pitchFamily="34" charset="0"/>
            </a:rPr>
            <a:t>Официальный сайт:</a:t>
          </a:r>
          <a:r>
            <a:rPr lang="en-US" sz="2000" b="0" u="sng" dirty="0" smtClean="0">
              <a:latin typeface="Tahoma" pitchFamily="34" charset="0"/>
              <a:ea typeface="Tahoma" pitchFamily="34" charset="0"/>
              <a:cs typeface="Tahoma" pitchFamily="34" charset="0"/>
            </a:rPr>
            <a:t>www</a:t>
          </a:r>
          <a:r>
            <a:rPr lang="ru-RU" sz="2000" b="0" u="sng" dirty="0" smtClean="0">
              <a:latin typeface="Tahoma" pitchFamily="34" charset="0"/>
              <a:ea typeface="Tahoma" pitchFamily="34" charset="0"/>
              <a:cs typeface="Tahoma" pitchFamily="34" charset="0"/>
            </a:rPr>
            <a:t>.nadzor26.ru</a:t>
          </a:r>
          <a:endParaRPr lang="ru-RU" sz="2000" b="0" dirty="0">
            <a:latin typeface="Tahoma" pitchFamily="34" charset="0"/>
            <a:ea typeface="Tahoma" pitchFamily="34" charset="0"/>
            <a:cs typeface="Tahoma" pitchFamily="34" charset="0"/>
          </a:endParaRPr>
        </a:p>
      </dgm:t>
    </dgm:pt>
    <dgm:pt modelId="{6D6A33B8-78C0-401D-9488-3D8E200E3D0C}" type="parTrans" cxnId="{92CE70BE-3F08-4DA7-AA43-7FAA7940A5D3}">
      <dgm:prSet/>
      <dgm:spPr/>
      <dgm:t>
        <a:bodyPr/>
        <a:lstStyle/>
        <a:p>
          <a:endParaRPr lang="ru-RU"/>
        </a:p>
      </dgm:t>
    </dgm:pt>
    <dgm:pt modelId="{DDC53FFB-9250-459A-9E1E-7425AD1E0CB4}" type="sibTrans" cxnId="{92CE70BE-3F08-4DA7-AA43-7FAA7940A5D3}">
      <dgm:prSet/>
      <dgm:spPr/>
      <dgm:t>
        <a:bodyPr/>
        <a:lstStyle/>
        <a:p>
          <a:endParaRPr lang="ru-RU"/>
        </a:p>
      </dgm:t>
    </dgm:pt>
    <dgm:pt modelId="{B1217488-A3C0-4770-B62A-5C82150129F7}">
      <dgm:prSet custT="1"/>
      <dgm:spPr/>
      <dgm:t>
        <a:bodyPr/>
        <a:lstStyle/>
        <a:p>
          <a:pPr algn="ctr"/>
          <a:r>
            <a:rPr lang="en-US" sz="2000" dirty="0" smtClean="0"/>
            <a:t> </a:t>
          </a:r>
          <a:r>
            <a:rPr lang="ru-RU" sz="2000" dirty="0" smtClean="0"/>
            <a:t>Приемная: тел./Факс (8652)</a:t>
          </a:r>
          <a:r>
            <a:rPr lang="en-US" sz="2000" dirty="0" smtClean="0"/>
            <a:t>28-30-80</a:t>
          </a:r>
          <a:r>
            <a:rPr lang="ru-RU" sz="2000" dirty="0" smtClean="0"/>
            <a:t>,</a:t>
          </a:r>
          <a:r>
            <a:rPr lang="ru-RU" sz="2000" b="0" dirty="0" smtClean="0">
              <a:solidFill>
                <a:srgbClr val="FF0000"/>
              </a:solidFill>
              <a:latin typeface="Tahoma" pitchFamily="34" charset="0"/>
              <a:ea typeface="Tahoma" pitchFamily="34" charset="0"/>
              <a:cs typeface="Tahoma" pitchFamily="34" charset="0"/>
            </a:rPr>
            <a:t> </a:t>
          </a:r>
          <a:endParaRPr lang="ru-RU" sz="2000" b="0" dirty="0">
            <a:solidFill>
              <a:srgbClr val="FF0000"/>
            </a:solidFill>
            <a:latin typeface="Tahoma" pitchFamily="34" charset="0"/>
            <a:ea typeface="Tahoma" pitchFamily="34" charset="0"/>
            <a:cs typeface="Tahoma" pitchFamily="34" charset="0"/>
          </a:endParaRPr>
        </a:p>
      </dgm:t>
    </dgm:pt>
    <dgm:pt modelId="{CF74CD7B-67B7-4194-A4E3-FB59C3FBA788}" type="parTrans" cxnId="{77F41F80-CD0D-4F6D-A635-E41D9D74DA6D}">
      <dgm:prSet/>
      <dgm:spPr/>
      <dgm:t>
        <a:bodyPr/>
        <a:lstStyle/>
        <a:p>
          <a:endParaRPr lang="ru-RU"/>
        </a:p>
      </dgm:t>
    </dgm:pt>
    <dgm:pt modelId="{5E966978-AF6D-454F-B6F5-3C0F03CF2BE9}" type="sibTrans" cxnId="{77F41F80-CD0D-4F6D-A635-E41D9D74DA6D}">
      <dgm:prSet/>
      <dgm:spPr/>
      <dgm:t>
        <a:bodyPr/>
        <a:lstStyle/>
        <a:p>
          <a:endParaRPr lang="ru-RU"/>
        </a:p>
      </dgm:t>
    </dgm:pt>
    <dgm:pt modelId="{C1CD82A0-8C0B-4246-88D3-80622996B26E}">
      <dgm:prSet custT="1"/>
      <dgm:spPr/>
      <dgm:t>
        <a:bodyPr/>
        <a:lstStyle/>
        <a:p>
          <a:pPr algn="ctr"/>
          <a:r>
            <a:rPr lang="ru-RU" sz="2000" b="0" dirty="0" smtClean="0">
              <a:latin typeface="Tahoma" pitchFamily="34" charset="0"/>
              <a:ea typeface="Tahoma" pitchFamily="34" charset="0"/>
              <a:cs typeface="Tahoma" pitchFamily="34" charset="0"/>
            </a:rPr>
            <a:t>Адрес: 355000, г.Ставрополь, </a:t>
          </a:r>
          <a:r>
            <a:rPr lang="ru-RU" sz="2000" dirty="0" smtClean="0"/>
            <a:t>Ул. </a:t>
          </a:r>
          <a:r>
            <a:rPr lang="ru-RU" sz="2000" dirty="0" err="1" smtClean="0"/>
            <a:t>Войтика</a:t>
          </a:r>
          <a:r>
            <a:rPr lang="ru-RU" sz="2000" dirty="0" smtClean="0"/>
            <a:t>, 10</a:t>
          </a:r>
          <a:r>
            <a:rPr lang="en-US" sz="2000" dirty="0" smtClean="0"/>
            <a:t>/1</a:t>
          </a:r>
          <a:endParaRPr lang="ru-RU" sz="2000" dirty="0"/>
        </a:p>
      </dgm:t>
    </dgm:pt>
    <dgm:pt modelId="{90127CB3-EA29-422C-B4C0-C9EFADBFAC16}" type="parTrans" cxnId="{E4FABD0A-AA31-4121-9562-F0C627A05303}">
      <dgm:prSet/>
      <dgm:spPr/>
      <dgm:t>
        <a:bodyPr/>
        <a:lstStyle/>
        <a:p>
          <a:endParaRPr lang="ru-RU"/>
        </a:p>
      </dgm:t>
    </dgm:pt>
    <dgm:pt modelId="{DC83EB48-753B-499F-9F28-317ACB6D33EA}" type="sibTrans" cxnId="{E4FABD0A-AA31-4121-9562-F0C627A05303}">
      <dgm:prSet/>
      <dgm:spPr/>
      <dgm:t>
        <a:bodyPr/>
        <a:lstStyle/>
        <a:p>
          <a:endParaRPr lang="ru-RU"/>
        </a:p>
      </dgm:t>
    </dgm:pt>
    <dgm:pt modelId="{6928E54C-E3D5-4494-8758-4E7D07CC51DD}" type="pres">
      <dgm:prSet presAssocID="{94ED7CE3-7AE0-4FAA-8689-6606DEBAA75A}" presName="linear" presStyleCnt="0">
        <dgm:presLayoutVars>
          <dgm:dir/>
          <dgm:resizeHandles val="exact"/>
        </dgm:presLayoutVars>
      </dgm:prSet>
      <dgm:spPr/>
    </dgm:pt>
    <dgm:pt modelId="{E83C50D8-8A76-4460-AC2B-7538E83BACB4}" type="pres">
      <dgm:prSet presAssocID="{AB266A4E-3847-4D04-AACF-CB54364AEE81}" presName="comp" presStyleCnt="0"/>
      <dgm:spPr/>
    </dgm:pt>
    <dgm:pt modelId="{F3B8EFFA-1FD5-4ECD-B173-66DFEC1773FB}" type="pres">
      <dgm:prSet presAssocID="{AB266A4E-3847-4D04-AACF-CB54364AEE81}" presName="box" presStyleLbl="node1" presStyleIdx="0" presStyleCnt="1" custLinFactNeighborX="364" custLinFactNeighborY="9115"/>
      <dgm:spPr/>
      <dgm:t>
        <a:bodyPr/>
        <a:lstStyle/>
        <a:p>
          <a:endParaRPr lang="ru-RU"/>
        </a:p>
      </dgm:t>
    </dgm:pt>
    <dgm:pt modelId="{DB2111A6-6AC4-4332-B764-71EAFF030A68}" type="pres">
      <dgm:prSet presAssocID="{AB266A4E-3847-4D04-AACF-CB54364AEE81}" presName="img" presStyleLbl="fgImgPlace1" presStyleIdx="0" presStyleCnt="1" custScaleX="117884" custScaleY="81499" custLinFactNeighborX="671" custLinFactNeighborY="0"/>
      <dgm:spPr>
        <a:blipFill rotWithShape="0">
          <a:blip xmlns:r="http://schemas.openxmlformats.org/officeDocument/2006/relationships" r:embed="rId1"/>
          <a:stretch>
            <a:fillRect/>
          </a:stretch>
        </a:blipFill>
      </dgm:spPr>
    </dgm:pt>
    <dgm:pt modelId="{7E2DE967-CB5A-4FAE-87D9-66051EF91CB0}" type="pres">
      <dgm:prSet presAssocID="{AB266A4E-3847-4D04-AACF-CB54364AEE81}" presName="text" presStyleLbl="node1" presStyleIdx="0" presStyleCnt="1">
        <dgm:presLayoutVars>
          <dgm:bulletEnabled val="1"/>
        </dgm:presLayoutVars>
      </dgm:prSet>
      <dgm:spPr/>
      <dgm:t>
        <a:bodyPr/>
        <a:lstStyle/>
        <a:p>
          <a:endParaRPr lang="ru-RU"/>
        </a:p>
      </dgm:t>
    </dgm:pt>
  </dgm:ptLst>
  <dgm:cxnLst>
    <dgm:cxn modelId="{C92EC92A-24F6-45AE-A01B-30EF1B08AB16}" type="presOf" srcId="{C1CD82A0-8C0B-4246-88D3-80622996B26E}" destId="{7E2DE967-CB5A-4FAE-87D9-66051EF91CB0}" srcOrd="1" destOrd="1" presId="urn:microsoft.com/office/officeart/2005/8/layout/vList4#2"/>
    <dgm:cxn modelId="{8D5B72EC-9D5C-4018-A96B-80B137B5035D}" type="presOf" srcId="{A309AB47-9ADB-4FB9-9D69-1D7FCBDFA29A}" destId="{7E2DE967-CB5A-4FAE-87D9-66051EF91CB0}" srcOrd="1" destOrd="4" presId="urn:microsoft.com/office/officeart/2005/8/layout/vList4#2"/>
    <dgm:cxn modelId="{D2F9FA8B-1917-46D9-B361-46D6DCA3B2EF}" type="presOf" srcId="{94ED7CE3-7AE0-4FAA-8689-6606DEBAA75A}" destId="{6928E54C-E3D5-4494-8758-4E7D07CC51DD}" srcOrd="0" destOrd="0" presId="urn:microsoft.com/office/officeart/2005/8/layout/vList4#2"/>
    <dgm:cxn modelId="{378B2ADE-EAEA-495D-93ED-A3D23B16D132}" type="presOf" srcId="{B1217488-A3C0-4770-B62A-5C82150129F7}" destId="{7E2DE967-CB5A-4FAE-87D9-66051EF91CB0}" srcOrd="1" destOrd="2" presId="urn:microsoft.com/office/officeart/2005/8/layout/vList4#2"/>
    <dgm:cxn modelId="{CAE878A3-2398-44A5-A58A-CF98BE6737F5}" type="presOf" srcId="{7F97FD94-9F4C-43DF-90D8-0762AC7FED5B}" destId="{7E2DE967-CB5A-4FAE-87D9-66051EF91CB0}" srcOrd="1" destOrd="3" presId="urn:microsoft.com/office/officeart/2005/8/layout/vList4#2"/>
    <dgm:cxn modelId="{9CFCADD2-8712-44D2-AE46-5A18E4769574}" type="presOf" srcId="{B1217488-A3C0-4770-B62A-5C82150129F7}" destId="{F3B8EFFA-1FD5-4ECD-B173-66DFEC1773FB}" srcOrd="0" destOrd="2" presId="urn:microsoft.com/office/officeart/2005/8/layout/vList4#2"/>
    <dgm:cxn modelId="{406D577B-A561-43B4-8E9C-BFE4605539F6}" srcId="{94ED7CE3-7AE0-4FAA-8689-6606DEBAA75A}" destId="{AB266A4E-3847-4D04-AACF-CB54364AEE81}" srcOrd="0" destOrd="0" parTransId="{0FA14749-26C6-4F4F-A8B7-08512ECA9142}" sibTransId="{366B412A-90CA-4685-8F6F-37593B322D00}"/>
    <dgm:cxn modelId="{5B9A03D6-F4FA-40F8-8619-24311584F99A}" srcId="{AB266A4E-3847-4D04-AACF-CB54364AEE81}" destId="{7F97FD94-9F4C-43DF-90D8-0762AC7FED5B}" srcOrd="2" destOrd="0" parTransId="{971BCA22-7C9C-472B-9F87-2720A77A6CFA}" sibTransId="{F793D05B-9903-400A-B47B-EFCFC9165FE7}"/>
    <dgm:cxn modelId="{C0A2B859-3AD0-42C8-A289-0ACE6DEF9C83}" type="presOf" srcId="{AB266A4E-3847-4D04-AACF-CB54364AEE81}" destId="{F3B8EFFA-1FD5-4ECD-B173-66DFEC1773FB}" srcOrd="0" destOrd="0" presId="urn:microsoft.com/office/officeart/2005/8/layout/vList4#2"/>
    <dgm:cxn modelId="{77F41F80-CD0D-4F6D-A635-E41D9D74DA6D}" srcId="{AB266A4E-3847-4D04-AACF-CB54364AEE81}" destId="{B1217488-A3C0-4770-B62A-5C82150129F7}" srcOrd="1" destOrd="0" parTransId="{CF74CD7B-67B7-4194-A4E3-FB59C3FBA788}" sibTransId="{5E966978-AF6D-454F-B6F5-3C0F03CF2BE9}"/>
    <dgm:cxn modelId="{3432339B-4632-4E4F-8779-FB10F921C7FC}" type="presOf" srcId="{C1CD82A0-8C0B-4246-88D3-80622996B26E}" destId="{F3B8EFFA-1FD5-4ECD-B173-66DFEC1773FB}" srcOrd="0" destOrd="1" presId="urn:microsoft.com/office/officeart/2005/8/layout/vList4#2"/>
    <dgm:cxn modelId="{E4FABD0A-AA31-4121-9562-F0C627A05303}" srcId="{AB266A4E-3847-4D04-AACF-CB54364AEE81}" destId="{C1CD82A0-8C0B-4246-88D3-80622996B26E}" srcOrd="0" destOrd="0" parTransId="{90127CB3-EA29-422C-B4C0-C9EFADBFAC16}" sibTransId="{DC83EB48-753B-499F-9F28-317ACB6D33EA}"/>
    <dgm:cxn modelId="{92CE70BE-3F08-4DA7-AA43-7FAA7940A5D3}" srcId="{AB266A4E-3847-4D04-AACF-CB54364AEE81}" destId="{A309AB47-9ADB-4FB9-9D69-1D7FCBDFA29A}" srcOrd="3" destOrd="0" parTransId="{6D6A33B8-78C0-401D-9488-3D8E200E3D0C}" sibTransId="{DDC53FFB-9250-459A-9E1E-7425AD1E0CB4}"/>
    <dgm:cxn modelId="{3FBE6A2F-C458-4115-9A46-5D9E6A049892}" type="presOf" srcId="{A309AB47-9ADB-4FB9-9D69-1D7FCBDFA29A}" destId="{F3B8EFFA-1FD5-4ECD-B173-66DFEC1773FB}" srcOrd="0" destOrd="4" presId="urn:microsoft.com/office/officeart/2005/8/layout/vList4#2"/>
    <dgm:cxn modelId="{E6467020-40AC-4CB8-85F9-11B7BAA3F774}" type="presOf" srcId="{7F97FD94-9F4C-43DF-90D8-0762AC7FED5B}" destId="{F3B8EFFA-1FD5-4ECD-B173-66DFEC1773FB}" srcOrd="0" destOrd="3" presId="urn:microsoft.com/office/officeart/2005/8/layout/vList4#2"/>
    <dgm:cxn modelId="{454B61D7-B5E8-4E8C-BB8E-99CB8626F6FE}" type="presOf" srcId="{AB266A4E-3847-4D04-AACF-CB54364AEE81}" destId="{7E2DE967-CB5A-4FAE-87D9-66051EF91CB0}" srcOrd="1" destOrd="0" presId="urn:microsoft.com/office/officeart/2005/8/layout/vList4#2"/>
    <dgm:cxn modelId="{21B7D283-42E8-4E3C-B32E-3E883F8E6D65}" type="presParOf" srcId="{6928E54C-E3D5-4494-8758-4E7D07CC51DD}" destId="{E83C50D8-8A76-4460-AC2B-7538E83BACB4}" srcOrd="0" destOrd="0" presId="urn:microsoft.com/office/officeart/2005/8/layout/vList4#2"/>
    <dgm:cxn modelId="{B61AF66E-5667-4065-9EAD-4C9C276F5555}" type="presParOf" srcId="{E83C50D8-8A76-4460-AC2B-7538E83BACB4}" destId="{F3B8EFFA-1FD5-4ECD-B173-66DFEC1773FB}" srcOrd="0" destOrd="0" presId="urn:microsoft.com/office/officeart/2005/8/layout/vList4#2"/>
    <dgm:cxn modelId="{2103239F-5127-4978-880A-F08B862511AD}" type="presParOf" srcId="{E83C50D8-8A76-4460-AC2B-7538E83BACB4}" destId="{DB2111A6-6AC4-4332-B764-71EAFF030A68}" srcOrd="1" destOrd="0" presId="urn:microsoft.com/office/officeart/2005/8/layout/vList4#2"/>
    <dgm:cxn modelId="{8012BE03-D52C-4025-A1B9-D05296968E0A}" type="presParOf" srcId="{E83C50D8-8A76-4460-AC2B-7538E83BACB4}" destId="{7E2DE967-CB5A-4FAE-87D9-66051EF91CB0}"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51B2B-BB45-4BB7-9681-4D6D7960E20E}">
      <dsp:nvSpPr>
        <dsp:cNvPr id="0" name=""/>
        <dsp:cNvSpPr/>
      </dsp:nvSpPr>
      <dsp:spPr>
        <a:xfrm>
          <a:off x="0" y="0"/>
          <a:ext cx="8323944" cy="1192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777875">
            <a:lnSpc>
              <a:spcPct val="90000"/>
            </a:lnSpc>
            <a:spcBef>
              <a:spcPct val="0"/>
            </a:spcBef>
            <a:spcAft>
              <a:spcPct val="35000"/>
            </a:spcAft>
          </a:pPr>
          <a:r>
            <a:rPr lang="ru-RU" sz="1750" kern="1200" dirty="0" smtClean="0">
              <a:latin typeface="+mj-lt"/>
            </a:rPr>
            <a:t>отсутствие возможности выдела долей в натуре </a:t>
          </a:r>
          <a:endParaRPr lang="ru-RU" sz="1750" kern="1200" dirty="0">
            <a:latin typeface="+mj-lt"/>
          </a:endParaRPr>
        </a:p>
      </dsp:txBody>
      <dsp:txXfrm>
        <a:off x="1784078" y="0"/>
        <a:ext cx="6539865" cy="1192892"/>
      </dsp:txXfrm>
    </dsp:sp>
    <dsp:sp modelId="{5DFE0239-D33B-4042-82E1-18F7956A18A2}">
      <dsp:nvSpPr>
        <dsp:cNvPr id="0" name=""/>
        <dsp:cNvSpPr/>
      </dsp:nvSpPr>
      <dsp:spPr>
        <a:xfrm>
          <a:off x="119289" y="119289"/>
          <a:ext cx="1664788" cy="95431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35C59-FE15-4D67-9365-67CC7279DDAF}">
      <dsp:nvSpPr>
        <dsp:cNvPr id="0" name=""/>
        <dsp:cNvSpPr/>
      </dsp:nvSpPr>
      <dsp:spPr>
        <a:xfrm>
          <a:off x="0" y="1312182"/>
          <a:ext cx="8323944" cy="1192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777875" rtl="0">
            <a:lnSpc>
              <a:spcPct val="90000"/>
            </a:lnSpc>
            <a:spcBef>
              <a:spcPct val="0"/>
            </a:spcBef>
            <a:spcAft>
              <a:spcPct val="35000"/>
            </a:spcAft>
          </a:pPr>
          <a:r>
            <a:rPr lang="ru-RU" sz="1750" kern="1200" dirty="0" smtClean="0">
              <a:latin typeface="+mj-lt"/>
            </a:rPr>
            <a:t>невозможность отчуждения доли в праве общей собственности отдельно от жилого</a:t>
          </a:r>
          <a:r>
            <a:rPr lang="en-US" sz="1750" kern="1200" dirty="0" smtClean="0">
              <a:latin typeface="+mj-lt"/>
            </a:rPr>
            <a:t>/</a:t>
          </a:r>
          <a:r>
            <a:rPr lang="ru-RU" sz="1750" kern="1200" dirty="0" smtClean="0">
              <a:latin typeface="+mj-lt"/>
            </a:rPr>
            <a:t>нежилого помещения </a:t>
          </a:r>
        </a:p>
      </dsp:txBody>
      <dsp:txXfrm>
        <a:off x="1784078" y="1312182"/>
        <a:ext cx="6539865" cy="1192892"/>
      </dsp:txXfrm>
    </dsp:sp>
    <dsp:sp modelId="{F0528CD5-BCCB-4B85-A42A-9CFAEF55A2A8}">
      <dsp:nvSpPr>
        <dsp:cNvPr id="0" name=""/>
        <dsp:cNvSpPr/>
      </dsp:nvSpPr>
      <dsp:spPr>
        <a:xfrm>
          <a:off x="119289" y="1431471"/>
          <a:ext cx="1664788" cy="954314"/>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5190C-314B-4A1A-B2EB-0E766AD9F984}">
      <dsp:nvSpPr>
        <dsp:cNvPr id="0" name=""/>
        <dsp:cNvSpPr/>
      </dsp:nvSpPr>
      <dsp:spPr>
        <a:xfrm>
          <a:off x="0" y="2624364"/>
          <a:ext cx="8323944" cy="1192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777875" rtl="0">
            <a:lnSpc>
              <a:spcPct val="90000"/>
            </a:lnSpc>
            <a:spcBef>
              <a:spcPct val="0"/>
            </a:spcBef>
            <a:spcAft>
              <a:spcPct val="35000"/>
            </a:spcAft>
          </a:pPr>
          <a:r>
            <a:rPr lang="ru-RU" sz="1750" kern="1200" dirty="0" smtClean="0">
              <a:latin typeface="+mj-lt"/>
            </a:rPr>
            <a:t>доля не может существовать самостоятельно, она — составная часть жилого</a:t>
          </a:r>
          <a:r>
            <a:rPr lang="en-US" sz="1750" kern="1200" dirty="0" smtClean="0">
              <a:latin typeface="+mj-lt"/>
            </a:rPr>
            <a:t>/</a:t>
          </a:r>
          <a:r>
            <a:rPr lang="ru-RU" sz="1750" kern="1200" dirty="0" smtClean="0">
              <a:latin typeface="+mj-lt"/>
            </a:rPr>
            <a:t>нежилого помещения как объекта права собственности, а потому всегда следует судьбе такого помещения</a:t>
          </a:r>
          <a:endParaRPr lang="ru-RU" sz="1750" kern="1200" dirty="0">
            <a:latin typeface="+mj-lt"/>
          </a:endParaRPr>
        </a:p>
      </dsp:txBody>
      <dsp:txXfrm>
        <a:off x="1784078" y="2624364"/>
        <a:ext cx="6539865" cy="1192892"/>
      </dsp:txXfrm>
    </dsp:sp>
    <dsp:sp modelId="{3D7B292D-2E93-4D0C-B6FA-3D3FAD874DEF}">
      <dsp:nvSpPr>
        <dsp:cNvPr id="0" name=""/>
        <dsp:cNvSpPr/>
      </dsp:nvSpPr>
      <dsp:spPr>
        <a:xfrm>
          <a:off x="119289" y="2743653"/>
          <a:ext cx="1664788" cy="954314"/>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CF8D3-91BA-4AC2-8BB6-EBD67B61FD4D}">
      <dsp:nvSpPr>
        <dsp:cNvPr id="0" name=""/>
        <dsp:cNvSpPr/>
      </dsp:nvSpPr>
      <dsp:spPr>
        <a:xfrm>
          <a:off x="0" y="801180"/>
          <a:ext cx="7943090"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72" tIns="374904" rIns="616472"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Если нет автоматизированной системы  учета потребления энергоресурсов - по нормативу, с последующим перерасчетом в порядке, утвержденном Правительством РФ (не утвержден)</a:t>
          </a:r>
          <a:endParaRPr lang="ru-RU" sz="1800" kern="1200" dirty="0"/>
        </a:p>
        <a:p>
          <a:pPr marL="171450" lvl="1" indent="-171450" algn="l" defTabSz="800100">
            <a:lnSpc>
              <a:spcPct val="90000"/>
            </a:lnSpc>
            <a:spcBef>
              <a:spcPct val="0"/>
            </a:spcBef>
            <a:spcAft>
              <a:spcPct val="15000"/>
            </a:spcAft>
            <a:buChar char="••"/>
          </a:pPr>
          <a:r>
            <a:rPr lang="ru-RU" sz="1800" kern="1200" dirty="0" smtClean="0"/>
            <a:t>Если есть такая система - по общедомовому прибору учета </a:t>
          </a:r>
          <a:endParaRPr lang="ru-RU" sz="1800" kern="1200" dirty="0"/>
        </a:p>
      </dsp:txBody>
      <dsp:txXfrm>
        <a:off x="0" y="801180"/>
        <a:ext cx="7943090" cy="1559250"/>
      </dsp:txXfrm>
    </dsp:sp>
    <dsp:sp modelId="{69982A53-A0E7-4F2C-A9D2-96DEE64B25F9}">
      <dsp:nvSpPr>
        <dsp:cNvPr id="0" name=""/>
        <dsp:cNvSpPr/>
      </dsp:nvSpPr>
      <dsp:spPr>
        <a:xfrm>
          <a:off x="397154" y="535500"/>
          <a:ext cx="55601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61" tIns="0" rIns="210161" bIns="0" numCol="1" spcCol="1270" anchor="ctr" anchorCtr="0">
          <a:noAutofit/>
        </a:bodyPr>
        <a:lstStyle/>
        <a:p>
          <a:pPr lvl="0" algn="l" defTabSz="800100">
            <a:lnSpc>
              <a:spcPct val="90000"/>
            </a:lnSpc>
            <a:spcBef>
              <a:spcPct val="0"/>
            </a:spcBef>
            <a:spcAft>
              <a:spcPct val="35000"/>
            </a:spcAft>
          </a:pPr>
          <a:r>
            <a:rPr lang="ru-RU" sz="1800" kern="1200" dirty="0" smtClean="0"/>
            <a:t>Без проведения общего собрания собственников:</a:t>
          </a:r>
          <a:endParaRPr lang="ru-RU" sz="1800" kern="1200" dirty="0"/>
        </a:p>
      </dsp:txBody>
      <dsp:txXfrm>
        <a:off x="423093" y="561439"/>
        <a:ext cx="5508285" cy="479482"/>
      </dsp:txXfrm>
    </dsp:sp>
    <dsp:sp modelId="{AE59E1F2-463E-4547-A4AF-09EEED47E8D3}">
      <dsp:nvSpPr>
        <dsp:cNvPr id="0" name=""/>
        <dsp:cNvSpPr/>
      </dsp:nvSpPr>
      <dsp:spPr>
        <a:xfrm>
          <a:off x="0" y="2723311"/>
          <a:ext cx="7943090"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72" tIns="374904" rIns="616472"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Исходя из среднемесячного объема потребления КР на СОИ, с последующем перерасчетом в конце года в порядке, утвержденном Правительством РФ (не утвержден)</a:t>
          </a:r>
          <a:endParaRPr lang="ru-RU" sz="1800" kern="1200" dirty="0"/>
        </a:p>
        <a:p>
          <a:pPr marL="171450" lvl="1" indent="-171450" algn="l" defTabSz="800100">
            <a:lnSpc>
              <a:spcPct val="90000"/>
            </a:lnSpc>
            <a:spcBef>
              <a:spcPct val="0"/>
            </a:spcBef>
            <a:spcAft>
              <a:spcPct val="15000"/>
            </a:spcAft>
            <a:buChar char="••"/>
          </a:pPr>
          <a:r>
            <a:rPr lang="ru-RU" sz="1800" kern="1200" dirty="0" smtClean="0"/>
            <a:t>По показаниям общедомового прибора учета</a:t>
          </a:r>
          <a:endParaRPr lang="ru-RU" sz="1800" kern="1200" dirty="0"/>
        </a:p>
      </dsp:txBody>
      <dsp:txXfrm>
        <a:off x="0" y="2723311"/>
        <a:ext cx="7943090" cy="1559250"/>
      </dsp:txXfrm>
    </dsp:sp>
    <dsp:sp modelId="{5340D0F9-6E7A-4649-9515-83296FBE91A3}">
      <dsp:nvSpPr>
        <dsp:cNvPr id="0" name=""/>
        <dsp:cNvSpPr/>
      </dsp:nvSpPr>
      <dsp:spPr>
        <a:xfrm>
          <a:off x="397154" y="2457631"/>
          <a:ext cx="55601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61" tIns="0" rIns="210161" bIns="0" numCol="1" spcCol="1270" anchor="ctr" anchorCtr="0">
          <a:noAutofit/>
        </a:bodyPr>
        <a:lstStyle/>
        <a:p>
          <a:pPr lvl="0" algn="l" defTabSz="800100">
            <a:lnSpc>
              <a:spcPct val="90000"/>
            </a:lnSpc>
            <a:spcBef>
              <a:spcPct val="0"/>
            </a:spcBef>
            <a:spcAft>
              <a:spcPct val="35000"/>
            </a:spcAft>
          </a:pPr>
          <a:r>
            <a:rPr lang="ru-RU" sz="1800" kern="1200" dirty="0" smtClean="0"/>
            <a:t>По решению общего собрания собственников:</a:t>
          </a:r>
          <a:endParaRPr lang="ru-RU" sz="1800" kern="1200" dirty="0"/>
        </a:p>
      </dsp:txBody>
      <dsp:txXfrm>
        <a:off x="423093" y="2483570"/>
        <a:ext cx="5508285"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87D9-1C25-4F4D-BC58-331FBFCAE7C1}">
      <dsp:nvSpPr>
        <dsp:cNvPr id="0" name=""/>
        <dsp:cNvSpPr/>
      </dsp:nvSpPr>
      <dsp:spPr>
        <a:xfrm>
          <a:off x="0" y="3262271"/>
          <a:ext cx="8678006" cy="1070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latin typeface="Tahoma" pitchFamily="34" charset="0"/>
              <a:ea typeface="Tahoma" pitchFamily="34" charset="0"/>
              <a:cs typeface="Tahoma" pitchFamily="34" charset="0"/>
            </a:rPr>
            <a:t>Основной источник финансирования – ежемесячные взносы собственников помещений в МКД</a:t>
          </a:r>
          <a:endParaRPr lang="ru-RU" sz="1600" b="1" kern="1200" dirty="0">
            <a:latin typeface="Tahoma" pitchFamily="34" charset="0"/>
            <a:ea typeface="Tahoma" pitchFamily="34" charset="0"/>
            <a:cs typeface="Tahoma" pitchFamily="34" charset="0"/>
          </a:endParaRPr>
        </a:p>
      </dsp:txBody>
      <dsp:txXfrm>
        <a:off x="0" y="3262271"/>
        <a:ext cx="8678006" cy="1070750"/>
      </dsp:txXfrm>
    </dsp:sp>
    <dsp:sp modelId="{B506A2AB-C746-4E61-A5EB-300A1552A203}">
      <dsp:nvSpPr>
        <dsp:cNvPr id="0" name=""/>
        <dsp:cNvSpPr/>
      </dsp:nvSpPr>
      <dsp:spPr>
        <a:xfrm rot="10800000">
          <a:off x="0" y="1631518"/>
          <a:ext cx="8678006" cy="16468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latin typeface="Tahoma" pitchFamily="34" charset="0"/>
              <a:ea typeface="Tahoma" pitchFamily="34" charset="0"/>
              <a:cs typeface="Tahoma" pitchFamily="34" charset="0"/>
            </a:rPr>
            <a:t>В программах установлены предельные сроки выполнения работ по капитальному ремонту общего имущества в МКД</a:t>
          </a:r>
          <a:endParaRPr lang="ru-RU" sz="1600" b="1" kern="1200" dirty="0">
            <a:latin typeface="Tahoma" pitchFamily="34" charset="0"/>
            <a:ea typeface="Tahoma" pitchFamily="34" charset="0"/>
            <a:cs typeface="Tahoma" pitchFamily="34" charset="0"/>
          </a:endParaRPr>
        </a:p>
      </dsp:txBody>
      <dsp:txXfrm rot="10800000">
        <a:off x="0" y="1631518"/>
        <a:ext cx="8678006" cy="1070050"/>
      </dsp:txXfrm>
    </dsp:sp>
    <dsp:sp modelId="{70DC5964-436B-4B3D-8874-D5587A8E06AF}">
      <dsp:nvSpPr>
        <dsp:cNvPr id="0" name=""/>
        <dsp:cNvSpPr/>
      </dsp:nvSpPr>
      <dsp:spPr>
        <a:xfrm rot="10800000">
          <a:off x="0" y="766"/>
          <a:ext cx="8678006" cy="16468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latin typeface="Tahoma" pitchFamily="34" charset="0"/>
              <a:ea typeface="Tahoma" pitchFamily="34" charset="0"/>
              <a:cs typeface="Tahoma" pitchFamily="34" charset="0"/>
            </a:rPr>
            <a:t>В соответствии с ЖКХ РФ субъекты Российской Федерации утверждают долгосрочные региональные программы капремонта общего имущества в МКД</a:t>
          </a:r>
          <a:endParaRPr lang="ru-RU" sz="1600" kern="1200" dirty="0">
            <a:latin typeface="Tahoma" pitchFamily="34" charset="0"/>
            <a:ea typeface="Tahoma" pitchFamily="34" charset="0"/>
            <a:cs typeface="Tahoma" pitchFamily="34" charset="0"/>
          </a:endParaRPr>
        </a:p>
      </dsp:txBody>
      <dsp:txXfrm rot="10800000">
        <a:off x="0" y="766"/>
        <a:ext cx="8678006" cy="1070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674E5-4039-4571-8317-8F5EE7980D4D}">
      <dsp:nvSpPr>
        <dsp:cNvPr id="0" name=""/>
        <dsp:cNvSpPr/>
      </dsp:nvSpPr>
      <dsp:spPr>
        <a:xfrm>
          <a:off x="1507408" y="1109118"/>
          <a:ext cx="2823080" cy="18829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ru-RU" sz="1100" kern="1200" dirty="0" smtClean="0">
              <a:latin typeface="Tahoma" pitchFamily="34" charset="0"/>
              <a:ea typeface="Tahoma" pitchFamily="34" charset="0"/>
              <a:cs typeface="Tahoma" pitchFamily="34" charset="0"/>
            </a:rPr>
            <a:t>Может стать удобным инструментом формирования фонда капремонта МКД для активных, самостоятельных и ответственных собственников, которые в состоянии коллегиально решать ключевые вопросы, касающиеся </a:t>
          </a:r>
          <a:r>
            <a:rPr lang="ru-RU" sz="1100" kern="1200" dirty="0" err="1" smtClean="0">
              <a:latin typeface="Tahoma" pitchFamily="34" charset="0"/>
              <a:ea typeface="Tahoma" pitchFamily="34" charset="0"/>
              <a:cs typeface="Tahoma" pitchFamily="34" charset="0"/>
            </a:rPr>
            <a:t>общедомового</a:t>
          </a:r>
          <a:r>
            <a:rPr lang="ru-RU" sz="1100" kern="1200" dirty="0" smtClean="0">
              <a:latin typeface="Tahoma" pitchFamily="34" charset="0"/>
              <a:ea typeface="Tahoma" pitchFamily="34" charset="0"/>
              <a:cs typeface="Tahoma" pitchFamily="34" charset="0"/>
            </a:rPr>
            <a:t> имущества </a:t>
          </a:r>
        </a:p>
      </dsp:txBody>
      <dsp:txXfrm>
        <a:off x="1959100" y="1109118"/>
        <a:ext cx="2371387" cy="1882994"/>
      </dsp:txXfrm>
    </dsp:sp>
    <dsp:sp modelId="{22DAA0F2-A07F-4DBF-AFE1-419CE30B1058}">
      <dsp:nvSpPr>
        <dsp:cNvPr id="0" name=""/>
        <dsp:cNvSpPr/>
      </dsp:nvSpPr>
      <dsp:spPr>
        <a:xfrm>
          <a:off x="1765" y="356296"/>
          <a:ext cx="1882053" cy="18820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kern="1200" dirty="0" smtClean="0">
              <a:latin typeface="Tahoma" pitchFamily="34" charset="0"/>
              <a:ea typeface="Tahoma" pitchFamily="34" charset="0"/>
              <a:cs typeface="Tahoma" pitchFamily="34" charset="0"/>
            </a:rPr>
            <a:t>Специальный счет</a:t>
          </a:r>
          <a:endParaRPr lang="ru-RU" sz="1600" b="1" i="0" kern="1200" dirty="0">
            <a:solidFill>
              <a:schemeClr val="bg1"/>
            </a:solidFill>
            <a:latin typeface="Tahoma" pitchFamily="34" charset="0"/>
            <a:ea typeface="Tahoma" pitchFamily="34" charset="0"/>
            <a:cs typeface="Tahoma" pitchFamily="34" charset="0"/>
          </a:endParaRPr>
        </a:p>
      </dsp:txBody>
      <dsp:txXfrm>
        <a:off x="277385" y="631916"/>
        <a:ext cx="1330813" cy="1330813"/>
      </dsp:txXfrm>
    </dsp:sp>
    <dsp:sp modelId="{A6978DBE-8DB6-4916-BC6E-2FB424D6D8B6}">
      <dsp:nvSpPr>
        <dsp:cNvPr id="0" name=""/>
        <dsp:cNvSpPr/>
      </dsp:nvSpPr>
      <dsp:spPr>
        <a:xfrm>
          <a:off x="6212542" y="1109118"/>
          <a:ext cx="2823080" cy="18829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ru-RU" sz="1100" kern="1200" dirty="0" smtClean="0">
              <a:latin typeface="Tahoma" pitchFamily="34" charset="0"/>
              <a:ea typeface="Tahoma" pitchFamily="34" charset="0"/>
              <a:cs typeface="Tahoma" pitchFamily="34" charset="0"/>
            </a:rPr>
            <a:t>Предусматривает аккумулирование денежных средств собственников помещений в МКД в пределах одного муниципального образования. Эти средства направляются на проведение капремонта всех вошедших в региональную программу МКД в пределах этого муниципального образования на возвратной основе </a:t>
          </a:r>
        </a:p>
      </dsp:txBody>
      <dsp:txXfrm>
        <a:off x="6664235" y="1109118"/>
        <a:ext cx="2371387" cy="1882994"/>
      </dsp:txXfrm>
    </dsp:sp>
    <dsp:sp modelId="{B17AE2A2-F1DE-4FD9-97AC-DF938C3EAB81}">
      <dsp:nvSpPr>
        <dsp:cNvPr id="0" name=""/>
        <dsp:cNvSpPr/>
      </dsp:nvSpPr>
      <dsp:spPr>
        <a:xfrm>
          <a:off x="4706899" y="356296"/>
          <a:ext cx="2001055" cy="18820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kern="1200" dirty="0" smtClean="0">
              <a:latin typeface="Tahoma" pitchFamily="34" charset="0"/>
              <a:ea typeface="Tahoma" pitchFamily="34" charset="0"/>
              <a:cs typeface="Tahoma" pitchFamily="34" charset="0"/>
            </a:rPr>
            <a:t>Счет регионального оператора</a:t>
          </a:r>
          <a:endParaRPr lang="ru-RU" sz="1600" kern="1200" dirty="0">
            <a:latin typeface="Tahoma" pitchFamily="34" charset="0"/>
            <a:ea typeface="Tahoma" pitchFamily="34" charset="0"/>
            <a:cs typeface="Tahoma" pitchFamily="34" charset="0"/>
          </a:endParaRPr>
        </a:p>
      </dsp:txBody>
      <dsp:txXfrm>
        <a:off x="4999947" y="631916"/>
        <a:ext cx="1414959" cy="1330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527A-77F7-4CA2-B304-972187C42A0D}">
      <dsp:nvSpPr>
        <dsp:cNvPr id="0" name=""/>
        <dsp:cNvSpPr/>
      </dsp:nvSpPr>
      <dsp:spPr>
        <a:xfrm>
          <a:off x="0" y="3426"/>
          <a:ext cx="9158963" cy="1346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latin typeface="Tahoma" pitchFamily="34" charset="0"/>
              <a:ea typeface="Tahoma" pitchFamily="34" charset="0"/>
              <a:cs typeface="Tahoma" pitchFamily="34" charset="0"/>
            </a:rPr>
            <a:t>Владельцем специального счета может быть:</a:t>
          </a:r>
          <a:endParaRPr lang="ru-RU" sz="1800" b="1" i="0" kern="1200" dirty="0">
            <a:solidFill>
              <a:schemeClr val="bg1"/>
            </a:solidFill>
            <a:latin typeface="Tahoma" pitchFamily="34" charset="0"/>
            <a:ea typeface="Tahoma" pitchFamily="34" charset="0"/>
            <a:cs typeface="Tahoma" pitchFamily="34" charset="0"/>
          </a:endParaRPr>
        </a:p>
      </dsp:txBody>
      <dsp:txXfrm>
        <a:off x="65717" y="69143"/>
        <a:ext cx="9027529" cy="1214778"/>
      </dsp:txXfrm>
    </dsp:sp>
    <dsp:sp modelId="{72E4E229-8DBB-44F7-BD32-399F7ED58F94}">
      <dsp:nvSpPr>
        <dsp:cNvPr id="0" name=""/>
        <dsp:cNvSpPr/>
      </dsp:nvSpPr>
      <dsp:spPr>
        <a:xfrm>
          <a:off x="0" y="1349638"/>
          <a:ext cx="9158963" cy="1231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79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latin typeface="Tahoma" pitchFamily="34" charset="0"/>
              <a:ea typeface="Tahoma" pitchFamily="34" charset="0"/>
              <a:cs typeface="Tahoma" pitchFamily="34" charset="0"/>
            </a:rPr>
            <a:t>ТСЖ (если оно управляет одним МКД или несколькими домами, количество квартир в которых в сумме не превышает 30); жилищный кооператив или иной специализированный кооператив, осуществляющий управление многоквартирным домом</a:t>
          </a:r>
        </a:p>
        <a:p>
          <a:pPr marL="171450" lvl="1" indent="-171450" algn="l" defTabSz="711200">
            <a:lnSpc>
              <a:spcPct val="90000"/>
            </a:lnSpc>
            <a:spcBef>
              <a:spcPct val="0"/>
            </a:spcBef>
            <a:spcAft>
              <a:spcPct val="20000"/>
            </a:spcAft>
            <a:buChar char="••"/>
          </a:pPr>
          <a:r>
            <a:rPr lang="ru-RU" sz="1600" kern="1200" dirty="0" smtClean="0">
              <a:latin typeface="Tahoma" pitchFamily="34" charset="0"/>
              <a:ea typeface="Tahoma" pitchFamily="34" charset="0"/>
              <a:cs typeface="Tahoma" pitchFamily="34" charset="0"/>
            </a:rPr>
            <a:t>региональный оператор</a:t>
          </a:r>
          <a:endParaRPr lang="ru-RU"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20000"/>
            </a:spcAft>
            <a:buChar char="••"/>
          </a:pPr>
          <a:r>
            <a:rPr lang="ru-RU" sz="1600" kern="1200" dirty="0" smtClean="0">
              <a:latin typeface="Tahoma" pitchFamily="34" charset="0"/>
              <a:ea typeface="Tahoma" pitchFamily="34" charset="0"/>
              <a:cs typeface="Tahoma" pitchFamily="34" charset="0"/>
            </a:rPr>
            <a:t>управляющая компания</a:t>
          </a:r>
          <a:endParaRPr lang="ru-RU" sz="1600" kern="1200" dirty="0">
            <a:latin typeface="Tahoma" pitchFamily="34" charset="0"/>
            <a:ea typeface="Tahoma" pitchFamily="34" charset="0"/>
            <a:cs typeface="Tahoma" pitchFamily="34" charset="0"/>
          </a:endParaRPr>
        </a:p>
      </dsp:txBody>
      <dsp:txXfrm>
        <a:off x="0" y="1349638"/>
        <a:ext cx="9158963" cy="1231901"/>
      </dsp:txXfrm>
    </dsp:sp>
    <dsp:sp modelId="{DED3099A-D3E7-468A-B4D5-C48BBC8F5D09}">
      <dsp:nvSpPr>
        <dsp:cNvPr id="0" name=""/>
        <dsp:cNvSpPr/>
      </dsp:nvSpPr>
      <dsp:spPr>
        <a:xfrm>
          <a:off x="0" y="2581539"/>
          <a:ext cx="9158963" cy="1346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latin typeface="Tahoma" pitchFamily="34" charset="0"/>
              <a:ea typeface="Tahoma" pitchFamily="34" charset="0"/>
              <a:cs typeface="Tahoma" pitchFamily="34" charset="0"/>
            </a:rPr>
            <a:t>Обратите внимание! Если ТСЖ, ЖСК или иной кооператив как юридическое лицо вправе открыть специальный счет самостоятельно, то дома, которые управляются управляющей компанией или находятся на непосредственном способе управления, то есть не имеют юридического лица, вправе назначить владельцем специального счета:</a:t>
          </a:r>
          <a:endParaRPr lang="ru-RU" sz="1600" b="1" i="0" kern="1200" dirty="0">
            <a:latin typeface="Tahoma" pitchFamily="34" charset="0"/>
            <a:ea typeface="Tahoma" pitchFamily="34" charset="0"/>
            <a:cs typeface="Tahoma" pitchFamily="34" charset="0"/>
          </a:endParaRPr>
        </a:p>
      </dsp:txBody>
      <dsp:txXfrm>
        <a:off x="65717" y="2647256"/>
        <a:ext cx="9027529" cy="1214778"/>
      </dsp:txXfrm>
    </dsp:sp>
    <dsp:sp modelId="{6A918CAB-0386-4304-9431-556E0D8F8975}">
      <dsp:nvSpPr>
        <dsp:cNvPr id="0" name=""/>
        <dsp:cNvSpPr/>
      </dsp:nvSpPr>
      <dsp:spPr>
        <a:xfrm>
          <a:off x="0" y="3927751"/>
          <a:ext cx="9158963" cy="53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79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latin typeface="Tahoma" pitchFamily="34" charset="0"/>
              <a:ea typeface="Tahoma" pitchFamily="34" charset="0"/>
              <a:cs typeface="Tahoma" pitchFamily="34" charset="0"/>
            </a:rPr>
            <a:t>регионального оператора</a:t>
          </a:r>
        </a:p>
        <a:p>
          <a:pPr marL="171450" lvl="1" indent="-171450" algn="l" defTabSz="711200">
            <a:lnSpc>
              <a:spcPct val="90000"/>
            </a:lnSpc>
            <a:spcBef>
              <a:spcPct val="0"/>
            </a:spcBef>
            <a:spcAft>
              <a:spcPct val="20000"/>
            </a:spcAft>
            <a:buChar char="••"/>
          </a:pPr>
          <a:r>
            <a:rPr lang="ru-RU" sz="1600" kern="1200" dirty="0" smtClean="0">
              <a:latin typeface="Tahoma" pitchFamily="34" charset="0"/>
              <a:ea typeface="Tahoma" pitchFamily="34" charset="0"/>
              <a:cs typeface="Tahoma" pitchFamily="34" charset="0"/>
            </a:rPr>
            <a:t>управляющую компанию</a:t>
          </a:r>
          <a:endParaRPr lang="ru-RU" sz="3600" kern="1200" dirty="0"/>
        </a:p>
      </dsp:txBody>
      <dsp:txXfrm>
        <a:off x="0" y="3927751"/>
        <a:ext cx="9158963" cy="535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8EFFA-1FD5-4ECD-B173-66DFEC1773FB}">
      <dsp:nvSpPr>
        <dsp:cNvPr id="0" name=""/>
        <dsp:cNvSpPr/>
      </dsp:nvSpPr>
      <dsp:spPr>
        <a:xfrm>
          <a:off x="0" y="0"/>
          <a:ext cx="8895229" cy="37810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endParaRPr lang="ru-RU" sz="2400" kern="1200" dirty="0" smtClean="0"/>
        </a:p>
        <a:p>
          <a:pPr lvl="0" algn="ctr" defTabSz="1066800">
            <a:lnSpc>
              <a:spcPct val="90000"/>
            </a:lnSpc>
            <a:spcBef>
              <a:spcPct val="0"/>
            </a:spcBef>
            <a:spcAft>
              <a:spcPct val="35000"/>
            </a:spcAft>
          </a:pPr>
          <a:r>
            <a:rPr lang="ru-RU" sz="2800" b="1" kern="1200" dirty="0" smtClean="0"/>
            <a:t>Управление Ставропольского края по строительному и жилищному надзору</a:t>
          </a:r>
          <a:endParaRPr lang="ru-RU" sz="2800" b="1" kern="1200" dirty="0"/>
        </a:p>
        <a:p>
          <a:pPr marL="228600" lvl="1" indent="-228600" algn="ctr" defTabSz="889000">
            <a:lnSpc>
              <a:spcPct val="90000"/>
            </a:lnSpc>
            <a:spcBef>
              <a:spcPct val="0"/>
            </a:spcBef>
            <a:spcAft>
              <a:spcPct val="15000"/>
            </a:spcAft>
            <a:buChar char="••"/>
          </a:pPr>
          <a:r>
            <a:rPr lang="ru-RU" sz="2000" b="0" kern="1200" dirty="0" smtClean="0">
              <a:latin typeface="Tahoma" pitchFamily="34" charset="0"/>
              <a:ea typeface="Tahoma" pitchFamily="34" charset="0"/>
              <a:cs typeface="Tahoma" pitchFamily="34" charset="0"/>
            </a:rPr>
            <a:t>Адрес: 355000, г.Ставрополь, </a:t>
          </a:r>
          <a:r>
            <a:rPr lang="ru-RU" sz="2000" kern="1200" dirty="0" smtClean="0"/>
            <a:t>Ул. </a:t>
          </a:r>
          <a:r>
            <a:rPr lang="ru-RU" sz="2000" kern="1200" dirty="0" err="1" smtClean="0"/>
            <a:t>Войтика</a:t>
          </a:r>
          <a:r>
            <a:rPr lang="ru-RU" sz="2000" kern="1200" dirty="0" smtClean="0"/>
            <a:t>, 10</a:t>
          </a:r>
          <a:r>
            <a:rPr lang="en-US" sz="2000" kern="1200" dirty="0" smtClean="0"/>
            <a:t>/1</a:t>
          </a:r>
          <a:endParaRPr lang="ru-RU" sz="2000" kern="1200" dirty="0"/>
        </a:p>
        <a:p>
          <a:pPr marL="228600" lvl="1" indent="-228600" algn="ctr" defTabSz="889000">
            <a:lnSpc>
              <a:spcPct val="90000"/>
            </a:lnSpc>
            <a:spcBef>
              <a:spcPct val="0"/>
            </a:spcBef>
            <a:spcAft>
              <a:spcPct val="15000"/>
            </a:spcAft>
            <a:buChar char="••"/>
          </a:pPr>
          <a:r>
            <a:rPr lang="en-US" sz="2000" kern="1200" dirty="0" smtClean="0"/>
            <a:t> </a:t>
          </a:r>
          <a:r>
            <a:rPr lang="ru-RU" sz="2000" kern="1200" dirty="0" smtClean="0"/>
            <a:t>Приемная: тел./Факс (8652)</a:t>
          </a:r>
          <a:r>
            <a:rPr lang="en-US" sz="2000" kern="1200" dirty="0" smtClean="0"/>
            <a:t>28-30-80</a:t>
          </a:r>
          <a:r>
            <a:rPr lang="ru-RU" sz="2000" kern="1200" dirty="0" smtClean="0"/>
            <a:t>,</a:t>
          </a:r>
          <a:r>
            <a:rPr lang="ru-RU" sz="2000" b="0" kern="1200" dirty="0" smtClean="0">
              <a:solidFill>
                <a:srgbClr val="FF0000"/>
              </a:solidFill>
              <a:latin typeface="Tahoma" pitchFamily="34" charset="0"/>
              <a:ea typeface="Tahoma" pitchFamily="34" charset="0"/>
              <a:cs typeface="Tahoma" pitchFamily="34" charset="0"/>
            </a:rPr>
            <a:t> </a:t>
          </a:r>
          <a:endParaRPr lang="ru-RU" sz="2000" b="0" kern="1200" dirty="0">
            <a:solidFill>
              <a:srgbClr val="FF0000"/>
            </a:solidFill>
            <a:latin typeface="Tahoma" pitchFamily="34" charset="0"/>
            <a:ea typeface="Tahoma" pitchFamily="34" charset="0"/>
            <a:cs typeface="Tahoma" pitchFamily="34" charset="0"/>
          </a:endParaRPr>
        </a:p>
        <a:p>
          <a:pPr marL="228600" lvl="1" indent="-228600" algn="ctr" defTabSz="889000">
            <a:lnSpc>
              <a:spcPct val="90000"/>
            </a:lnSpc>
            <a:spcBef>
              <a:spcPct val="0"/>
            </a:spcBef>
            <a:spcAft>
              <a:spcPct val="15000"/>
            </a:spcAft>
            <a:buChar char="••"/>
          </a:pPr>
          <a:r>
            <a:rPr lang="ru-RU" sz="2000" b="0" kern="1200" dirty="0" smtClean="0">
              <a:latin typeface="Tahoma" pitchFamily="34" charset="0"/>
              <a:ea typeface="Tahoma" pitchFamily="34" charset="0"/>
              <a:cs typeface="Tahoma" pitchFamily="34" charset="0"/>
            </a:rPr>
            <a:t>Электронная почта: </a:t>
          </a:r>
          <a:r>
            <a:rPr lang="en-US" sz="2000" b="0" kern="1200" dirty="0" smtClean="0">
              <a:latin typeface="Tahoma" pitchFamily="34" charset="0"/>
              <a:ea typeface="Tahoma" pitchFamily="34" charset="0"/>
              <a:cs typeface="Tahoma" pitchFamily="34" charset="0"/>
            </a:rPr>
            <a:t>nadzor26@stavregion.ru</a:t>
          </a:r>
          <a:endParaRPr lang="ru-RU" sz="2000" b="0" kern="1200" dirty="0">
            <a:latin typeface="Tahoma" pitchFamily="34" charset="0"/>
            <a:ea typeface="Tahoma" pitchFamily="34" charset="0"/>
            <a:cs typeface="Tahoma" pitchFamily="34" charset="0"/>
          </a:endParaRPr>
        </a:p>
        <a:p>
          <a:pPr marL="228600" lvl="1" indent="-228600" algn="ctr" defTabSz="889000">
            <a:lnSpc>
              <a:spcPct val="90000"/>
            </a:lnSpc>
            <a:spcBef>
              <a:spcPct val="0"/>
            </a:spcBef>
            <a:spcAft>
              <a:spcPct val="15000"/>
            </a:spcAft>
            <a:buChar char="••"/>
          </a:pPr>
          <a:r>
            <a:rPr lang="ru-RU" sz="2000" b="0" kern="1200" dirty="0" smtClean="0">
              <a:latin typeface="Tahoma" pitchFamily="34" charset="0"/>
              <a:ea typeface="Tahoma" pitchFamily="34" charset="0"/>
              <a:cs typeface="Tahoma" pitchFamily="34" charset="0"/>
            </a:rPr>
            <a:t>Официальный сайт:</a:t>
          </a:r>
          <a:r>
            <a:rPr lang="en-US" sz="2000" b="0" u="sng" kern="1200" dirty="0" smtClean="0">
              <a:latin typeface="Tahoma" pitchFamily="34" charset="0"/>
              <a:ea typeface="Tahoma" pitchFamily="34" charset="0"/>
              <a:cs typeface="Tahoma" pitchFamily="34" charset="0"/>
            </a:rPr>
            <a:t>www</a:t>
          </a:r>
          <a:r>
            <a:rPr lang="ru-RU" sz="2000" b="0" u="sng" kern="1200" dirty="0" smtClean="0">
              <a:latin typeface="Tahoma" pitchFamily="34" charset="0"/>
              <a:ea typeface="Tahoma" pitchFamily="34" charset="0"/>
              <a:cs typeface="Tahoma" pitchFamily="34" charset="0"/>
            </a:rPr>
            <a:t>.nadzor26.ru</a:t>
          </a:r>
          <a:endParaRPr lang="ru-RU" sz="2000" b="0" kern="1200" dirty="0">
            <a:latin typeface="Tahoma" pitchFamily="34" charset="0"/>
            <a:ea typeface="Tahoma" pitchFamily="34" charset="0"/>
            <a:cs typeface="Tahoma" pitchFamily="34" charset="0"/>
          </a:endParaRPr>
        </a:p>
      </dsp:txBody>
      <dsp:txXfrm>
        <a:off x="2157155" y="0"/>
        <a:ext cx="6738073" cy="3781093"/>
      </dsp:txXfrm>
    </dsp:sp>
    <dsp:sp modelId="{DB2111A6-6AC4-4332-B764-71EAFF030A68}">
      <dsp:nvSpPr>
        <dsp:cNvPr id="0" name=""/>
        <dsp:cNvSpPr/>
      </dsp:nvSpPr>
      <dsp:spPr>
        <a:xfrm>
          <a:off x="230964" y="657925"/>
          <a:ext cx="2097210" cy="246524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3A9EF-60D0-46C8-9DFB-7FBCD22C181E}" type="datetimeFigureOut">
              <a:rPr lang="ru-RU" smtClean="0"/>
              <a:t>26.10.2018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C600C-322F-47A0-A8F6-82A1E87B534B}" type="slidenum">
              <a:rPr lang="ru-RU" smtClean="0"/>
              <a:t>‹#›</a:t>
            </a:fld>
            <a:endParaRPr lang="ru-RU"/>
          </a:p>
        </p:txBody>
      </p:sp>
    </p:spTree>
    <p:extLst>
      <p:ext uri="{BB962C8B-B14F-4D97-AF65-F5344CB8AC3E}">
        <p14:creationId xmlns:p14="http://schemas.microsoft.com/office/powerpoint/2010/main" val="245548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2</a:t>
            </a:fld>
            <a:endParaRPr lang="ru-RU"/>
          </a:p>
        </p:txBody>
      </p:sp>
    </p:spTree>
    <p:extLst>
      <p:ext uri="{BB962C8B-B14F-4D97-AF65-F5344CB8AC3E}">
        <p14:creationId xmlns:p14="http://schemas.microsoft.com/office/powerpoint/2010/main" val="221463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12</a:t>
            </a:fld>
            <a:endParaRPr lang="ru-RU"/>
          </a:p>
        </p:txBody>
      </p:sp>
    </p:spTree>
    <p:extLst>
      <p:ext uri="{BB962C8B-B14F-4D97-AF65-F5344CB8AC3E}">
        <p14:creationId xmlns:p14="http://schemas.microsoft.com/office/powerpoint/2010/main" val="410011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 счет этих средств можно выполнить также следующие работы / услуги:</a:t>
            </a:r>
          </a:p>
          <a:p>
            <a:pPr lvl="0"/>
            <a:r>
              <a:rPr lang="ru-RU" sz="1200" kern="1200" dirty="0" smtClean="0">
                <a:solidFill>
                  <a:schemeClr val="tx1"/>
                </a:solidFill>
                <a:effectLst/>
                <a:latin typeface="+mn-lt"/>
                <a:ea typeface="+mn-ea"/>
                <a:cs typeface="+mn-cs"/>
              </a:rPr>
              <a:t>переустройство невентилируемой крыши на вентилируемую крышу, устройство выходов на кровлю</a:t>
            </a:r>
          </a:p>
          <a:p>
            <a:pPr lvl="0"/>
            <a:r>
              <a:rPr lang="ru-RU" sz="1200" kern="1200" dirty="0" smtClean="0">
                <a:solidFill>
                  <a:schemeClr val="tx1"/>
                </a:solidFill>
                <a:effectLst/>
                <a:latin typeface="+mn-lt"/>
                <a:ea typeface="+mn-ea"/>
                <a:cs typeface="+mn-cs"/>
              </a:rPr>
              <a:t>установка общедомовых приборов учета потребления ресурсов, необходимых для предоставления коммунальных услуг, и узлов управления и регулирования потребления этих ресурсов (тепловой энергии, горячей и холодной воды, электрической энергии, газа)</a:t>
            </a:r>
          </a:p>
          <a:p>
            <a:pPr lvl="0"/>
            <a:r>
              <a:rPr lang="ru-RU" sz="1200" kern="1200" dirty="0" smtClean="0">
                <a:solidFill>
                  <a:schemeClr val="tx1"/>
                </a:solidFill>
                <a:effectLst/>
                <a:latin typeface="+mn-lt"/>
                <a:ea typeface="+mn-ea"/>
                <a:cs typeface="+mn-cs"/>
              </a:rPr>
              <a:t>разработка и (или) проведение экспертизы проектной документации для капитального ремонта (в случае если разработка и (или) проведение экспертизы проектной документации для капитального ремонта необходимы в соответствии с законодательством Российской Федерации о градостроительной деятельности)</a:t>
            </a:r>
          </a:p>
          <a:p>
            <a:pPr lvl="0"/>
            <a:r>
              <a:rPr lang="ru-RU" sz="1200" kern="1200" dirty="0" smtClean="0">
                <a:solidFill>
                  <a:schemeClr val="tx1"/>
                </a:solidFill>
                <a:effectLst/>
                <a:latin typeface="+mn-lt"/>
                <a:ea typeface="+mn-ea"/>
                <a:cs typeface="+mn-cs"/>
              </a:rPr>
              <a:t>осуществление строительного контроля</a:t>
            </a:r>
          </a:p>
          <a:p>
            <a:pPr lvl="0"/>
            <a:r>
              <a:rPr lang="ru-RU" sz="1200" kern="1200" dirty="0" smtClean="0">
                <a:solidFill>
                  <a:schemeClr val="tx1"/>
                </a:solidFill>
                <a:effectLst/>
                <a:latin typeface="+mn-lt"/>
                <a:ea typeface="+mn-ea"/>
                <a:cs typeface="+mn-cs"/>
              </a:rPr>
              <a:t>проверка достоверности определения сметной стоимости капитального ремонта.</a:t>
            </a:r>
          </a:p>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15</a:t>
            </a:fld>
            <a:endParaRPr lang="ru-RU"/>
          </a:p>
        </p:txBody>
      </p:sp>
    </p:spTree>
    <p:extLst>
      <p:ext uri="{BB962C8B-B14F-4D97-AF65-F5344CB8AC3E}">
        <p14:creationId xmlns:p14="http://schemas.microsoft.com/office/powerpoint/2010/main" val="10037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3</a:t>
            </a:fld>
            <a:endParaRPr lang="ru-RU"/>
          </a:p>
        </p:txBody>
      </p:sp>
    </p:spTree>
    <p:extLst>
      <p:ext uri="{BB962C8B-B14F-4D97-AF65-F5344CB8AC3E}">
        <p14:creationId xmlns:p14="http://schemas.microsoft.com/office/powerpoint/2010/main" val="48271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4</a:t>
            </a:fld>
            <a:endParaRPr lang="ru-RU"/>
          </a:p>
        </p:txBody>
      </p:sp>
    </p:spTree>
    <p:extLst>
      <p:ext uri="{BB962C8B-B14F-4D97-AF65-F5344CB8AC3E}">
        <p14:creationId xmlns:p14="http://schemas.microsoft.com/office/powerpoint/2010/main" val="264353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5</a:t>
            </a:fld>
            <a:endParaRPr lang="ru-RU"/>
          </a:p>
        </p:txBody>
      </p:sp>
    </p:spTree>
    <p:extLst>
      <p:ext uri="{BB962C8B-B14F-4D97-AF65-F5344CB8AC3E}">
        <p14:creationId xmlns:p14="http://schemas.microsoft.com/office/powerpoint/2010/main" val="335448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Всего в перечне более </a:t>
            </a:r>
            <a:r>
              <a:rPr lang="ru-RU" sz="1200" b="1" u="sng" kern="1200" dirty="0" smtClean="0">
                <a:solidFill>
                  <a:schemeClr val="tx1"/>
                </a:solidFill>
                <a:effectLst/>
                <a:latin typeface="+mn-lt"/>
                <a:ea typeface="+mn-ea"/>
                <a:cs typeface="+mn-cs"/>
              </a:rPr>
              <a:t>100</a:t>
            </a:r>
            <a:r>
              <a:rPr lang="ru-RU" sz="1200" kern="1200" dirty="0" smtClean="0">
                <a:solidFill>
                  <a:schemeClr val="tx1"/>
                </a:solidFill>
                <a:effectLst/>
                <a:latin typeface="+mn-lt"/>
                <a:ea typeface="+mn-ea"/>
                <a:cs typeface="+mn-cs"/>
              </a:rPr>
              <a:t> наименований услуг и работ, которые УК должна учитывать при разработке услуг и работ по содержанию и ремонту общего имущества, а в случае управления домом ТСЖ или ЖСК - формировать годовой план содержания и ремонта общего имущества. </a:t>
            </a:r>
          </a:p>
        </p:txBody>
      </p:sp>
      <p:sp>
        <p:nvSpPr>
          <p:cNvPr id="4" name="Номер слайда 3"/>
          <p:cNvSpPr>
            <a:spLocks noGrp="1"/>
          </p:cNvSpPr>
          <p:nvPr>
            <p:ph type="sldNum" sz="quarter" idx="10"/>
          </p:nvPr>
        </p:nvSpPr>
        <p:spPr/>
        <p:txBody>
          <a:bodyPr/>
          <a:lstStyle/>
          <a:p>
            <a:fld id="{E2F91AF9-11A4-45A6-AB28-D7825D778D71}" type="slidenum">
              <a:rPr lang="ru-RU" smtClean="0"/>
              <a:t>6</a:t>
            </a:fld>
            <a:endParaRPr lang="ru-RU"/>
          </a:p>
        </p:txBody>
      </p:sp>
    </p:spTree>
    <p:extLst>
      <p:ext uri="{BB962C8B-B14F-4D97-AF65-F5344CB8AC3E}">
        <p14:creationId xmlns:p14="http://schemas.microsoft.com/office/powerpoint/2010/main" val="252662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7</a:t>
            </a:fld>
            <a:endParaRPr lang="ru-RU"/>
          </a:p>
        </p:txBody>
      </p:sp>
    </p:spTree>
    <p:extLst>
      <p:ext uri="{BB962C8B-B14F-4D97-AF65-F5344CB8AC3E}">
        <p14:creationId xmlns:p14="http://schemas.microsoft.com/office/powerpoint/2010/main" val="412423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Указанные нормативы рассчитывались в зависимости от этажности дома, года постройки, его технического состояния, степени износа сетей. Учитывались данные, которые предоставили органы местного самоуправления муниципальных образований края и </a:t>
            </a:r>
            <a:r>
              <a:rPr lang="ru-RU" sz="1200" kern="1200" dirty="0" err="1" smtClean="0">
                <a:solidFill>
                  <a:schemeClr val="tx1"/>
                </a:solidFill>
                <a:effectLst/>
                <a:latin typeface="+mn-lt"/>
                <a:ea typeface="+mn-ea"/>
                <a:cs typeface="+mn-cs"/>
              </a:rPr>
              <a:t>ресурсоснабжающие</a:t>
            </a:r>
            <a:r>
              <a:rPr lang="ru-RU" sz="1200" kern="1200" dirty="0" smtClean="0">
                <a:solidFill>
                  <a:schemeClr val="tx1"/>
                </a:solidFill>
                <a:effectLst/>
                <a:latin typeface="+mn-lt"/>
                <a:ea typeface="+mn-ea"/>
                <a:cs typeface="+mn-cs"/>
              </a:rPr>
              <a:t> организации.</a:t>
            </a:r>
          </a:p>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8</a:t>
            </a:fld>
            <a:endParaRPr lang="ru-RU"/>
          </a:p>
        </p:txBody>
      </p:sp>
    </p:spTree>
    <p:extLst>
      <p:ext uri="{BB962C8B-B14F-4D97-AF65-F5344CB8AC3E}">
        <p14:creationId xmlns:p14="http://schemas.microsoft.com/office/powerpoint/2010/main" val="175738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Закон допускает четыре способа расчета платы за коммунальные ресурсы на СОИ: </a:t>
            </a:r>
          </a:p>
          <a:p>
            <a:r>
              <a:rPr lang="ru-RU" sz="1200" kern="1200" dirty="0" smtClean="0">
                <a:solidFill>
                  <a:schemeClr val="tx1"/>
                </a:solidFill>
                <a:effectLst/>
                <a:latin typeface="+mn-lt"/>
                <a:ea typeface="+mn-ea"/>
                <a:cs typeface="+mn-cs"/>
              </a:rPr>
              <a:t>- по нормативам, а в конце года получить перерасчет;</a:t>
            </a:r>
          </a:p>
          <a:p>
            <a:r>
              <a:rPr lang="ru-RU" sz="1200" kern="1200" dirty="0" smtClean="0">
                <a:solidFill>
                  <a:schemeClr val="tx1"/>
                </a:solidFill>
                <a:effectLst/>
                <a:latin typeface="+mn-lt"/>
                <a:ea typeface="+mn-ea"/>
                <a:cs typeface="+mn-cs"/>
              </a:rPr>
              <a:t>- по факту потребления;</a:t>
            </a:r>
          </a:p>
          <a:p>
            <a:r>
              <a:rPr lang="ru-RU" sz="1200" kern="1200" dirty="0" smtClean="0">
                <a:solidFill>
                  <a:schemeClr val="tx1"/>
                </a:solidFill>
                <a:effectLst/>
                <a:latin typeface="+mn-lt"/>
                <a:ea typeface="+mn-ea"/>
                <a:cs typeface="+mn-cs"/>
              </a:rPr>
              <a:t>- по показаниям коллективного (общедомового) прибора учета,</a:t>
            </a:r>
          </a:p>
          <a:p>
            <a:r>
              <a:rPr lang="ru-RU" sz="1200" kern="1200" dirty="0" smtClean="0">
                <a:solidFill>
                  <a:schemeClr val="tx1"/>
                </a:solidFill>
                <a:effectLst/>
                <a:latin typeface="+mn-lt"/>
                <a:ea typeface="+mn-ea"/>
                <a:cs typeface="+mn-cs"/>
              </a:rPr>
              <a:t>- равными частями – исходя из среднемесячного объема потребления коммунальных ресурсов. В последнем случае также предусмотрен перерасчет в конце года.</a:t>
            </a:r>
          </a:p>
          <a:p>
            <a:r>
              <a:rPr lang="ru-RU" sz="1200" kern="1200" dirty="0" smtClean="0">
                <a:solidFill>
                  <a:schemeClr val="tx1"/>
                </a:solidFill>
                <a:effectLst/>
                <a:latin typeface="+mn-lt"/>
                <a:ea typeface="+mn-ea"/>
                <a:cs typeface="+mn-cs"/>
              </a:rPr>
              <a:t>Право решать, каким порядком пользоваться оставлено за жителями каждого дома.</a:t>
            </a:r>
          </a:p>
          <a:p>
            <a:pPr fontAlgn="base"/>
            <a:r>
              <a:rPr lang="ru-RU" sz="1200" kern="1200" dirty="0" smtClean="0">
                <a:solidFill>
                  <a:schemeClr val="tx1"/>
                </a:solidFill>
                <a:effectLst/>
                <a:latin typeface="+mn-lt"/>
                <a:ea typeface="+mn-ea"/>
                <a:cs typeface="+mn-cs"/>
              </a:rPr>
              <a:t>Жителям домов, которые реально потребляют ресурсов меньше, чем заложено в нормативах, нужно просто провести общее собрание и выбрать удобный для себя способ расчетов.</a:t>
            </a:r>
          </a:p>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9</a:t>
            </a:fld>
            <a:endParaRPr lang="ru-RU"/>
          </a:p>
        </p:txBody>
      </p:sp>
    </p:spTree>
    <p:extLst>
      <p:ext uri="{BB962C8B-B14F-4D97-AF65-F5344CB8AC3E}">
        <p14:creationId xmlns:p14="http://schemas.microsoft.com/office/powerpoint/2010/main" val="28602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Основной источник финансирования программ также ежемесячные взносы собственников помещений в МКД. Это обязательство закреплено Жилищным кодексом Российской Федерации (раздел IX ЖК РФ). </a:t>
            </a:r>
          </a:p>
          <a:p>
            <a:r>
              <a:rPr lang="ru-RU" sz="1200" kern="1200" dirty="0" smtClean="0">
                <a:solidFill>
                  <a:schemeClr val="tx1"/>
                </a:solidFill>
                <a:effectLst/>
                <a:latin typeface="+mn-lt"/>
                <a:ea typeface="+mn-ea"/>
                <a:cs typeface="+mn-cs"/>
              </a:rPr>
              <a:t>В Ставропольском крае обязанность по уплате взносов на капитальный ремонт возникла у собственников помещений (жилых и нежилых) в МКД с января 2015 года. Обязанность по оплате взносов распространяется на всех собственников помещений в этом доме с момента возникновения права собственности на помещения в этом доме. При переходе права собственности на помещение в МКД к новому собственнику переходит и обязательство предыдущего собственника по оплате расходов на капитальный ремонт, в том числе и имеющаяся у него задолженность.</a:t>
            </a:r>
          </a:p>
          <a:p>
            <a:endParaRPr lang="ru-RU" dirty="0"/>
          </a:p>
        </p:txBody>
      </p:sp>
      <p:sp>
        <p:nvSpPr>
          <p:cNvPr id="4" name="Номер слайда 3"/>
          <p:cNvSpPr>
            <a:spLocks noGrp="1"/>
          </p:cNvSpPr>
          <p:nvPr>
            <p:ph type="sldNum" sz="quarter" idx="10"/>
          </p:nvPr>
        </p:nvSpPr>
        <p:spPr/>
        <p:txBody>
          <a:bodyPr/>
          <a:lstStyle/>
          <a:p>
            <a:fld id="{E2F91AF9-11A4-45A6-AB28-D7825D778D71}" type="slidenum">
              <a:rPr lang="ru-RU" smtClean="0"/>
              <a:t>10</a:t>
            </a:fld>
            <a:endParaRPr lang="ru-RU"/>
          </a:p>
        </p:txBody>
      </p:sp>
    </p:spTree>
    <p:extLst>
      <p:ext uri="{BB962C8B-B14F-4D97-AF65-F5344CB8AC3E}">
        <p14:creationId xmlns:p14="http://schemas.microsoft.com/office/powerpoint/2010/main" val="275457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C209FCF-DAEC-4FE5-9FC1-D602E5E442BF}" type="datetimeFigureOut">
              <a:rPr lang="ru-RU"/>
              <a:pPr>
                <a:defRPr/>
              </a:pPr>
              <a:t>26.10.2018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23AA836-CE4F-4082-91FA-B25DBC24EB72}" type="slidenum">
              <a:rPr lang="ru-RU"/>
              <a:pPr>
                <a:defRPr/>
              </a:pPr>
              <a:t>‹#›</a:t>
            </a:fld>
            <a:endParaRPr lang="ru-RU"/>
          </a:p>
        </p:txBody>
      </p:sp>
    </p:spTree>
    <p:extLst>
      <p:ext uri="{BB962C8B-B14F-4D97-AF65-F5344CB8AC3E}">
        <p14:creationId xmlns:p14="http://schemas.microsoft.com/office/powerpoint/2010/main" val="160566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2A6E41F-2E77-44A7-B4E8-2BE0A6AC043E}" type="datetimeFigureOut">
              <a:rPr lang="ru-RU"/>
              <a:pPr>
                <a:defRPr/>
              </a:pPr>
              <a:t>26.10.2018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C3D39BD-A476-4197-9A2B-FA5E6037BF9E}" type="slidenum">
              <a:rPr lang="ru-RU"/>
              <a:pPr>
                <a:defRPr/>
              </a:pPr>
              <a:t>‹#›</a:t>
            </a:fld>
            <a:endParaRPr lang="ru-RU"/>
          </a:p>
        </p:txBody>
      </p:sp>
    </p:spTree>
    <p:extLst>
      <p:ext uri="{BB962C8B-B14F-4D97-AF65-F5344CB8AC3E}">
        <p14:creationId xmlns:p14="http://schemas.microsoft.com/office/powerpoint/2010/main" val="380652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AE43293-48B7-4047-AFD6-55A200A37637}" type="datetimeFigureOut">
              <a:rPr lang="ru-RU"/>
              <a:pPr>
                <a:defRPr/>
              </a:pPr>
              <a:t>26.10.2018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EC1956E-61CA-4585-8076-1F7DD94E7049}" type="slidenum">
              <a:rPr lang="ru-RU"/>
              <a:pPr>
                <a:defRPr/>
              </a:pPr>
              <a:t>‹#›</a:t>
            </a:fld>
            <a:endParaRPr lang="ru-RU"/>
          </a:p>
        </p:txBody>
      </p:sp>
    </p:spTree>
    <p:extLst>
      <p:ext uri="{BB962C8B-B14F-4D97-AF65-F5344CB8AC3E}">
        <p14:creationId xmlns:p14="http://schemas.microsoft.com/office/powerpoint/2010/main" val="225657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7068BE6-8E40-47F7-897C-20A4B0F0C520}" type="datetimeFigureOut">
              <a:rPr lang="ru-RU"/>
              <a:pPr>
                <a:defRPr/>
              </a:pPr>
              <a:t>26.10.2018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12BC6EE-79FD-41F5-9634-A55BDF29B08E}" type="slidenum">
              <a:rPr lang="ru-RU"/>
              <a:pPr>
                <a:defRPr/>
              </a:pPr>
              <a:t>‹#›</a:t>
            </a:fld>
            <a:endParaRPr lang="ru-RU"/>
          </a:p>
        </p:txBody>
      </p:sp>
    </p:spTree>
    <p:extLst>
      <p:ext uri="{BB962C8B-B14F-4D97-AF65-F5344CB8AC3E}">
        <p14:creationId xmlns:p14="http://schemas.microsoft.com/office/powerpoint/2010/main" val="350169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A62CB9C-7D4C-4F07-85C5-23253686185C}" type="datetimeFigureOut">
              <a:rPr lang="ru-RU"/>
              <a:pPr>
                <a:defRPr/>
              </a:pPr>
              <a:t>26.10.2018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DA5C66E-1E68-4BEF-A6F3-56B30C51BF40}" type="slidenum">
              <a:rPr lang="ru-RU"/>
              <a:pPr>
                <a:defRPr/>
              </a:pPr>
              <a:t>‹#›</a:t>
            </a:fld>
            <a:endParaRPr lang="ru-RU"/>
          </a:p>
        </p:txBody>
      </p:sp>
    </p:spTree>
    <p:extLst>
      <p:ext uri="{BB962C8B-B14F-4D97-AF65-F5344CB8AC3E}">
        <p14:creationId xmlns:p14="http://schemas.microsoft.com/office/powerpoint/2010/main" val="38929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774DD69-0C49-4240-97C7-A2670FABA499}" type="datetimeFigureOut">
              <a:rPr lang="ru-RU"/>
              <a:pPr>
                <a:defRPr/>
              </a:pPr>
              <a:t>26.10.2018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04EA028-23DC-4EEC-9D07-10A310166A70}" type="slidenum">
              <a:rPr lang="ru-RU"/>
              <a:pPr>
                <a:defRPr/>
              </a:pPr>
              <a:t>‹#›</a:t>
            </a:fld>
            <a:endParaRPr lang="ru-RU"/>
          </a:p>
        </p:txBody>
      </p:sp>
    </p:spTree>
    <p:extLst>
      <p:ext uri="{BB962C8B-B14F-4D97-AF65-F5344CB8AC3E}">
        <p14:creationId xmlns:p14="http://schemas.microsoft.com/office/powerpoint/2010/main" val="138716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A53803C-88E7-4A4F-BF75-FD6F033FF951}" type="datetimeFigureOut">
              <a:rPr lang="ru-RU"/>
              <a:pPr>
                <a:defRPr/>
              </a:pPr>
              <a:t>26.10.2018</a:t>
            </a:fld>
            <a:endParaRPr lang="ru-RU"/>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82833CF-1FE2-4FCF-A0F7-14FE135F908B}" type="slidenum">
              <a:rPr lang="ru-RU"/>
              <a:pPr>
                <a:defRPr/>
              </a:pPr>
              <a:t>‹#›</a:t>
            </a:fld>
            <a:endParaRPr lang="ru-RU"/>
          </a:p>
        </p:txBody>
      </p:sp>
    </p:spTree>
    <p:extLst>
      <p:ext uri="{BB962C8B-B14F-4D97-AF65-F5344CB8AC3E}">
        <p14:creationId xmlns:p14="http://schemas.microsoft.com/office/powerpoint/2010/main" val="163445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57C045B-1354-46C7-91AB-24916C924CCA}" type="datetimeFigureOut">
              <a:rPr lang="ru-RU"/>
              <a:pPr>
                <a:defRPr/>
              </a:pPr>
              <a:t>26.10.2018</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7115A2F-5284-4A75-973E-22A99114D741}" type="slidenum">
              <a:rPr lang="ru-RU"/>
              <a:pPr>
                <a:defRPr/>
              </a:pPr>
              <a:t>‹#›</a:t>
            </a:fld>
            <a:endParaRPr lang="ru-RU"/>
          </a:p>
        </p:txBody>
      </p:sp>
    </p:spTree>
    <p:extLst>
      <p:ext uri="{BB962C8B-B14F-4D97-AF65-F5344CB8AC3E}">
        <p14:creationId xmlns:p14="http://schemas.microsoft.com/office/powerpoint/2010/main" val="216626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97EAC9F-3B93-4E11-BBF5-433E3DA34D99}" type="datetimeFigureOut">
              <a:rPr lang="ru-RU"/>
              <a:pPr>
                <a:defRPr/>
              </a:pPr>
              <a:t>26.10.2018</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C01675C-3165-4411-B95C-C25AB11524C5}" type="slidenum">
              <a:rPr lang="ru-RU"/>
              <a:pPr>
                <a:defRPr/>
              </a:pPr>
              <a:t>‹#›</a:t>
            </a:fld>
            <a:endParaRPr lang="ru-RU"/>
          </a:p>
        </p:txBody>
      </p:sp>
    </p:spTree>
    <p:extLst>
      <p:ext uri="{BB962C8B-B14F-4D97-AF65-F5344CB8AC3E}">
        <p14:creationId xmlns:p14="http://schemas.microsoft.com/office/powerpoint/2010/main" val="2770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F3FAC19-D218-444A-A0D8-13ED2449E923}" type="datetimeFigureOut">
              <a:rPr lang="ru-RU"/>
              <a:pPr>
                <a:defRPr/>
              </a:pPr>
              <a:t>26.10.2018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50524EB-8AB5-4E80-A4E8-28B0B3283F5C}" type="slidenum">
              <a:rPr lang="ru-RU"/>
              <a:pPr>
                <a:defRPr/>
              </a:pPr>
              <a:t>‹#›</a:t>
            </a:fld>
            <a:endParaRPr lang="ru-RU"/>
          </a:p>
        </p:txBody>
      </p:sp>
    </p:spTree>
    <p:extLst>
      <p:ext uri="{BB962C8B-B14F-4D97-AF65-F5344CB8AC3E}">
        <p14:creationId xmlns:p14="http://schemas.microsoft.com/office/powerpoint/2010/main" val="153253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77FF9F4-6120-4F67-8A09-AE681837AFBF}" type="datetimeFigureOut">
              <a:rPr lang="ru-RU"/>
              <a:pPr>
                <a:defRPr/>
              </a:pPr>
              <a:t>26.10.2018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B612932-E1B2-4007-957B-162BA01F4F7D}" type="slidenum">
              <a:rPr lang="ru-RU"/>
              <a:pPr>
                <a:defRPr/>
              </a:pPr>
              <a:t>‹#›</a:t>
            </a:fld>
            <a:endParaRPr lang="ru-RU"/>
          </a:p>
        </p:txBody>
      </p:sp>
    </p:spTree>
    <p:extLst>
      <p:ext uri="{BB962C8B-B14F-4D97-AF65-F5344CB8AC3E}">
        <p14:creationId xmlns:p14="http://schemas.microsoft.com/office/powerpoint/2010/main" val="346275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1250" y="6134100"/>
            <a:ext cx="10515600" cy="404813"/>
          </a:xfrm>
          <a:prstGeom prst="rect">
            <a:avLst/>
          </a:prstGeom>
        </p:spPr>
        <p:txBody>
          <a:bodyPr vert="horz" wrap="square" lIns="91440" tIns="45720" rIns="91440" bIns="45720" numCol="1" anchor="ctr" anchorCtr="0" compatLnSpc="1">
            <a:prstTxWarp prst="textNoShape">
              <a:avLst/>
            </a:prstTxWarp>
            <a:normAutofit/>
          </a:bodyPr>
          <a:lstStyle/>
          <a:p>
            <a:pPr lvl="0"/>
            <a:r>
              <a:rPr lang="ru-RU" altLang="ru-RU" smtClean="0"/>
              <a:t>Региональный план-график по проекту «Школа грамотного потребителя» утвержден</a:t>
            </a:r>
            <a:br>
              <a:rPr lang="ru-RU" altLang="ru-RU" smtClean="0"/>
            </a:br>
            <a:r>
              <a:rPr lang="ru-RU" altLang="ru-RU" smtClean="0"/>
              <a:t> распоряжением Правительства Ставропольского края от 05.11.2015 №351-рп</a:t>
            </a:r>
          </a:p>
        </p:txBody>
      </p:sp>
      <p:sp>
        <p:nvSpPr>
          <p:cNvPr id="3" name="Текст 2"/>
          <p:cNvSpPr>
            <a:spLocks noGrp="1"/>
          </p:cNvSpPr>
          <p:nvPr>
            <p:ph type="body" idx="1"/>
          </p:nvPr>
        </p:nvSpPr>
        <p:spPr>
          <a:xfrm>
            <a:off x="2984500" y="1050925"/>
            <a:ext cx="8369300" cy="4659313"/>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smtClean="0"/>
              <a:t>Проект: «Школа грамотного потребителя» </a:t>
            </a:r>
            <a:br>
              <a:rPr lang="ru-RU" altLang="ru-RU" smtClean="0"/>
            </a:br>
            <a:r>
              <a:rPr lang="ru-RU" altLang="ru-RU" smtClean="0"/>
              <a:t>Тема 48: </a:t>
            </a:r>
          </a:p>
          <a:p>
            <a:pPr lvl="0"/>
            <a:r>
              <a:rPr lang="ru-RU" altLang="ru-RU" smtClean="0"/>
              <a:t>«Содержание общего имущества в многоквартирном доме и капитальный ремонт</a:t>
            </a:r>
          </a:p>
        </p:txBody>
      </p:sp>
      <p:pic>
        <p:nvPicPr>
          <p:cNvPr id="7" name="Рисунок 6"/>
          <p:cNvPicPr>
            <a:picLocks noChangeAspect="1"/>
          </p:cNvPicPr>
          <p:nvPr/>
        </p:nvPicPr>
        <p:blipFill>
          <a:blip r:embed="rId14"/>
          <a:stretch>
            <a:fillRect/>
          </a:stretch>
        </p:blipFill>
        <p:spPr>
          <a:xfrm>
            <a:off x="0" y="1062038"/>
            <a:ext cx="2743200" cy="1508125"/>
          </a:xfrm>
          <a:prstGeom prst="rect">
            <a:avLst/>
          </a:prstGeom>
          <a:effectLst>
            <a:outerShdw blurRad="50800" dist="38100" dir="18900000" algn="bl" rotWithShape="0">
              <a:prstClr val="black">
                <a:alpha val="40000"/>
              </a:prstClr>
            </a:outerShdw>
          </a:effectLst>
        </p:spPr>
      </p:pic>
      <p:sp>
        <p:nvSpPr>
          <p:cNvPr id="9" name="Заголовок 1"/>
          <p:cNvSpPr txBox="1">
            <a:spLocks/>
          </p:cNvSpPr>
          <p:nvPr/>
        </p:nvSpPr>
        <p:spPr>
          <a:xfrm>
            <a:off x="838200" y="276225"/>
            <a:ext cx="10515600" cy="404813"/>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ru-RU" altLang="ru-RU" sz="2000">
                <a:latin typeface="Tahoma" panose="020B0604030504040204" pitchFamily="34" charset="0"/>
                <a:cs typeface="Tahoma" panose="020B0604030504040204" pitchFamily="34" charset="0"/>
              </a:rPr>
              <a:t>Министерство жилищно-коммунального хозяйства Ставропольского края</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lnSpc>
          <a:spcPts val="2163"/>
        </a:lnSpc>
        <a:spcBef>
          <a:spcPct val="0"/>
        </a:spcBef>
        <a:spcAft>
          <a:spcPct val="0"/>
        </a:spcAft>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2pPr>
      <a:lvl3pPr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3pPr>
      <a:lvl4pPr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4pPr>
      <a:lvl5pPr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5pPr>
      <a:lvl6pPr marL="457200"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914400"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1371600"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1828800" algn="ctr" rtl="0" eaLnBrk="1" fontAlgn="base" hangingPunct="1">
        <a:lnSpc>
          <a:spcPts val="2163"/>
        </a:lnSpc>
        <a:spcBef>
          <a:spcPct val="0"/>
        </a:spcBef>
        <a:spcAft>
          <a:spcPct val="0"/>
        </a:spcAft>
        <a:defRPr sz="2000">
          <a:solidFill>
            <a:schemeClr val="tx1"/>
          </a:solidFill>
          <a:latin typeface="Tahoma" panose="020B0604030504040204" pitchFamily="34" charset="0"/>
          <a:cs typeface="Tahoma" panose="020B0604030504040204" pitchFamily="34" charset="0"/>
        </a:defRPr>
      </a:lvl9pPr>
    </p:titleStyle>
    <p:bodyStyle>
      <a:lvl1pPr marL="228600" indent="-228600" algn="ct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eaLnBrk="1" fontAlgn="base" hangingPunct="1">
        <a:lnSpc>
          <a:spcPct val="90000"/>
        </a:lnSpc>
        <a:spcBef>
          <a:spcPts val="500"/>
        </a:spcBef>
        <a:spcAft>
          <a:spcPct val="0"/>
        </a:spcAft>
        <a:buFont typeface="Arial" panose="020B0604020202020204" pitchFamily="34" charset="0"/>
        <a:defRPr sz="2400" kern="1200">
          <a:solidFill>
            <a:schemeClr val="tx1"/>
          </a:solidFill>
          <a:latin typeface="+mn-lt"/>
          <a:ea typeface="+mn-ea"/>
          <a:cs typeface="Tahoma" panose="020B0604030504040204" pitchFamily="34" charset="0"/>
        </a:defRPr>
      </a:lvl2pPr>
      <a:lvl3pPr marL="1143000" indent="-228600" algn="r"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Tahom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cbr.ru/"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hyperlink" Target="http://www.mingkhsk.ru/"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hyperlink" Target="http://www.mingkhsk.ru/" TargetMode="External"/><Relationship Id="rId3" Type="http://schemas.openxmlformats.org/officeDocument/2006/relationships/image" Target="../media/image22.jpeg"/><Relationship Id="rId7" Type="http://schemas.openxmlformats.org/officeDocument/2006/relationships/hyperlink" Target="http://mingkhsk.ru/grazhdanam/soderzhanie-mk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latin typeface="+mj-lt"/>
              </a:rPr>
              <a:t>Проект «Школа грамотного потребителя»</a:t>
            </a:r>
          </a:p>
          <a:p>
            <a:endParaRPr lang="ru-RU" dirty="0"/>
          </a:p>
        </p:txBody>
      </p:sp>
      <p:sp>
        <p:nvSpPr>
          <p:cNvPr id="4" name="Заголовок 1"/>
          <p:cNvSpPr>
            <a:spLocks noGrp="1"/>
          </p:cNvSpPr>
          <p:nvPr>
            <p:ph type="ctrTitle"/>
          </p:nvPr>
        </p:nvSpPr>
        <p:spPr/>
        <p:txBody>
          <a:bodyPr>
            <a:normAutofit/>
          </a:bodyPr>
          <a:lstStyle/>
          <a:p>
            <a:r>
              <a:rPr lang="ru-RU" sz="2800" b="1" dirty="0" smtClean="0">
                <a:solidFill>
                  <a:schemeClr val="tx2">
                    <a:lumMod val="75000"/>
                  </a:schemeClr>
                </a:solidFill>
                <a:latin typeface="+mn-lt"/>
                <a:cs typeface="Aharoni" panose="02010803020104030203" pitchFamily="2" charset="-79"/>
              </a:rPr>
              <a:t>Тема </a:t>
            </a:r>
            <a:r>
              <a:rPr lang="ru-RU" sz="2800" b="1" dirty="0" smtClean="0">
                <a:solidFill>
                  <a:schemeClr val="tx2">
                    <a:lumMod val="75000"/>
                  </a:schemeClr>
                </a:solidFill>
                <a:latin typeface="+mn-lt"/>
                <a:cs typeface="Aharoni" panose="02010803020104030203" pitchFamily="2" charset="-79"/>
              </a:rPr>
              <a:t>47: </a:t>
            </a:r>
            <a:r>
              <a:rPr lang="ru-RU" sz="2800" b="1" dirty="0" smtClean="0">
                <a:solidFill>
                  <a:schemeClr val="tx2">
                    <a:lumMod val="75000"/>
                  </a:schemeClr>
                </a:solidFill>
                <a:latin typeface="+mn-lt"/>
                <a:cs typeface="Aharoni" panose="02010803020104030203" pitchFamily="2" charset="-79"/>
              </a:rPr>
              <a:t/>
            </a:r>
            <a:br>
              <a:rPr lang="ru-RU" sz="2800" b="1" dirty="0" smtClean="0">
                <a:solidFill>
                  <a:schemeClr val="tx2">
                    <a:lumMod val="75000"/>
                  </a:schemeClr>
                </a:solidFill>
                <a:latin typeface="+mn-lt"/>
                <a:cs typeface="Aharoni" panose="02010803020104030203" pitchFamily="2" charset="-79"/>
              </a:rPr>
            </a:br>
            <a:r>
              <a:rPr lang="ru-RU" sz="2800" b="1" dirty="0" smtClean="0">
                <a:solidFill>
                  <a:schemeClr val="tx2">
                    <a:lumMod val="75000"/>
                  </a:schemeClr>
                </a:solidFill>
                <a:latin typeface="+mn-lt"/>
                <a:cs typeface="Aharoni" panose="02010803020104030203" pitchFamily="2" charset="-79"/>
              </a:rPr>
              <a:t>Содержание общего имущества в многоквартирном доме и капитальный ремонт</a:t>
            </a:r>
            <a:endParaRPr lang="ru-RU" sz="2800" b="1" dirty="0">
              <a:solidFill>
                <a:schemeClr val="tx2">
                  <a:lumMod val="75000"/>
                </a:schemeClr>
              </a:solidFill>
              <a:latin typeface="+mn-lt"/>
              <a:cs typeface="Aharoni" panose="02010803020104030203" pitchFamily="2" charset="-79"/>
            </a:endParaRPr>
          </a:p>
        </p:txBody>
      </p:sp>
      <p:sp>
        <p:nvSpPr>
          <p:cNvPr id="5" name="Нижний колонтитул 4"/>
          <p:cNvSpPr>
            <a:spLocks noGrp="1"/>
          </p:cNvSpPr>
          <p:nvPr>
            <p:ph type="ftr" sz="quarter" idx="4294967295"/>
          </p:nvPr>
        </p:nvSpPr>
        <p:spPr>
          <a:xfrm>
            <a:off x="1524000" y="5892869"/>
            <a:ext cx="8897875" cy="633663"/>
          </a:xfrm>
          <a:prstGeom prst="rect">
            <a:avLst/>
          </a:prstGeom>
          <a:noFill/>
        </p:spPr>
        <p:txBody>
          <a:bodyPr vert="horz" lIns="91440" tIns="45720" rIns="91440" bIns="45720" rtlCol="0" anchor="ctr"/>
          <a:lstStyle>
            <a:lvl1pPr algn="ctr">
              <a:defRPr sz="1800">
                <a:solidFill>
                  <a:schemeClr val="accent1">
                    <a:lumMod val="50000"/>
                  </a:schemeClr>
                </a:solidFill>
              </a:defRPr>
            </a:lvl1pPr>
          </a:lstStyle>
          <a:p>
            <a:pPr eaLnBrk="0" hangingPunct="0">
              <a:lnSpc>
                <a:spcPts val="2163"/>
              </a:lnSpc>
              <a:spcBef>
                <a:spcPct val="0"/>
              </a:spcBef>
              <a:spcAft>
                <a:spcPct val="0"/>
              </a:spcAft>
              <a:defRPr/>
            </a:pPr>
            <a:endParaRPr lang="ru-RU" altLang="ru-RU" dirty="0" smtClean="0">
              <a:latin typeface="Times New Roman" panose="02020603050405020304" pitchFamily="18" charset="0"/>
              <a:cs typeface="Times New Roman" panose="02020603050405020304" pitchFamily="18" charset="0"/>
            </a:endParaRPr>
          </a:p>
          <a:p>
            <a:pPr eaLnBrk="0" hangingPunct="0">
              <a:lnSpc>
                <a:spcPts val="2163"/>
              </a:lnSpc>
              <a:spcBef>
                <a:spcPct val="0"/>
              </a:spcBef>
              <a:spcAft>
                <a:spcPct val="0"/>
              </a:spcAft>
              <a:defRPr/>
            </a:pPr>
            <a:r>
              <a:rPr lang="ru-RU" altLang="ru-RU" dirty="0" smtClean="0">
                <a:solidFill>
                  <a:schemeClr val="tx2">
                    <a:lumMod val="75000"/>
                  </a:schemeClr>
                </a:solidFill>
                <a:latin typeface="+mj-lt"/>
                <a:ea typeface="Tahoma" panose="020B0604030504040204" pitchFamily="34" charset="0"/>
                <a:cs typeface="Tahoma" panose="020B0604030504040204" pitchFamily="34" charset="0"/>
              </a:rPr>
              <a:t>Региональный план-график по проекту «Школа грамотного потребителя» утвержден</a:t>
            </a:r>
          </a:p>
          <a:p>
            <a:pPr eaLnBrk="0" hangingPunct="0">
              <a:lnSpc>
                <a:spcPts val="2163"/>
              </a:lnSpc>
              <a:spcBef>
                <a:spcPct val="0"/>
              </a:spcBef>
              <a:spcAft>
                <a:spcPct val="0"/>
              </a:spcAft>
              <a:defRPr/>
            </a:pPr>
            <a:r>
              <a:rPr lang="ru-RU" altLang="ru-RU" dirty="0" smtClean="0">
                <a:solidFill>
                  <a:schemeClr val="tx2">
                    <a:lumMod val="75000"/>
                  </a:schemeClr>
                </a:solidFill>
                <a:latin typeface="+mj-lt"/>
                <a:ea typeface="Tahoma" panose="020B0604030504040204" pitchFamily="34" charset="0"/>
                <a:cs typeface="Tahoma" panose="020B0604030504040204" pitchFamily="34" charset="0"/>
              </a:rPr>
              <a:t> распоряжением Правительства Ставропольского края от 05.11.2015 №351-рп</a:t>
            </a:r>
            <a:endParaRPr lang="ru-RU" dirty="0" smtClean="0">
              <a:solidFill>
                <a:schemeClr val="tx2">
                  <a:lumMod val="75000"/>
                </a:schemeClr>
              </a:solidFill>
              <a:latin typeface="+mj-lt"/>
              <a:ea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40081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Freeform 165"/>
          <p:cNvSpPr>
            <a:spLocks noEditPoints="1"/>
          </p:cNvSpPr>
          <p:nvPr/>
        </p:nvSpPr>
        <p:spPr bwMode="auto">
          <a:xfrm>
            <a:off x="6242050" y="2954338"/>
            <a:ext cx="365125" cy="306387"/>
          </a:xfrm>
          <a:custGeom>
            <a:avLst/>
            <a:gdLst>
              <a:gd name="T0" fmla="*/ 2147483646 w 459"/>
              <a:gd name="T1" fmla="*/ 2147483646 h 387"/>
              <a:gd name="T2" fmla="*/ 2147483646 w 459"/>
              <a:gd name="T3" fmla="*/ 2147483646 h 387"/>
              <a:gd name="T4" fmla="*/ 2147483646 w 459"/>
              <a:gd name="T5" fmla="*/ 2147483646 h 387"/>
              <a:gd name="T6" fmla="*/ 2147483646 w 459"/>
              <a:gd name="T7" fmla="*/ 2147483646 h 387"/>
              <a:gd name="T8" fmla="*/ 2147483646 w 459"/>
              <a:gd name="T9" fmla="*/ 2147483646 h 387"/>
              <a:gd name="T10" fmla="*/ 2147483646 w 459"/>
              <a:gd name="T11" fmla="*/ 2147483646 h 387"/>
              <a:gd name="T12" fmla="*/ 2147483646 w 459"/>
              <a:gd name="T13" fmla="*/ 2147483646 h 387"/>
              <a:gd name="T14" fmla="*/ 2147483646 w 459"/>
              <a:gd name="T15" fmla="*/ 2147483646 h 387"/>
              <a:gd name="T16" fmla="*/ 2147483646 w 459"/>
              <a:gd name="T17" fmla="*/ 2147483646 h 387"/>
              <a:gd name="T18" fmla="*/ 2147483646 w 459"/>
              <a:gd name="T19" fmla="*/ 2147483646 h 387"/>
              <a:gd name="T20" fmla="*/ 2147483646 w 459"/>
              <a:gd name="T21" fmla="*/ 2147483646 h 387"/>
              <a:gd name="T22" fmla="*/ 2147483646 w 459"/>
              <a:gd name="T23" fmla="*/ 2147483646 h 387"/>
              <a:gd name="T24" fmla="*/ 2147483646 w 459"/>
              <a:gd name="T25" fmla="*/ 2147483646 h 387"/>
              <a:gd name="T26" fmla="*/ 2147483646 w 459"/>
              <a:gd name="T27" fmla="*/ 2147483646 h 387"/>
              <a:gd name="T28" fmla="*/ 2147483646 w 459"/>
              <a:gd name="T29" fmla="*/ 2147483646 h 387"/>
              <a:gd name="T30" fmla="*/ 2147483646 w 459"/>
              <a:gd name="T31" fmla="*/ 2147483646 h 387"/>
              <a:gd name="T32" fmla="*/ 2147483646 w 459"/>
              <a:gd name="T33" fmla="*/ 2147483646 h 387"/>
              <a:gd name="T34" fmla="*/ 2147483646 w 459"/>
              <a:gd name="T35" fmla="*/ 2147483646 h 387"/>
              <a:gd name="T36" fmla="*/ 2147483646 w 459"/>
              <a:gd name="T37" fmla="*/ 0 h 387"/>
              <a:gd name="T38" fmla="*/ 2147483646 w 459"/>
              <a:gd name="T39" fmla="*/ 2147483646 h 387"/>
              <a:gd name="T40" fmla="*/ 2147483646 w 459"/>
              <a:gd name="T41" fmla="*/ 2147483646 h 387"/>
              <a:gd name="T42" fmla="*/ 2147483646 w 459"/>
              <a:gd name="T43" fmla="*/ 2147483646 h 387"/>
              <a:gd name="T44" fmla="*/ 2147483646 w 459"/>
              <a:gd name="T45" fmla="*/ 2147483646 h 387"/>
              <a:gd name="T46" fmla="*/ 2147483646 w 459"/>
              <a:gd name="T47" fmla="*/ 2147483646 h 387"/>
              <a:gd name="T48" fmla="*/ 2147483646 w 459"/>
              <a:gd name="T49" fmla="*/ 2147483646 h 387"/>
              <a:gd name="T50" fmla="*/ 2147483646 w 459"/>
              <a:gd name="T51" fmla="*/ 2147483646 h 387"/>
              <a:gd name="T52" fmla="*/ 0 w 459"/>
              <a:gd name="T53" fmla="*/ 2147483646 h 387"/>
              <a:gd name="T54" fmla="*/ 2147483646 w 459"/>
              <a:gd name="T55" fmla="*/ 2147483646 h 387"/>
              <a:gd name="T56" fmla="*/ 2147483646 w 459"/>
              <a:gd name="T57" fmla="*/ 2147483646 h 387"/>
              <a:gd name="T58" fmla="*/ 2147483646 w 459"/>
              <a:gd name="T59" fmla="*/ 2147483646 h 387"/>
              <a:gd name="T60" fmla="*/ 2147483646 w 459"/>
              <a:gd name="T61" fmla="*/ 2147483646 h 387"/>
              <a:gd name="T62" fmla="*/ 2147483646 w 459"/>
              <a:gd name="T63" fmla="*/ 2147483646 h 3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
              <a:gd name="T97" fmla="*/ 0 h 387"/>
              <a:gd name="T98" fmla="*/ 459 w 459"/>
              <a:gd name="T99" fmla="*/ 387 h 3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 h="387">
                <a:moveTo>
                  <a:pt x="352" y="22"/>
                </a:moveTo>
                <a:lnTo>
                  <a:pt x="349" y="24"/>
                </a:lnTo>
                <a:lnTo>
                  <a:pt x="347" y="27"/>
                </a:lnTo>
                <a:lnTo>
                  <a:pt x="187" y="215"/>
                </a:lnTo>
                <a:lnTo>
                  <a:pt x="185" y="218"/>
                </a:lnTo>
                <a:lnTo>
                  <a:pt x="180" y="219"/>
                </a:lnTo>
                <a:lnTo>
                  <a:pt x="178" y="219"/>
                </a:lnTo>
                <a:lnTo>
                  <a:pt x="174" y="218"/>
                </a:lnTo>
                <a:lnTo>
                  <a:pt x="171" y="216"/>
                </a:lnTo>
                <a:lnTo>
                  <a:pt x="91" y="149"/>
                </a:lnTo>
                <a:lnTo>
                  <a:pt x="86" y="146"/>
                </a:lnTo>
                <a:lnTo>
                  <a:pt x="79" y="146"/>
                </a:lnTo>
                <a:lnTo>
                  <a:pt x="76" y="148"/>
                </a:lnTo>
                <a:lnTo>
                  <a:pt x="73" y="150"/>
                </a:lnTo>
                <a:lnTo>
                  <a:pt x="27" y="207"/>
                </a:lnTo>
                <a:lnTo>
                  <a:pt x="24" y="212"/>
                </a:lnTo>
                <a:lnTo>
                  <a:pt x="24" y="219"/>
                </a:lnTo>
                <a:lnTo>
                  <a:pt x="25" y="222"/>
                </a:lnTo>
                <a:lnTo>
                  <a:pt x="28" y="223"/>
                </a:lnTo>
                <a:lnTo>
                  <a:pt x="191" y="361"/>
                </a:lnTo>
                <a:lnTo>
                  <a:pt x="194" y="362"/>
                </a:lnTo>
                <a:lnTo>
                  <a:pt x="196" y="363"/>
                </a:lnTo>
                <a:lnTo>
                  <a:pt x="198" y="365"/>
                </a:lnTo>
                <a:lnTo>
                  <a:pt x="200" y="365"/>
                </a:lnTo>
                <a:lnTo>
                  <a:pt x="201" y="363"/>
                </a:lnTo>
                <a:lnTo>
                  <a:pt x="209" y="363"/>
                </a:lnTo>
                <a:lnTo>
                  <a:pt x="213" y="359"/>
                </a:lnTo>
                <a:lnTo>
                  <a:pt x="433" y="101"/>
                </a:lnTo>
                <a:lnTo>
                  <a:pt x="435" y="99"/>
                </a:lnTo>
                <a:lnTo>
                  <a:pt x="436" y="97"/>
                </a:lnTo>
                <a:lnTo>
                  <a:pt x="436" y="90"/>
                </a:lnTo>
                <a:lnTo>
                  <a:pt x="435" y="88"/>
                </a:lnTo>
                <a:lnTo>
                  <a:pt x="433" y="86"/>
                </a:lnTo>
                <a:lnTo>
                  <a:pt x="432" y="84"/>
                </a:lnTo>
                <a:lnTo>
                  <a:pt x="363" y="25"/>
                </a:lnTo>
                <a:lnTo>
                  <a:pt x="358" y="22"/>
                </a:lnTo>
                <a:lnTo>
                  <a:pt x="352" y="22"/>
                </a:lnTo>
                <a:close/>
                <a:moveTo>
                  <a:pt x="356" y="0"/>
                </a:moveTo>
                <a:lnTo>
                  <a:pt x="369" y="3"/>
                </a:lnTo>
                <a:lnTo>
                  <a:pt x="378" y="9"/>
                </a:lnTo>
                <a:lnTo>
                  <a:pt x="447" y="66"/>
                </a:lnTo>
                <a:lnTo>
                  <a:pt x="455" y="77"/>
                </a:lnTo>
                <a:lnTo>
                  <a:pt x="459" y="91"/>
                </a:lnTo>
                <a:lnTo>
                  <a:pt x="457" y="104"/>
                </a:lnTo>
                <a:lnTo>
                  <a:pt x="451" y="116"/>
                </a:lnTo>
                <a:lnTo>
                  <a:pt x="231" y="374"/>
                </a:lnTo>
                <a:lnTo>
                  <a:pt x="219" y="384"/>
                </a:lnTo>
                <a:lnTo>
                  <a:pt x="205" y="387"/>
                </a:lnTo>
                <a:lnTo>
                  <a:pt x="202" y="387"/>
                </a:lnTo>
                <a:lnTo>
                  <a:pt x="189" y="385"/>
                </a:lnTo>
                <a:lnTo>
                  <a:pt x="178" y="378"/>
                </a:lnTo>
                <a:lnTo>
                  <a:pt x="13" y="241"/>
                </a:lnTo>
                <a:lnTo>
                  <a:pt x="5" y="230"/>
                </a:lnTo>
                <a:lnTo>
                  <a:pt x="0" y="218"/>
                </a:lnTo>
                <a:lnTo>
                  <a:pt x="2" y="204"/>
                </a:lnTo>
                <a:lnTo>
                  <a:pt x="9" y="192"/>
                </a:lnTo>
                <a:lnTo>
                  <a:pt x="55" y="135"/>
                </a:lnTo>
                <a:lnTo>
                  <a:pt x="68" y="127"/>
                </a:lnTo>
                <a:lnTo>
                  <a:pt x="83" y="123"/>
                </a:lnTo>
                <a:lnTo>
                  <a:pt x="95" y="126"/>
                </a:lnTo>
                <a:lnTo>
                  <a:pt x="105" y="131"/>
                </a:lnTo>
                <a:lnTo>
                  <a:pt x="176" y="192"/>
                </a:lnTo>
                <a:lnTo>
                  <a:pt x="329" y="13"/>
                </a:lnTo>
                <a:lnTo>
                  <a:pt x="341" y="3"/>
                </a:lnTo>
                <a:lnTo>
                  <a:pt x="356"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sp>
        <p:nvSpPr>
          <p:cNvPr id="3079" name="Freeform 469"/>
          <p:cNvSpPr>
            <a:spLocks noEditPoints="1"/>
          </p:cNvSpPr>
          <p:nvPr/>
        </p:nvSpPr>
        <p:spPr bwMode="auto">
          <a:xfrm>
            <a:off x="6908800" y="2851150"/>
            <a:ext cx="360363" cy="400050"/>
          </a:xfrm>
          <a:custGeom>
            <a:avLst/>
            <a:gdLst>
              <a:gd name="T0" fmla="*/ 2147483646 w 291"/>
              <a:gd name="T1" fmla="*/ 2147483646 h 326"/>
              <a:gd name="T2" fmla="*/ 2147483646 w 291"/>
              <a:gd name="T3" fmla="*/ 2147483646 h 326"/>
              <a:gd name="T4" fmla="*/ 2147483646 w 291"/>
              <a:gd name="T5" fmla="*/ 2147483646 h 326"/>
              <a:gd name="T6" fmla="*/ 2147483646 w 291"/>
              <a:gd name="T7" fmla="*/ 2147483646 h 326"/>
              <a:gd name="T8" fmla="*/ 2147483646 w 291"/>
              <a:gd name="T9" fmla="*/ 2147483646 h 326"/>
              <a:gd name="T10" fmla="*/ 2147483646 w 291"/>
              <a:gd name="T11" fmla="*/ 2147483646 h 326"/>
              <a:gd name="T12" fmla="*/ 2147483646 w 291"/>
              <a:gd name="T13" fmla="*/ 2147483646 h 326"/>
              <a:gd name="T14" fmla="*/ 2147483646 w 291"/>
              <a:gd name="T15" fmla="*/ 2147483646 h 326"/>
              <a:gd name="T16" fmla="*/ 2147483646 w 291"/>
              <a:gd name="T17" fmla="*/ 2147483646 h 326"/>
              <a:gd name="T18" fmla="*/ 2147483646 w 291"/>
              <a:gd name="T19" fmla="*/ 2147483646 h 326"/>
              <a:gd name="T20" fmla="*/ 2147483646 w 291"/>
              <a:gd name="T21" fmla="*/ 2147483646 h 326"/>
              <a:gd name="T22" fmla="*/ 2147483646 w 291"/>
              <a:gd name="T23" fmla="*/ 2147483646 h 326"/>
              <a:gd name="T24" fmla="*/ 2147483646 w 291"/>
              <a:gd name="T25" fmla="*/ 2147483646 h 326"/>
              <a:gd name="T26" fmla="*/ 2147483646 w 291"/>
              <a:gd name="T27" fmla="*/ 2147483646 h 326"/>
              <a:gd name="T28" fmla="*/ 2147483646 w 291"/>
              <a:gd name="T29" fmla="*/ 2147483646 h 326"/>
              <a:gd name="T30" fmla="*/ 2147483646 w 291"/>
              <a:gd name="T31" fmla="*/ 2147483646 h 326"/>
              <a:gd name="T32" fmla="*/ 2147483646 w 291"/>
              <a:gd name="T33" fmla="*/ 0 h 326"/>
              <a:gd name="T34" fmla="*/ 2147483646 w 291"/>
              <a:gd name="T35" fmla="*/ 2147483646 h 326"/>
              <a:gd name="T36" fmla="*/ 2147483646 w 291"/>
              <a:gd name="T37" fmla="*/ 2147483646 h 326"/>
              <a:gd name="T38" fmla="*/ 2147483646 w 291"/>
              <a:gd name="T39" fmla="*/ 2147483646 h 326"/>
              <a:gd name="T40" fmla="*/ 2147483646 w 291"/>
              <a:gd name="T41" fmla="*/ 2147483646 h 326"/>
              <a:gd name="T42" fmla="*/ 2147483646 w 291"/>
              <a:gd name="T43" fmla="*/ 2147483646 h 326"/>
              <a:gd name="T44" fmla="*/ 2147483646 w 291"/>
              <a:gd name="T45" fmla="*/ 2147483646 h 326"/>
              <a:gd name="T46" fmla="*/ 2147483646 w 291"/>
              <a:gd name="T47" fmla="*/ 2147483646 h 326"/>
              <a:gd name="T48" fmla="*/ 2147483646 w 291"/>
              <a:gd name="T49" fmla="*/ 2147483646 h 326"/>
              <a:gd name="T50" fmla="*/ 2147483646 w 291"/>
              <a:gd name="T51" fmla="*/ 2147483646 h 326"/>
              <a:gd name="T52" fmla="*/ 2147483646 w 291"/>
              <a:gd name="T53" fmla="*/ 2147483646 h 326"/>
              <a:gd name="T54" fmla="*/ 2147483646 w 291"/>
              <a:gd name="T55" fmla="*/ 2147483646 h 326"/>
              <a:gd name="T56" fmla="*/ 2147483646 w 291"/>
              <a:gd name="T57" fmla="*/ 2147483646 h 326"/>
              <a:gd name="T58" fmla="*/ 2147483646 w 291"/>
              <a:gd name="T59" fmla="*/ 2147483646 h 326"/>
              <a:gd name="T60" fmla="*/ 2147483646 w 291"/>
              <a:gd name="T61" fmla="*/ 2147483646 h 326"/>
              <a:gd name="T62" fmla="*/ 2147483646 w 291"/>
              <a:gd name="T63" fmla="*/ 2147483646 h 326"/>
              <a:gd name="T64" fmla="*/ 2147483646 w 291"/>
              <a:gd name="T65" fmla="*/ 2147483646 h 326"/>
              <a:gd name="T66" fmla="*/ 2147483646 w 291"/>
              <a:gd name="T67" fmla="*/ 2147483646 h 326"/>
              <a:gd name="T68" fmla="*/ 2147483646 w 291"/>
              <a:gd name="T69" fmla="*/ 2147483646 h 326"/>
              <a:gd name="T70" fmla="*/ 2147483646 w 291"/>
              <a:gd name="T71" fmla="*/ 2147483646 h 326"/>
              <a:gd name="T72" fmla="*/ 2147483646 w 291"/>
              <a:gd name="T73" fmla="*/ 2147483646 h 326"/>
              <a:gd name="T74" fmla="*/ 2147483646 w 291"/>
              <a:gd name="T75" fmla="*/ 2147483646 h 326"/>
              <a:gd name="T76" fmla="*/ 2147483646 w 291"/>
              <a:gd name="T77" fmla="*/ 2147483646 h 326"/>
              <a:gd name="T78" fmla="*/ 2147483646 w 291"/>
              <a:gd name="T79" fmla="*/ 0 h 3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326"/>
              <a:gd name="T122" fmla="*/ 291 w 291"/>
              <a:gd name="T123" fmla="*/ 326 h 3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326">
                <a:moveTo>
                  <a:pt x="146" y="22"/>
                </a:moveTo>
                <a:lnTo>
                  <a:pt x="143" y="24"/>
                </a:lnTo>
                <a:lnTo>
                  <a:pt x="142" y="25"/>
                </a:lnTo>
                <a:lnTo>
                  <a:pt x="96" y="75"/>
                </a:lnTo>
                <a:lnTo>
                  <a:pt x="88" y="84"/>
                </a:lnTo>
                <a:lnTo>
                  <a:pt x="78" y="94"/>
                </a:lnTo>
                <a:lnTo>
                  <a:pt x="70" y="103"/>
                </a:lnTo>
                <a:lnTo>
                  <a:pt x="27" y="147"/>
                </a:lnTo>
                <a:lnTo>
                  <a:pt x="71" y="147"/>
                </a:lnTo>
                <a:lnTo>
                  <a:pt x="82" y="150"/>
                </a:lnTo>
                <a:lnTo>
                  <a:pt x="92" y="157"/>
                </a:lnTo>
                <a:lnTo>
                  <a:pt x="99" y="167"/>
                </a:lnTo>
                <a:lnTo>
                  <a:pt x="102" y="178"/>
                </a:lnTo>
                <a:lnTo>
                  <a:pt x="102" y="295"/>
                </a:lnTo>
                <a:lnTo>
                  <a:pt x="104" y="300"/>
                </a:lnTo>
                <a:lnTo>
                  <a:pt x="110" y="303"/>
                </a:lnTo>
                <a:lnTo>
                  <a:pt x="181" y="303"/>
                </a:lnTo>
                <a:lnTo>
                  <a:pt x="187" y="300"/>
                </a:lnTo>
                <a:lnTo>
                  <a:pt x="190" y="295"/>
                </a:lnTo>
                <a:lnTo>
                  <a:pt x="190" y="178"/>
                </a:lnTo>
                <a:lnTo>
                  <a:pt x="192" y="167"/>
                </a:lnTo>
                <a:lnTo>
                  <a:pt x="198" y="157"/>
                </a:lnTo>
                <a:lnTo>
                  <a:pt x="208" y="150"/>
                </a:lnTo>
                <a:lnTo>
                  <a:pt x="220" y="147"/>
                </a:lnTo>
                <a:lnTo>
                  <a:pt x="263" y="147"/>
                </a:lnTo>
                <a:lnTo>
                  <a:pt x="221" y="103"/>
                </a:lnTo>
                <a:lnTo>
                  <a:pt x="213" y="94"/>
                </a:lnTo>
                <a:lnTo>
                  <a:pt x="203" y="84"/>
                </a:lnTo>
                <a:lnTo>
                  <a:pt x="195" y="75"/>
                </a:lnTo>
                <a:lnTo>
                  <a:pt x="150" y="25"/>
                </a:lnTo>
                <a:lnTo>
                  <a:pt x="147" y="24"/>
                </a:lnTo>
                <a:lnTo>
                  <a:pt x="146" y="22"/>
                </a:lnTo>
                <a:close/>
                <a:moveTo>
                  <a:pt x="146" y="0"/>
                </a:moveTo>
                <a:lnTo>
                  <a:pt x="151" y="0"/>
                </a:lnTo>
                <a:lnTo>
                  <a:pt x="162" y="6"/>
                </a:lnTo>
                <a:lnTo>
                  <a:pt x="166" y="10"/>
                </a:lnTo>
                <a:lnTo>
                  <a:pt x="212" y="59"/>
                </a:lnTo>
                <a:lnTo>
                  <a:pt x="220" y="69"/>
                </a:lnTo>
                <a:lnTo>
                  <a:pt x="238" y="87"/>
                </a:lnTo>
                <a:lnTo>
                  <a:pt x="285" y="136"/>
                </a:lnTo>
                <a:lnTo>
                  <a:pt x="290" y="146"/>
                </a:lnTo>
                <a:lnTo>
                  <a:pt x="291" y="154"/>
                </a:lnTo>
                <a:lnTo>
                  <a:pt x="290" y="158"/>
                </a:lnTo>
                <a:lnTo>
                  <a:pt x="289" y="161"/>
                </a:lnTo>
                <a:lnTo>
                  <a:pt x="285" y="165"/>
                </a:lnTo>
                <a:lnTo>
                  <a:pt x="280" y="168"/>
                </a:lnTo>
                <a:lnTo>
                  <a:pt x="276" y="169"/>
                </a:lnTo>
                <a:lnTo>
                  <a:pt x="220" y="169"/>
                </a:lnTo>
                <a:lnTo>
                  <a:pt x="214" y="172"/>
                </a:lnTo>
                <a:lnTo>
                  <a:pt x="212" y="178"/>
                </a:lnTo>
                <a:lnTo>
                  <a:pt x="212" y="295"/>
                </a:lnTo>
                <a:lnTo>
                  <a:pt x="209" y="307"/>
                </a:lnTo>
                <a:lnTo>
                  <a:pt x="202" y="317"/>
                </a:lnTo>
                <a:lnTo>
                  <a:pt x="192" y="323"/>
                </a:lnTo>
                <a:lnTo>
                  <a:pt x="181" y="326"/>
                </a:lnTo>
                <a:lnTo>
                  <a:pt x="110" y="326"/>
                </a:lnTo>
                <a:lnTo>
                  <a:pt x="98" y="323"/>
                </a:lnTo>
                <a:lnTo>
                  <a:pt x="88" y="317"/>
                </a:lnTo>
                <a:lnTo>
                  <a:pt x="82" y="307"/>
                </a:lnTo>
                <a:lnTo>
                  <a:pt x="80" y="295"/>
                </a:lnTo>
                <a:lnTo>
                  <a:pt x="80" y="178"/>
                </a:lnTo>
                <a:lnTo>
                  <a:pt x="77" y="172"/>
                </a:lnTo>
                <a:lnTo>
                  <a:pt x="71" y="169"/>
                </a:lnTo>
                <a:lnTo>
                  <a:pt x="16" y="169"/>
                </a:lnTo>
                <a:lnTo>
                  <a:pt x="11" y="168"/>
                </a:lnTo>
                <a:lnTo>
                  <a:pt x="8" y="167"/>
                </a:lnTo>
                <a:lnTo>
                  <a:pt x="5" y="164"/>
                </a:lnTo>
                <a:lnTo>
                  <a:pt x="3" y="163"/>
                </a:lnTo>
                <a:lnTo>
                  <a:pt x="3" y="160"/>
                </a:lnTo>
                <a:lnTo>
                  <a:pt x="1" y="158"/>
                </a:lnTo>
                <a:lnTo>
                  <a:pt x="0" y="154"/>
                </a:lnTo>
                <a:lnTo>
                  <a:pt x="1" y="146"/>
                </a:lnTo>
                <a:lnTo>
                  <a:pt x="7" y="136"/>
                </a:lnTo>
                <a:lnTo>
                  <a:pt x="52" y="87"/>
                </a:lnTo>
                <a:lnTo>
                  <a:pt x="62" y="79"/>
                </a:lnTo>
                <a:lnTo>
                  <a:pt x="70" y="69"/>
                </a:lnTo>
                <a:lnTo>
                  <a:pt x="80" y="59"/>
                </a:lnTo>
                <a:lnTo>
                  <a:pt x="124" y="10"/>
                </a:lnTo>
                <a:lnTo>
                  <a:pt x="133" y="3"/>
                </a:lnTo>
                <a:lnTo>
                  <a:pt x="146"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ru-RU"/>
          </a:p>
        </p:txBody>
      </p:sp>
      <p:sp>
        <p:nvSpPr>
          <p:cNvPr id="3080" name="Text Box 189"/>
          <p:cNvSpPr txBox="1">
            <a:spLocks noChangeArrowheads="1"/>
          </p:cNvSpPr>
          <p:nvPr/>
        </p:nvSpPr>
        <p:spPr bwMode="auto">
          <a:xfrm>
            <a:off x="2857500" y="840916"/>
            <a:ext cx="73152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3200" b="1" dirty="0" smtClean="0">
                <a:latin typeface="+mj-lt"/>
                <a:cs typeface="Tahoma" panose="020B0604030504040204" pitchFamily="34" charset="0"/>
              </a:rPr>
              <a:t>Система </a:t>
            </a:r>
            <a:r>
              <a:rPr lang="ru-RU" altLang="ru-RU" sz="3200" b="1" dirty="0">
                <a:latin typeface="+mj-lt"/>
                <a:cs typeface="Tahoma" panose="020B0604030504040204" pitchFamily="34" charset="0"/>
              </a:rPr>
              <a:t>капремонта </a:t>
            </a:r>
            <a:endParaRPr lang="ru-RU" altLang="ru-RU" sz="3200" b="1" dirty="0" smtClean="0">
              <a:latin typeface="+mj-lt"/>
              <a:cs typeface="Tahoma" panose="020B0604030504040204" pitchFamily="34" charset="0"/>
            </a:endParaRPr>
          </a:p>
          <a:p>
            <a:pPr algn="ctr">
              <a:spcBef>
                <a:spcPct val="0"/>
              </a:spcBef>
              <a:buFontTx/>
              <a:buNone/>
            </a:pPr>
            <a:r>
              <a:rPr lang="ru-RU" altLang="ru-RU" sz="3200" b="1" dirty="0" smtClean="0">
                <a:latin typeface="+mj-lt"/>
                <a:cs typeface="Tahoma" panose="020B0604030504040204" pitchFamily="34" charset="0"/>
              </a:rPr>
              <a:t>общего </a:t>
            </a:r>
            <a:r>
              <a:rPr lang="ru-RU" altLang="ru-RU" sz="3200" b="1" dirty="0">
                <a:latin typeface="+mj-lt"/>
                <a:cs typeface="Tahoma" panose="020B0604030504040204" pitchFamily="34" charset="0"/>
              </a:rPr>
              <a:t>имущества в МКД</a:t>
            </a:r>
          </a:p>
        </p:txBody>
      </p:sp>
      <p:graphicFrame>
        <p:nvGraphicFramePr>
          <p:cNvPr id="18" name="Схема 17"/>
          <p:cNvGraphicFramePr/>
          <p:nvPr>
            <p:extLst>
              <p:ext uri="{D42A27DB-BD31-4B8C-83A1-F6EECF244321}">
                <p14:modId xmlns:p14="http://schemas.microsoft.com/office/powerpoint/2010/main" val="597436652"/>
              </p:ext>
            </p:extLst>
          </p:nvPr>
        </p:nvGraphicFramePr>
        <p:xfrm>
          <a:off x="2857500" y="1941096"/>
          <a:ext cx="8678006" cy="43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0869" y="2851150"/>
            <a:ext cx="2425700" cy="4247317"/>
          </a:xfrm>
          <a:prstGeom prst="rect">
            <a:avLst/>
          </a:prstGeom>
          <a:noFill/>
        </p:spPr>
        <p:txBody>
          <a:bodyPr wrap="square" rtlCol="0">
            <a:spAutoFit/>
          </a:bodyPr>
          <a:lstStyle/>
          <a:p>
            <a:r>
              <a:rPr lang="ru-RU" dirty="0"/>
              <a:t>В Ставропольском </a:t>
            </a:r>
            <a:r>
              <a:rPr lang="ru-RU" dirty="0" smtClean="0"/>
              <a:t>крае на период с 01.07.2018 по 01.07.2019 годы </a:t>
            </a:r>
            <a:r>
              <a:rPr lang="ru-RU" dirty="0"/>
              <a:t>минимальный размер взноса на капитальный ремонт установлен в размере </a:t>
            </a:r>
            <a:r>
              <a:rPr lang="ru-RU" b="1" dirty="0"/>
              <a:t>7,11 руб. </a:t>
            </a:r>
            <a:r>
              <a:rPr lang="ru-RU" dirty="0" smtClean="0"/>
              <a:t>с кв. м. </a:t>
            </a:r>
            <a:r>
              <a:rPr lang="ru-RU" dirty="0"/>
              <a:t>Он может быть и выше, если такое решение было принято на общем собрании собственниками </a:t>
            </a:r>
            <a:r>
              <a:rPr lang="ru-RU" dirty="0" smtClean="0"/>
              <a:t>дома </a:t>
            </a:r>
            <a:endParaRPr lang="ru-RU" dirty="0"/>
          </a:p>
          <a:p>
            <a:endParaRPr lang="ru-RU" dirty="0"/>
          </a:p>
        </p:txBody>
      </p:sp>
      <p:sp>
        <p:nvSpPr>
          <p:cNvPr id="15" name="TextBox 14"/>
          <p:cNvSpPr txBox="1"/>
          <p:nvPr/>
        </p:nvSpPr>
        <p:spPr>
          <a:xfrm>
            <a:off x="11535507" y="6396335"/>
            <a:ext cx="656494" cy="461665"/>
          </a:xfrm>
          <a:prstGeom prst="rect">
            <a:avLst/>
          </a:prstGeom>
          <a:solidFill>
            <a:schemeClr val="accent1">
              <a:lumMod val="60000"/>
              <a:lumOff val="40000"/>
            </a:schemeClr>
          </a:solidFill>
        </p:spPr>
        <p:txBody>
          <a:bodyPr wrap="square" rtlCol="0">
            <a:spAutoFit/>
          </a:bodyPr>
          <a:lstStyle/>
          <a:p>
            <a:pPr algn="ctr"/>
            <a:r>
              <a:rPr lang="ru-RU" sz="2400" dirty="0" smtClean="0"/>
              <a:t>10</a:t>
            </a:r>
          </a:p>
        </p:txBody>
      </p:sp>
    </p:spTree>
    <p:extLst>
      <p:ext uri="{BB962C8B-B14F-4D97-AF65-F5344CB8AC3E}">
        <p14:creationId xmlns:p14="http://schemas.microsoft.com/office/powerpoint/2010/main" val="145564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Содержимое 15"/>
          <p:cNvGraphicFramePr>
            <a:graphicFrameLocks noGrp="1"/>
          </p:cNvGraphicFramePr>
          <p:nvPr>
            <p:ph idx="1"/>
            <p:extLst>
              <p:ext uri="{D42A27DB-BD31-4B8C-83A1-F6EECF244321}">
                <p14:modId xmlns:p14="http://schemas.microsoft.com/office/powerpoint/2010/main" val="2658403043"/>
              </p:ext>
            </p:extLst>
          </p:nvPr>
        </p:nvGraphicFramePr>
        <p:xfrm>
          <a:off x="2787650" y="2084631"/>
          <a:ext cx="9037388" cy="334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9" name="Text Box 12"/>
          <p:cNvSpPr txBox="1">
            <a:spLocks noChangeArrowheads="1"/>
          </p:cNvSpPr>
          <p:nvPr/>
        </p:nvSpPr>
        <p:spPr bwMode="auto">
          <a:xfrm>
            <a:off x="2787650" y="939702"/>
            <a:ext cx="823594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2060"/>
              </a:buClr>
              <a:buNone/>
            </a:pPr>
            <a:r>
              <a:rPr lang="ru-RU" altLang="ru-RU" sz="3200" b="1" dirty="0" smtClean="0">
                <a:latin typeface="+mj-lt"/>
                <a:cs typeface="Tahoma" panose="020B0604030504040204" pitchFamily="34" charset="0"/>
              </a:rPr>
              <a:t>Два </a:t>
            </a:r>
            <a:r>
              <a:rPr lang="ru-RU" altLang="ru-RU" sz="3200" b="1" dirty="0">
                <a:latin typeface="+mj-lt"/>
                <a:cs typeface="Tahoma" panose="020B0604030504040204" pitchFamily="34" charset="0"/>
              </a:rPr>
              <a:t>способа формирования фонда капитального ремонта : </a:t>
            </a:r>
          </a:p>
        </p:txBody>
      </p:sp>
      <p:sp>
        <p:nvSpPr>
          <p:cNvPr id="5130" name="Text Box 12"/>
          <p:cNvSpPr txBox="1">
            <a:spLocks noChangeArrowheads="1"/>
          </p:cNvSpPr>
          <p:nvPr/>
        </p:nvSpPr>
        <p:spPr bwMode="auto">
          <a:xfrm>
            <a:off x="387642" y="5599241"/>
            <a:ext cx="11610975"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ru-RU" altLang="ru-RU" sz="1600" dirty="0">
                <a:solidFill>
                  <a:schemeClr val="tx2">
                    <a:lumMod val="50000"/>
                  </a:schemeClr>
                </a:solidFill>
                <a:latin typeface="Tahoma" panose="020B0604030504040204" pitchFamily="34" charset="0"/>
                <a:cs typeface="Tahoma" panose="020B0604030504040204" pitchFamily="34" charset="0"/>
              </a:rPr>
              <a:t>Владелец специального счета на основании решения общего собрания собственников </a:t>
            </a:r>
            <a:r>
              <a:rPr lang="ru-RU" altLang="ru-RU" sz="1600" dirty="0" smtClean="0">
                <a:solidFill>
                  <a:schemeClr val="tx2">
                    <a:lumMod val="50000"/>
                  </a:schemeClr>
                </a:solidFill>
                <a:latin typeface="Tahoma" panose="020B0604030504040204" pitchFamily="34" charset="0"/>
                <a:cs typeface="Tahoma" panose="020B0604030504040204" pitchFamily="34" charset="0"/>
              </a:rPr>
              <a:t>имеет </a:t>
            </a:r>
            <a:r>
              <a:rPr lang="ru-RU" altLang="ru-RU" sz="1600" dirty="0">
                <a:solidFill>
                  <a:schemeClr val="tx2">
                    <a:lumMod val="50000"/>
                  </a:schemeClr>
                </a:solidFill>
                <a:latin typeface="Tahoma" panose="020B0604030504040204" pitchFamily="34" charset="0"/>
                <a:cs typeface="Tahoma" panose="020B0604030504040204" pitchFamily="34" charset="0"/>
              </a:rPr>
              <a:t>право разместить </a:t>
            </a:r>
            <a:r>
              <a:rPr lang="ru-RU" altLang="ru-RU" sz="1600" dirty="0" smtClean="0">
                <a:solidFill>
                  <a:schemeClr val="tx2">
                    <a:lumMod val="50000"/>
                  </a:schemeClr>
                </a:solidFill>
                <a:latin typeface="Tahoma" panose="020B0604030504040204" pitchFamily="34" charset="0"/>
                <a:cs typeface="Tahoma" panose="020B0604030504040204" pitchFamily="34" charset="0"/>
              </a:rPr>
              <a:t>средства на </a:t>
            </a:r>
            <a:r>
              <a:rPr lang="ru-RU" altLang="ru-RU" sz="1600" b="1" dirty="0" smtClean="0">
                <a:solidFill>
                  <a:schemeClr val="tx2">
                    <a:lumMod val="50000"/>
                  </a:schemeClr>
                </a:solidFill>
                <a:latin typeface="Tahoma" panose="020B0604030504040204" pitchFamily="34" charset="0"/>
                <a:cs typeface="Tahoma" panose="020B0604030504040204" pitchFamily="34" charset="0"/>
              </a:rPr>
              <a:t>специальном </a:t>
            </a:r>
            <a:r>
              <a:rPr lang="ru-RU" altLang="ru-RU" sz="1600" b="1" dirty="0">
                <a:solidFill>
                  <a:schemeClr val="tx2">
                    <a:lumMod val="50000"/>
                  </a:schemeClr>
                </a:solidFill>
                <a:latin typeface="Tahoma" panose="020B0604030504040204" pitchFamily="34" charset="0"/>
                <a:cs typeface="Tahoma" panose="020B0604030504040204" pitchFamily="34" charset="0"/>
              </a:rPr>
              <a:t>депозите</a:t>
            </a:r>
            <a:r>
              <a:rPr lang="ru-RU" altLang="ru-RU" sz="1600" dirty="0">
                <a:solidFill>
                  <a:schemeClr val="tx2">
                    <a:lumMod val="50000"/>
                  </a:schemeClr>
                </a:solidFill>
                <a:latin typeface="Tahoma" panose="020B0604030504040204" pitchFamily="34" charset="0"/>
                <a:cs typeface="Tahoma" panose="020B0604030504040204" pitchFamily="34" charset="0"/>
              </a:rPr>
              <a:t> в </a:t>
            </a:r>
            <a:r>
              <a:rPr lang="ru-RU" altLang="ru-RU" sz="1600" dirty="0" smtClean="0">
                <a:solidFill>
                  <a:schemeClr val="tx2">
                    <a:lumMod val="50000"/>
                  </a:schemeClr>
                </a:solidFill>
                <a:latin typeface="Tahoma" panose="020B0604030504040204" pitchFamily="34" charset="0"/>
                <a:cs typeface="Tahoma" panose="020B0604030504040204" pitchFamily="34" charset="0"/>
              </a:rPr>
              <a:t>банке, </a:t>
            </a:r>
            <a:r>
              <a:rPr lang="ru-RU" altLang="ru-RU" sz="1600" dirty="0">
                <a:solidFill>
                  <a:schemeClr val="tx2">
                    <a:lumMod val="50000"/>
                  </a:schemeClr>
                </a:solidFill>
                <a:latin typeface="Tahoma" panose="020B0604030504040204" pitchFamily="34" charset="0"/>
                <a:cs typeface="Tahoma" panose="020B0604030504040204" pitchFamily="34" charset="0"/>
              </a:rPr>
              <a:t>соответствующем требованиям ч. 2 статьи 176 ЖК РФ.</a:t>
            </a:r>
            <a:r>
              <a:rPr lang="ru-RU" altLang="ru-RU" sz="1600" b="1" dirty="0">
                <a:solidFill>
                  <a:schemeClr val="tx2">
                    <a:lumMod val="50000"/>
                  </a:schemeClr>
                </a:solidFill>
                <a:latin typeface="Tahoma" panose="020B0604030504040204" pitchFamily="34" charset="0"/>
                <a:cs typeface="Tahoma" panose="020B0604030504040204" pitchFamily="34" charset="0"/>
              </a:rPr>
              <a:t> </a:t>
            </a:r>
            <a:r>
              <a:rPr lang="ru-RU" altLang="ru-RU" sz="1600" dirty="0">
                <a:solidFill>
                  <a:schemeClr val="tx2">
                    <a:lumMod val="50000"/>
                  </a:schemeClr>
                </a:solidFill>
                <a:latin typeface="Tahoma" panose="020B0604030504040204" pitchFamily="34" charset="0"/>
                <a:cs typeface="Tahoma" panose="020B0604030504040204" pitchFamily="34" charset="0"/>
              </a:rPr>
              <a:t>Узнать, какие банки отвечают требованиям можно на сайте Центрального банка Российской Федерации</a:t>
            </a:r>
            <a:r>
              <a:rPr lang="ru-RU" altLang="ru-RU" sz="1600" dirty="0">
                <a:solidFill>
                  <a:schemeClr val="tx2">
                    <a:lumMod val="75000"/>
                  </a:schemeClr>
                </a:solidFill>
                <a:latin typeface="Tahoma" panose="020B0604030504040204" pitchFamily="34" charset="0"/>
                <a:cs typeface="Tahoma" panose="020B0604030504040204" pitchFamily="34" charset="0"/>
              </a:rPr>
              <a:t> </a:t>
            </a:r>
            <a:r>
              <a:rPr lang="ru-RU" altLang="ru-RU" sz="2000" dirty="0" smtClean="0">
                <a:latin typeface="Tahoma" panose="020B0604030504040204" pitchFamily="34" charset="0"/>
                <a:cs typeface="Tahoma" panose="020B0604030504040204" pitchFamily="34" charset="0"/>
                <a:hlinkClick r:id="rId7"/>
              </a:rPr>
              <a:t>www.cbr.ru</a:t>
            </a:r>
            <a:r>
              <a:rPr lang="ru-RU" altLang="ru-RU" sz="2000" dirty="0" smtClean="0">
                <a:latin typeface="Tahoma" panose="020B0604030504040204" pitchFamily="34" charset="0"/>
                <a:cs typeface="Tahoma" panose="020B0604030504040204" pitchFamily="34" charset="0"/>
              </a:rPr>
              <a:t> </a:t>
            </a:r>
            <a:endParaRPr lang="ru-RU" altLang="ru-RU" sz="2000" dirty="0">
              <a:latin typeface="Tahoma" panose="020B0604030504040204" pitchFamily="34" charset="0"/>
              <a:cs typeface="Tahoma" panose="020B0604030504040204" pitchFamily="34" charset="0"/>
            </a:endParaRPr>
          </a:p>
        </p:txBody>
      </p:sp>
      <p:sp>
        <p:nvSpPr>
          <p:cNvPr id="13" name="TextBox 12"/>
          <p:cNvSpPr txBox="1"/>
          <p:nvPr/>
        </p:nvSpPr>
        <p:spPr>
          <a:xfrm>
            <a:off x="11535507" y="6396335"/>
            <a:ext cx="656494" cy="461665"/>
          </a:xfrm>
          <a:prstGeom prst="rect">
            <a:avLst/>
          </a:prstGeom>
          <a:solidFill>
            <a:schemeClr val="accent1">
              <a:lumMod val="60000"/>
              <a:lumOff val="40000"/>
            </a:schemeClr>
          </a:solidFill>
        </p:spPr>
        <p:txBody>
          <a:bodyPr wrap="square" rtlCol="0">
            <a:spAutoFit/>
          </a:bodyPr>
          <a:lstStyle/>
          <a:p>
            <a:pPr algn="ctr"/>
            <a:r>
              <a:rPr lang="ru-RU" sz="2400" dirty="0" smtClean="0"/>
              <a:t>11</a:t>
            </a:r>
          </a:p>
        </p:txBody>
      </p:sp>
    </p:spTree>
    <p:extLst>
      <p:ext uri="{BB962C8B-B14F-4D97-AF65-F5344CB8AC3E}">
        <p14:creationId xmlns:p14="http://schemas.microsoft.com/office/powerpoint/2010/main" val="359796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Содержимое 15"/>
          <p:cNvGraphicFramePr>
            <a:graphicFrameLocks noGrp="1"/>
          </p:cNvGraphicFramePr>
          <p:nvPr>
            <p:ph idx="1"/>
            <p:extLst>
              <p:ext uri="{D42A27DB-BD31-4B8C-83A1-F6EECF244321}">
                <p14:modId xmlns:p14="http://schemas.microsoft.com/office/powerpoint/2010/main" val="3842267555"/>
              </p:ext>
            </p:extLst>
          </p:nvPr>
        </p:nvGraphicFramePr>
        <p:xfrm>
          <a:off x="2781300" y="1929987"/>
          <a:ext cx="9158963" cy="4466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53" name="Text Box 12"/>
          <p:cNvSpPr txBox="1">
            <a:spLocks noChangeArrowheads="1"/>
          </p:cNvSpPr>
          <p:nvPr/>
        </p:nvSpPr>
        <p:spPr bwMode="auto">
          <a:xfrm>
            <a:off x="2427169" y="932791"/>
            <a:ext cx="951309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2060"/>
              </a:buClr>
              <a:buNone/>
            </a:pPr>
            <a:r>
              <a:rPr lang="ru-RU" altLang="ru-RU" sz="3200" b="1" dirty="0">
                <a:latin typeface="+mj-lt"/>
                <a:cs typeface="Tahoma" panose="020B0604030504040204" pitchFamily="34" charset="0"/>
              </a:rPr>
              <a:t>Кто может быть владельцем специального счета?</a:t>
            </a:r>
          </a:p>
        </p:txBody>
      </p:sp>
      <p:sp>
        <p:nvSpPr>
          <p:cNvPr id="2" name="TextBox 1"/>
          <p:cNvSpPr txBox="1"/>
          <p:nvPr/>
        </p:nvSpPr>
        <p:spPr>
          <a:xfrm>
            <a:off x="0" y="2781280"/>
            <a:ext cx="2550694" cy="3231654"/>
          </a:xfrm>
          <a:prstGeom prst="rect">
            <a:avLst/>
          </a:prstGeom>
          <a:noFill/>
        </p:spPr>
        <p:txBody>
          <a:bodyPr wrap="square" rtlCol="0">
            <a:spAutoFit/>
          </a:bodyPr>
          <a:lstStyle/>
          <a:p>
            <a:r>
              <a:rPr lang="ru-RU" dirty="0" smtClean="0"/>
              <a:t>Инструкции по проведению капремонта МКД досрочно, а также по видам работ размещены на сайте </a:t>
            </a:r>
            <a:r>
              <a:rPr lang="en-US" sz="2400" dirty="0" smtClean="0">
                <a:hlinkClick r:id="rId8"/>
              </a:rPr>
              <a:t>www.mingkhsk.ru</a:t>
            </a:r>
            <a:r>
              <a:rPr lang="en-US" dirty="0" smtClean="0"/>
              <a:t> </a:t>
            </a:r>
            <a:r>
              <a:rPr lang="ru-RU" dirty="0" smtClean="0"/>
              <a:t>в разделе «Гражданам» -  «Информационно-методические материалы»</a:t>
            </a:r>
            <a:endParaRPr lang="ru-RU" dirty="0"/>
          </a:p>
        </p:txBody>
      </p:sp>
      <p:sp>
        <p:nvSpPr>
          <p:cNvPr id="13" name="TextBox 12"/>
          <p:cNvSpPr txBox="1"/>
          <p:nvPr/>
        </p:nvSpPr>
        <p:spPr>
          <a:xfrm>
            <a:off x="11535507" y="6396335"/>
            <a:ext cx="656494" cy="461665"/>
          </a:xfrm>
          <a:prstGeom prst="rect">
            <a:avLst/>
          </a:prstGeom>
          <a:solidFill>
            <a:schemeClr val="accent1">
              <a:lumMod val="60000"/>
              <a:lumOff val="40000"/>
            </a:schemeClr>
          </a:solidFill>
        </p:spPr>
        <p:txBody>
          <a:bodyPr wrap="square" rtlCol="0">
            <a:spAutoFit/>
          </a:bodyPr>
          <a:lstStyle/>
          <a:p>
            <a:pPr algn="ctr"/>
            <a:r>
              <a:rPr lang="ru-RU" sz="2400" dirty="0" smtClean="0"/>
              <a:t>12</a:t>
            </a:r>
          </a:p>
        </p:txBody>
      </p:sp>
    </p:spTree>
    <p:extLst>
      <p:ext uri="{BB962C8B-B14F-4D97-AF65-F5344CB8AC3E}">
        <p14:creationId xmlns:p14="http://schemas.microsoft.com/office/powerpoint/2010/main" val="361152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84"/>
          <p:cNvSpPr txBox="1">
            <a:spLocks noChangeArrowheads="1"/>
          </p:cNvSpPr>
          <p:nvPr/>
        </p:nvSpPr>
        <p:spPr bwMode="auto">
          <a:xfrm>
            <a:off x="200025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9" name="Заголовок 15"/>
          <p:cNvSpPr txBox="1">
            <a:spLocks/>
          </p:cNvSpPr>
          <p:nvPr/>
        </p:nvSpPr>
        <p:spPr bwMode="auto">
          <a:xfrm>
            <a:off x="4959350" y="2085975"/>
            <a:ext cx="2366963" cy="481013"/>
          </a:xfrm>
          <a:prstGeom prst="rect">
            <a:avLst/>
          </a:prstGeom>
          <a:noFill/>
          <a:ln w="9525">
            <a:noFill/>
            <a:miter lim="800000"/>
            <a:headEnd/>
            <a:tailEnd/>
          </a:ln>
        </p:spPr>
        <p:txBody>
          <a:bodyPr anchor="b"/>
          <a:lstStyle/>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p:txBody>
      </p:sp>
      <p:sp>
        <p:nvSpPr>
          <p:cNvPr id="34" name="Скругленный прямоугольник 33"/>
          <p:cNvSpPr/>
          <p:nvPr/>
        </p:nvSpPr>
        <p:spPr>
          <a:xfrm>
            <a:off x="527051" y="4672310"/>
            <a:ext cx="11026609" cy="378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По окончании работ в банк предоставляется акт приема выполненных работ</a:t>
            </a:r>
          </a:p>
        </p:txBody>
      </p:sp>
      <p:sp>
        <p:nvSpPr>
          <p:cNvPr id="37" name="Стрелка вниз 36"/>
          <p:cNvSpPr/>
          <p:nvPr/>
        </p:nvSpPr>
        <p:spPr>
          <a:xfrm>
            <a:off x="5681663" y="5087939"/>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Скругленный прямоугольник 38"/>
          <p:cNvSpPr/>
          <p:nvPr/>
        </p:nvSpPr>
        <p:spPr>
          <a:xfrm>
            <a:off x="527051" y="5322888"/>
            <a:ext cx="11023264" cy="561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Уполномоченный от лица собственников информирует о проведении ремонта орган местного </a:t>
            </a:r>
            <a:r>
              <a:rPr lang="ru-RU" altLang="ru-RU" sz="1600" dirty="0" err="1" smtClean="0">
                <a:solidFill>
                  <a:srgbClr val="FFFFFF"/>
                </a:solidFill>
                <a:latin typeface="Tahoma" panose="020B0604030504040204" pitchFamily="34" charset="0"/>
                <a:cs typeface="Tahoma" panose="020B0604030504040204" pitchFamily="34" charset="0"/>
              </a:rPr>
              <a:t>самуоправления</a:t>
            </a:r>
            <a:r>
              <a:rPr lang="ru-RU" altLang="ru-RU" sz="1600" dirty="0" smtClean="0">
                <a:solidFill>
                  <a:srgbClr val="FFFFFF"/>
                </a:solidFill>
                <a:latin typeface="Tahoma" panose="020B0604030504040204" pitchFamily="34" charset="0"/>
                <a:cs typeface="Tahoma" panose="020B0604030504040204" pitchFamily="34" charset="0"/>
              </a:rPr>
              <a:t> и управление СК по строительному и жилищному надзору</a:t>
            </a:r>
          </a:p>
        </p:txBody>
      </p:sp>
      <p:sp>
        <p:nvSpPr>
          <p:cNvPr id="11276" name="Text Box 12"/>
          <p:cNvSpPr txBox="1">
            <a:spLocks noChangeArrowheads="1"/>
          </p:cNvSpPr>
          <p:nvPr/>
        </p:nvSpPr>
        <p:spPr bwMode="auto">
          <a:xfrm>
            <a:off x="2793999" y="785975"/>
            <a:ext cx="8686800" cy="128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2060"/>
              </a:buClr>
              <a:buNone/>
            </a:pPr>
            <a:r>
              <a:rPr lang="ru-RU" altLang="ru-RU" sz="3200" b="1" dirty="0">
                <a:latin typeface="+mj-lt"/>
                <a:cs typeface="Tahoma" panose="020B0604030504040204" pitchFamily="34" charset="0"/>
              </a:rPr>
              <a:t>Алгоритм действий для владельцев специального счета по проведению капремонта досрочно</a:t>
            </a:r>
          </a:p>
          <a:p>
            <a:pPr algn="ctr">
              <a:lnSpc>
                <a:spcPct val="100000"/>
              </a:lnSpc>
              <a:spcBef>
                <a:spcPct val="0"/>
              </a:spcBef>
              <a:buFontTx/>
              <a:buNone/>
            </a:pPr>
            <a:endParaRPr lang="ru-RU" altLang="ru-RU" sz="2000" b="1" dirty="0">
              <a:latin typeface="Tahoma" panose="020B0604030504040204" pitchFamily="34" charset="0"/>
              <a:cs typeface="Tahoma" panose="020B0604030504040204" pitchFamily="34" charset="0"/>
            </a:endParaRPr>
          </a:p>
        </p:txBody>
      </p:sp>
      <p:sp>
        <p:nvSpPr>
          <p:cNvPr id="45" name="Скругленный прямоугольник 44"/>
          <p:cNvSpPr/>
          <p:nvPr/>
        </p:nvSpPr>
        <p:spPr>
          <a:xfrm>
            <a:off x="539750" y="6119812"/>
            <a:ext cx="11010565" cy="73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Если для  проведения капремонта  использовались средства не только накопленные за счет минимального взноса, но и с привлечение кредитных или заемных средств, собственники МКД вправе получить временное освобождение от уплаты взносов на капремонт</a:t>
            </a:r>
          </a:p>
        </p:txBody>
      </p:sp>
      <p:sp>
        <p:nvSpPr>
          <p:cNvPr id="47" name="Стрелка вниз 46"/>
          <p:cNvSpPr/>
          <p:nvPr/>
        </p:nvSpPr>
        <p:spPr>
          <a:xfrm>
            <a:off x="5695448" y="5861845"/>
            <a:ext cx="450850" cy="233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кругленный прямоугольник 17"/>
          <p:cNvSpPr/>
          <p:nvPr/>
        </p:nvSpPr>
        <p:spPr>
          <a:xfrm>
            <a:off x="2794000" y="2063750"/>
            <a:ext cx="8756316"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Собственники на общем собрании принимают решение о проведении капитального ремонта в доме и источниках финансирования работ</a:t>
            </a:r>
          </a:p>
        </p:txBody>
      </p:sp>
      <p:sp>
        <p:nvSpPr>
          <p:cNvPr id="22" name="Скругленный прямоугольник 21"/>
          <p:cNvSpPr/>
          <p:nvPr/>
        </p:nvSpPr>
        <p:spPr>
          <a:xfrm>
            <a:off x="2793999" y="2871788"/>
            <a:ext cx="8756316"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Для выполнения работ привлекается легально работающая организация.                                                                      Законом предусмотрена возможность 30%-ой оплаты авансом </a:t>
            </a:r>
          </a:p>
        </p:txBody>
      </p:sp>
      <p:sp>
        <p:nvSpPr>
          <p:cNvPr id="23" name="Стрелка вниз 22"/>
          <p:cNvSpPr/>
          <p:nvPr/>
        </p:nvSpPr>
        <p:spPr>
          <a:xfrm>
            <a:off x="5665788" y="2600325"/>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трелка вниз 23"/>
          <p:cNvSpPr/>
          <p:nvPr/>
        </p:nvSpPr>
        <p:spPr>
          <a:xfrm>
            <a:off x="5648326" y="4420395"/>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Скругленный прямоугольник 20"/>
          <p:cNvSpPr/>
          <p:nvPr/>
        </p:nvSpPr>
        <p:spPr>
          <a:xfrm>
            <a:off x="556104" y="3566715"/>
            <a:ext cx="10994211" cy="829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Если домом управляет ТСЖ, нужно представить в банк, где открыт специальный счет, протокол общего собрания с решением собственников о проведении капремонта и договор с подрядной организацией.</a:t>
            </a:r>
          </a:p>
          <a:p>
            <a:pPr algn="ctr">
              <a:defRPr/>
            </a:pPr>
            <a:r>
              <a:rPr lang="ru-RU" altLang="ru-RU" sz="1600" smtClean="0">
                <a:solidFill>
                  <a:srgbClr val="FFFFFF"/>
                </a:solidFill>
                <a:latin typeface="Tahoma" panose="020B0604030504040204" pitchFamily="34" charset="0"/>
                <a:cs typeface="Tahoma" panose="020B0604030504040204" pitchFamily="34" charset="0"/>
              </a:rPr>
              <a:t>Если </a:t>
            </a:r>
            <a:r>
              <a:rPr lang="ru-RU" altLang="ru-RU" sz="1600" dirty="0" smtClean="0">
                <a:solidFill>
                  <a:srgbClr val="FFFFFF"/>
                </a:solidFill>
                <a:latin typeface="Tahoma" panose="020B0604030504040204" pitchFamily="34" charset="0"/>
                <a:cs typeface="Tahoma" panose="020B0604030504040204" pitchFamily="34" charset="0"/>
              </a:rPr>
              <a:t>владелец счета </a:t>
            </a:r>
            <a:r>
              <a:rPr lang="ru-RU" altLang="ru-RU" sz="1600" dirty="0" err="1" smtClean="0">
                <a:solidFill>
                  <a:srgbClr val="FFFFFF"/>
                </a:solidFill>
                <a:latin typeface="Tahoma" panose="020B0604030504040204" pitchFamily="34" charset="0"/>
                <a:cs typeface="Tahoma" panose="020B0604030504040204" pitchFamily="34" charset="0"/>
              </a:rPr>
              <a:t>регоператор</a:t>
            </a:r>
            <a:r>
              <a:rPr lang="ru-RU" altLang="ru-RU" sz="1600" dirty="0" smtClean="0">
                <a:solidFill>
                  <a:srgbClr val="FFFFFF"/>
                </a:solidFill>
                <a:latin typeface="Tahoma" panose="020B0604030504040204" pitchFamily="34" charset="0"/>
                <a:cs typeface="Tahoma" panose="020B0604030504040204" pitchFamily="34" charset="0"/>
              </a:rPr>
              <a:t>, то протокол предоставляются  ему</a:t>
            </a:r>
          </a:p>
        </p:txBody>
      </p:sp>
      <p:sp>
        <p:nvSpPr>
          <p:cNvPr id="25" name="Стрелка вниз 24"/>
          <p:cNvSpPr/>
          <p:nvPr/>
        </p:nvSpPr>
        <p:spPr>
          <a:xfrm>
            <a:off x="5648326" y="3350419"/>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TextBox 25"/>
          <p:cNvSpPr txBox="1"/>
          <p:nvPr/>
        </p:nvSpPr>
        <p:spPr>
          <a:xfrm>
            <a:off x="11550315" y="6396335"/>
            <a:ext cx="641685" cy="461665"/>
          </a:xfrm>
          <a:prstGeom prst="rect">
            <a:avLst/>
          </a:prstGeom>
          <a:solidFill>
            <a:schemeClr val="accent1">
              <a:lumMod val="60000"/>
              <a:lumOff val="40000"/>
            </a:schemeClr>
          </a:solidFill>
        </p:spPr>
        <p:txBody>
          <a:bodyPr wrap="square" rtlCol="0">
            <a:spAutoFit/>
          </a:bodyPr>
          <a:lstStyle/>
          <a:p>
            <a:pPr algn="ctr"/>
            <a:r>
              <a:rPr lang="ru-RU" sz="2400" dirty="0" smtClean="0"/>
              <a:t>13</a:t>
            </a:r>
          </a:p>
        </p:txBody>
      </p:sp>
    </p:spTree>
    <p:extLst>
      <p:ext uri="{BB962C8B-B14F-4D97-AF65-F5344CB8AC3E}">
        <p14:creationId xmlns:p14="http://schemas.microsoft.com/office/powerpoint/2010/main" val="350303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flipV="1">
            <a:off x="0" y="6535738"/>
            <a:ext cx="12192000" cy="444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294" name="Text Box 84"/>
          <p:cNvSpPr txBox="1">
            <a:spLocks noChangeArrowheads="1"/>
          </p:cNvSpPr>
          <p:nvPr/>
        </p:nvSpPr>
        <p:spPr bwMode="auto">
          <a:xfrm>
            <a:off x="200025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9" name="Заголовок 15"/>
          <p:cNvSpPr txBox="1">
            <a:spLocks/>
          </p:cNvSpPr>
          <p:nvPr/>
        </p:nvSpPr>
        <p:spPr bwMode="auto">
          <a:xfrm>
            <a:off x="4959350" y="2085975"/>
            <a:ext cx="2366963" cy="481013"/>
          </a:xfrm>
          <a:prstGeom prst="rect">
            <a:avLst/>
          </a:prstGeom>
          <a:noFill/>
          <a:ln w="9525">
            <a:noFill/>
            <a:miter lim="800000"/>
            <a:headEnd/>
            <a:tailEnd/>
          </a:ln>
        </p:spPr>
        <p:txBody>
          <a:bodyPr anchor="b"/>
          <a:lstStyle/>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a:p>
            <a:pPr algn="ctr">
              <a:lnSpc>
                <a:spcPct val="90000"/>
              </a:lnSpc>
              <a:defRPr/>
            </a:pPr>
            <a:endParaRPr lang="ru-RU" sz="3200" dirty="0">
              <a:latin typeface="+mj-lt"/>
              <a:ea typeface="+mj-ea"/>
              <a:cs typeface="+mj-cs"/>
            </a:endParaRPr>
          </a:p>
        </p:txBody>
      </p:sp>
      <p:sp>
        <p:nvSpPr>
          <p:cNvPr id="34" name="Скругленный прямоугольник 33"/>
          <p:cNvSpPr/>
          <p:nvPr/>
        </p:nvSpPr>
        <p:spPr>
          <a:xfrm>
            <a:off x="215900" y="2818606"/>
            <a:ext cx="11436350" cy="78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По завершении работ уполномоченный от лица собственников представляет пакет документов (оригиналы), подтверждающие выполнение работ (услуг) по капремонту </a:t>
            </a:r>
            <a:r>
              <a:rPr lang="ru-RU" altLang="ru-RU" sz="1600" dirty="0" err="1" smtClean="0">
                <a:solidFill>
                  <a:srgbClr val="FFFFFF"/>
                </a:solidFill>
                <a:latin typeface="Tahoma" panose="020B0604030504040204" pitchFamily="34" charset="0"/>
                <a:cs typeface="Tahoma" panose="020B0604030504040204" pitchFamily="34" charset="0"/>
              </a:rPr>
              <a:t>регоператору</a:t>
            </a:r>
            <a:endParaRPr lang="ru-RU" altLang="ru-RU" sz="1600" dirty="0" smtClean="0">
              <a:solidFill>
                <a:srgbClr val="FFFFFF"/>
              </a:solidFill>
              <a:latin typeface="Tahoma" panose="020B0604030504040204" pitchFamily="34" charset="0"/>
              <a:cs typeface="Tahoma" panose="020B0604030504040204" pitchFamily="34" charset="0"/>
            </a:endParaRPr>
          </a:p>
        </p:txBody>
      </p:sp>
      <p:sp>
        <p:nvSpPr>
          <p:cNvPr id="35" name="Стрелка вниз 34"/>
          <p:cNvSpPr/>
          <p:nvPr/>
        </p:nvSpPr>
        <p:spPr>
          <a:xfrm>
            <a:off x="8661400" y="3619667"/>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Стрелка вниз 36"/>
          <p:cNvSpPr/>
          <p:nvPr/>
        </p:nvSpPr>
        <p:spPr>
          <a:xfrm>
            <a:off x="3262312" y="3617913"/>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Скругленный прямоугольник 38"/>
          <p:cNvSpPr/>
          <p:nvPr/>
        </p:nvSpPr>
        <p:spPr>
          <a:xfrm>
            <a:off x="215900" y="3851442"/>
            <a:ext cx="11436350"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На проверку документов и принятие решения </a:t>
            </a:r>
            <a:r>
              <a:rPr lang="ru-RU" altLang="ru-RU" sz="1600" dirty="0" err="1" smtClean="0">
                <a:solidFill>
                  <a:srgbClr val="FFFFFF"/>
                </a:solidFill>
                <a:latin typeface="Tahoma" panose="020B0604030504040204" pitchFamily="34" charset="0"/>
                <a:cs typeface="Tahoma" panose="020B0604030504040204" pitchFamily="34" charset="0"/>
              </a:rPr>
              <a:t>регоператору</a:t>
            </a:r>
            <a:r>
              <a:rPr lang="ru-RU" altLang="ru-RU" sz="1600" dirty="0" smtClean="0">
                <a:solidFill>
                  <a:srgbClr val="FFFFFF"/>
                </a:solidFill>
                <a:latin typeface="Tahoma" panose="020B0604030504040204" pitchFamily="34" charset="0"/>
                <a:cs typeface="Tahoma" panose="020B0604030504040204" pitchFamily="34" charset="0"/>
              </a:rPr>
              <a:t> отводится 30 дней со дня принятия документов от уполномоченного лица</a:t>
            </a:r>
          </a:p>
        </p:txBody>
      </p:sp>
      <p:sp>
        <p:nvSpPr>
          <p:cNvPr id="12301" name="Text Box 12"/>
          <p:cNvSpPr txBox="1">
            <a:spLocks noChangeArrowheads="1"/>
          </p:cNvSpPr>
          <p:nvPr/>
        </p:nvSpPr>
        <p:spPr bwMode="auto">
          <a:xfrm>
            <a:off x="2606843" y="698332"/>
            <a:ext cx="919780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2060"/>
              </a:buClr>
              <a:buNone/>
            </a:pPr>
            <a:r>
              <a:rPr lang="ru-RU" altLang="ru-RU" sz="3200" b="1" dirty="0">
                <a:latin typeface="+mj-lt"/>
                <a:cs typeface="Tahoma" panose="020B0604030504040204" pitchFamily="34" charset="0"/>
              </a:rPr>
              <a:t>Алгоритм действий по проведению капремонта досрочно для собственников, отчисляющих взносы на капремонт на счет регионального </a:t>
            </a:r>
            <a:r>
              <a:rPr lang="ru-RU" altLang="ru-RU" sz="3200" b="1" dirty="0" smtClean="0">
                <a:latin typeface="+mj-lt"/>
                <a:cs typeface="Tahoma" panose="020B0604030504040204" pitchFamily="34" charset="0"/>
              </a:rPr>
              <a:t>оператора</a:t>
            </a:r>
            <a:endParaRPr lang="ru-RU" altLang="ru-RU" sz="3200" b="1" dirty="0">
              <a:latin typeface="+mj-lt"/>
              <a:cs typeface="Tahoma" panose="020B0604030504040204" pitchFamily="34" charset="0"/>
            </a:endParaRPr>
          </a:p>
        </p:txBody>
      </p:sp>
      <p:sp>
        <p:nvSpPr>
          <p:cNvPr id="43" name="Скругленный прямоугольник 42"/>
          <p:cNvSpPr/>
          <p:nvPr/>
        </p:nvSpPr>
        <p:spPr>
          <a:xfrm>
            <a:off x="5510213" y="4665663"/>
            <a:ext cx="6142037" cy="189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Если в ходе проверки поступил неполный пакет документов, протоколы собраний с вопросами о проведении зачета и о проведении капремонта не соответствуют  требованиям ЖК РФ и</a:t>
            </a:r>
            <a:r>
              <a:rPr lang="en-US" altLang="ru-RU" sz="1600" dirty="0" smtClean="0">
                <a:solidFill>
                  <a:srgbClr val="FFFFFF"/>
                </a:solidFill>
                <a:latin typeface="Tahoma" panose="020B0604030504040204" pitchFamily="34" charset="0"/>
                <a:cs typeface="Tahoma" panose="020B0604030504040204" pitchFamily="34" charset="0"/>
              </a:rPr>
              <a:t>/</a:t>
            </a:r>
            <a:r>
              <a:rPr lang="ru-RU" altLang="ru-RU" sz="1600" dirty="0" smtClean="0">
                <a:solidFill>
                  <a:srgbClr val="FFFFFF"/>
                </a:solidFill>
                <a:latin typeface="Tahoma" panose="020B0604030504040204" pitchFamily="34" charset="0"/>
                <a:cs typeface="Tahoma" panose="020B0604030504040204" pitchFamily="34" charset="0"/>
              </a:rPr>
              <a:t>или представленными документами не подтверждено выполнение работ по капремонту, </a:t>
            </a:r>
            <a:r>
              <a:rPr lang="ru-RU" altLang="ru-RU" sz="1600" dirty="0" err="1" smtClean="0">
                <a:solidFill>
                  <a:srgbClr val="FFFFFF"/>
                </a:solidFill>
                <a:latin typeface="Tahoma" panose="020B0604030504040204" pitchFamily="34" charset="0"/>
                <a:cs typeface="Tahoma" panose="020B0604030504040204" pitchFamily="34" charset="0"/>
              </a:rPr>
              <a:t>регоператор</a:t>
            </a:r>
            <a:r>
              <a:rPr lang="ru-RU" altLang="ru-RU" sz="1600" dirty="0" smtClean="0">
                <a:solidFill>
                  <a:srgbClr val="FFFFFF"/>
                </a:solidFill>
                <a:latin typeface="Tahoma" panose="020B0604030504040204" pitchFamily="34" charset="0"/>
                <a:cs typeface="Tahoma" panose="020B0604030504040204" pitchFamily="34" charset="0"/>
              </a:rPr>
              <a:t> принимает мотивированное решение об отказе в зачете стоимости работ</a:t>
            </a:r>
          </a:p>
        </p:txBody>
      </p:sp>
      <p:sp>
        <p:nvSpPr>
          <p:cNvPr id="45" name="Скругленный прямоугольник 44"/>
          <p:cNvSpPr/>
          <p:nvPr/>
        </p:nvSpPr>
        <p:spPr>
          <a:xfrm>
            <a:off x="246063" y="5722938"/>
            <a:ext cx="4994275" cy="73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smtClean="0">
                <a:solidFill>
                  <a:srgbClr val="FFFFFF"/>
                </a:solidFill>
                <a:latin typeface="Tahoma" panose="020B0604030504040204" pitchFamily="34" charset="0"/>
                <a:cs typeface="Tahoma" panose="020B0604030504040204" pitchFamily="34" charset="0"/>
              </a:rPr>
              <a:t>Собственники получают временное освобождение от уплаты взносов на капремонт</a:t>
            </a:r>
          </a:p>
        </p:txBody>
      </p:sp>
      <p:sp>
        <p:nvSpPr>
          <p:cNvPr id="47" name="Стрелка вниз 46"/>
          <p:cNvSpPr/>
          <p:nvPr/>
        </p:nvSpPr>
        <p:spPr>
          <a:xfrm>
            <a:off x="3263900" y="5481637"/>
            <a:ext cx="450850" cy="233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 name="Скругленный прямоугольник 50"/>
          <p:cNvSpPr/>
          <p:nvPr/>
        </p:nvSpPr>
        <p:spPr>
          <a:xfrm>
            <a:off x="246063" y="4778375"/>
            <a:ext cx="4946650"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После проверки </a:t>
            </a:r>
            <a:r>
              <a:rPr lang="ru-RU" altLang="ru-RU" sz="1600" dirty="0" err="1" smtClean="0">
                <a:solidFill>
                  <a:srgbClr val="FFFFFF"/>
                </a:solidFill>
                <a:latin typeface="Tahoma" panose="020B0604030504040204" pitchFamily="34" charset="0"/>
                <a:cs typeface="Tahoma" panose="020B0604030504040204" pitchFamily="34" charset="0"/>
              </a:rPr>
              <a:t>регоператор</a:t>
            </a:r>
            <a:r>
              <a:rPr lang="ru-RU" altLang="ru-RU" sz="1600" dirty="0" smtClean="0">
                <a:solidFill>
                  <a:srgbClr val="FFFFFF"/>
                </a:solidFill>
                <a:latin typeface="Tahoma" panose="020B0604030504040204" pitchFamily="34" charset="0"/>
                <a:cs typeface="Tahoma" panose="020B0604030504040204" pitchFamily="34" charset="0"/>
              </a:rPr>
              <a:t> принимает решение о зачете стоимости работ</a:t>
            </a:r>
          </a:p>
        </p:txBody>
      </p:sp>
      <p:sp>
        <p:nvSpPr>
          <p:cNvPr id="52" name="Стрелка вниз 51"/>
          <p:cNvSpPr/>
          <p:nvPr/>
        </p:nvSpPr>
        <p:spPr>
          <a:xfrm>
            <a:off x="3263900" y="4440238"/>
            <a:ext cx="449262"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3" name="Стрелка вниз 52"/>
          <p:cNvSpPr/>
          <p:nvPr/>
        </p:nvSpPr>
        <p:spPr>
          <a:xfrm>
            <a:off x="8661400" y="4379913"/>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Скругленный прямоугольник 21"/>
          <p:cNvSpPr/>
          <p:nvPr/>
        </p:nvSpPr>
        <p:spPr>
          <a:xfrm>
            <a:off x="2806700" y="2051050"/>
            <a:ext cx="8845550" cy="56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ru-RU" altLang="ru-RU" sz="1600" dirty="0" smtClean="0">
                <a:solidFill>
                  <a:srgbClr val="FFFFFF"/>
                </a:solidFill>
                <a:latin typeface="Tahoma" panose="020B0604030504040204" pitchFamily="34" charset="0"/>
                <a:cs typeface="Tahoma" panose="020B0604030504040204" pitchFamily="34" charset="0"/>
              </a:rPr>
              <a:t>Собственники принимают решение о проведении капремонта, самостоятельно подбирают подрядную организацию и поручают ей выполнение работ</a:t>
            </a:r>
          </a:p>
        </p:txBody>
      </p:sp>
      <p:sp>
        <p:nvSpPr>
          <p:cNvPr id="23" name="Стрелка вниз 22"/>
          <p:cNvSpPr/>
          <p:nvPr/>
        </p:nvSpPr>
        <p:spPr>
          <a:xfrm>
            <a:off x="8660940" y="2624431"/>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трелка вниз 23"/>
          <p:cNvSpPr/>
          <p:nvPr/>
        </p:nvSpPr>
        <p:spPr>
          <a:xfrm>
            <a:off x="3263900" y="2610644"/>
            <a:ext cx="45085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TextBox 19"/>
          <p:cNvSpPr txBox="1"/>
          <p:nvPr/>
        </p:nvSpPr>
        <p:spPr>
          <a:xfrm>
            <a:off x="11550315" y="6396335"/>
            <a:ext cx="641685" cy="461665"/>
          </a:xfrm>
          <a:prstGeom prst="rect">
            <a:avLst/>
          </a:prstGeom>
          <a:solidFill>
            <a:schemeClr val="accent1">
              <a:lumMod val="60000"/>
              <a:lumOff val="40000"/>
            </a:schemeClr>
          </a:solidFill>
        </p:spPr>
        <p:txBody>
          <a:bodyPr wrap="square" rtlCol="0">
            <a:spAutoFit/>
          </a:bodyPr>
          <a:lstStyle/>
          <a:p>
            <a:pPr algn="ctr"/>
            <a:r>
              <a:rPr lang="ru-RU" sz="2400" dirty="0" smtClean="0"/>
              <a:t>14</a:t>
            </a:r>
          </a:p>
        </p:txBody>
      </p:sp>
    </p:spTree>
    <p:extLst>
      <p:ext uri="{BB962C8B-B14F-4D97-AF65-F5344CB8AC3E}">
        <p14:creationId xmlns:p14="http://schemas.microsoft.com/office/powerpoint/2010/main" val="1937397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02113" y="665263"/>
            <a:ext cx="7929388" cy="978729"/>
          </a:xfrm>
          <a:prstGeom prst="rect">
            <a:avLst/>
          </a:prstGeom>
        </p:spPr>
        <p:txBody>
          <a:bodyPr wrap="square">
            <a:spAutoFit/>
          </a:bodyPr>
          <a:lstStyle/>
          <a:p>
            <a:pPr algn="ctr">
              <a:lnSpc>
                <a:spcPct val="90000"/>
              </a:lnSpc>
              <a:buClr>
                <a:srgbClr val="002060"/>
              </a:buClr>
            </a:pPr>
            <a:r>
              <a:rPr lang="ru-RU" altLang="ru-RU" sz="3200" b="1" dirty="0">
                <a:solidFill>
                  <a:schemeClr val="tx2">
                    <a:lumMod val="75000"/>
                  </a:schemeClr>
                </a:solidFill>
                <a:latin typeface="+mj-lt"/>
                <a:cs typeface="Tahoma" panose="020B0604030504040204" pitchFamily="34" charset="0"/>
              </a:rPr>
              <a:t>На что можно потратить </a:t>
            </a:r>
            <a:endParaRPr lang="ru-RU" altLang="ru-RU" sz="3200" b="1" dirty="0" smtClean="0">
              <a:solidFill>
                <a:schemeClr val="tx2">
                  <a:lumMod val="75000"/>
                </a:schemeClr>
              </a:solidFill>
              <a:latin typeface="+mj-lt"/>
              <a:cs typeface="Tahoma" panose="020B0604030504040204" pitchFamily="34" charset="0"/>
            </a:endParaRPr>
          </a:p>
          <a:p>
            <a:pPr algn="ctr">
              <a:lnSpc>
                <a:spcPct val="90000"/>
              </a:lnSpc>
              <a:buClr>
                <a:srgbClr val="002060"/>
              </a:buClr>
            </a:pPr>
            <a:r>
              <a:rPr lang="ru-RU" altLang="ru-RU" sz="3200" b="1" dirty="0" smtClean="0">
                <a:solidFill>
                  <a:schemeClr val="tx2">
                    <a:lumMod val="75000"/>
                  </a:schemeClr>
                </a:solidFill>
                <a:latin typeface="+mj-lt"/>
                <a:cs typeface="Tahoma" panose="020B0604030504040204" pitchFamily="34" charset="0"/>
              </a:rPr>
              <a:t>средства </a:t>
            </a:r>
            <a:r>
              <a:rPr lang="ru-RU" altLang="ru-RU" sz="3200" b="1" dirty="0">
                <a:solidFill>
                  <a:schemeClr val="tx2">
                    <a:lumMod val="75000"/>
                  </a:schemeClr>
                </a:solidFill>
                <a:latin typeface="+mj-lt"/>
                <a:cs typeface="Tahoma" panose="020B0604030504040204" pitchFamily="34" charset="0"/>
              </a:rPr>
              <a:t>фонда капремонта?</a:t>
            </a:r>
          </a:p>
        </p:txBody>
      </p:sp>
      <p:sp>
        <p:nvSpPr>
          <p:cNvPr id="3" name="TextBox 2"/>
          <p:cNvSpPr txBox="1"/>
          <p:nvPr/>
        </p:nvSpPr>
        <p:spPr>
          <a:xfrm>
            <a:off x="179136" y="2720046"/>
            <a:ext cx="2326106" cy="2862322"/>
          </a:xfrm>
          <a:prstGeom prst="rect">
            <a:avLst/>
          </a:prstGeom>
          <a:noFill/>
        </p:spPr>
        <p:txBody>
          <a:bodyPr wrap="square" rtlCol="0">
            <a:spAutoFit/>
          </a:bodyPr>
          <a:lstStyle/>
          <a:p>
            <a:pPr lvl="0"/>
            <a:r>
              <a:rPr lang="ru-RU" dirty="0" smtClean="0"/>
              <a:t>Способы формирования </a:t>
            </a:r>
            <a:r>
              <a:rPr lang="ru-RU" dirty="0"/>
              <a:t>и </a:t>
            </a:r>
            <a:r>
              <a:rPr lang="ru-RU" dirty="0" smtClean="0"/>
              <a:t>использования </a:t>
            </a:r>
            <a:r>
              <a:rPr lang="ru-RU" dirty="0"/>
              <a:t>средств фонда капитального </a:t>
            </a:r>
            <a:r>
              <a:rPr lang="ru-RU" dirty="0" smtClean="0"/>
              <a:t>ремонта описаны в </a:t>
            </a:r>
            <a:r>
              <a:rPr lang="ru-RU" u="sng" dirty="0" smtClean="0"/>
              <a:t>статье </a:t>
            </a:r>
            <a:r>
              <a:rPr lang="ru-RU" u="sng" dirty="0"/>
              <a:t>3 </a:t>
            </a:r>
            <a:r>
              <a:rPr lang="ru-RU" dirty="0" smtClean="0"/>
              <a:t>Закона </a:t>
            </a:r>
            <a:r>
              <a:rPr lang="ru-RU" dirty="0"/>
              <a:t>Ставропольского края от 28.06.2013 г. № </a:t>
            </a:r>
            <a:r>
              <a:rPr lang="ru-RU" dirty="0" smtClean="0"/>
              <a:t>57-кз</a:t>
            </a:r>
            <a:endParaRPr lang="ru-RU" dirty="0"/>
          </a:p>
        </p:txBody>
      </p:sp>
      <p:sp>
        <p:nvSpPr>
          <p:cNvPr id="4" name="TextBox 3"/>
          <p:cNvSpPr txBox="1"/>
          <p:nvPr/>
        </p:nvSpPr>
        <p:spPr>
          <a:xfrm>
            <a:off x="3124200" y="1796716"/>
            <a:ext cx="7785100" cy="4524315"/>
          </a:xfrm>
          <a:prstGeom prst="rect">
            <a:avLst/>
          </a:prstGeom>
          <a:gradFill>
            <a:gsLst>
              <a:gs pos="91000">
                <a:schemeClr val="accent1">
                  <a:tint val="66000"/>
                  <a:satMod val="160000"/>
                </a:schemeClr>
              </a:gs>
              <a:gs pos="78000">
                <a:schemeClr val="accent1">
                  <a:tint val="44500"/>
                  <a:satMod val="160000"/>
                </a:schemeClr>
              </a:gs>
              <a:gs pos="27000">
                <a:schemeClr val="accent1">
                  <a:tint val="23500"/>
                  <a:satMod val="160000"/>
                </a:schemeClr>
              </a:gs>
            </a:gsLst>
            <a:lin ang="5400000" scaled="0"/>
          </a:gradFill>
        </p:spPr>
        <p:txBody>
          <a:bodyPr wrap="square" rtlCol="0">
            <a:spAutoFit/>
          </a:bodyPr>
          <a:lstStyle/>
          <a:p>
            <a:pPr marL="342900" lvl="0" indent="-342900">
              <a:buFont typeface="Wingdings" panose="05000000000000000000" pitchFamily="2" charset="2"/>
              <a:buChar char="ü"/>
            </a:pPr>
            <a:r>
              <a:rPr lang="ru-RU" sz="2400" dirty="0">
                <a:solidFill>
                  <a:schemeClr val="tx2">
                    <a:lumMod val="75000"/>
                  </a:schemeClr>
                </a:solidFill>
              </a:rPr>
              <a:t>внутридомовые инженерные системы электро-, тепло-, газо-, водоснабжения, водоотведения</a:t>
            </a:r>
          </a:p>
          <a:p>
            <a:pPr marL="342900" lvl="0" indent="-342900">
              <a:buFont typeface="Wingdings" panose="05000000000000000000" pitchFamily="2" charset="2"/>
              <a:buChar char="ü"/>
            </a:pPr>
            <a:r>
              <a:rPr lang="ru-RU" sz="2400" dirty="0">
                <a:solidFill>
                  <a:schemeClr val="tx2">
                    <a:lumMod val="75000"/>
                  </a:schemeClr>
                </a:solidFill>
              </a:rPr>
              <a:t>лифтовое оборудование, признанное непригодным для эксплуатации, лифтовые шахты</a:t>
            </a:r>
          </a:p>
          <a:p>
            <a:pPr marL="342900" lvl="0" indent="-342900">
              <a:buFont typeface="Wingdings" panose="05000000000000000000" pitchFamily="2" charset="2"/>
              <a:buChar char="ü"/>
            </a:pPr>
            <a:r>
              <a:rPr lang="ru-RU" sz="2400" dirty="0">
                <a:solidFill>
                  <a:schemeClr val="tx2">
                    <a:lumMod val="75000"/>
                  </a:schemeClr>
                </a:solidFill>
              </a:rPr>
              <a:t>крыша</a:t>
            </a:r>
          </a:p>
          <a:p>
            <a:pPr marL="342900" lvl="0" indent="-342900">
              <a:buFont typeface="Wingdings" panose="05000000000000000000" pitchFamily="2" charset="2"/>
              <a:buChar char="ü"/>
            </a:pPr>
            <a:r>
              <a:rPr lang="ru-RU" sz="2400" dirty="0">
                <a:solidFill>
                  <a:schemeClr val="tx2">
                    <a:lumMod val="75000"/>
                  </a:schemeClr>
                </a:solidFill>
              </a:rPr>
              <a:t>подвальные помещения, относящихся к общему имуществу</a:t>
            </a:r>
          </a:p>
          <a:p>
            <a:pPr marL="342900" lvl="0" indent="-342900">
              <a:buFont typeface="Wingdings" panose="05000000000000000000" pitchFamily="2" charset="2"/>
              <a:buChar char="ü"/>
            </a:pPr>
            <a:r>
              <a:rPr lang="ru-RU" sz="2400" dirty="0">
                <a:solidFill>
                  <a:schemeClr val="tx2">
                    <a:lumMod val="75000"/>
                  </a:schemeClr>
                </a:solidFill>
              </a:rPr>
              <a:t>фасад</a:t>
            </a:r>
          </a:p>
          <a:p>
            <a:pPr marL="342900" lvl="0" indent="-342900">
              <a:buFont typeface="Wingdings" panose="05000000000000000000" pitchFamily="2" charset="2"/>
              <a:buChar char="ü"/>
            </a:pPr>
            <a:r>
              <a:rPr lang="ru-RU" sz="2400" dirty="0">
                <a:solidFill>
                  <a:schemeClr val="tx2">
                    <a:lumMod val="75000"/>
                  </a:schemeClr>
                </a:solidFill>
              </a:rPr>
              <a:t>утепление фасада</a:t>
            </a:r>
          </a:p>
          <a:p>
            <a:pPr marL="342900" lvl="0" indent="-342900">
              <a:buFont typeface="Wingdings" panose="05000000000000000000" pitchFamily="2" charset="2"/>
              <a:buChar char="ü"/>
            </a:pPr>
            <a:r>
              <a:rPr lang="ru-RU" sz="2400" dirty="0">
                <a:solidFill>
                  <a:schemeClr val="tx2">
                    <a:lumMod val="75000"/>
                  </a:schemeClr>
                </a:solidFill>
              </a:rPr>
              <a:t>ф</a:t>
            </a:r>
            <a:r>
              <a:rPr lang="ru-RU" sz="2400" dirty="0" smtClean="0">
                <a:solidFill>
                  <a:schemeClr val="tx2">
                    <a:lumMod val="75000"/>
                  </a:schemeClr>
                </a:solidFill>
              </a:rPr>
              <a:t>ундамент</a:t>
            </a:r>
          </a:p>
          <a:p>
            <a:pPr marL="342900" lvl="0" indent="-342900">
              <a:buFont typeface="Wingdings" panose="05000000000000000000" pitchFamily="2" charset="2"/>
              <a:buChar char="ü"/>
            </a:pPr>
            <a:r>
              <a:rPr lang="ru-RU" sz="2400" dirty="0">
                <a:solidFill>
                  <a:schemeClr val="tx2">
                    <a:lumMod val="75000"/>
                  </a:schemeClr>
                </a:solidFill>
              </a:rPr>
              <a:t>у</a:t>
            </a:r>
            <a:r>
              <a:rPr lang="ru-RU" sz="2400" dirty="0" smtClean="0">
                <a:solidFill>
                  <a:schemeClr val="tx2">
                    <a:lumMod val="75000"/>
                  </a:schemeClr>
                </a:solidFill>
              </a:rPr>
              <a:t>становка общедомовых приборов учета и узлов регулирования</a:t>
            </a:r>
          </a:p>
        </p:txBody>
      </p:sp>
      <p:sp>
        <p:nvSpPr>
          <p:cNvPr id="6" name="TextBox 5"/>
          <p:cNvSpPr txBox="1"/>
          <p:nvPr/>
        </p:nvSpPr>
        <p:spPr>
          <a:xfrm>
            <a:off x="11550315" y="6396335"/>
            <a:ext cx="641685" cy="461665"/>
          </a:xfrm>
          <a:prstGeom prst="rect">
            <a:avLst/>
          </a:prstGeom>
          <a:solidFill>
            <a:schemeClr val="accent1">
              <a:lumMod val="60000"/>
              <a:lumOff val="40000"/>
            </a:schemeClr>
          </a:solidFill>
        </p:spPr>
        <p:txBody>
          <a:bodyPr wrap="square" rtlCol="0">
            <a:spAutoFit/>
          </a:bodyPr>
          <a:lstStyle/>
          <a:p>
            <a:pPr algn="ctr"/>
            <a:r>
              <a:rPr lang="ru-RU" sz="2400" dirty="0" smtClean="0"/>
              <a:t>15</a:t>
            </a:r>
          </a:p>
        </p:txBody>
      </p:sp>
    </p:spTree>
    <p:extLst>
      <p:ext uri="{BB962C8B-B14F-4D97-AF65-F5344CB8AC3E}">
        <p14:creationId xmlns:p14="http://schemas.microsoft.com/office/powerpoint/2010/main" val="199818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одержимое 16"/>
          <p:cNvGraphicFramePr>
            <a:graphicFrameLocks noGrp="1"/>
          </p:cNvGraphicFramePr>
          <p:nvPr>
            <p:ph sz="half" idx="2"/>
            <p:extLst/>
          </p:nvPr>
        </p:nvGraphicFramePr>
        <p:xfrm>
          <a:off x="2701026" y="2393890"/>
          <a:ext cx="8895229" cy="37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Прямоугольник 12"/>
          <p:cNvSpPr/>
          <p:nvPr/>
        </p:nvSpPr>
        <p:spPr bwMode="auto">
          <a:xfrm>
            <a:off x="1179513" y="1069975"/>
            <a:ext cx="11012487"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225" name="Text Box 6"/>
          <p:cNvSpPr txBox="1">
            <a:spLocks noChangeArrowheads="1"/>
          </p:cNvSpPr>
          <p:nvPr/>
        </p:nvSpPr>
        <p:spPr bwMode="auto">
          <a:xfrm>
            <a:off x="2701026" y="1053241"/>
            <a:ext cx="910070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buClr>
                <a:srgbClr val="002060"/>
              </a:buClr>
            </a:pPr>
            <a:r>
              <a:rPr lang="ru-RU" altLang="ru-RU" sz="3200" b="1" dirty="0" smtClean="0">
                <a:latin typeface="+mj-lt"/>
                <a:cs typeface="Tahoma" panose="020B0604030504040204" pitchFamily="34" charset="0"/>
              </a:rPr>
              <a:t>Кто осуществляет государственный </a:t>
            </a:r>
            <a:r>
              <a:rPr lang="ru-RU" sz="3200" b="1" dirty="0">
                <a:latin typeface="+mj-lt"/>
                <a:cs typeface="Tahoma" panose="020B0604030504040204" pitchFamily="34" charset="0"/>
              </a:rPr>
              <a:t>контроль </a:t>
            </a:r>
            <a:endParaRPr lang="ru-RU" sz="3200" b="1" dirty="0" smtClean="0">
              <a:latin typeface="+mj-lt"/>
              <a:cs typeface="Tahoma" panose="020B0604030504040204" pitchFamily="34" charset="0"/>
            </a:endParaRPr>
          </a:p>
          <a:p>
            <a:pPr algn="ctr">
              <a:lnSpc>
                <a:spcPct val="90000"/>
              </a:lnSpc>
              <a:buClr>
                <a:srgbClr val="002060"/>
              </a:buClr>
            </a:pPr>
            <a:r>
              <a:rPr lang="ru-RU" sz="3200" b="1" dirty="0" smtClean="0">
                <a:latin typeface="+mj-lt"/>
                <a:cs typeface="Tahoma" panose="020B0604030504040204" pitchFamily="34" charset="0"/>
              </a:rPr>
              <a:t>за </a:t>
            </a:r>
            <a:r>
              <a:rPr lang="ru-RU" sz="3200" b="1" dirty="0">
                <a:latin typeface="+mj-lt"/>
                <a:cs typeface="Tahoma" panose="020B0604030504040204" pitchFamily="34" charset="0"/>
              </a:rPr>
              <a:t>содержанием общего </a:t>
            </a:r>
            <a:r>
              <a:rPr lang="ru-RU" sz="3200" b="1" dirty="0" smtClean="0">
                <a:latin typeface="+mj-lt"/>
                <a:cs typeface="Tahoma" panose="020B0604030504040204" pitchFamily="34" charset="0"/>
              </a:rPr>
              <a:t>имущества?</a:t>
            </a:r>
            <a:endParaRPr lang="ru-RU" sz="3200" b="1" dirty="0">
              <a:latin typeface="+mj-lt"/>
              <a:cs typeface="Tahoma" panose="020B0604030504040204" pitchFamily="34" charset="0"/>
            </a:endParaRPr>
          </a:p>
        </p:txBody>
      </p:sp>
      <p:sp>
        <p:nvSpPr>
          <p:cNvPr id="9226" name="TextBox 13"/>
          <p:cNvSpPr txBox="1">
            <a:spLocks noChangeArrowheads="1"/>
          </p:cNvSpPr>
          <p:nvPr/>
        </p:nvSpPr>
        <p:spPr bwMode="auto">
          <a:xfrm>
            <a:off x="227806" y="2865975"/>
            <a:ext cx="19034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dirty="0">
                <a:latin typeface="+mn-lt"/>
                <a:cs typeface="Tahoma" panose="020B0604030504040204" pitchFamily="34" charset="0"/>
              </a:rPr>
              <a:t>Помимо проверок в плановом режиме, управлением может быть проведена проверка по письменному заявлению </a:t>
            </a:r>
            <a:r>
              <a:rPr lang="ru-RU" altLang="ru-RU" dirty="0" smtClean="0">
                <a:latin typeface="+mn-lt"/>
                <a:cs typeface="Tahoma" panose="020B0604030504040204" pitchFamily="34" charset="0"/>
              </a:rPr>
              <a:t>собственников</a:t>
            </a:r>
            <a:endParaRPr lang="ru-RU" altLang="ru-RU" dirty="0">
              <a:latin typeface="+mn-lt"/>
              <a:cs typeface="Tahoma" panose="020B0604030504040204" pitchFamily="34" charset="0"/>
            </a:endParaRPr>
          </a:p>
        </p:txBody>
      </p:sp>
      <p:sp>
        <p:nvSpPr>
          <p:cNvPr id="15" name="TextBox 14"/>
          <p:cNvSpPr txBox="1"/>
          <p:nvPr/>
        </p:nvSpPr>
        <p:spPr>
          <a:xfrm>
            <a:off x="11535507" y="6396335"/>
            <a:ext cx="656494" cy="461665"/>
          </a:xfrm>
          <a:prstGeom prst="rect">
            <a:avLst/>
          </a:prstGeom>
          <a:solidFill>
            <a:schemeClr val="accent1">
              <a:lumMod val="60000"/>
              <a:lumOff val="40000"/>
            </a:schemeClr>
          </a:solidFill>
        </p:spPr>
        <p:txBody>
          <a:bodyPr wrap="square" rtlCol="0">
            <a:spAutoFit/>
          </a:bodyPr>
          <a:lstStyle/>
          <a:p>
            <a:pPr algn="ctr"/>
            <a:r>
              <a:rPr lang="ru-RU" sz="2400" dirty="0" smtClean="0"/>
              <a:t>16</a:t>
            </a:r>
          </a:p>
        </p:txBody>
      </p:sp>
    </p:spTree>
    <p:extLst>
      <p:ext uri="{BB962C8B-B14F-4D97-AF65-F5344CB8AC3E}">
        <p14:creationId xmlns:p14="http://schemas.microsoft.com/office/powerpoint/2010/main" val="298738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91825" y="0"/>
            <a:ext cx="1400175" cy="2092325"/>
          </a:xfrm>
          <a:prstGeom prst="rect">
            <a:avLst/>
          </a:prstGeom>
          <a:solidFill>
            <a:srgbClr val="E8E8E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366" name="Rectangle 2"/>
          <p:cNvSpPr txBox="1">
            <a:spLocks noChangeArrowheads="1"/>
          </p:cNvSpPr>
          <p:nvPr/>
        </p:nvSpPr>
        <p:spPr bwMode="auto">
          <a:xfrm>
            <a:off x="3701214" y="3593072"/>
            <a:ext cx="7090611" cy="615577"/>
          </a:xfrm>
          <a:prstGeom prst="rect">
            <a:avLst/>
          </a:prstGeom>
          <a:gradFill>
            <a:gsLst>
              <a:gs pos="91000">
                <a:schemeClr val="accent1">
                  <a:tint val="66000"/>
                  <a:satMod val="160000"/>
                </a:schemeClr>
              </a:gs>
              <a:gs pos="78000">
                <a:schemeClr val="accent1">
                  <a:tint val="44500"/>
                  <a:satMod val="160000"/>
                </a:schemeClr>
              </a:gs>
              <a:gs pos="27000">
                <a:schemeClr val="accent1">
                  <a:tint val="23500"/>
                  <a:satMod val="160000"/>
                </a:schemeClr>
              </a:gs>
            </a:gsLst>
            <a:lin ang="5400000" scaled="0"/>
          </a:gradFill>
          <a:ln>
            <a:noFill/>
          </a:ln>
        </p:spPr>
        <p:txBody>
          <a:bodyPr wrap="square" lIns="121944" tIns="60972" rIns="121944" bIns="6097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3200" b="1" dirty="0" smtClean="0">
                <a:solidFill>
                  <a:schemeClr val="bg2">
                    <a:lumMod val="25000"/>
                  </a:schemeClr>
                </a:solidFill>
                <a:latin typeface="Tahoma" panose="020B0604030504040204" pitchFamily="34" charset="0"/>
                <a:cs typeface="Tahoma" panose="020B0604030504040204" pitchFamily="34" charset="0"/>
              </a:rPr>
              <a:t>СПАСИБО ЗА </a:t>
            </a:r>
            <a:r>
              <a:rPr lang="ru-RU" altLang="ru-RU" sz="3200" b="1" dirty="0">
                <a:solidFill>
                  <a:schemeClr val="bg2">
                    <a:lumMod val="25000"/>
                  </a:schemeClr>
                </a:solidFill>
                <a:latin typeface="Tahoma" panose="020B0604030504040204" pitchFamily="34" charset="0"/>
                <a:cs typeface="Tahoma" panose="020B0604030504040204" pitchFamily="34" charset="0"/>
              </a:rPr>
              <a:t>ВНИМАНИЕ!</a:t>
            </a:r>
          </a:p>
        </p:txBody>
      </p:sp>
      <p:pic>
        <p:nvPicPr>
          <p:cNvPr id="15367" name="Рисунок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2573338"/>
            <a:ext cx="17938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Рисунок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4062413"/>
            <a:ext cx="187007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Рисунок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3313113"/>
            <a:ext cx="18192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387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2</a:t>
            </a:r>
          </a:p>
        </p:txBody>
      </p:sp>
      <p:sp>
        <p:nvSpPr>
          <p:cNvPr id="3" name="TextBox 2"/>
          <p:cNvSpPr txBox="1"/>
          <p:nvPr/>
        </p:nvSpPr>
        <p:spPr>
          <a:xfrm>
            <a:off x="108414" y="3276748"/>
            <a:ext cx="2299051" cy="2585323"/>
          </a:xfrm>
          <a:prstGeom prst="rect">
            <a:avLst/>
          </a:prstGeom>
          <a:noFill/>
        </p:spPr>
        <p:txBody>
          <a:bodyPr wrap="square" rtlCol="0">
            <a:spAutoFit/>
          </a:bodyPr>
          <a:lstStyle/>
          <a:p>
            <a:r>
              <a:rPr lang="ru-RU" dirty="0" smtClean="0">
                <a:latin typeface="+mj-lt"/>
              </a:rPr>
              <a:t>Собственникам жилых </a:t>
            </a:r>
            <a:r>
              <a:rPr lang="ru-RU" dirty="0">
                <a:latin typeface="+mj-lt"/>
              </a:rPr>
              <a:t>и нежилых помещений в МКД принадлежит доля в праве собственности на общедомовое </a:t>
            </a:r>
            <a:r>
              <a:rPr lang="ru-RU" dirty="0" smtClean="0">
                <a:latin typeface="+mj-lt"/>
              </a:rPr>
              <a:t>имущество </a:t>
            </a:r>
          </a:p>
          <a:p>
            <a:r>
              <a:rPr lang="ru-RU" dirty="0" smtClean="0">
                <a:latin typeface="+mj-lt"/>
              </a:rPr>
              <a:t>(</a:t>
            </a:r>
            <a:r>
              <a:rPr lang="ru-RU" u="sng" dirty="0">
                <a:latin typeface="+mj-lt"/>
              </a:rPr>
              <a:t>статьи 289, 290</a:t>
            </a:r>
            <a:r>
              <a:rPr lang="ru-RU" dirty="0">
                <a:latin typeface="+mj-lt"/>
              </a:rPr>
              <a:t> </a:t>
            </a:r>
            <a:r>
              <a:rPr lang="ru-RU" dirty="0" smtClean="0">
                <a:latin typeface="+mj-lt"/>
              </a:rPr>
              <a:t>ГК РФ</a:t>
            </a:r>
            <a:r>
              <a:rPr lang="ru-RU" dirty="0">
                <a:latin typeface="+mj-lt"/>
              </a:rPr>
              <a:t>, </a:t>
            </a:r>
            <a:r>
              <a:rPr lang="ru-RU" u="sng" dirty="0">
                <a:latin typeface="+mj-lt"/>
              </a:rPr>
              <a:t>статья 36</a:t>
            </a:r>
            <a:r>
              <a:rPr lang="ru-RU" dirty="0">
                <a:latin typeface="+mj-lt"/>
              </a:rPr>
              <a:t> </a:t>
            </a:r>
            <a:r>
              <a:rPr lang="ru-RU" dirty="0" smtClean="0">
                <a:latin typeface="+mj-lt"/>
              </a:rPr>
              <a:t>ЖК РФ)</a:t>
            </a:r>
            <a:endParaRPr lang="ru-RU" dirty="0">
              <a:latin typeface="+mj-lt"/>
            </a:endParaRPr>
          </a:p>
        </p:txBody>
      </p:sp>
      <p:pic>
        <p:nvPicPr>
          <p:cNvPr id="4" name="Picture 16" descr="C:\Users\gubanova\Documents\методические материалы\26\состав О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578" y="1650669"/>
            <a:ext cx="7262421" cy="480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65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3</a:t>
            </a:r>
          </a:p>
        </p:txBody>
      </p:sp>
      <p:sp>
        <p:nvSpPr>
          <p:cNvPr id="4" name="Text Box 189"/>
          <p:cNvSpPr txBox="1">
            <a:spLocks noChangeArrowheads="1"/>
          </p:cNvSpPr>
          <p:nvPr/>
        </p:nvSpPr>
        <p:spPr bwMode="auto">
          <a:xfrm>
            <a:off x="2979057" y="1173539"/>
            <a:ext cx="8001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3200" b="1" dirty="0">
                <a:latin typeface="+mj-lt"/>
                <a:cs typeface="Tahoma" panose="020B0604030504040204" pitchFamily="34" charset="0"/>
              </a:rPr>
              <a:t>Характерные признаки общей долевой собственности в многоквартирном доме: </a:t>
            </a:r>
          </a:p>
          <a:p>
            <a:endParaRPr lang="ru-RU" altLang="ru-RU" sz="3200" dirty="0"/>
          </a:p>
        </p:txBody>
      </p:sp>
      <p:graphicFrame>
        <p:nvGraphicFramePr>
          <p:cNvPr id="5" name="Схема 4"/>
          <p:cNvGraphicFramePr/>
          <p:nvPr>
            <p:extLst>
              <p:ext uri="{D42A27DB-BD31-4B8C-83A1-F6EECF244321}">
                <p14:modId xmlns:p14="http://schemas.microsoft.com/office/powerpoint/2010/main" val="3662854135"/>
              </p:ext>
            </p:extLst>
          </p:nvPr>
        </p:nvGraphicFramePr>
        <p:xfrm>
          <a:off x="2656114" y="2743199"/>
          <a:ext cx="8323944" cy="3817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12"/>
          <p:cNvSpPr txBox="1">
            <a:spLocks noChangeArrowheads="1"/>
          </p:cNvSpPr>
          <p:nvPr/>
        </p:nvSpPr>
        <p:spPr bwMode="auto">
          <a:xfrm>
            <a:off x="95003" y="2956367"/>
            <a:ext cx="2328882" cy="3139321"/>
          </a:xfrm>
          <a:prstGeom prst="rect">
            <a:avLst/>
          </a:prstGeom>
          <a:noFill/>
          <a:ln w="9525">
            <a:noFill/>
            <a:miter lim="800000"/>
            <a:headEnd/>
            <a:tailEnd/>
          </a:ln>
        </p:spPr>
        <p:txBody>
          <a:bodyPr wrap="square">
            <a:spAutoFit/>
          </a:bodyPr>
          <a:lstStyle/>
          <a:p>
            <a:pPr>
              <a:defRPr/>
            </a:pPr>
            <a:r>
              <a:rPr lang="ru-RU" dirty="0" smtClean="0">
                <a:latin typeface="+mj-lt"/>
              </a:rPr>
              <a:t>Полный перечень общего имущества собственников помещений в МКД указан в правилах содержания общего имущества в МКД, утвержденных постановлением Правительства РФ от 13.08.2006 г. № 491</a:t>
            </a:r>
            <a:endParaRPr lang="en-US" dirty="0">
              <a:latin typeface="+mj-lt"/>
              <a:cs typeface="Tahoma" pitchFamily="34" charset="0"/>
            </a:endParaRPr>
          </a:p>
        </p:txBody>
      </p:sp>
    </p:spTree>
    <p:extLst>
      <p:ext uri="{BB962C8B-B14F-4D97-AF65-F5344CB8AC3E}">
        <p14:creationId xmlns:p14="http://schemas.microsoft.com/office/powerpoint/2010/main" val="309543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1232" y="825213"/>
            <a:ext cx="9140711" cy="1066383"/>
          </a:xfrm>
        </p:spPr>
        <p:txBody>
          <a:bodyPr>
            <a:noAutofit/>
          </a:bodyPr>
          <a:lstStyle/>
          <a:p>
            <a:pPr eaLnBrk="0" hangingPunct="0">
              <a:lnSpc>
                <a:spcPct val="100000"/>
              </a:lnSpc>
            </a:pPr>
            <a:r>
              <a:rPr lang="ru-RU" sz="3200" b="1" dirty="0">
                <a:latin typeface="+mj-lt"/>
                <a:ea typeface="+mn-ea"/>
              </a:rPr>
              <a:t>Чем отличается текущий ремонт </a:t>
            </a:r>
            <a:br>
              <a:rPr lang="ru-RU" sz="3200" b="1" dirty="0">
                <a:latin typeface="+mj-lt"/>
                <a:ea typeface="+mn-ea"/>
              </a:rPr>
            </a:br>
            <a:r>
              <a:rPr lang="ru-RU" sz="3200" b="1" dirty="0">
                <a:latin typeface="+mj-lt"/>
                <a:ea typeface="+mn-ea"/>
              </a:rPr>
              <a:t>от капитального?</a:t>
            </a:r>
          </a:p>
        </p:txBody>
      </p:sp>
      <p:grpSp>
        <p:nvGrpSpPr>
          <p:cNvPr id="7" name="Группа 20"/>
          <p:cNvGrpSpPr>
            <a:grpSpLocks/>
          </p:cNvGrpSpPr>
          <p:nvPr/>
        </p:nvGrpSpPr>
        <p:grpSpPr bwMode="auto">
          <a:xfrm>
            <a:off x="3337441" y="2061843"/>
            <a:ext cx="6068291" cy="4334492"/>
            <a:chOff x="7565778" y="1811791"/>
            <a:chExt cx="4626222" cy="4086906"/>
          </a:xfrm>
        </p:grpSpPr>
        <p:pic>
          <p:nvPicPr>
            <p:cNvPr id="8" name="Picture 7" descr="C:\Users\gubanova\Documents\методические материалы\26\труб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778" y="1821089"/>
              <a:ext cx="2799215" cy="23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gubanova\Documents\методические материалы\26\се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7985" y="1811791"/>
              <a:ext cx="1834015" cy="23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gubanova\Documents\методические материалы\26\инж сет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148" y="4146097"/>
              <a:ext cx="461985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Объект 3"/>
          <p:cNvSpPr>
            <a:spLocks noGrp="1"/>
          </p:cNvSpPr>
          <p:nvPr>
            <p:ph sz="half" idx="2"/>
          </p:nvPr>
        </p:nvSpPr>
        <p:spPr>
          <a:xfrm>
            <a:off x="3304212" y="2532307"/>
            <a:ext cx="5694948" cy="1843075"/>
          </a:xfrm>
          <a:solidFill>
            <a:schemeClr val="accent1"/>
          </a:solidFill>
          <a:effectLst>
            <a:softEdge rad="1257300"/>
          </a:effectLst>
        </p:spPr>
        <p:txBody>
          <a:bodyPr>
            <a:normAutofit fontScale="85000" lnSpcReduction="20000"/>
          </a:bodyPr>
          <a:lstStyle/>
          <a:p>
            <a:pPr marL="0" lvl="0" indent="0">
              <a:lnSpc>
                <a:spcPct val="110000"/>
              </a:lnSpc>
              <a:buNone/>
            </a:pPr>
            <a:r>
              <a:rPr lang="ru-RU" sz="3900" b="1" dirty="0">
                <a:solidFill>
                  <a:schemeClr val="bg1"/>
                </a:solidFill>
              </a:rPr>
              <a:t>Текущий ремонт в МКД</a:t>
            </a:r>
          </a:p>
          <a:p>
            <a:r>
              <a:rPr lang="ru-RU" sz="2400" dirty="0" smtClean="0">
                <a:solidFill>
                  <a:schemeClr val="bg1"/>
                </a:solidFill>
              </a:rPr>
              <a:t>проводится в целях поддержания параметров устойчивости</a:t>
            </a:r>
            <a:r>
              <a:rPr lang="ru-RU" sz="2400" dirty="0">
                <a:solidFill>
                  <a:schemeClr val="bg1"/>
                </a:solidFill>
              </a:rPr>
              <a:t>, </a:t>
            </a:r>
            <a:r>
              <a:rPr lang="ru-RU" sz="2400" dirty="0" smtClean="0">
                <a:solidFill>
                  <a:schemeClr val="bg1"/>
                </a:solidFill>
              </a:rPr>
              <a:t>надежности </a:t>
            </a:r>
            <a:r>
              <a:rPr lang="ru-RU" sz="2400" dirty="0">
                <a:solidFill>
                  <a:schemeClr val="bg1"/>
                </a:solidFill>
              </a:rPr>
              <a:t>здания, а также </a:t>
            </a:r>
            <a:r>
              <a:rPr lang="ru-RU" sz="2400" dirty="0" smtClean="0">
                <a:solidFill>
                  <a:schemeClr val="bg1"/>
                </a:solidFill>
              </a:rPr>
              <a:t>исправности </a:t>
            </a:r>
            <a:r>
              <a:rPr lang="ru-RU" sz="2400" dirty="0">
                <a:solidFill>
                  <a:schemeClr val="bg1"/>
                </a:solidFill>
              </a:rPr>
              <a:t>строительных конструкций, </a:t>
            </a:r>
            <a:r>
              <a:rPr lang="ru-RU" sz="2400" dirty="0" smtClean="0">
                <a:solidFill>
                  <a:schemeClr val="bg1"/>
                </a:solidFill>
              </a:rPr>
              <a:t>инженерных систем, технического оборудования</a:t>
            </a:r>
            <a:endParaRPr lang="ru-RU" sz="2400" dirty="0">
              <a:solidFill>
                <a:schemeClr val="bg1"/>
              </a:solidFill>
            </a:endParaRPr>
          </a:p>
        </p:txBody>
      </p:sp>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212" y="1989787"/>
            <a:ext cx="6508094" cy="4334492"/>
          </a:xfrm>
          <a:prstGeom prst="rect">
            <a:avLst/>
          </a:prstGeom>
        </p:spPr>
      </p:pic>
      <p:sp>
        <p:nvSpPr>
          <p:cNvPr id="5" name="Текст 4"/>
          <p:cNvSpPr>
            <a:spLocks noGrp="1"/>
          </p:cNvSpPr>
          <p:nvPr>
            <p:ph type="body" sz="quarter" idx="3"/>
          </p:nvPr>
        </p:nvSpPr>
        <p:spPr>
          <a:xfrm>
            <a:off x="4351743" y="2071704"/>
            <a:ext cx="4483415" cy="122294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ru-RU" sz="3600" dirty="0" smtClean="0">
                <a:solidFill>
                  <a:schemeClr val="bg1"/>
                </a:solidFill>
              </a:rPr>
              <a:t>Капитальный ремонт</a:t>
            </a:r>
            <a:endParaRPr lang="ru-RU" sz="3600" dirty="0">
              <a:solidFill>
                <a:schemeClr val="bg1"/>
              </a:solidFill>
            </a:endParaRPr>
          </a:p>
        </p:txBody>
      </p:sp>
      <p:sp>
        <p:nvSpPr>
          <p:cNvPr id="6" name="Объект 5"/>
          <p:cNvSpPr>
            <a:spLocks noGrp="1"/>
          </p:cNvSpPr>
          <p:nvPr>
            <p:ph sz="quarter" idx="4"/>
          </p:nvPr>
        </p:nvSpPr>
        <p:spPr>
          <a:xfrm>
            <a:off x="27970" y="3122316"/>
            <a:ext cx="2227550" cy="3201963"/>
          </a:xfrm>
          <a:solidFill>
            <a:schemeClr val="tx2">
              <a:lumMod val="75000"/>
            </a:schemeClr>
          </a:solidFill>
          <a:ln>
            <a:solidFill>
              <a:schemeClr val="tx1"/>
            </a:solidFill>
          </a:ln>
          <a:effectLst>
            <a:softEdge rad="1270000"/>
          </a:effectLst>
        </p:spPr>
        <p:txBody>
          <a:bodyPr>
            <a:noAutofit/>
          </a:bodyPr>
          <a:lstStyle/>
          <a:p>
            <a:pPr marL="0" indent="0" algn="l" eaLnBrk="0" hangingPunct="0">
              <a:spcBef>
                <a:spcPct val="0"/>
              </a:spcBef>
              <a:buNone/>
            </a:pPr>
            <a:r>
              <a:rPr lang="ru-RU" sz="1800" dirty="0" smtClean="0">
                <a:latin typeface="+mj-lt"/>
                <a:ea typeface="+mn-ea"/>
                <a:cs typeface="+mn-cs"/>
              </a:rPr>
              <a:t>Замена и</a:t>
            </a:r>
            <a:r>
              <a:rPr lang="en-US" sz="1800" dirty="0" smtClean="0">
                <a:latin typeface="+mj-lt"/>
                <a:ea typeface="+mn-ea"/>
                <a:cs typeface="+mn-cs"/>
              </a:rPr>
              <a:t>/</a:t>
            </a:r>
            <a:r>
              <a:rPr lang="ru-RU" sz="1800" dirty="0" smtClean="0">
                <a:latin typeface="+mj-lt"/>
                <a:ea typeface="+mn-ea"/>
                <a:cs typeface="+mn-cs"/>
              </a:rPr>
              <a:t>или </a:t>
            </a:r>
            <a:r>
              <a:rPr lang="ru-RU" sz="1800" dirty="0">
                <a:latin typeface="+mj-lt"/>
                <a:ea typeface="+mn-ea"/>
                <a:cs typeface="+mn-cs"/>
              </a:rPr>
              <a:t>восстановление строительных конструкций, </a:t>
            </a:r>
            <a:r>
              <a:rPr lang="ru-RU" sz="1800" dirty="0" smtClean="0">
                <a:latin typeface="+mj-lt"/>
                <a:ea typeface="+mn-ea"/>
                <a:cs typeface="+mn-cs"/>
              </a:rPr>
              <a:t>систем </a:t>
            </a:r>
            <a:r>
              <a:rPr lang="ru-RU" sz="1800" dirty="0">
                <a:latin typeface="+mj-lt"/>
                <a:ea typeface="+mn-ea"/>
                <a:cs typeface="+mn-cs"/>
              </a:rPr>
              <a:t>и сетей</a:t>
            </a:r>
          </a:p>
          <a:p>
            <a:pPr marL="0" indent="0" algn="l" eaLnBrk="0" hangingPunct="0">
              <a:spcBef>
                <a:spcPct val="0"/>
              </a:spcBef>
              <a:buNone/>
            </a:pPr>
            <a:r>
              <a:rPr lang="ru-RU" sz="1800" dirty="0" smtClean="0">
                <a:latin typeface="+mj-lt"/>
                <a:ea typeface="+mn-ea"/>
                <a:cs typeface="+mn-cs"/>
              </a:rPr>
              <a:t> </a:t>
            </a:r>
            <a:r>
              <a:rPr lang="ru-RU" sz="1800" dirty="0">
                <a:latin typeface="+mj-lt"/>
                <a:ea typeface="+mn-ea"/>
                <a:cs typeface="+mn-cs"/>
              </a:rPr>
              <a:t>инженерно-технического </a:t>
            </a:r>
            <a:r>
              <a:rPr lang="ru-RU" sz="1800" dirty="0" smtClean="0">
                <a:latin typeface="+mj-lt"/>
                <a:ea typeface="+mn-ea"/>
                <a:cs typeface="+mn-cs"/>
              </a:rPr>
              <a:t>обеспечения</a:t>
            </a:r>
            <a:endParaRPr lang="ru-RU" sz="1800" dirty="0">
              <a:latin typeface="+mj-lt"/>
              <a:ea typeface="+mn-ea"/>
              <a:cs typeface="+mn-cs"/>
            </a:endParaRPr>
          </a:p>
        </p:txBody>
      </p:sp>
      <p:sp>
        <p:nvSpPr>
          <p:cNvPr id="14" name="TextBox 13"/>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4</a:t>
            </a:r>
          </a:p>
        </p:txBody>
      </p:sp>
    </p:spTree>
    <p:extLst>
      <p:ext uri="{BB962C8B-B14F-4D97-AF65-F5344CB8AC3E}">
        <p14:creationId xmlns:p14="http://schemas.microsoft.com/office/powerpoint/2010/main" val="52458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 calcmode="lin" valueType="num">
                                      <p:cBhvr>
                                        <p:cTn id="34" dur="1000" fill="hold"/>
                                        <p:tgtEl>
                                          <p:spTgt spid="5">
                                            <p:bg/>
                                          </p:spTgt>
                                        </p:tgtEl>
                                        <p:attrNameLst>
                                          <p:attrName>ppt_w</p:attrName>
                                        </p:attrNameLst>
                                      </p:cBhvr>
                                      <p:tavLst>
                                        <p:tav tm="0">
                                          <p:val>
                                            <p:fltVal val="0"/>
                                          </p:val>
                                        </p:tav>
                                        <p:tav tm="100000">
                                          <p:val>
                                            <p:strVal val="#ppt_w"/>
                                          </p:val>
                                        </p:tav>
                                      </p:tavLst>
                                    </p:anim>
                                    <p:anim calcmode="lin" valueType="num">
                                      <p:cBhvr>
                                        <p:cTn id="35" dur="1000" fill="hold"/>
                                        <p:tgtEl>
                                          <p:spTgt spid="5">
                                            <p:bg/>
                                          </p:spTgt>
                                        </p:tgtEl>
                                        <p:attrNameLst>
                                          <p:attrName>ppt_h</p:attrName>
                                        </p:attrNameLst>
                                      </p:cBhvr>
                                      <p:tavLst>
                                        <p:tav tm="0">
                                          <p:val>
                                            <p:fltVal val="0"/>
                                          </p:val>
                                        </p:tav>
                                        <p:tav tm="100000">
                                          <p:val>
                                            <p:strVal val="#ppt_h"/>
                                          </p:val>
                                        </p:tav>
                                      </p:tavLst>
                                    </p:anim>
                                    <p:anim calcmode="lin" valueType="num">
                                      <p:cBhvr>
                                        <p:cTn id="36" dur="1000" fill="hold"/>
                                        <p:tgtEl>
                                          <p:spTgt spid="5">
                                            <p:bg/>
                                          </p:spTgt>
                                        </p:tgtEl>
                                        <p:attrNameLst>
                                          <p:attrName>style.rotation</p:attrName>
                                        </p:attrNameLst>
                                      </p:cBhvr>
                                      <p:tavLst>
                                        <p:tav tm="0">
                                          <p:val>
                                            <p:fltVal val="90"/>
                                          </p:val>
                                        </p:tav>
                                        <p:tav tm="100000">
                                          <p:val>
                                            <p:fltVal val="0"/>
                                          </p:val>
                                        </p:tav>
                                      </p:tavLst>
                                    </p:anim>
                                    <p:animEffect transition="in" filter="fade">
                                      <p:cBhvr>
                                        <p:cTn id="37" dur="1000"/>
                                        <p:tgtEl>
                                          <p:spTgt spid="5">
                                            <p:bg/>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0" end="0"/>
                                            </p:txEl>
                                          </p:spTgt>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down)">
                                      <p:cBhvr>
                                        <p:cTn id="47" dur="500"/>
                                        <p:tgtEl>
                                          <p:spTgt spid="6">
                                            <p:txEl>
                                              <p:pRg st="0" end="0"/>
                                            </p:txEl>
                                          </p:spTgt>
                                        </p:tgtEl>
                                      </p:cBhvr>
                                    </p:animEffect>
                                  </p:child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down)">
                                      <p:cBhvr>
                                        <p:cTn id="5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5"/>
          <p:cNvGrpSpPr>
            <a:grpSpLocks/>
          </p:cNvGrpSpPr>
          <p:nvPr/>
        </p:nvGrpSpPr>
        <p:grpSpPr bwMode="auto">
          <a:xfrm>
            <a:off x="3078851" y="2212219"/>
            <a:ext cx="6286502" cy="4595208"/>
            <a:chOff x="369887" y="1042307"/>
            <a:chExt cx="3215554" cy="3644813"/>
          </a:xfrm>
        </p:grpSpPr>
        <p:pic>
          <p:nvPicPr>
            <p:cNvPr id="5152" name="Picture 2" descr="C:\Users\gubanova\Documents\методические материалы\26\безопасность МК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84" y="1042307"/>
              <a:ext cx="2819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3" name="TextBox 4"/>
            <p:cNvSpPr txBox="1">
              <a:spLocks noChangeArrowheads="1"/>
            </p:cNvSpPr>
            <p:nvPr/>
          </p:nvSpPr>
          <p:spPr bwMode="auto">
            <a:xfrm>
              <a:off x="369887" y="2856211"/>
              <a:ext cx="3215554" cy="18309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sz="2400" dirty="0" smtClean="0">
                  <a:latin typeface="+mj-lt"/>
                </a:rPr>
                <a:t>Работы</a:t>
              </a:r>
              <a:r>
                <a:rPr lang="ru-RU" sz="2400" dirty="0">
                  <a:latin typeface="+mj-lt"/>
                </a:rPr>
                <a:t>, необходимые для надлежащего содержания </a:t>
              </a:r>
              <a:r>
                <a:rPr lang="ru-RU" sz="2400" dirty="0" smtClean="0">
                  <a:latin typeface="+mj-lt"/>
                </a:rPr>
                <a:t> фундаментов</a:t>
              </a:r>
              <a:r>
                <a:rPr lang="ru-RU" sz="2400" dirty="0">
                  <a:latin typeface="+mj-lt"/>
                </a:rPr>
                <a:t>, стен, колонн и столбов, перекрытий и покрытий, балок, ригелей, лестниц, несущих элементов </a:t>
              </a:r>
              <a:r>
                <a:rPr lang="ru-RU" sz="2400" dirty="0" smtClean="0">
                  <a:latin typeface="+mj-lt"/>
                </a:rPr>
                <a:t>крыш </a:t>
              </a:r>
              <a:r>
                <a:rPr lang="ru-RU" sz="2400" dirty="0">
                  <a:latin typeface="+mj-lt"/>
                </a:rPr>
                <a:t>и ненесущих конструкций (перегородок, внутренней отделки, полов</a:t>
              </a:r>
              <a:r>
                <a:rPr lang="ru-RU" sz="2400" dirty="0" smtClean="0">
                  <a:latin typeface="+mj-lt"/>
                </a:rPr>
                <a:t>)</a:t>
              </a:r>
              <a:endParaRPr lang="ru-RU" altLang="ru-RU" sz="2400" dirty="0">
                <a:latin typeface="+mj-lt"/>
                <a:cs typeface="Tahoma" panose="020B0604030504040204" pitchFamily="34" charset="0"/>
              </a:endParaRPr>
            </a:p>
          </p:txBody>
        </p:sp>
      </p:grpSp>
      <p:grpSp>
        <p:nvGrpSpPr>
          <p:cNvPr id="6" name="Группа 20"/>
          <p:cNvGrpSpPr>
            <a:grpSpLocks/>
          </p:cNvGrpSpPr>
          <p:nvPr/>
        </p:nvGrpSpPr>
        <p:grpSpPr bwMode="auto">
          <a:xfrm>
            <a:off x="3078851" y="2390769"/>
            <a:ext cx="6286502" cy="4372317"/>
            <a:chOff x="7565778" y="1811791"/>
            <a:chExt cx="4774880" cy="5568739"/>
          </a:xfrm>
        </p:grpSpPr>
        <p:pic>
          <p:nvPicPr>
            <p:cNvPr id="5141" name="Picture 7" descr="C:\Users\gubanova\Documents\методические материалы\26\труб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778" y="1821088"/>
              <a:ext cx="2799215" cy="23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8" descr="C:\Users\gubanova\Documents\методические материалы\26\сет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985" y="1811791"/>
              <a:ext cx="1834015" cy="23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9" descr="C:\Users\gubanova\Documents\методические материалы\26\инж сети.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148" y="4146097"/>
              <a:ext cx="461985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Box 19"/>
            <p:cNvSpPr txBox="1">
              <a:spLocks noChangeArrowheads="1"/>
            </p:cNvSpPr>
            <p:nvPr/>
          </p:nvSpPr>
          <p:spPr bwMode="auto">
            <a:xfrm>
              <a:off x="7609387" y="5851749"/>
              <a:ext cx="4731271" cy="1528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sz="2400" dirty="0" smtClean="0">
                  <a:latin typeface="+mj-lt"/>
                </a:rPr>
                <a:t>Работы, необходимые </a:t>
              </a:r>
              <a:r>
                <a:rPr lang="ru-RU" sz="2400" dirty="0">
                  <a:latin typeface="+mj-lt"/>
                </a:rPr>
                <a:t>для </a:t>
              </a:r>
              <a:r>
                <a:rPr lang="ru-RU" sz="2400" dirty="0" smtClean="0">
                  <a:latin typeface="+mj-lt"/>
                </a:rPr>
                <a:t>содержания </a:t>
              </a:r>
              <a:r>
                <a:rPr lang="ru-RU" sz="2400" dirty="0">
                  <a:latin typeface="+mj-lt"/>
                </a:rPr>
                <a:t>оборудования и систем инженерно-технического </a:t>
              </a:r>
              <a:r>
                <a:rPr lang="ru-RU" sz="2400" dirty="0" smtClean="0">
                  <a:latin typeface="+mj-lt"/>
                </a:rPr>
                <a:t>обеспечения</a:t>
              </a:r>
              <a:endParaRPr lang="ru-RU" sz="2400" dirty="0">
                <a:latin typeface="+mj-lt"/>
              </a:endParaRPr>
            </a:p>
          </p:txBody>
        </p:sp>
      </p:grpSp>
      <p:sp>
        <p:nvSpPr>
          <p:cNvPr id="36" name="Прямоугольник 35"/>
          <p:cNvSpPr/>
          <p:nvPr/>
        </p:nvSpPr>
        <p:spPr>
          <a:xfrm>
            <a:off x="11684000" y="-1588"/>
            <a:ext cx="508000" cy="59213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t>4</a:t>
            </a:r>
          </a:p>
        </p:txBody>
      </p:sp>
      <p:sp>
        <p:nvSpPr>
          <p:cNvPr id="35" name="Прямоугольник 34"/>
          <p:cNvSpPr/>
          <p:nvPr/>
        </p:nvSpPr>
        <p:spPr>
          <a:xfrm>
            <a:off x="2834640" y="635080"/>
            <a:ext cx="7528560" cy="1569660"/>
          </a:xfrm>
          <a:prstGeom prst="rect">
            <a:avLst/>
          </a:prstGeom>
        </p:spPr>
        <p:txBody>
          <a:bodyPr wrap="square">
            <a:spAutoFit/>
          </a:bodyPr>
          <a:lstStyle/>
          <a:p>
            <a:pPr algn="ctr"/>
            <a:r>
              <a:rPr lang="ru-RU" altLang="ru-RU" sz="3200" b="1" dirty="0">
                <a:latin typeface="+mj-lt"/>
                <a:cs typeface="Tahoma" panose="020B0604030504040204" pitchFamily="34" charset="0"/>
              </a:rPr>
              <a:t>Минимальный перечень работ и услуг </a:t>
            </a:r>
            <a:endParaRPr lang="ru-RU" altLang="ru-RU" sz="3200" b="1" dirty="0" smtClean="0">
              <a:latin typeface="+mj-lt"/>
              <a:cs typeface="Tahoma" panose="020B0604030504040204" pitchFamily="34" charset="0"/>
            </a:endParaRPr>
          </a:p>
          <a:p>
            <a:pPr algn="ctr"/>
            <a:r>
              <a:rPr lang="ru-RU" altLang="ru-RU" sz="3200" b="1" dirty="0" smtClean="0">
                <a:latin typeface="+mj-lt"/>
                <a:cs typeface="Tahoma" panose="020B0604030504040204" pitchFamily="34" charset="0"/>
              </a:rPr>
              <a:t>по </a:t>
            </a:r>
            <a:r>
              <a:rPr lang="ru-RU" altLang="ru-RU" sz="3200" b="1" dirty="0">
                <a:latin typeface="+mj-lt"/>
                <a:cs typeface="Tahoma" panose="020B0604030504040204" pitchFamily="34" charset="0"/>
              </a:rPr>
              <a:t>содержанию общего имущества включает в себя 3 раздела:</a:t>
            </a:r>
          </a:p>
        </p:txBody>
      </p:sp>
      <p:grpSp>
        <p:nvGrpSpPr>
          <p:cNvPr id="4" name="Группа 12"/>
          <p:cNvGrpSpPr>
            <a:grpSpLocks/>
          </p:cNvGrpSpPr>
          <p:nvPr/>
        </p:nvGrpSpPr>
        <p:grpSpPr bwMode="auto">
          <a:xfrm>
            <a:off x="2996867" y="2204740"/>
            <a:ext cx="6507884" cy="4568403"/>
            <a:chOff x="3971017" y="994228"/>
            <a:chExt cx="4630057" cy="2273496"/>
          </a:xfrm>
        </p:grpSpPr>
        <p:pic>
          <p:nvPicPr>
            <p:cNvPr id="5147" name="Picture 4" descr="C:\Users\gubanova\Documents\методические материалы\26\лестница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1017" y="1000126"/>
              <a:ext cx="2168525" cy="201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5" descr="C:\Users\gubanova\Documents\методические материалы\26\территория.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3429" y="994228"/>
              <a:ext cx="2569028" cy="202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TextBox 11"/>
            <p:cNvSpPr txBox="1">
              <a:spLocks noChangeArrowheads="1"/>
            </p:cNvSpPr>
            <p:nvPr/>
          </p:nvSpPr>
          <p:spPr bwMode="auto">
            <a:xfrm>
              <a:off x="3971017" y="2837974"/>
              <a:ext cx="4630057" cy="42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sz="2400" dirty="0" smtClean="0">
                  <a:latin typeface="+mj-lt"/>
                </a:rPr>
                <a:t>Работы </a:t>
              </a:r>
              <a:r>
                <a:rPr lang="ru-RU" sz="2400" dirty="0">
                  <a:latin typeface="+mj-lt"/>
                </a:rPr>
                <a:t>и услуги по содержанию иного общего имущества в </a:t>
              </a:r>
              <a:r>
                <a:rPr lang="ru-RU" sz="2400" dirty="0" smtClean="0">
                  <a:latin typeface="+mj-lt"/>
                </a:rPr>
                <a:t>МКД</a:t>
              </a:r>
              <a:endParaRPr lang="ru-RU" sz="2400" dirty="0">
                <a:latin typeface="+mj-lt"/>
              </a:endParaRPr>
            </a:p>
          </p:txBody>
        </p:sp>
      </p:grpSp>
      <p:sp>
        <p:nvSpPr>
          <p:cNvPr id="9" name="TextBox 8"/>
          <p:cNvSpPr txBox="1"/>
          <p:nvPr/>
        </p:nvSpPr>
        <p:spPr>
          <a:xfrm>
            <a:off x="105123" y="3610198"/>
            <a:ext cx="2409477" cy="1754326"/>
          </a:xfrm>
          <a:prstGeom prst="rect">
            <a:avLst/>
          </a:prstGeom>
          <a:noFill/>
        </p:spPr>
        <p:txBody>
          <a:bodyPr wrap="square" rtlCol="0">
            <a:spAutoFit/>
          </a:bodyPr>
          <a:lstStyle/>
          <a:p>
            <a:r>
              <a:rPr lang="ru-RU" dirty="0" smtClean="0">
                <a:latin typeface="+mj-lt"/>
              </a:rPr>
              <a:t>Минимальный перечень работ и услуг прописан в постановлении Правительства РФ </a:t>
            </a:r>
          </a:p>
          <a:p>
            <a:r>
              <a:rPr lang="ru-RU" dirty="0" smtClean="0">
                <a:latin typeface="+mj-lt"/>
              </a:rPr>
              <a:t>от 03.04.2013 г. </a:t>
            </a:r>
            <a:r>
              <a:rPr lang="ru-RU" dirty="0">
                <a:latin typeface="+mj-lt"/>
              </a:rPr>
              <a:t>№ </a:t>
            </a:r>
            <a:r>
              <a:rPr lang="ru-RU" dirty="0" smtClean="0">
                <a:latin typeface="+mj-lt"/>
              </a:rPr>
              <a:t>290</a:t>
            </a:r>
            <a:endParaRPr lang="ru-RU" dirty="0">
              <a:latin typeface="+mj-lt"/>
            </a:endParaRPr>
          </a:p>
        </p:txBody>
      </p:sp>
      <p:sp>
        <p:nvSpPr>
          <p:cNvPr id="37" name="TextBox 36"/>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a:t>5</a:t>
            </a:r>
            <a:endParaRPr lang="ru-RU" sz="2400" dirty="0" smtClean="0"/>
          </a:p>
        </p:txBody>
      </p:sp>
    </p:spTree>
    <p:extLst>
      <p:ext uri="{BB962C8B-B14F-4D97-AF65-F5344CB8AC3E}">
        <p14:creationId xmlns:p14="http://schemas.microsoft.com/office/powerpoint/2010/main" val="148498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5"/>
          <p:cNvSpPr txBox="1">
            <a:spLocks/>
          </p:cNvSpPr>
          <p:nvPr/>
        </p:nvSpPr>
        <p:spPr bwMode="auto">
          <a:xfrm>
            <a:off x="2279650" y="1620838"/>
            <a:ext cx="6042025" cy="971550"/>
          </a:xfrm>
          <a:prstGeom prst="rect">
            <a:avLst/>
          </a:prstGeom>
          <a:noFill/>
          <a:ln w="9525">
            <a:noFill/>
            <a:miter lim="800000"/>
            <a:headEnd/>
            <a:tailEnd/>
          </a:ln>
        </p:spPr>
        <p:txBody>
          <a:bodyPr anchor="b"/>
          <a:lstStyle/>
          <a:p>
            <a:pPr>
              <a:lnSpc>
                <a:spcPct val="90000"/>
              </a:lnSpc>
              <a:defRPr/>
            </a:pPr>
            <a:endParaRPr lang="ru-RU" sz="1600" b="1" dirty="0">
              <a:latin typeface="Tahoma" pitchFamily="34" charset="0"/>
              <a:ea typeface="+mj-ea"/>
              <a:cs typeface="Tahoma" pitchFamily="34" charset="0"/>
            </a:endParaRPr>
          </a:p>
        </p:txBody>
      </p:sp>
      <p:sp>
        <p:nvSpPr>
          <p:cNvPr id="6152" name="Заголовок 15"/>
          <p:cNvSpPr txBox="1">
            <a:spLocks/>
          </p:cNvSpPr>
          <p:nvPr/>
        </p:nvSpPr>
        <p:spPr bwMode="auto">
          <a:xfrm>
            <a:off x="94811" y="2915827"/>
            <a:ext cx="2184840" cy="308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ru-RU" altLang="ru-RU" sz="1600" dirty="0"/>
          </a:p>
          <a:p>
            <a:pPr algn="ctr"/>
            <a:endParaRPr lang="ru-RU" altLang="ru-RU" sz="1600" dirty="0"/>
          </a:p>
          <a:p>
            <a:pPr algn="ctr"/>
            <a:endParaRPr lang="ru-RU" altLang="ru-RU" sz="1600" dirty="0"/>
          </a:p>
          <a:p>
            <a:endParaRPr lang="ru-RU" altLang="ru-RU" dirty="0" smtClean="0">
              <a:latin typeface="+mn-lt"/>
              <a:cs typeface="Tahoma" panose="020B0604030504040204" pitchFamily="34" charset="0"/>
            </a:endParaRPr>
          </a:p>
          <a:p>
            <a:endParaRPr lang="ru-RU" altLang="ru-RU" dirty="0">
              <a:latin typeface="+mn-lt"/>
              <a:cs typeface="Tahoma" panose="020B0604030504040204" pitchFamily="34" charset="0"/>
            </a:endParaRPr>
          </a:p>
          <a:p>
            <a:r>
              <a:rPr lang="ru-RU" altLang="ru-RU" dirty="0" smtClean="0">
                <a:latin typeface="+mn-lt"/>
                <a:cs typeface="Tahoma" panose="020B0604030504040204" pitchFamily="34" charset="0"/>
              </a:rPr>
              <a:t>Конкретный перечень работ и услуг зависит от состава</a:t>
            </a:r>
            <a:r>
              <a:rPr lang="ru-RU" altLang="ru-RU" dirty="0">
                <a:latin typeface="+mn-lt"/>
                <a:cs typeface="Tahoma" panose="020B0604030504040204" pitchFamily="34" charset="0"/>
              </a:rPr>
              <a:t>, конструктивных особенностей, степени физического износа и технического состояния общего </a:t>
            </a:r>
            <a:r>
              <a:rPr lang="ru-RU" altLang="ru-RU" dirty="0" smtClean="0">
                <a:latin typeface="+mn-lt"/>
                <a:cs typeface="Tahoma" panose="020B0604030504040204" pitchFamily="34" charset="0"/>
              </a:rPr>
              <a:t>имущества дома</a:t>
            </a:r>
            <a:endParaRPr lang="ru-RU" altLang="ru-RU" sz="1600" dirty="0"/>
          </a:p>
        </p:txBody>
      </p:sp>
      <p:grpSp>
        <p:nvGrpSpPr>
          <p:cNvPr id="3" name="Группа 21"/>
          <p:cNvGrpSpPr>
            <a:grpSpLocks/>
          </p:cNvGrpSpPr>
          <p:nvPr/>
        </p:nvGrpSpPr>
        <p:grpSpPr bwMode="auto">
          <a:xfrm>
            <a:off x="3968266" y="1805711"/>
            <a:ext cx="5617310" cy="4956136"/>
            <a:chOff x="-3689291" y="99073"/>
            <a:chExt cx="4903460" cy="5608635"/>
          </a:xfrm>
        </p:grpSpPr>
        <p:pic>
          <p:nvPicPr>
            <p:cNvPr id="6176" name="Picture 20" descr="C:\Users\gubanova\Documents\методические материалы\26\луп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887" y="99073"/>
              <a:ext cx="4884056" cy="35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TextBox 20"/>
            <p:cNvSpPr txBox="1">
              <a:spLocks noChangeArrowheads="1"/>
            </p:cNvSpPr>
            <p:nvPr/>
          </p:nvSpPr>
          <p:spPr bwMode="auto">
            <a:xfrm>
              <a:off x="-3689291" y="3234800"/>
              <a:ext cx="4903460" cy="24729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Осмотр общего имущества, выявление несоответствия состояния общего имущества требованиям законодательства РФ, а также угрозы безопасности жизни и здоровью граждан </a:t>
              </a:r>
              <a:endParaRPr lang="ru-RU" altLang="ru-RU" sz="2400" dirty="0" smtClean="0">
                <a:latin typeface="+mj-lt"/>
                <a:cs typeface="Tahoma" panose="020B0604030504040204" pitchFamily="34" charset="0"/>
              </a:endParaRPr>
            </a:p>
            <a:p>
              <a:pPr algn="ctr"/>
              <a:r>
                <a:rPr lang="ru-RU" altLang="ru-RU" sz="1600" dirty="0" smtClean="0">
                  <a:latin typeface="Tahoma" panose="020B0604030504040204" pitchFamily="34" charset="0"/>
                  <a:cs typeface="Tahoma" panose="020B0604030504040204" pitchFamily="34" charset="0"/>
                </a:rPr>
                <a:t> </a:t>
              </a:r>
              <a:endParaRPr lang="ru-RU" altLang="ru-RU" sz="1600" dirty="0">
                <a:latin typeface="Tahoma" panose="020B0604030504040204" pitchFamily="34" charset="0"/>
                <a:cs typeface="Tahoma" panose="020B0604030504040204" pitchFamily="34" charset="0"/>
              </a:endParaRPr>
            </a:p>
          </p:txBody>
        </p:sp>
      </p:grpSp>
      <p:grpSp>
        <p:nvGrpSpPr>
          <p:cNvPr id="9" name="Группа 31"/>
          <p:cNvGrpSpPr>
            <a:grpSpLocks/>
          </p:cNvGrpSpPr>
          <p:nvPr/>
        </p:nvGrpSpPr>
        <p:grpSpPr bwMode="auto">
          <a:xfrm>
            <a:off x="3321880" y="1830264"/>
            <a:ext cx="6074684" cy="5083613"/>
            <a:chOff x="0" y="3969204"/>
            <a:chExt cx="6473144" cy="6351540"/>
          </a:xfrm>
        </p:grpSpPr>
        <p:pic>
          <p:nvPicPr>
            <p:cNvPr id="6170" name="Picture 24" descr="C:\Users\gubanova\Documents\методические материалы\26\убор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9204"/>
              <a:ext cx="6473144" cy="430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Box 30"/>
            <p:cNvSpPr txBox="1">
              <a:spLocks noChangeArrowheads="1"/>
            </p:cNvSpPr>
            <p:nvPr/>
          </p:nvSpPr>
          <p:spPr bwMode="auto">
            <a:xfrm>
              <a:off x="0" y="7663696"/>
              <a:ext cx="6473144" cy="2657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ru-RU" altLang="ru-RU" sz="1600" dirty="0" smtClean="0">
                <a:latin typeface="Tahoma" panose="020B0604030504040204" pitchFamily="34" charset="0"/>
                <a:cs typeface="Tahoma" panose="020B0604030504040204" pitchFamily="34" charset="0"/>
              </a:endParaRPr>
            </a:p>
            <a:p>
              <a:pPr algn="ctr"/>
              <a:r>
                <a:rPr lang="ru-RU" altLang="ru-RU" sz="2400" dirty="0">
                  <a:latin typeface="+mj-lt"/>
                  <a:cs typeface="Tahoma" panose="020B0604030504040204" pitchFamily="34" charset="0"/>
                </a:rPr>
                <a:t>Уборку и санитарно-гигиеническую очистку  помещений общего пользования, а также земельного участка, входящего в состав общего имущества</a:t>
              </a:r>
            </a:p>
            <a:p>
              <a:pPr algn="ctr"/>
              <a:endParaRPr lang="ru-RU" altLang="ru-RU" sz="1600" dirty="0">
                <a:latin typeface="Tahoma" panose="020B0604030504040204" pitchFamily="34" charset="0"/>
                <a:cs typeface="Tahoma" panose="020B0604030504040204" pitchFamily="34" charset="0"/>
              </a:endParaRPr>
            </a:p>
          </p:txBody>
        </p:sp>
      </p:grpSp>
      <p:grpSp>
        <p:nvGrpSpPr>
          <p:cNvPr id="13" name="Группа 41"/>
          <p:cNvGrpSpPr>
            <a:grpSpLocks/>
          </p:cNvGrpSpPr>
          <p:nvPr/>
        </p:nvGrpSpPr>
        <p:grpSpPr bwMode="auto">
          <a:xfrm>
            <a:off x="3311454" y="1805711"/>
            <a:ext cx="6274122" cy="4791097"/>
            <a:chOff x="178889" y="3446689"/>
            <a:chExt cx="7968344" cy="3620328"/>
          </a:xfrm>
        </p:grpSpPr>
        <p:pic>
          <p:nvPicPr>
            <p:cNvPr id="6163" name="Picture 27" descr="C:\Users\gubanova\Documents\методические материалы\26\тек. ремон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31" y="3498621"/>
              <a:ext cx="3828326" cy="311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8" descr="C:\Users\gubanova\Documents\методические материалы\26\капремонт.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941" y="3446689"/>
              <a:ext cx="414129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40"/>
            <p:cNvSpPr txBox="1">
              <a:spLocks noChangeArrowheads="1"/>
            </p:cNvSpPr>
            <p:nvPr/>
          </p:nvSpPr>
          <p:spPr bwMode="auto">
            <a:xfrm>
              <a:off x="178889" y="6160005"/>
              <a:ext cx="7968344" cy="907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smtClean="0">
                  <a:latin typeface="+mj-lt"/>
                  <a:cs typeface="Tahoma" panose="020B0604030504040204" pitchFamily="34" charset="0"/>
                </a:rPr>
                <a:t>Текущий и капитальный ремонт, подготовка к сезонной эксплуатации и содержание общего имущества</a:t>
              </a:r>
              <a:endParaRPr lang="ru-RU" altLang="ru-RU" sz="2400" dirty="0">
                <a:latin typeface="+mj-lt"/>
                <a:cs typeface="Tahoma" panose="020B0604030504040204" pitchFamily="34" charset="0"/>
              </a:endParaRPr>
            </a:p>
          </p:txBody>
        </p:sp>
      </p:grpSp>
      <p:grpSp>
        <p:nvGrpSpPr>
          <p:cNvPr id="7" name="Группа 25"/>
          <p:cNvGrpSpPr>
            <a:grpSpLocks/>
          </p:cNvGrpSpPr>
          <p:nvPr/>
        </p:nvGrpSpPr>
        <p:grpSpPr bwMode="auto">
          <a:xfrm>
            <a:off x="3321881" y="1774386"/>
            <a:ext cx="6274121" cy="4822421"/>
            <a:chOff x="4510213" y="2932566"/>
            <a:chExt cx="4539697" cy="2906962"/>
          </a:xfrm>
        </p:grpSpPr>
        <p:pic>
          <p:nvPicPr>
            <p:cNvPr id="6175" name="Picture 22" descr="C:\Users\gubanova\Documents\методические материалы\26\430762002_w640_h640_vnutr_set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8909" y="2932566"/>
              <a:ext cx="4521001" cy="290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Box 23"/>
            <p:cNvSpPr txBox="1">
              <a:spLocks noChangeArrowheads="1"/>
            </p:cNvSpPr>
            <p:nvPr/>
          </p:nvSpPr>
          <p:spPr bwMode="auto">
            <a:xfrm>
              <a:off x="4510213" y="5368357"/>
              <a:ext cx="4513942" cy="4711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smtClean="0">
                  <a:latin typeface="+mj-lt"/>
                  <a:cs typeface="Tahoma" panose="020B0604030504040204" pitchFamily="34" charset="0"/>
                </a:rPr>
                <a:t>Обеспечение готовности внутридомовых инженерных систем к предоставлению КУ </a:t>
              </a:r>
              <a:endParaRPr lang="ru-RU" altLang="ru-RU" sz="2400" dirty="0">
                <a:latin typeface="+mj-lt"/>
                <a:cs typeface="Tahoma" panose="020B0604030504040204" pitchFamily="34" charset="0"/>
              </a:endParaRPr>
            </a:p>
          </p:txBody>
        </p:sp>
      </p:grpSp>
      <p:grpSp>
        <p:nvGrpSpPr>
          <p:cNvPr id="16" name="Группа 15"/>
          <p:cNvGrpSpPr/>
          <p:nvPr/>
        </p:nvGrpSpPr>
        <p:grpSpPr>
          <a:xfrm>
            <a:off x="3252413" y="1772132"/>
            <a:ext cx="6099853" cy="4887409"/>
            <a:chOff x="3415903" y="1896071"/>
            <a:chExt cx="4903670" cy="3447352"/>
          </a:xfrm>
        </p:grpSpPr>
        <p:pic>
          <p:nvPicPr>
            <p:cNvPr id="36" name="Picture 3" descr="C:\Users\gubanova\Documents\методические материалы\26\пожар в МКД.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6384" y="1896071"/>
              <a:ext cx="4853189" cy="333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15903" y="5023279"/>
              <a:ext cx="4888244" cy="320144"/>
            </a:xfrm>
            <a:prstGeom prst="rect">
              <a:avLst/>
            </a:prstGeom>
            <a:solidFill>
              <a:schemeClr val="bg1"/>
            </a:solidFill>
          </p:spPr>
          <p:txBody>
            <a:bodyPr wrap="square" rtlCol="0">
              <a:spAutoFit/>
            </a:bodyPr>
            <a:lstStyle/>
            <a:p>
              <a:pPr lvl="0" algn="ctr"/>
              <a:r>
                <a:rPr lang="ru-RU" sz="2400" dirty="0">
                  <a:latin typeface="+mj-lt"/>
                </a:rPr>
                <a:t>С</a:t>
              </a:r>
              <a:r>
                <a:rPr lang="ru-RU" sz="2400" dirty="0" smtClean="0">
                  <a:latin typeface="+mj-lt"/>
                </a:rPr>
                <a:t>облюдение </a:t>
              </a:r>
              <a:r>
                <a:rPr lang="ru-RU" sz="2400" dirty="0">
                  <a:latin typeface="+mj-lt"/>
                </a:rPr>
                <a:t>правил пожарной </a:t>
              </a:r>
              <a:r>
                <a:rPr lang="ru-RU" sz="2400" dirty="0" smtClean="0">
                  <a:latin typeface="+mj-lt"/>
                </a:rPr>
                <a:t>безопасности</a:t>
              </a:r>
              <a:endParaRPr lang="ru-RU" sz="2400" dirty="0">
                <a:latin typeface="+mj-lt"/>
              </a:endParaRPr>
            </a:p>
          </p:txBody>
        </p:sp>
      </p:grpSp>
      <p:grpSp>
        <p:nvGrpSpPr>
          <p:cNvPr id="12" name="Группа 37"/>
          <p:cNvGrpSpPr>
            <a:grpSpLocks/>
          </p:cNvGrpSpPr>
          <p:nvPr/>
        </p:nvGrpSpPr>
        <p:grpSpPr bwMode="auto">
          <a:xfrm>
            <a:off x="3301028" y="1772132"/>
            <a:ext cx="6294974" cy="4837815"/>
            <a:chOff x="-41185" y="4200525"/>
            <a:chExt cx="6296842" cy="4175808"/>
          </a:xfrm>
        </p:grpSpPr>
        <p:pic>
          <p:nvPicPr>
            <p:cNvPr id="6166" name="Picture 26" descr="C:\Users\gubanova\Documents\методические материалы\26\благоустройство.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16" y="4200525"/>
              <a:ext cx="627827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Box 36"/>
            <p:cNvSpPr txBox="1">
              <a:spLocks noChangeArrowheads="1"/>
            </p:cNvSpPr>
            <p:nvPr/>
          </p:nvSpPr>
          <p:spPr bwMode="auto">
            <a:xfrm>
              <a:off x="-41185" y="7614476"/>
              <a:ext cx="6270171" cy="7618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Содержание и уход за элементами озеленения и благоустройства </a:t>
              </a:r>
            </a:p>
          </p:txBody>
        </p:sp>
      </p:grpSp>
      <p:grpSp>
        <p:nvGrpSpPr>
          <p:cNvPr id="15" name="Группа 44"/>
          <p:cNvGrpSpPr>
            <a:grpSpLocks/>
          </p:cNvGrpSpPr>
          <p:nvPr/>
        </p:nvGrpSpPr>
        <p:grpSpPr bwMode="auto">
          <a:xfrm>
            <a:off x="3237380" y="1766447"/>
            <a:ext cx="6948020" cy="4893094"/>
            <a:chOff x="547904" y="2910618"/>
            <a:chExt cx="5544457" cy="5551234"/>
          </a:xfrm>
        </p:grpSpPr>
        <p:pic>
          <p:nvPicPr>
            <p:cNvPr id="6161" name="Picture 29" descr="C:\Users\gubanova\Documents\методические материалы\26\счетчики5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371" y="2910618"/>
              <a:ext cx="5527403" cy="41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Box 43"/>
            <p:cNvSpPr txBox="1">
              <a:spLocks noChangeArrowheads="1"/>
            </p:cNvSpPr>
            <p:nvPr/>
          </p:nvSpPr>
          <p:spPr bwMode="auto">
            <a:xfrm>
              <a:off x="547904" y="6960411"/>
              <a:ext cx="5544457" cy="1501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Проведение обязательных мероприятий по энергосбережению и повышению энергетической </a:t>
              </a:r>
              <a:r>
                <a:rPr lang="ru-RU" altLang="ru-RU" sz="2400" dirty="0" smtClean="0">
                  <a:latin typeface="+mj-lt"/>
                  <a:cs typeface="Tahoma" panose="020B0604030504040204" pitchFamily="34" charset="0"/>
                </a:rPr>
                <a:t>эффективности и другие работы и услуги </a:t>
              </a:r>
            </a:p>
            <a:p>
              <a:pPr algn="ctr"/>
              <a:endParaRPr lang="ru-RU" altLang="ru-RU" sz="1600" dirty="0">
                <a:latin typeface="Tahoma" panose="020B0604030504040204" pitchFamily="34" charset="0"/>
                <a:cs typeface="Tahoma" panose="020B0604030504040204" pitchFamily="34" charset="0"/>
              </a:endParaRPr>
            </a:p>
          </p:txBody>
        </p:sp>
      </p:grpSp>
      <p:sp>
        <p:nvSpPr>
          <p:cNvPr id="40" name="TextBox 39"/>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6</a:t>
            </a:r>
          </a:p>
        </p:txBody>
      </p:sp>
      <p:sp>
        <p:nvSpPr>
          <p:cNvPr id="41" name="Прямоугольник 40"/>
          <p:cNvSpPr/>
          <p:nvPr/>
        </p:nvSpPr>
        <p:spPr>
          <a:xfrm>
            <a:off x="2931757" y="742762"/>
            <a:ext cx="7451101" cy="978729"/>
          </a:xfrm>
          <a:prstGeom prst="rect">
            <a:avLst/>
          </a:prstGeom>
        </p:spPr>
        <p:txBody>
          <a:bodyPr wrap="square">
            <a:spAutoFit/>
          </a:bodyPr>
          <a:lstStyle/>
          <a:p>
            <a:pPr algn="ctr">
              <a:lnSpc>
                <a:spcPct val="90000"/>
              </a:lnSpc>
            </a:pPr>
            <a:r>
              <a:rPr lang="ru-RU" altLang="ru-RU" sz="3200" b="1" dirty="0">
                <a:latin typeface="+mj-lt"/>
                <a:cs typeface="Tahoma" panose="020B0604030504040204" pitchFamily="34" charset="0"/>
              </a:rPr>
              <a:t>Перечень работ и услуг по содержанию общего </a:t>
            </a:r>
            <a:r>
              <a:rPr lang="ru-RU" altLang="ru-RU" sz="3200" b="1" dirty="0" smtClean="0">
                <a:latin typeface="+mj-lt"/>
                <a:cs typeface="Tahoma" panose="020B0604030504040204" pitchFamily="34" charset="0"/>
              </a:rPr>
              <a:t>имущества включает </a:t>
            </a:r>
            <a:r>
              <a:rPr lang="ru-RU" altLang="ru-RU" sz="3200" b="1" dirty="0">
                <a:latin typeface="+mj-lt"/>
                <a:cs typeface="Tahoma" panose="020B0604030504040204" pitchFamily="34" charset="0"/>
              </a:rPr>
              <a:t>в себя :</a:t>
            </a:r>
          </a:p>
        </p:txBody>
      </p:sp>
    </p:spTree>
    <p:extLst>
      <p:ext uri="{BB962C8B-B14F-4D97-AF65-F5344CB8AC3E}">
        <p14:creationId xmlns:p14="http://schemas.microsoft.com/office/powerpoint/2010/main" val="330869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16"/>
          <p:cNvGrpSpPr>
            <a:grpSpLocks/>
          </p:cNvGrpSpPr>
          <p:nvPr/>
        </p:nvGrpSpPr>
        <p:grpSpPr bwMode="auto">
          <a:xfrm>
            <a:off x="3204434" y="2403445"/>
            <a:ext cx="6277462" cy="4310456"/>
            <a:chOff x="1372770" y="2474459"/>
            <a:chExt cx="5091855" cy="4140400"/>
          </a:xfrm>
        </p:grpSpPr>
        <p:pic>
          <p:nvPicPr>
            <p:cNvPr id="7184" name="Picture 14" descr="C:\Users\gubanova\Documents\методические материалы\26\благ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770" y="2474459"/>
              <a:ext cx="5091855" cy="30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Box 15"/>
            <p:cNvSpPr txBox="1">
              <a:spLocks noChangeArrowheads="1"/>
            </p:cNvSpPr>
            <p:nvPr/>
          </p:nvSpPr>
          <p:spPr bwMode="auto">
            <a:xfrm>
              <a:off x="1372770" y="5461885"/>
              <a:ext cx="5091855" cy="1152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Р</a:t>
              </a:r>
              <a:r>
                <a:rPr lang="ru-RU" altLang="ru-RU" sz="2400" dirty="0" smtClean="0">
                  <a:latin typeface="+mj-lt"/>
                  <a:cs typeface="Tahoma" panose="020B0604030504040204" pitchFamily="34" charset="0"/>
                </a:rPr>
                <a:t>асходы </a:t>
              </a:r>
              <a:r>
                <a:rPr lang="ru-RU" altLang="ru-RU" sz="2400" dirty="0">
                  <a:latin typeface="+mj-lt"/>
                  <a:cs typeface="Tahoma" panose="020B0604030504040204" pitchFamily="34" charset="0"/>
                </a:rPr>
                <a:t>на содержание и ремонт внутридомовых инженерных систем электро-, тепло-, газо- и водоснабжения, водоотведения</a:t>
              </a:r>
            </a:p>
          </p:txBody>
        </p:sp>
      </p:grpSp>
      <p:grpSp>
        <p:nvGrpSpPr>
          <p:cNvPr id="5" name="Группа 19"/>
          <p:cNvGrpSpPr>
            <a:grpSpLocks/>
          </p:cNvGrpSpPr>
          <p:nvPr/>
        </p:nvGrpSpPr>
        <p:grpSpPr bwMode="auto">
          <a:xfrm>
            <a:off x="3186830" y="2096239"/>
            <a:ext cx="6413681" cy="4652636"/>
            <a:chOff x="5722953" y="2155371"/>
            <a:chExt cx="5403767" cy="3778288"/>
          </a:xfrm>
        </p:grpSpPr>
        <p:pic>
          <p:nvPicPr>
            <p:cNvPr id="7182" name="Picture 15" descr="C:\Users\gubanova\Documents\методические материалы\26\долг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657" y="2155371"/>
              <a:ext cx="5379063" cy="301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Box 18"/>
            <p:cNvSpPr txBox="1">
              <a:spLocks noChangeArrowheads="1"/>
            </p:cNvSpPr>
            <p:nvPr/>
          </p:nvSpPr>
          <p:spPr bwMode="auto">
            <a:xfrm>
              <a:off x="5722953" y="4872183"/>
              <a:ext cx="5399314" cy="10614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Обоснованные расходы на истребование задолженности по оплате жилых</a:t>
              </a:r>
              <a:r>
                <a:rPr lang="en-US" altLang="ru-RU" sz="2400" dirty="0">
                  <a:latin typeface="+mj-lt"/>
                  <a:cs typeface="Tahoma" panose="020B0604030504040204" pitchFamily="34" charset="0"/>
                </a:rPr>
                <a:t>/</a:t>
              </a:r>
              <a:r>
                <a:rPr lang="ru-RU" altLang="ru-RU" sz="2400" dirty="0">
                  <a:latin typeface="+mj-lt"/>
                  <a:cs typeface="Tahoma" panose="020B0604030504040204" pitchFamily="34" charset="0"/>
                </a:rPr>
                <a:t>нежилых помещений и коммунальных услуг </a:t>
              </a:r>
            </a:p>
          </p:txBody>
        </p:sp>
      </p:grpSp>
      <p:grpSp>
        <p:nvGrpSpPr>
          <p:cNvPr id="7" name="Группа 22"/>
          <p:cNvGrpSpPr>
            <a:grpSpLocks/>
          </p:cNvGrpSpPr>
          <p:nvPr/>
        </p:nvGrpSpPr>
        <p:grpSpPr bwMode="auto">
          <a:xfrm>
            <a:off x="3299703" y="2256089"/>
            <a:ext cx="6300808" cy="4238432"/>
            <a:chOff x="5190643" y="1778001"/>
            <a:chExt cx="5573486" cy="3870044"/>
          </a:xfrm>
        </p:grpSpPr>
        <p:pic>
          <p:nvPicPr>
            <p:cNvPr id="7180" name="Picture 16" descr="C:\Users\gubanova\Documents\методические материалы\26\снятие показани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164" y="1778001"/>
              <a:ext cx="5548965" cy="36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Box 21"/>
            <p:cNvSpPr txBox="1">
              <a:spLocks noChangeArrowheads="1"/>
            </p:cNvSpPr>
            <p:nvPr/>
          </p:nvSpPr>
          <p:spPr bwMode="auto">
            <a:xfrm>
              <a:off x="5190643" y="5226506"/>
              <a:ext cx="5573486" cy="4215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Расходы на снятие показаний приборов учета</a:t>
              </a:r>
            </a:p>
          </p:txBody>
        </p:sp>
      </p:grpSp>
      <p:grpSp>
        <p:nvGrpSpPr>
          <p:cNvPr id="8" name="Группа 25"/>
          <p:cNvGrpSpPr>
            <a:grpSpLocks/>
          </p:cNvGrpSpPr>
          <p:nvPr/>
        </p:nvGrpSpPr>
        <p:grpSpPr bwMode="auto">
          <a:xfrm>
            <a:off x="3098699" y="2096239"/>
            <a:ext cx="6488931" cy="4784657"/>
            <a:chOff x="2873827" y="3766231"/>
            <a:chExt cx="5370287" cy="4386348"/>
          </a:xfrm>
        </p:grpSpPr>
        <p:pic>
          <p:nvPicPr>
            <p:cNvPr id="7178" name="Picture 17" descr="C:\Users\gubanova\Documents\методические материалы\26\539f0b609b4abfbce0bbb053aead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4488" y="3766231"/>
              <a:ext cx="5359626" cy="382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24"/>
            <p:cNvSpPr txBox="1">
              <a:spLocks noChangeArrowheads="1"/>
            </p:cNvSpPr>
            <p:nvPr/>
          </p:nvSpPr>
          <p:spPr bwMode="auto">
            <a:xfrm>
              <a:off x="2873827" y="7390760"/>
              <a:ext cx="5370286" cy="761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mj-lt"/>
                  <a:cs typeface="Tahoma" panose="020B0604030504040204" pitchFamily="34" charset="0"/>
                </a:rPr>
                <a:t>Расходы на содержание </a:t>
              </a:r>
              <a:endParaRPr lang="ru-RU" altLang="ru-RU" sz="2400" dirty="0" smtClean="0">
                <a:latin typeface="+mj-lt"/>
                <a:cs typeface="Tahoma" panose="020B0604030504040204" pitchFamily="34" charset="0"/>
              </a:endParaRPr>
            </a:p>
            <a:p>
              <a:pPr algn="ctr"/>
              <a:r>
                <a:rPr lang="ru-RU" altLang="ru-RU" sz="2400" dirty="0" smtClean="0">
                  <a:latin typeface="+mj-lt"/>
                  <a:cs typeface="Tahoma" panose="020B0604030504040204" pitchFamily="34" charset="0"/>
                </a:rPr>
                <a:t>информационных </a:t>
              </a:r>
              <a:r>
                <a:rPr lang="ru-RU" altLang="ru-RU" sz="2400" dirty="0">
                  <a:latin typeface="+mj-lt"/>
                  <a:cs typeface="Tahoma" panose="020B0604030504040204" pitchFamily="34" charset="0"/>
                </a:rPr>
                <a:t>систем </a:t>
              </a:r>
            </a:p>
          </p:txBody>
        </p:sp>
      </p:grpSp>
      <p:sp>
        <p:nvSpPr>
          <p:cNvPr id="2" name="TextBox 1"/>
          <p:cNvSpPr txBox="1"/>
          <p:nvPr/>
        </p:nvSpPr>
        <p:spPr>
          <a:xfrm>
            <a:off x="0" y="3187191"/>
            <a:ext cx="2329791" cy="2031325"/>
          </a:xfrm>
          <a:prstGeom prst="rect">
            <a:avLst/>
          </a:prstGeom>
          <a:noFill/>
        </p:spPr>
        <p:txBody>
          <a:bodyPr wrap="square" rtlCol="0">
            <a:spAutoFit/>
          </a:bodyPr>
          <a:lstStyle/>
          <a:p>
            <a:r>
              <a:rPr lang="ru-RU" altLang="ru-RU" dirty="0" smtClean="0">
                <a:cs typeface="Tahoma" panose="020B0604030504040204" pitchFamily="34" charset="0"/>
              </a:rPr>
              <a:t>Размер платы</a:t>
            </a:r>
          </a:p>
          <a:p>
            <a:r>
              <a:rPr lang="ru-RU" altLang="ru-RU" dirty="0" smtClean="0">
                <a:cs typeface="Tahoma" panose="020B0604030504040204" pitchFamily="34" charset="0"/>
              </a:rPr>
              <a:t>должен обеспечивать содержание </a:t>
            </a:r>
          </a:p>
          <a:p>
            <a:r>
              <a:rPr lang="ru-RU" altLang="ru-RU" dirty="0" smtClean="0">
                <a:cs typeface="Tahoma" panose="020B0604030504040204" pitchFamily="34" charset="0"/>
              </a:rPr>
              <a:t>общего </a:t>
            </a:r>
            <a:r>
              <a:rPr lang="ru-RU" altLang="ru-RU" dirty="0">
                <a:cs typeface="Tahoma" panose="020B0604030504040204" pitchFamily="34" charset="0"/>
              </a:rPr>
              <a:t>имущества </a:t>
            </a:r>
            <a:endParaRPr lang="ru-RU" altLang="ru-RU" dirty="0" smtClean="0">
              <a:cs typeface="Tahoma" panose="020B0604030504040204" pitchFamily="34" charset="0"/>
            </a:endParaRPr>
          </a:p>
          <a:p>
            <a:r>
              <a:rPr lang="ru-RU" altLang="ru-RU" dirty="0" smtClean="0">
                <a:cs typeface="Tahoma" panose="020B0604030504040204" pitchFamily="34" charset="0"/>
              </a:rPr>
              <a:t>в </a:t>
            </a:r>
            <a:r>
              <a:rPr lang="ru-RU" altLang="ru-RU" dirty="0">
                <a:cs typeface="Tahoma" panose="020B0604030504040204" pitchFamily="34" charset="0"/>
              </a:rPr>
              <a:t>соответствии с требованиями законодательства </a:t>
            </a:r>
            <a:r>
              <a:rPr lang="ru-RU" altLang="ru-RU" dirty="0" smtClean="0">
                <a:cs typeface="Tahoma" panose="020B0604030504040204" pitchFamily="34" charset="0"/>
              </a:rPr>
              <a:t>РФ </a:t>
            </a:r>
            <a:endParaRPr lang="ru-RU" dirty="0"/>
          </a:p>
        </p:txBody>
      </p:sp>
      <p:sp>
        <p:nvSpPr>
          <p:cNvPr id="23" name="Прямоугольник 22"/>
          <p:cNvSpPr/>
          <p:nvPr/>
        </p:nvSpPr>
        <p:spPr>
          <a:xfrm>
            <a:off x="2827663" y="724817"/>
            <a:ext cx="8475337" cy="1421928"/>
          </a:xfrm>
          <a:prstGeom prst="rect">
            <a:avLst/>
          </a:prstGeom>
        </p:spPr>
        <p:txBody>
          <a:bodyPr wrap="square">
            <a:spAutoFit/>
          </a:bodyPr>
          <a:lstStyle/>
          <a:p>
            <a:pPr algn="ctr">
              <a:lnSpc>
                <a:spcPct val="90000"/>
              </a:lnSpc>
            </a:pPr>
            <a:r>
              <a:rPr lang="ru-RU" altLang="ru-RU" sz="3200" b="1" dirty="0">
                <a:latin typeface="+mj-lt"/>
                <a:cs typeface="Tahoma" panose="020B0604030504040204" pitchFamily="34" charset="0"/>
              </a:rPr>
              <a:t>Размер платы на содержание общего имущества в МКД устанавливают собственники на общем собрании. Эти расходы включают в себя:</a:t>
            </a:r>
          </a:p>
        </p:txBody>
      </p:sp>
      <p:sp>
        <p:nvSpPr>
          <p:cNvPr id="3" name="TextBox 2">
            <a:hlinkClick r:id="rId7"/>
          </p:cNvPr>
          <p:cNvSpPr txBox="1"/>
          <p:nvPr/>
        </p:nvSpPr>
        <p:spPr>
          <a:xfrm>
            <a:off x="9800805" y="2381771"/>
            <a:ext cx="2135539" cy="2985433"/>
          </a:xfrm>
          <a:prstGeom prst="rect">
            <a:avLst/>
          </a:prstGeom>
          <a:noFill/>
        </p:spPr>
        <p:txBody>
          <a:bodyPr wrap="square" rtlCol="0">
            <a:spAutoFit/>
          </a:bodyPr>
          <a:lstStyle/>
          <a:p>
            <a:r>
              <a:rPr lang="ru-RU" sz="2800" b="1" dirty="0" smtClean="0">
                <a:latin typeface="+mj-lt"/>
              </a:rPr>
              <a:t>ВНИМАНИЕ!</a:t>
            </a:r>
            <a:endParaRPr lang="ru-RU" sz="2800" b="1" dirty="0">
              <a:latin typeface="+mj-lt"/>
            </a:endParaRPr>
          </a:p>
          <a:p>
            <a:r>
              <a:rPr lang="ru-RU" sz="2000" dirty="0" smtClean="0">
                <a:latin typeface="+mj-lt"/>
              </a:rPr>
              <a:t>Полезная опция на сайте министерства ЖКХ СК </a:t>
            </a:r>
            <a:r>
              <a:rPr lang="en-US" sz="2000" dirty="0" smtClean="0">
                <a:latin typeface="+mj-lt"/>
                <a:hlinkClick r:id="rId8" tooltip="Калькулятор"/>
              </a:rPr>
              <a:t>www.mingkhsk.ru</a:t>
            </a:r>
            <a:r>
              <a:rPr lang="en-US" sz="2000" dirty="0" smtClean="0">
                <a:latin typeface="+mj-lt"/>
              </a:rPr>
              <a:t> </a:t>
            </a:r>
            <a:r>
              <a:rPr lang="ru-RU" sz="2000" dirty="0">
                <a:latin typeface="+mj-lt"/>
              </a:rPr>
              <a:t>- «Калькулятор жилищных услуг»</a:t>
            </a:r>
          </a:p>
          <a:p>
            <a:endParaRPr lang="ru-RU" sz="2000" dirty="0"/>
          </a:p>
        </p:txBody>
      </p:sp>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7190" y="5744602"/>
            <a:ext cx="1204810" cy="996147"/>
          </a:xfrm>
          <a:prstGeom prst="rect">
            <a:avLst/>
          </a:prstGeom>
        </p:spPr>
      </p:pic>
    </p:spTree>
    <p:extLst>
      <p:ext uri="{BB962C8B-B14F-4D97-AF65-F5344CB8AC3E}">
        <p14:creationId xmlns:p14="http://schemas.microsoft.com/office/powerpoint/2010/main" val="52316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3128929"/>
            <a:ext cx="2476500" cy="1865126"/>
          </a:xfrm>
          <a:prstGeom prst="rect">
            <a:avLst/>
          </a:prstGeom>
        </p:spPr>
        <p:txBody>
          <a:bodyPr wrap="square">
            <a:spAutoFit/>
          </a:bodyPr>
          <a:lstStyle/>
          <a:p>
            <a:pPr>
              <a:lnSpc>
                <a:spcPct val="90000"/>
              </a:lnSpc>
              <a:spcBef>
                <a:spcPct val="0"/>
              </a:spcBef>
            </a:pPr>
            <a:r>
              <a:rPr lang="ru-RU" altLang="ru-RU" dirty="0" smtClean="0">
                <a:cs typeface="Tahoma" panose="020B0604030504040204" pitchFamily="34" charset="0"/>
              </a:rPr>
              <a:t>Нормативы утверждены приказами  министерства ЖКХ Ставропольского края </a:t>
            </a:r>
          </a:p>
          <a:p>
            <a:pPr>
              <a:lnSpc>
                <a:spcPct val="90000"/>
              </a:lnSpc>
              <a:spcBef>
                <a:spcPct val="0"/>
              </a:spcBef>
            </a:pPr>
            <a:r>
              <a:rPr lang="ru-RU" altLang="ru-RU" dirty="0" smtClean="0">
                <a:cs typeface="Tahoma" panose="020B0604030504040204" pitchFamily="34" charset="0"/>
              </a:rPr>
              <a:t>от </a:t>
            </a:r>
            <a:r>
              <a:rPr lang="ru-RU" dirty="0" smtClean="0"/>
              <a:t>29.052017 </a:t>
            </a:r>
            <a:r>
              <a:rPr lang="ru-RU" dirty="0"/>
              <a:t>г. №162 </a:t>
            </a:r>
            <a:r>
              <a:rPr lang="ru-RU" dirty="0" smtClean="0"/>
              <a:t>,</a:t>
            </a:r>
          </a:p>
          <a:p>
            <a:r>
              <a:rPr lang="ru-RU" dirty="0" smtClean="0"/>
              <a:t>от </a:t>
            </a:r>
            <a:r>
              <a:rPr lang="ru-RU" dirty="0"/>
              <a:t>29 мая 2017 г. №</a:t>
            </a:r>
            <a:r>
              <a:rPr lang="ru-RU" dirty="0" smtClean="0"/>
              <a:t>161</a:t>
            </a:r>
          </a:p>
        </p:txBody>
      </p:sp>
      <p:sp>
        <p:nvSpPr>
          <p:cNvPr id="10" name="Прямоугольник 9"/>
          <p:cNvSpPr/>
          <p:nvPr/>
        </p:nvSpPr>
        <p:spPr>
          <a:xfrm>
            <a:off x="2056460" y="883308"/>
            <a:ext cx="8709784" cy="1421928"/>
          </a:xfrm>
          <a:prstGeom prst="rect">
            <a:avLst/>
          </a:prstGeom>
        </p:spPr>
        <p:txBody>
          <a:bodyPr wrap="square">
            <a:spAutoFit/>
          </a:bodyPr>
          <a:lstStyle/>
          <a:p>
            <a:pPr algn="ctr">
              <a:lnSpc>
                <a:spcPct val="90000"/>
              </a:lnSpc>
            </a:pPr>
            <a:r>
              <a:rPr lang="ru-RU" altLang="ru-RU" sz="3200" b="1" dirty="0">
                <a:latin typeface="+mj-lt"/>
                <a:cs typeface="Tahoma" panose="020B0604030504040204" pitchFamily="34" charset="0"/>
              </a:rPr>
              <a:t>Нормативы на коммунальные ресурсы,</a:t>
            </a:r>
          </a:p>
          <a:p>
            <a:pPr algn="ctr">
              <a:lnSpc>
                <a:spcPct val="90000"/>
              </a:lnSpc>
            </a:pPr>
            <a:r>
              <a:rPr lang="ru-RU" altLang="ru-RU" sz="3200" b="1" dirty="0">
                <a:latin typeface="+mj-lt"/>
                <a:cs typeface="Tahoma" panose="020B0604030504040204" pitchFamily="34" charset="0"/>
              </a:rPr>
              <a:t>потребленные на содержание общего </a:t>
            </a:r>
            <a:endParaRPr lang="ru-RU" altLang="ru-RU" sz="3200" b="1" dirty="0" smtClean="0">
              <a:latin typeface="+mj-lt"/>
              <a:cs typeface="Tahoma" panose="020B0604030504040204" pitchFamily="34" charset="0"/>
            </a:endParaRPr>
          </a:p>
          <a:p>
            <a:pPr algn="ctr">
              <a:lnSpc>
                <a:spcPct val="90000"/>
              </a:lnSpc>
            </a:pPr>
            <a:r>
              <a:rPr lang="ru-RU" altLang="ru-RU" sz="3200" b="1" dirty="0" smtClean="0">
                <a:latin typeface="+mj-lt"/>
                <a:cs typeface="Tahoma" panose="020B0604030504040204" pitchFamily="34" charset="0"/>
              </a:rPr>
              <a:t>имущества (КР на СОИ</a:t>
            </a:r>
            <a:r>
              <a:rPr lang="ru-RU" altLang="ru-RU" sz="3200" b="1" dirty="0">
                <a:latin typeface="+mj-lt"/>
                <a:cs typeface="Tahoma" panose="020B0604030504040204" pitchFamily="34" charset="0"/>
              </a:rPr>
              <a:t>)</a:t>
            </a:r>
          </a:p>
        </p:txBody>
      </p:sp>
      <p:grpSp>
        <p:nvGrpSpPr>
          <p:cNvPr id="12" name="Группа 11"/>
          <p:cNvGrpSpPr/>
          <p:nvPr/>
        </p:nvGrpSpPr>
        <p:grpSpPr>
          <a:xfrm>
            <a:off x="2805585" y="2305236"/>
            <a:ext cx="9386415" cy="4259645"/>
            <a:chOff x="2381183" y="1917656"/>
            <a:chExt cx="9125286" cy="4372769"/>
          </a:xfrm>
        </p:grpSpPr>
        <p:grpSp>
          <p:nvGrpSpPr>
            <p:cNvPr id="9" name="Группа 8"/>
            <p:cNvGrpSpPr/>
            <p:nvPr/>
          </p:nvGrpSpPr>
          <p:grpSpPr>
            <a:xfrm>
              <a:off x="2381183" y="1917656"/>
              <a:ext cx="7281936" cy="4372769"/>
              <a:chOff x="2996326" y="1610633"/>
              <a:chExt cx="8454706" cy="4979072"/>
            </a:xfrm>
          </p:grpSpPr>
          <p:pic>
            <p:nvPicPr>
              <p:cNvPr id="6" name="Picture 4" descr="C:\Users\gubanova\Documents\методические материалы\28 Нормативы на ОДН\Доваторцев, 45 январь рисуно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925" y="1610633"/>
                <a:ext cx="8396107" cy="49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996326" y="5037775"/>
                <a:ext cx="8288233" cy="1273544"/>
              </a:xfrm>
              <a:prstGeom prst="rect">
                <a:avLst/>
              </a:prstGeom>
            </p:spPr>
            <p:txBody>
              <a:bodyPr wrap="square">
                <a:spAutoFit/>
              </a:bodyPr>
              <a:lstStyle/>
              <a:p>
                <a:pPr algn="ctr">
                  <a:lnSpc>
                    <a:spcPct val="90000"/>
                  </a:lnSpc>
                  <a:spcBef>
                    <a:spcPct val="0"/>
                  </a:spcBef>
                </a:pPr>
                <a:r>
                  <a:rPr lang="ru-RU" sz="2400" b="1" dirty="0"/>
                  <a:t>С </a:t>
                </a:r>
                <a:r>
                  <a:rPr lang="ru-RU" sz="2400" b="1" dirty="0" smtClean="0"/>
                  <a:t>01.01.2017 </a:t>
                </a:r>
                <a:r>
                  <a:rPr lang="ru-RU" sz="2400" b="1" dirty="0"/>
                  <a:t>года плата за </a:t>
                </a:r>
                <a:r>
                  <a:rPr lang="ru-RU" sz="2400" b="1" dirty="0" smtClean="0"/>
                  <a:t>КР на СОИ вошла в состав </a:t>
                </a:r>
                <a:r>
                  <a:rPr lang="ru-RU" sz="2400" b="1" dirty="0"/>
                  <a:t>платы за содержание жилья. До этого такие расходы входили в </a:t>
                </a:r>
                <a:r>
                  <a:rPr lang="ru-RU" sz="2400" b="1" dirty="0" smtClean="0"/>
                  <a:t>коммунальные услуги</a:t>
                </a:r>
                <a:endParaRPr lang="ru-RU" altLang="ru-RU" sz="2400" b="1" dirty="0">
                  <a:cs typeface="Tahoma" panose="020B0604030504040204" pitchFamily="34" charset="0"/>
                </a:endParaRPr>
              </a:p>
            </p:txBody>
          </p:sp>
        </p:grpSp>
        <p:sp>
          <p:nvSpPr>
            <p:cNvPr id="11" name="TextBox 10"/>
            <p:cNvSpPr txBox="1"/>
            <p:nvPr/>
          </p:nvSpPr>
          <p:spPr>
            <a:xfrm>
              <a:off x="9469266" y="1930312"/>
              <a:ext cx="2037203" cy="4360113"/>
            </a:xfrm>
            <a:prstGeom prst="rect">
              <a:avLst/>
            </a:prstGeom>
            <a:solidFill>
              <a:schemeClr val="bg1"/>
            </a:solidFill>
          </p:spPr>
          <p:txBody>
            <a:bodyPr wrap="square" rtlCol="0">
              <a:spAutoFit/>
            </a:bodyPr>
            <a:lstStyle/>
            <a:p>
              <a:r>
                <a:rPr lang="ru-RU" dirty="0"/>
                <a:t>Данные </a:t>
              </a:r>
              <a:endParaRPr lang="ru-RU" dirty="0" smtClean="0"/>
            </a:p>
            <a:p>
              <a:r>
                <a:rPr lang="ru-RU" dirty="0" smtClean="0"/>
                <a:t>нормы </a:t>
              </a:r>
              <a:r>
                <a:rPr lang="ru-RU" dirty="0"/>
                <a:t>не распространяются на МКД с непосредственным способом управления </a:t>
              </a:r>
              <a:endParaRPr lang="ru-RU" dirty="0" smtClean="0"/>
            </a:p>
            <a:p>
              <a:r>
                <a:rPr lang="ru-RU" dirty="0" smtClean="0"/>
                <a:t>или </a:t>
              </a:r>
              <a:r>
                <a:rPr lang="ru-RU" dirty="0"/>
                <a:t>дома, в которых способ управления не выбран или выбранный способ управления не </a:t>
              </a:r>
              <a:r>
                <a:rPr lang="ru-RU" dirty="0" smtClean="0"/>
                <a:t>реализован</a:t>
              </a:r>
            </a:p>
            <a:p>
              <a:r>
                <a:rPr lang="ru-RU" dirty="0" smtClean="0"/>
                <a:t> </a:t>
              </a:r>
              <a:endParaRPr lang="ru-RU" dirty="0"/>
            </a:p>
          </p:txBody>
        </p:sp>
      </p:grpSp>
      <p:sp>
        <p:nvSpPr>
          <p:cNvPr id="3" name="TextBox 2"/>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8</a:t>
            </a:r>
          </a:p>
        </p:txBody>
      </p:sp>
    </p:spTree>
    <p:extLst>
      <p:ext uri="{BB962C8B-B14F-4D97-AF65-F5344CB8AC3E}">
        <p14:creationId xmlns:p14="http://schemas.microsoft.com/office/powerpoint/2010/main" val="344596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767680" y="987426"/>
            <a:ext cx="9275763" cy="798512"/>
          </a:xfrm>
        </p:spPr>
        <p:txBody>
          <a:bodyPr>
            <a:noAutofit/>
          </a:bodyPr>
          <a:lstStyle/>
          <a:p>
            <a:pPr eaLnBrk="0" hangingPunct="0">
              <a:lnSpc>
                <a:spcPct val="90000"/>
              </a:lnSpc>
            </a:pPr>
            <a:r>
              <a:rPr lang="ru-RU" sz="3200" b="1" dirty="0">
                <a:latin typeface="+mj-lt"/>
                <a:ea typeface="+mn-ea"/>
              </a:rPr>
              <a:t>Закон допускает четыре способа расчета </a:t>
            </a:r>
            <a:br>
              <a:rPr lang="ru-RU" sz="3200" b="1" dirty="0">
                <a:latin typeface="+mj-lt"/>
                <a:ea typeface="+mn-ea"/>
              </a:rPr>
            </a:br>
            <a:r>
              <a:rPr lang="ru-RU" sz="3200" b="1" dirty="0">
                <a:latin typeface="+mj-lt"/>
                <a:ea typeface="+mn-ea"/>
              </a:rPr>
              <a:t>платы за </a:t>
            </a:r>
            <a:r>
              <a:rPr lang="ru-RU" sz="3200" b="1" dirty="0" smtClean="0">
                <a:latin typeface="+mj-lt"/>
                <a:ea typeface="+mn-ea"/>
              </a:rPr>
              <a:t>КР на </a:t>
            </a:r>
            <a:r>
              <a:rPr lang="ru-RU" sz="3200" b="1" dirty="0">
                <a:latin typeface="+mj-lt"/>
                <a:ea typeface="+mn-ea"/>
              </a:rPr>
              <a:t>СОИ: </a:t>
            </a:r>
          </a:p>
        </p:txBody>
      </p:sp>
      <p:graphicFrame>
        <p:nvGraphicFramePr>
          <p:cNvPr id="16" name="Схема 15"/>
          <p:cNvGraphicFramePr/>
          <p:nvPr>
            <p:extLst>
              <p:ext uri="{D42A27DB-BD31-4B8C-83A1-F6EECF244321}">
                <p14:modId xmlns:p14="http://schemas.microsoft.com/office/powerpoint/2010/main" val="1571261742"/>
              </p:ext>
            </p:extLst>
          </p:nvPr>
        </p:nvGraphicFramePr>
        <p:xfrm>
          <a:off x="2953511" y="1809105"/>
          <a:ext cx="7943090" cy="481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159984" y="2790547"/>
            <a:ext cx="1985082" cy="3508653"/>
          </a:xfrm>
          <a:prstGeom prst="rect">
            <a:avLst/>
          </a:prstGeom>
          <a:noFill/>
        </p:spPr>
        <p:txBody>
          <a:bodyPr wrap="square">
            <a:spAutoFit/>
          </a:bodyPr>
          <a:lstStyle/>
          <a:p>
            <a:pPr>
              <a:defRPr/>
            </a:pPr>
            <a:endParaRPr lang="ru-RU" sz="1200" dirty="0">
              <a:latin typeface="Tahoma" pitchFamily="34" charset="0"/>
              <a:cs typeface="Tahoma" pitchFamily="34" charset="0"/>
            </a:endParaRPr>
          </a:p>
          <a:p>
            <a:pPr>
              <a:defRPr/>
            </a:pPr>
            <a:r>
              <a:rPr lang="ru-RU" dirty="0">
                <a:cs typeface="Tahoma" pitchFamily="34" charset="0"/>
              </a:rPr>
              <a:t>Жители МКД, которые реально потребляют ресурсов меньше, чем заложено в нормативах, могут провести общее собрание и выбрать удобный для себя способ расчетов!</a:t>
            </a:r>
          </a:p>
          <a:p>
            <a:pPr>
              <a:defRPr/>
            </a:pPr>
            <a:endParaRPr lang="ru-RU" sz="1200" dirty="0">
              <a:latin typeface="Tahoma" pitchFamily="34" charset="0"/>
              <a:cs typeface="Tahoma" pitchFamily="34" charset="0"/>
            </a:endParaRPr>
          </a:p>
        </p:txBody>
      </p:sp>
      <p:sp>
        <p:nvSpPr>
          <p:cNvPr id="10" name="TextBox 9"/>
          <p:cNvSpPr txBox="1"/>
          <p:nvPr/>
        </p:nvSpPr>
        <p:spPr>
          <a:xfrm>
            <a:off x="11710737" y="6396335"/>
            <a:ext cx="481263" cy="461665"/>
          </a:xfrm>
          <a:prstGeom prst="rect">
            <a:avLst/>
          </a:prstGeom>
          <a:solidFill>
            <a:schemeClr val="accent1">
              <a:lumMod val="60000"/>
              <a:lumOff val="40000"/>
            </a:schemeClr>
          </a:solidFill>
        </p:spPr>
        <p:txBody>
          <a:bodyPr wrap="square" rtlCol="0">
            <a:spAutoFit/>
          </a:bodyPr>
          <a:lstStyle/>
          <a:p>
            <a:pPr algn="ctr"/>
            <a:r>
              <a:rPr lang="ru-RU" sz="2400" dirty="0" smtClean="0"/>
              <a:t>9</a:t>
            </a:r>
          </a:p>
        </p:txBody>
      </p:sp>
    </p:spTree>
    <p:extLst>
      <p:ext uri="{BB962C8B-B14F-4D97-AF65-F5344CB8AC3E}">
        <p14:creationId xmlns:p14="http://schemas.microsoft.com/office/powerpoint/2010/main" val="712295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 48 Содержание общего имущества и КР" id="{3F67FA4E-AC2A-4906-9B86-DBA4666738C2}" vid="{777D3360-D816-4EF8-923E-91D38F9F549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48 Содержание общего имущества и КР ред</Template>
  <TotalTime>157</TotalTime>
  <Words>1821</Words>
  <Application>Microsoft Office PowerPoint</Application>
  <PresentationFormat>Широкоэкранный</PresentationFormat>
  <Paragraphs>185</Paragraphs>
  <Slides>17</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Aharoni</vt:lpstr>
      <vt:lpstr>Arial</vt:lpstr>
      <vt:lpstr>Calibri</vt:lpstr>
      <vt:lpstr>Calibri Light</vt:lpstr>
      <vt:lpstr>Tahoma</vt:lpstr>
      <vt:lpstr>Times New Roman</vt:lpstr>
      <vt:lpstr>Wingdings</vt:lpstr>
      <vt:lpstr>Тема Office</vt:lpstr>
      <vt:lpstr>Тема 47:  Содержание общего имущества в многоквартирном доме и капитальный ремонт</vt:lpstr>
      <vt:lpstr>Презентация PowerPoint</vt:lpstr>
      <vt:lpstr>Презентация PowerPoint</vt:lpstr>
      <vt:lpstr>Чем отличается текущий ремонт  от капитального?</vt:lpstr>
      <vt:lpstr>Презентация PowerPoint</vt:lpstr>
      <vt:lpstr>Презентация PowerPoint</vt:lpstr>
      <vt:lpstr>Презентация PowerPoint</vt:lpstr>
      <vt:lpstr>Презентация PowerPoint</vt:lpstr>
      <vt:lpstr>Закон допускает четыре способа расчета  платы за КР на СОИ: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48:  Содержание общего имущества в многоквартирном доме и капитальный ремонт</dc:title>
  <dc:creator>Ольга О.В. Губанова</dc:creator>
  <cp:lastModifiedBy>Ольга О.В. Губанова</cp:lastModifiedBy>
  <cp:revision>34</cp:revision>
  <cp:lastPrinted>2018-10-26T07:25:20Z</cp:lastPrinted>
  <dcterms:created xsi:type="dcterms:W3CDTF">2018-10-26T04:55:58Z</dcterms:created>
  <dcterms:modified xsi:type="dcterms:W3CDTF">2018-10-26T12:03:21Z</dcterms:modified>
</cp:coreProperties>
</file>