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3" r:id="rId4"/>
    <p:sldId id="274" r:id="rId5"/>
    <p:sldId id="276" r:id="rId6"/>
    <p:sldId id="275" r:id="rId7"/>
    <p:sldId id="281" r:id="rId8"/>
    <p:sldId id="288" r:id="rId9"/>
    <p:sldId id="277" r:id="rId10"/>
    <p:sldId id="279" r:id="rId11"/>
    <p:sldId id="283" r:id="rId12"/>
    <p:sldId id="286" r:id="rId13"/>
    <p:sldId id="282" r:id="rId14"/>
    <p:sldId id="287" r:id="rId15"/>
    <p:sldId id="284" r:id="rId16"/>
    <p:sldId id="294" r:id="rId17"/>
    <p:sldId id="289" r:id="rId18"/>
    <p:sldId id="293" r:id="rId19"/>
    <p:sldId id="290" r:id="rId20"/>
    <p:sldId id="291" r:id="rId21"/>
    <p:sldId id="292" r:id="rId22"/>
    <p:sldId id="280" r:id="rId23"/>
    <p:sldId id="272" r:id="rId2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О.В. Губанова" initials="ООГ" lastIdx="2" clrIdx="0">
    <p:extLst>
      <p:ext uri="{19B8F6BF-5375-455C-9EA6-DF929625EA0E}">
        <p15:presenceInfo xmlns:p15="http://schemas.microsoft.com/office/powerpoint/2012/main" userId="Ольга О.В. Губан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F68DC-AA1B-464A-B9F5-8A0BBA5063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977CBB-727E-4EE3-AF03-86616CC54C72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Городской округ Ставрополь</a:t>
          </a:r>
          <a:endParaRPr lang="ru-RU" dirty="0">
            <a:latin typeface="+mn-lt"/>
          </a:endParaRPr>
        </a:p>
      </dgm:t>
    </dgm:pt>
    <dgm:pt modelId="{328185F9-DA57-4A7B-9F64-3B2163334B3A}" type="parTrans" cxnId="{2779E47C-4A64-48D1-937D-647F443384EB}">
      <dgm:prSet/>
      <dgm:spPr/>
      <dgm:t>
        <a:bodyPr/>
        <a:lstStyle/>
        <a:p>
          <a:endParaRPr lang="ru-RU"/>
        </a:p>
      </dgm:t>
    </dgm:pt>
    <dgm:pt modelId="{09CE5917-C82A-4204-ACA2-43F634646766}" type="sibTrans" cxnId="{2779E47C-4A64-48D1-937D-647F443384EB}">
      <dgm:prSet/>
      <dgm:spPr/>
      <dgm:t>
        <a:bodyPr/>
        <a:lstStyle/>
        <a:p>
          <a:endParaRPr lang="ru-RU"/>
        </a:p>
      </dgm:t>
    </dgm:pt>
    <dgm:pt modelId="{20C7B64D-005D-4D9B-A15F-A09C3F433B20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Административные центры  и города:</a:t>
          </a:r>
          <a:endParaRPr lang="ru-RU" dirty="0">
            <a:latin typeface="+mn-lt"/>
          </a:endParaRPr>
        </a:p>
      </dgm:t>
    </dgm:pt>
    <dgm:pt modelId="{070C56CE-4413-4BE3-8938-F776456B5133}" type="parTrans" cxnId="{198FC1E1-0D5E-452A-A87F-F4DD41E6373B}">
      <dgm:prSet/>
      <dgm:spPr/>
      <dgm:t>
        <a:bodyPr/>
        <a:lstStyle/>
        <a:p>
          <a:endParaRPr lang="ru-RU"/>
        </a:p>
      </dgm:t>
    </dgm:pt>
    <dgm:pt modelId="{D7D25E07-1C0D-476F-8FF4-060929B069AF}" type="sibTrans" cxnId="{198FC1E1-0D5E-452A-A87F-F4DD41E6373B}">
      <dgm:prSet/>
      <dgm:spPr/>
      <dgm:t>
        <a:bodyPr/>
        <a:lstStyle/>
        <a:p>
          <a:endParaRPr lang="ru-RU"/>
        </a:p>
      </dgm:t>
    </dgm:pt>
    <dgm:pt modelId="{A2280C86-0275-4910-9B93-72A23F5303D6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г. Михайловск</a:t>
          </a:r>
          <a:endParaRPr lang="ru-RU" dirty="0">
            <a:latin typeface="+mn-lt"/>
          </a:endParaRPr>
        </a:p>
      </dgm:t>
    </dgm:pt>
    <dgm:pt modelId="{09211D6A-0D87-49F7-8111-3049AC0A7A25}" type="parTrans" cxnId="{79723064-C2CF-4C37-8F1C-89B207393F89}">
      <dgm:prSet/>
      <dgm:spPr/>
      <dgm:t>
        <a:bodyPr/>
        <a:lstStyle/>
        <a:p>
          <a:endParaRPr lang="ru-RU"/>
        </a:p>
      </dgm:t>
    </dgm:pt>
    <dgm:pt modelId="{53B159F3-AB50-4C9F-8877-640E852B41CD}" type="sibTrans" cxnId="{79723064-C2CF-4C37-8F1C-89B207393F89}">
      <dgm:prSet/>
      <dgm:spPr/>
      <dgm:t>
        <a:bodyPr/>
        <a:lstStyle/>
        <a:p>
          <a:endParaRPr lang="ru-RU"/>
        </a:p>
      </dgm:t>
    </dgm:pt>
    <dgm:pt modelId="{018CBAC0-FE84-4CB9-85EA-9E2BEABA62FB}">
      <dgm:prSet/>
      <dgm:spPr/>
      <dgm:t>
        <a:bodyPr/>
        <a:lstStyle/>
        <a:p>
          <a:r>
            <a:rPr lang="ru-RU" dirty="0" smtClean="0">
              <a:latin typeface="+mn-lt"/>
            </a:rPr>
            <a:t>130 руб. на 1 чел. в месяц для жителей индивидуальных жилых домов (далее – ИЖС)</a:t>
          </a:r>
          <a:endParaRPr lang="ru-RU" dirty="0">
            <a:latin typeface="+mn-lt"/>
          </a:endParaRPr>
        </a:p>
      </dgm:t>
    </dgm:pt>
    <dgm:pt modelId="{452B9EC0-A577-4B52-B73B-B196B09D0DAF}" type="parTrans" cxnId="{795CD505-3E6B-46C1-8746-A1EC0CABFAF8}">
      <dgm:prSet/>
      <dgm:spPr/>
      <dgm:t>
        <a:bodyPr/>
        <a:lstStyle/>
        <a:p>
          <a:endParaRPr lang="ru-RU"/>
        </a:p>
      </dgm:t>
    </dgm:pt>
    <dgm:pt modelId="{143F9D15-90FC-4B38-8626-DC7C8FCD2D86}" type="sibTrans" cxnId="{795CD505-3E6B-46C1-8746-A1EC0CABFAF8}">
      <dgm:prSet/>
      <dgm:spPr/>
      <dgm:t>
        <a:bodyPr/>
        <a:lstStyle/>
        <a:p>
          <a:endParaRPr lang="ru-RU"/>
        </a:p>
      </dgm:t>
    </dgm:pt>
    <dgm:pt modelId="{5FF98B54-5BAF-4C87-9EBF-5DE3CDD37963}">
      <dgm:prSet/>
      <dgm:spPr/>
      <dgm:t>
        <a:bodyPr/>
        <a:lstStyle/>
        <a:p>
          <a:r>
            <a:rPr lang="ru-RU" dirty="0" smtClean="0">
              <a:effectLst/>
              <a:latin typeface="+mn-lt"/>
              <a:ea typeface="Calibri" panose="020F0502020204030204" pitchFamily="34" charset="0"/>
            </a:rPr>
            <a:t>100 руб. на 1 чел. в месяц для жителей многоквартирных жилых домов (далее – МКД)</a:t>
          </a:r>
          <a:endParaRPr lang="ru-RU" dirty="0">
            <a:latin typeface="+mn-lt"/>
          </a:endParaRPr>
        </a:p>
      </dgm:t>
    </dgm:pt>
    <dgm:pt modelId="{1110C0E2-B618-4D6F-BC1D-AFCC6F1327F7}" type="parTrans" cxnId="{C67045DD-6010-41AE-8345-9365EEFBBFA6}">
      <dgm:prSet/>
      <dgm:spPr/>
      <dgm:t>
        <a:bodyPr/>
        <a:lstStyle/>
        <a:p>
          <a:endParaRPr lang="ru-RU"/>
        </a:p>
      </dgm:t>
    </dgm:pt>
    <dgm:pt modelId="{DDE5A421-FFFC-4E8F-8963-A1E08ED8D3F1}" type="sibTrans" cxnId="{C67045DD-6010-41AE-8345-9365EEFBBFA6}">
      <dgm:prSet/>
      <dgm:spPr/>
      <dgm:t>
        <a:bodyPr/>
        <a:lstStyle/>
        <a:p>
          <a:endParaRPr lang="ru-RU"/>
        </a:p>
      </dgm:t>
    </dgm:pt>
    <dgm:pt modelId="{D0082439-5D23-46BB-874E-50763C474380}">
      <dgm:prSet/>
      <dgm:spPr/>
      <dgm:t>
        <a:bodyPr/>
        <a:lstStyle/>
        <a:p>
          <a:r>
            <a:rPr lang="ru-RU" dirty="0" smtClean="0">
              <a:latin typeface="+mn-lt"/>
            </a:rPr>
            <a:t>100 руб. на 1 чел. в месяц для жителей ИЖС</a:t>
          </a:r>
          <a:endParaRPr lang="ru-RU" dirty="0">
            <a:latin typeface="+mn-lt"/>
          </a:endParaRPr>
        </a:p>
      </dgm:t>
    </dgm:pt>
    <dgm:pt modelId="{F1CCB5AA-3E2A-4D1E-B748-3D4A497D657C}" type="parTrans" cxnId="{975259E5-96E3-4037-9A60-3F8A29B76C5A}">
      <dgm:prSet/>
      <dgm:spPr/>
      <dgm:t>
        <a:bodyPr/>
        <a:lstStyle/>
        <a:p>
          <a:endParaRPr lang="ru-RU"/>
        </a:p>
      </dgm:t>
    </dgm:pt>
    <dgm:pt modelId="{F0088917-8164-4045-9545-9E6950B4416B}" type="sibTrans" cxnId="{975259E5-96E3-4037-9A60-3F8A29B76C5A}">
      <dgm:prSet/>
      <dgm:spPr/>
      <dgm:t>
        <a:bodyPr/>
        <a:lstStyle/>
        <a:p>
          <a:endParaRPr lang="ru-RU"/>
        </a:p>
      </dgm:t>
    </dgm:pt>
    <dgm:pt modelId="{BE73AA0E-D299-425F-9A2F-960240FE8F5C}">
      <dgm:prSet/>
      <dgm:spPr/>
      <dgm:t>
        <a:bodyPr/>
        <a:lstStyle/>
        <a:p>
          <a:r>
            <a:rPr lang="ru-RU" dirty="0" smtClean="0">
              <a:latin typeface="+mn-lt"/>
            </a:rPr>
            <a:t>90 руб. на 1 чел. в месяц для жителей МКД</a:t>
          </a:r>
          <a:endParaRPr lang="ru-RU" dirty="0">
            <a:latin typeface="+mn-lt"/>
          </a:endParaRPr>
        </a:p>
      </dgm:t>
    </dgm:pt>
    <dgm:pt modelId="{738D22E3-8664-476B-88A3-F4F67966F606}" type="parTrans" cxnId="{17C20FF9-A6C9-426A-9D06-1CDF9543A959}">
      <dgm:prSet/>
      <dgm:spPr/>
      <dgm:t>
        <a:bodyPr/>
        <a:lstStyle/>
        <a:p>
          <a:endParaRPr lang="ru-RU"/>
        </a:p>
      </dgm:t>
    </dgm:pt>
    <dgm:pt modelId="{9766D129-32F7-4AD0-924F-FEA1C2605926}" type="sibTrans" cxnId="{17C20FF9-A6C9-426A-9D06-1CDF9543A959}">
      <dgm:prSet/>
      <dgm:spPr/>
      <dgm:t>
        <a:bodyPr/>
        <a:lstStyle/>
        <a:p>
          <a:endParaRPr lang="ru-RU"/>
        </a:p>
      </dgm:t>
    </dgm:pt>
    <dgm:pt modelId="{7EE13F85-13C1-43ED-80C3-FB0FDE4E52B7}">
      <dgm:prSet/>
      <dgm:spPr/>
      <dgm:t>
        <a:bodyPr/>
        <a:lstStyle/>
        <a:p>
          <a:r>
            <a:rPr lang="ru-RU" dirty="0" smtClean="0">
              <a:latin typeface="+mn-lt"/>
            </a:rPr>
            <a:t>86,81 руб. на 1 чел. в месяц для жителей ИЖС</a:t>
          </a:r>
          <a:endParaRPr lang="ru-RU" dirty="0">
            <a:latin typeface="+mn-lt"/>
          </a:endParaRPr>
        </a:p>
      </dgm:t>
    </dgm:pt>
    <dgm:pt modelId="{12EA35AE-49FB-4DDC-92ED-0C4F07224560}" type="parTrans" cxnId="{054295BE-8838-4146-A222-9C6BEE3439EB}">
      <dgm:prSet/>
      <dgm:spPr/>
      <dgm:t>
        <a:bodyPr/>
        <a:lstStyle/>
        <a:p>
          <a:endParaRPr lang="ru-RU"/>
        </a:p>
      </dgm:t>
    </dgm:pt>
    <dgm:pt modelId="{B8DAF3FE-F1E8-4982-B4A8-B96080117D3B}" type="sibTrans" cxnId="{054295BE-8838-4146-A222-9C6BEE3439EB}">
      <dgm:prSet/>
      <dgm:spPr/>
      <dgm:t>
        <a:bodyPr/>
        <a:lstStyle/>
        <a:p>
          <a:endParaRPr lang="ru-RU"/>
        </a:p>
      </dgm:t>
    </dgm:pt>
    <dgm:pt modelId="{90EB40CB-7530-45F3-88ED-EB4305227151}">
      <dgm:prSet/>
      <dgm:spPr/>
      <dgm:t>
        <a:bodyPr/>
        <a:lstStyle/>
        <a:p>
          <a:r>
            <a:rPr lang="ru-RU" dirty="0" smtClean="0">
              <a:latin typeface="+mn-lt"/>
            </a:rPr>
            <a:t>Прочие сельские населенные пункты (за исключением Шпаковского района)</a:t>
          </a:r>
          <a:endParaRPr lang="ru-RU" dirty="0">
            <a:latin typeface="+mn-lt"/>
          </a:endParaRPr>
        </a:p>
      </dgm:t>
    </dgm:pt>
    <dgm:pt modelId="{9D934EDC-D2CF-4DB6-98C0-520FD75AABC2}" type="parTrans" cxnId="{36388CEA-4D9C-4F08-ACAB-7851A46D58D0}">
      <dgm:prSet/>
      <dgm:spPr/>
      <dgm:t>
        <a:bodyPr/>
        <a:lstStyle/>
        <a:p>
          <a:endParaRPr lang="ru-RU"/>
        </a:p>
      </dgm:t>
    </dgm:pt>
    <dgm:pt modelId="{EC399EFA-9948-4CED-9F68-74A515C83ACB}" type="sibTrans" cxnId="{36388CEA-4D9C-4F08-ACAB-7851A46D58D0}">
      <dgm:prSet/>
      <dgm:spPr/>
      <dgm:t>
        <a:bodyPr/>
        <a:lstStyle/>
        <a:p>
          <a:endParaRPr lang="ru-RU"/>
        </a:p>
      </dgm:t>
    </dgm:pt>
    <dgm:pt modelId="{3EE36FA2-DA98-482D-8DD3-B3C6E35AAECE}">
      <dgm:prSet/>
      <dgm:spPr/>
      <dgm:t>
        <a:bodyPr/>
        <a:lstStyle/>
        <a:p>
          <a:r>
            <a:rPr lang="ru-RU" dirty="0" smtClean="0">
              <a:latin typeface="+mn-lt"/>
            </a:rPr>
            <a:t>65 руб. на 1 чел. в месяц</a:t>
          </a:r>
          <a:endParaRPr lang="ru-RU" dirty="0">
            <a:latin typeface="+mn-lt"/>
          </a:endParaRPr>
        </a:p>
      </dgm:t>
    </dgm:pt>
    <dgm:pt modelId="{23FC8C65-4B35-48CC-88E0-5E83B5442CC8}" type="parTrans" cxnId="{8F5EFBA3-77C0-4083-9B58-B1C151A3F793}">
      <dgm:prSet/>
      <dgm:spPr/>
      <dgm:t>
        <a:bodyPr/>
        <a:lstStyle/>
        <a:p>
          <a:endParaRPr lang="ru-RU"/>
        </a:p>
      </dgm:t>
    </dgm:pt>
    <dgm:pt modelId="{687F163C-90FD-4707-A32B-9102779224E5}" type="sibTrans" cxnId="{8F5EFBA3-77C0-4083-9B58-B1C151A3F793}">
      <dgm:prSet/>
      <dgm:spPr/>
      <dgm:t>
        <a:bodyPr/>
        <a:lstStyle/>
        <a:p>
          <a:endParaRPr lang="ru-RU"/>
        </a:p>
      </dgm:t>
    </dgm:pt>
    <dgm:pt modelId="{B9423EDC-71BA-482B-9A9E-C4DF41D4CC4F}">
      <dgm:prSet/>
      <dgm:spPr/>
      <dgm:t>
        <a:bodyPr/>
        <a:lstStyle/>
        <a:p>
          <a:r>
            <a:rPr lang="ru-RU" dirty="0" smtClean="0">
              <a:latin typeface="+mn-lt"/>
            </a:rPr>
            <a:t>92,59 руб. на 1 чел. в месяц для жителей МКД</a:t>
          </a:r>
          <a:endParaRPr lang="ru-RU" dirty="0">
            <a:latin typeface="+mn-lt"/>
          </a:endParaRPr>
        </a:p>
      </dgm:t>
    </dgm:pt>
    <dgm:pt modelId="{03836509-F926-4017-AC6B-E33C75B190AE}" type="sibTrans" cxnId="{EF8698C9-A81A-4A88-A1ED-C4A25F0C30FA}">
      <dgm:prSet/>
      <dgm:spPr/>
      <dgm:t>
        <a:bodyPr/>
        <a:lstStyle/>
        <a:p>
          <a:endParaRPr lang="ru-RU"/>
        </a:p>
      </dgm:t>
    </dgm:pt>
    <dgm:pt modelId="{34FBFB2C-835D-4FDA-BCFA-51BDDD0D3A1F}" type="parTrans" cxnId="{EF8698C9-A81A-4A88-A1ED-C4A25F0C30FA}">
      <dgm:prSet/>
      <dgm:spPr/>
      <dgm:t>
        <a:bodyPr/>
        <a:lstStyle/>
        <a:p>
          <a:endParaRPr lang="ru-RU"/>
        </a:p>
      </dgm:t>
    </dgm:pt>
    <dgm:pt modelId="{46C67FDF-A343-4AD7-8427-C9AA7BE5D922}">
      <dgm:prSet/>
      <dgm:spPr/>
      <dgm:t>
        <a:bodyPr/>
        <a:lstStyle/>
        <a:p>
          <a:r>
            <a:rPr lang="ru-RU" dirty="0" smtClean="0">
              <a:latin typeface="+mn-lt"/>
            </a:rPr>
            <a:t>99,00 руб. на чел. в месяц  сельские населенные пункты Шпаковского района (ИЖС и МКД)</a:t>
          </a:r>
          <a:endParaRPr lang="ru-RU" dirty="0">
            <a:latin typeface="+mn-lt"/>
          </a:endParaRPr>
        </a:p>
      </dgm:t>
    </dgm:pt>
    <dgm:pt modelId="{053B26F4-33BA-495A-90D9-7E4845122EE8}" type="parTrans" cxnId="{37355B0A-9942-4C4C-8625-05C83469AF34}">
      <dgm:prSet/>
      <dgm:spPr/>
      <dgm:t>
        <a:bodyPr/>
        <a:lstStyle/>
        <a:p>
          <a:endParaRPr lang="ru-RU"/>
        </a:p>
      </dgm:t>
    </dgm:pt>
    <dgm:pt modelId="{5F786A95-AFD5-4559-9C3C-1D63EDD43C32}" type="sibTrans" cxnId="{37355B0A-9942-4C4C-8625-05C83469AF34}">
      <dgm:prSet/>
      <dgm:spPr/>
      <dgm:t>
        <a:bodyPr/>
        <a:lstStyle/>
        <a:p>
          <a:endParaRPr lang="ru-RU"/>
        </a:p>
      </dgm:t>
    </dgm:pt>
    <dgm:pt modelId="{0639F859-0561-40BD-A85E-C897D60FBF41}" type="pres">
      <dgm:prSet presAssocID="{BB8F68DC-AA1B-464A-B9F5-8A0BBA5063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E3D8D0-A07E-46CD-BAF4-562B9225555C}" type="pres">
      <dgm:prSet presAssocID="{7A977CBB-727E-4EE3-AF03-86616CC54C72}" presName="parentLin" presStyleCnt="0"/>
      <dgm:spPr/>
    </dgm:pt>
    <dgm:pt modelId="{ADB0C7F8-58F8-44E1-94F0-CD231CA1B4CD}" type="pres">
      <dgm:prSet presAssocID="{7A977CBB-727E-4EE3-AF03-86616CC54C7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67B1D91-0C2C-4482-9518-2D59A9AAAE4A}" type="pres">
      <dgm:prSet presAssocID="{7A977CBB-727E-4EE3-AF03-86616CC54C7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3634E-6711-4793-951C-4DDEE518E92D}" type="pres">
      <dgm:prSet presAssocID="{7A977CBB-727E-4EE3-AF03-86616CC54C72}" presName="negativeSpace" presStyleCnt="0"/>
      <dgm:spPr/>
    </dgm:pt>
    <dgm:pt modelId="{9733C028-162E-493F-95DE-1B1A83C95A82}" type="pres">
      <dgm:prSet presAssocID="{7A977CBB-727E-4EE3-AF03-86616CC54C72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BF120-BA39-4928-9D75-C631B0253743}" type="pres">
      <dgm:prSet presAssocID="{09CE5917-C82A-4204-ACA2-43F634646766}" presName="spaceBetweenRectangles" presStyleCnt="0"/>
      <dgm:spPr/>
    </dgm:pt>
    <dgm:pt modelId="{201665ED-4C06-4F51-8393-606D4B97DBC3}" type="pres">
      <dgm:prSet presAssocID="{20C7B64D-005D-4D9B-A15F-A09C3F433B20}" presName="parentLin" presStyleCnt="0"/>
      <dgm:spPr/>
    </dgm:pt>
    <dgm:pt modelId="{045E9990-73E5-4240-97C9-D37FBDFF37F6}" type="pres">
      <dgm:prSet presAssocID="{20C7B64D-005D-4D9B-A15F-A09C3F433B2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F7B80EA-59AE-49EC-9EA4-D416D0E9A3CA}" type="pres">
      <dgm:prSet presAssocID="{20C7B64D-005D-4D9B-A15F-A09C3F433B2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C6F2E-DB32-4FEB-A927-0017B68B2494}" type="pres">
      <dgm:prSet presAssocID="{20C7B64D-005D-4D9B-A15F-A09C3F433B20}" presName="negativeSpace" presStyleCnt="0"/>
      <dgm:spPr/>
    </dgm:pt>
    <dgm:pt modelId="{AA4BADE3-DB2C-45EF-A436-573451519CC6}" type="pres">
      <dgm:prSet presAssocID="{20C7B64D-005D-4D9B-A15F-A09C3F433B20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B8D20-1571-409D-A28F-C0E34A16FC66}" type="pres">
      <dgm:prSet presAssocID="{D7D25E07-1C0D-476F-8FF4-060929B069AF}" presName="spaceBetweenRectangles" presStyleCnt="0"/>
      <dgm:spPr/>
    </dgm:pt>
    <dgm:pt modelId="{F4A312A1-3A55-4CB2-99FC-E7FD8D80B5B3}" type="pres">
      <dgm:prSet presAssocID="{A2280C86-0275-4910-9B93-72A23F5303D6}" presName="parentLin" presStyleCnt="0"/>
      <dgm:spPr/>
    </dgm:pt>
    <dgm:pt modelId="{E6BBC56C-DFD5-421E-A417-0B73BF164E84}" type="pres">
      <dgm:prSet presAssocID="{A2280C86-0275-4910-9B93-72A23F5303D6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42EB5CD-456B-4C56-B094-DCC51D4B2953}" type="pres">
      <dgm:prSet presAssocID="{A2280C86-0275-4910-9B93-72A23F5303D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849EA-8347-4B54-A235-DC9D57CFACD3}" type="pres">
      <dgm:prSet presAssocID="{A2280C86-0275-4910-9B93-72A23F5303D6}" presName="negativeSpace" presStyleCnt="0"/>
      <dgm:spPr/>
    </dgm:pt>
    <dgm:pt modelId="{C7BE769C-2E17-4014-AF34-CC3E65E38219}" type="pres">
      <dgm:prSet presAssocID="{A2280C86-0275-4910-9B93-72A23F5303D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B1D0E-9F85-4BE2-A855-4AE614C3BC72}" type="pres">
      <dgm:prSet presAssocID="{53B159F3-AB50-4C9F-8877-640E852B41CD}" presName="spaceBetweenRectangles" presStyleCnt="0"/>
      <dgm:spPr/>
    </dgm:pt>
    <dgm:pt modelId="{946BCD8D-A321-4DED-AF7C-0B8BFE48F577}" type="pres">
      <dgm:prSet presAssocID="{90EB40CB-7530-45F3-88ED-EB4305227151}" presName="parentLin" presStyleCnt="0"/>
      <dgm:spPr/>
    </dgm:pt>
    <dgm:pt modelId="{25619D2B-2DBA-4B0C-9D65-8F210DC16E80}" type="pres">
      <dgm:prSet presAssocID="{90EB40CB-7530-45F3-88ED-EB430522715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A4F2656F-3E0C-4BDE-9E96-A1A6280EBC84}" type="pres">
      <dgm:prSet presAssocID="{90EB40CB-7530-45F3-88ED-EB430522715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A3F6A-75F9-4798-A247-BF8DA86E2D93}" type="pres">
      <dgm:prSet presAssocID="{90EB40CB-7530-45F3-88ED-EB4305227151}" presName="negativeSpace" presStyleCnt="0"/>
      <dgm:spPr/>
    </dgm:pt>
    <dgm:pt modelId="{BDC868E3-DE25-4A31-97B3-3ED3892F74D8}" type="pres">
      <dgm:prSet presAssocID="{90EB40CB-7530-45F3-88ED-EB4305227151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58F9E-8BFA-487D-B903-9CD358D019BF}" type="presOf" srcId="{7A977CBB-727E-4EE3-AF03-86616CC54C72}" destId="{767B1D91-0C2C-4482-9518-2D59A9AAAE4A}" srcOrd="1" destOrd="0" presId="urn:microsoft.com/office/officeart/2005/8/layout/list1"/>
    <dgm:cxn modelId="{8F5EFBA3-77C0-4083-9B58-B1C151A3F793}" srcId="{90EB40CB-7530-45F3-88ED-EB4305227151}" destId="{3EE36FA2-DA98-482D-8DD3-B3C6E35AAECE}" srcOrd="0" destOrd="0" parTransId="{23FC8C65-4B35-48CC-88E0-5E83B5442CC8}" sibTransId="{687F163C-90FD-4707-A32B-9102779224E5}"/>
    <dgm:cxn modelId="{FAF34C2A-5D58-4B45-B03B-1FF670F4D5AA}" type="presOf" srcId="{90EB40CB-7530-45F3-88ED-EB4305227151}" destId="{A4F2656F-3E0C-4BDE-9E96-A1A6280EBC84}" srcOrd="1" destOrd="0" presId="urn:microsoft.com/office/officeart/2005/8/layout/list1"/>
    <dgm:cxn modelId="{79723064-C2CF-4C37-8F1C-89B207393F89}" srcId="{BB8F68DC-AA1B-464A-B9F5-8A0BBA5063B9}" destId="{A2280C86-0275-4910-9B93-72A23F5303D6}" srcOrd="2" destOrd="0" parTransId="{09211D6A-0D87-49F7-8111-3049AC0A7A25}" sibTransId="{53B159F3-AB50-4C9F-8877-640E852B41CD}"/>
    <dgm:cxn modelId="{B45F35DD-EA31-455A-AF8B-0650AE9F6B5E}" type="presOf" srcId="{B9423EDC-71BA-482B-9A9E-C4DF41D4CC4F}" destId="{C7BE769C-2E17-4014-AF34-CC3E65E38219}" srcOrd="0" destOrd="1" presId="urn:microsoft.com/office/officeart/2005/8/layout/list1"/>
    <dgm:cxn modelId="{C67045DD-6010-41AE-8345-9365EEFBBFA6}" srcId="{7A977CBB-727E-4EE3-AF03-86616CC54C72}" destId="{5FF98B54-5BAF-4C87-9EBF-5DE3CDD37963}" srcOrd="1" destOrd="0" parTransId="{1110C0E2-B618-4D6F-BC1D-AFCC6F1327F7}" sibTransId="{DDE5A421-FFFC-4E8F-8963-A1E08ED8D3F1}"/>
    <dgm:cxn modelId="{DBC3C84F-C383-4A83-9D31-70C56368C6F2}" type="presOf" srcId="{018CBAC0-FE84-4CB9-85EA-9E2BEABA62FB}" destId="{9733C028-162E-493F-95DE-1B1A83C95A82}" srcOrd="0" destOrd="0" presId="urn:microsoft.com/office/officeart/2005/8/layout/list1"/>
    <dgm:cxn modelId="{5958E6BE-0DB2-4E2F-A3B8-46E842C39EA3}" type="presOf" srcId="{A2280C86-0275-4910-9B93-72A23F5303D6}" destId="{042EB5CD-456B-4C56-B094-DCC51D4B2953}" srcOrd="1" destOrd="0" presId="urn:microsoft.com/office/officeart/2005/8/layout/list1"/>
    <dgm:cxn modelId="{19426548-A55B-4F4D-898A-C3B464BFC31F}" type="presOf" srcId="{BE73AA0E-D299-425F-9A2F-960240FE8F5C}" destId="{AA4BADE3-DB2C-45EF-A436-573451519CC6}" srcOrd="0" destOrd="1" presId="urn:microsoft.com/office/officeart/2005/8/layout/list1"/>
    <dgm:cxn modelId="{EB1BA5F0-620A-4863-BF7C-8D66ADF44509}" type="presOf" srcId="{D0082439-5D23-46BB-874E-50763C474380}" destId="{AA4BADE3-DB2C-45EF-A436-573451519CC6}" srcOrd="0" destOrd="0" presId="urn:microsoft.com/office/officeart/2005/8/layout/list1"/>
    <dgm:cxn modelId="{37355B0A-9942-4C4C-8625-05C83469AF34}" srcId="{A2280C86-0275-4910-9B93-72A23F5303D6}" destId="{46C67FDF-A343-4AD7-8427-C9AA7BE5D922}" srcOrd="2" destOrd="0" parTransId="{053B26F4-33BA-495A-90D9-7E4845122EE8}" sibTransId="{5F786A95-AFD5-4559-9C3C-1D63EDD43C32}"/>
    <dgm:cxn modelId="{54C3AC66-E4A2-43F0-8879-8DCC427BB0CF}" type="presOf" srcId="{20C7B64D-005D-4D9B-A15F-A09C3F433B20}" destId="{045E9990-73E5-4240-97C9-D37FBDFF37F6}" srcOrd="0" destOrd="0" presId="urn:microsoft.com/office/officeart/2005/8/layout/list1"/>
    <dgm:cxn modelId="{14D096B5-0AF9-4D5E-AB37-735FA6F6B014}" type="presOf" srcId="{3EE36FA2-DA98-482D-8DD3-B3C6E35AAECE}" destId="{BDC868E3-DE25-4A31-97B3-3ED3892F74D8}" srcOrd="0" destOrd="0" presId="urn:microsoft.com/office/officeart/2005/8/layout/list1"/>
    <dgm:cxn modelId="{198FC1E1-0D5E-452A-A87F-F4DD41E6373B}" srcId="{BB8F68DC-AA1B-464A-B9F5-8A0BBA5063B9}" destId="{20C7B64D-005D-4D9B-A15F-A09C3F433B20}" srcOrd="1" destOrd="0" parTransId="{070C56CE-4413-4BE3-8938-F776456B5133}" sibTransId="{D7D25E07-1C0D-476F-8FF4-060929B069AF}"/>
    <dgm:cxn modelId="{36388CEA-4D9C-4F08-ACAB-7851A46D58D0}" srcId="{BB8F68DC-AA1B-464A-B9F5-8A0BBA5063B9}" destId="{90EB40CB-7530-45F3-88ED-EB4305227151}" srcOrd="3" destOrd="0" parTransId="{9D934EDC-D2CF-4DB6-98C0-520FD75AABC2}" sibTransId="{EC399EFA-9948-4CED-9F68-74A515C83ACB}"/>
    <dgm:cxn modelId="{0244FC1F-1D3F-4A5A-A6F6-E4A93AA74631}" type="presOf" srcId="{7A977CBB-727E-4EE3-AF03-86616CC54C72}" destId="{ADB0C7F8-58F8-44E1-94F0-CD231CA1B4CD}" srcOrd="0" destOrd="0" presId="urn:microsoft.com/office/officeart/2005/8/layout/list1"/>
    <dgm:cxn modelId="{17C20FF9-A6C9-426A-9D06-1CDF9543A959}" srcId="{20C7B64D-005D-4D9B-A15F-A09C3F433B20}" destId="{BE73AA0E-D299-425F-9A2F-960240FE8F5C}" srcOrd="1" destOrd="0" parTransId="{738D22E3-8664-476B-88A3-F4F67966F606}" sibTransId="{9766D129-32F7-4AD0-924F-FEA1C2605926}"/>
    <dgm:cxn modelId="{5AD19358-71D4-4BD1-B0E6-765DCE7FBCDB}" type="presOf" srcId="{BB8F68DC-AA1B-464A-B9F5-8A0BBA5063B9}" destId="{0639F859-0561-40BD-A85E-C897D60FBF41}" srcOrd="0" destOrd="0" presId="urn:microsoft.com/office/officeart/2005/8/layout/list1"/>
    <dgm:cxn modelId="{D97BFF80-1242-4FDC-8B14-F7CD6C246013}" type="presOf" srcId="{A2280C86-0275-4910-9B93-72A23F5303D6}" destId="{E6BBC56C-DFD5-421E-A417-0B73BF164E84}" srcOrd="0" destOrd="0" presId="urn:microsoft.com/office/officeart/2005/8/layout/list1"/>
    <dgm:cxn modelId="{75E3EA85-3CE7-462F-B562-69FA4C690ED2}" type="presOf" srcId="{5FF98B54-5BAF-4C87-9EBF-5DE3CDD37963}" destId="{9733C028-162E-493F-95DE-1B1A83C95A82}" srcOrd="0" destOrd="1" presId="urn:microsoft.com/office/officeart/2005/8/layout/list1"/>
    <dgm:cxn modelId="{D91E654D-532C-41BE-8DAB-1B20264B873C}" type="presOf" srcId="{46C67FDF-A343-4AD7-8427-C9AA7BE5D922}" destId="{C7BE769C-2E17-4014-AF34-CC3E65E38219}" srcOrd="0" destOrd="2" presId="urn:microsoft.com/office/officeart/2005/8/layout/list1"/>
    <dgm:cxn modelId="{054295BE-8838-4146-A222-9C6BEE3439EB}" srcId="{A2280C86-0275-4910-9B93-72A23F5303D6}" destId="{7EE13F85-13C1-43ED-80C3-FB0FDE4E52B7}" srcOrd="0" destOrd="0" parTransId="{12EA35AE-49FB-4DDC-92ED-0C4F07224560}" sibTransId="{B8DAF3FE-F1E8-4982-B4A8-B96080117D3B}"/>
    <dgm:cxn modelId="{EF8698C9-A81A-4A88-A1ED-C4A25F0C30FA}" srcId="{A2280C86-0275-4910-9B93-72A23F5303D6}" destId="{B9423EDC-71BA-482B-9A9E-C4DF41D4CC4F}" srcOrd="1" destOrd="0" parTransId="{34FBFB2C-835D-4FDA-BCFA-51BDDD0D3A1F}" sibTransId="{03836509-F926-4017-AC6B-E33C75B190AE}"/>
    <dgm:cxn modelId="{795CD505-3E6B-46C1-8746-A1EC0CABFAF8}" srcId="{7A977CBB-727E-4EE3-AF03-86616CC54C72}" destId="{018CBAC0-FE84-4CB9-85EA-9E2BEABA62FB}" srcOrd="0" destOrd="0" parTransId="{452B9EC0-A577-4B52-B73B-B196B09D0DAF}" sibTransId="{143F9D15-90FC-4B38-8626-DC7C8FCD2D86}"/>
    <dgm:cxn modelId="{2779E47C-4A64-48D1-937D-647F443384EB}" srcId="{BB8F68DC-AA1B-464A-B9F5-8A0BBA5063B9}" destId="{7A977CBB-727E-4EE3-AF03-86616CC54C72}" srcOrd="0" destOrd="0" parTransId="{328185F9-DA57-4A7B-9F64-3B2163334B3A}" sibTransId="{09CE5917-C82A-4204-ACA2-43F634646766}"/>
    <dgm:cxn modelId="{F63DAD6B-F47B-4BAE-8166-0009F23265CE}" type="presOf" srcId="{90EB40CB-7530-45F3-88ED-EB4305227151}" destId="{25619D2B-2DBA-4B0C-9D65-8F210DC16E80}" srcOrd="0" destOrd="0" presId="urn:microsoft.com/office/officeart/2005/8/layout/list1"/>
    <dgm:cxn modelId="{DDBA382D-5E0F-49ED-A1C9-8F9C217BB698}" type="presOf" srcId="{20C7B64D-005D-4D9B-A15F-A09C3F433B20}" destId="{7F7B80EA-59AE-49EC-9EA4-D416D0E9A3CA}" srcOrd="1" destOrd="0" presId="urn:microsoft.com/office/officeart/2005/8/layout/list1"/>
    <dgm:cxn modelId="{975259E5-96E3-4037-9A60-3F8A29B76C5A}" srcId="{20C7B64D-005D-4D9B-A15F-A09C3F433B20}" destId="{D0082439-5D23-46BB-874E-50763C474380}" srcOrd="0" destOrd="0" parTransId="{F1CCB5AA-3E2A-4D1E-B748-3D4A497D657C}" sibTransId="{F0088917-8164-4045-9545-9E6950B4416B}"/>
    <dgm:cxn modelId="{C622FAA8-BB86-455A-99BB-FBAD484A5C55}" type="presOf" srcId="{7EE13F85-13C1-43ED-80C3-FB0FDE4E52B7}" destId="{C7BE769C-2E17-4014-AF34-CC3E65E38219}" srcOrd="0" destOrd="0" presId="urn:microsoft.com/office/officeart/2005/8/layout/list1"/>
    <dgm:cxn modelId="{6637DB4F-C572-411F-A55B-8A1535FCB1C8}" type="presParOf" srcId="{0639F859-0561-40BD-A85E-C897D60FBF41}" destId="{75E3D8D0-A07E-46CD-BAF4-562B9225555C}" srcOrd="0" destOrd="0" presId="urn:microsoft.com/office/officeart/2005/8/layout/list1"/>
    <dgm:cxn modelId="{35EFA021-845B-4C0E-9494-6DC3D7FFD8D5}" type="presParOf" srcId="{75E3D8D0-A07E-46CD-BAF4-562B9225555C}" destId="{ADB0C7F8-58F8-44E1-94F0-CD231CA1B4CD}" srcOrd="0" destOrd="0" presId="urn:microsoft.com/office/officeart/2005/8/layout/list1"/>
    <dgm:cxn modelId="{394B7BC9-25C2-4AB9-B009-AE9E0D36CB9E}" type="presParOf" srcId="{75E3D8D0-A07E-46CD-BAF4-562B9225555C}" destId="{767B1D91-0C2C-4482-9518-2D59A9AAAE4A}" srcOrd="1" destOrd="0" presId="urn:microsoft.com/office/officeart/2005/8/layout/list1"/>
    <dgm:cxn modelId="{DE7F55E7-74AC-4277-8B67-808C028EA853}" type="presParOf" srcId="{0639F859-0561-40BD-A85E-C897D60FBF41}" destId="{E133634E-6711-4793-951C-4DDEE518E92D}" srcOrd="1" destOrd="0" presId="urn:microsoft.com/office/officeart/2005/8/layout/list1"/>
    <dgm:cxn modelId="{E3156829-DAB0-436E-BA3A-A37C2D7870A2}" type="presParOf" srcId="{0639F859-0561-40BD-A85E-C897D60FBF41}" destId="{9733C028-162E-493F-95DE-1B1A83C95A82}" srcOrd="2" destOrd="0" presId="urn:microsoft.com/office/officeart/2005/8/layout/list1"/>
    <dgm:cxn modelId="{071BAFF3-383D-4813-B37B-E3446320372F}" type="presParOf" srcId="{0639F859-0561-40BD-A85E-C897D60FBF41}" destId="{144BF120-BA39-4928-9D75-C631B0253743}" srcOrd="3" destOrd="0" presId="urn:microsoft.com/office/officeart/2005/8/layout/list1"/>
    <dgm:cxn modelId="{6F45BDB6-12A1-43D9-9166-8FEE0BF97A0C}" type="presParOf" srcId="{0639F859-0561-40BD-A85E-C897D60FBF41}" destId="{201665ED-4C06-4F51-8393-606D4B97DBC3}" srcOrd="4" destOrd="0" presId="urn:microsoft.com/office/officeart/2005/8/layout/list1"/>
    <dgm:cxn modelId="{9620467C-0001-49FF-A9FC-F2E12A708DF7}" type="presParOf" srcId="{201665ED-4C06-4F51-8393-606D4B97DBC3}" destId="{045E9990-73E5-4240-97C9-D37FBDFF37F6}" srcOrd="0" destOrd="0" presId="urn:microsoft.com/office/officeart/2005/8/layout/list1"/>
    <dgm:cxn modelId="{CB71E217-3610-4578-A399-068EBCD6F6D1}" type="presParOf" srcId="{201665ED-4C06-4F51-8393-606D4B97DBC3}" destId="{7F7B80EA-59AE-49EC-9EA4-D416D0E9A3CA}" srcOrd="1" destOrd="0" presId="urn:microsoft.com/office/officeart/2005/8/layout/list1"/>
    <dgm:cxn modelId="{0386CF6F-77DE-4464-9CA7-C2D285837097}" type="presParOf" srcId="{0639F859-0561-40BD-A85E-C897D60FBF41}" destId="{4ADC6F2E-DB32-4FEB-A927-0017B68B2494}" srcOrd="5" destOrd="0" presId="urn:microsoft.com/office/officeart/2005/8/layout/list1"/>
    <dgm:cxn modelId="{42CDE165-5A8C-482B-BDB9-A11FBE5DEC33}" type="presParOf" srcId="{0639F859-0561-40BD-A85E-C897D60FBF41}" destId="{AA4BADE3-DB2C-45EF-A436-573451519CC6}" srcOrd="6" destOrd="0" presId="urn:microsoft.com/office/officeart/2005/8/layout/list1"/>
    <dgm:cxn modelId="{29F89D57-44B0-40DB-9005-4ECE3D2B1B24}" type="presParOf" srcId="{0639F859-0561-40BD-A85E-C897D60FBF41}" destId="{C64B8D20-1571-409D-A28F-C0E34A16FC66}" srcOrd="7" destOrd="0" presId="urn:microsoft.com/office/officeart/2005/8/layout/list1"/>
    <dgm:cxn modelId="{9708CFF7-8534-45AD-BBAB-9EC3155DED41}" type="presParOf" srcId="{0639F859-0561-40BD-A85E-C897D60FBF41}" destId="{F4A312A1-3A55-4CB2-99FC-E7FD8D80B5B3}" srcOrd="8" destOrd="0" presId="urn:microsoft.com/office/officeart/2005/8/layout/list1"/>
    <dgm:cxn modelId="{800C66CA-3397-49A1-B3E3-004B0242F415}" type="presParOf" srcId="{F4A312A1-3A55-4CB2-99FC-E7FD8D80B5B3}" destId="{E6BBC56C-DFD5-421E-A417-0B73BF164E84}" srcOrd="0" destOrd="0" presId="urn:microsoft.com/office/officeart/2005/8/layout/list1"/>
    <dgm:cxn modelId="{387FD2AF-C914-4F38-BC8A-587C7DD0AF9B}" type="presParOf" srcId="{F4A312A1-3A55-4CB2-99FC-E7FD8D80B5B3}" destId="{042EB5CD-456B-4C56-B094-DCC51D4B2953}" srcOrd="1" destOrd="0" presId="urn:microsoft.com/office/officeart/2005/8/layout/list1"/>
    <dgm:cxn modelId="{3FF207EB-A281-404C-8187-34D7BA1FC471}" type="presParOf" srcId="{0639F859-0561-40BD-A85E-C897D60FBF41}" destId="{F99849EA-8347-4B54-A235-DC9D57CFACD3}" srcOrd="9" destOrd="0" presId="urn:microsoft.com/office/officeart/2005/8/layout/list1"/>
    <dgm:cxn modelId="{7EE0EC6A-CFB3-4CB5-A83D-A7242BFA7FFE}" type="presParOf" srcId="{0639F859-0561-40BD-A85E-C897D60FBF41}" destId="{C7BE769C-2E17-4014-AF34-CC3E65E38219}" srcOrd="10" destOrd="0" presId="urn:microsoft.com/office/officeart/2005/8/layout/list1"/>
    <dgm:cxn modelId="{91F2F5AB-16B0-495B-9425-D325504D72F7}" type="presParOf" srcId="{0639F859-0561-40BD-A85E-C897D60FBF41}" destId="{398B1D0E-9F85-4BE2-A855-4AE614C3BC72}" srcOrd="11" destOrd="0" presId="urn:microsoft.com/office/officeart/2005/8/layout/list1"/>
    <dgm:cxn modelId="{A34A8DAF-857F-49C0-9FD5-4DD9B393C74A}" type="presParOf" srcId="{0639F859-0561-40BD-A85E-C897D60FBF41}" destId="{946BCD8D-A321-4DED-AF7C-0B8BFE48F577}" srcOrd="12" destOrd="0" presId="urn:microsoft.com/office/officeart/2005/8/layout/list1"/>
    <dgm:cxn modelId="{C009880A-0593-4846-88EB-D703DE526D2C}" type="presParOf" srcId="{946BCD8D-A321-4DED-AF7C-0B8BFE48F577}" destId="{25619D2B-2DBA-4B0C-9D65-8F210DC16E80}" srcOrd="0" destOrd="0" presId="urn:microsoft.com/office/officeart/2005/8/layout/list1"/>
    <dgm:cxn modelId="{FBF83507-467A-4B10-AFAD-2BB8030C512C}" type="presParOf" srcId="{946BCD8D-A321-4DED-AF7C-0B8BFE48F577}" destId="{A4F2656F-3E0C-4BDE-9E96-A1A6280EBC84}" srcOrd="1" destOrd="0" presId="urn:microsoft.com/office/officeart/2005/8/layout/list1"/>
    <dgm:cxn modelId="{EEAFD2F8-7B77-4302-B784-D078EFCC91DA}" type="presParOf" srcId="{0639F859-0561-40BD-A85E-C897D60FBF41}" destId="{8E1A3F6A-75F9-4798-A247-BF8DA86E2D93}" srcOrd="13" destOrd="0" presId="urn:microsoft.com/office/officeart/2005/8/layout/list1"/>
    <dgm:cxn modelId="{40D5EAEA-370D-46E2-89FB-142797B56E61}" type="presParOf" srcId="{0639F859-0561-40BD-A85E-C897D60FBF41}" destId="{BDC868E3-DE25-4A31-97B3-3ED3892F74D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8F68DC-AA1B-464A-B9F5-8A0BBA5063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C7B64D-005D-4D9B-A15F-A09C3F433B20}">
      <dgm:prSet phldrT="[Текст]"/>
      <dgm:spPr/>
      <dgm:t>
        <a:bodyPr/>
        <a:lstStyle/>
        <a:p>
          <a:r>
            <a:rPr lang="ru-RU" dirty="0" smtClean="0"/>
            <a:t>Административные центры и города</a:t>
          </a:r>
          <a:endParaRPr lang="ru-RU" dirty="0"/>
        </a:p>
      </dgm:t>
    </dgm:pt>
    <dgm:pt modelId="{070C56CE-4413-4BE3-8938-F776456B5133}" type="parTrans" cxnId="{198FC1E1-0D5E-452A-A87F-F4DD41E6373B}">
      <dgm:prSet/>
      <dgm:spPr/>
      <dgm:t>
        <a:bodyPr/>
        <a:lstStyle/>
        <a:p>
          <a:endParaRPr lang="ru-RU"/>
        </a:p>
      </dgm:t>
    </dgm:pt>
    <dgm:pt modelId="{D7D25E07-1C0D-476F-8FF4-060929B069AF}" type="sibTrans" cxnId="{198FC1E1-0D5E-452A-A87F-F4DD41E6373B}">
      <dgm:prSet/>
      <dgm:spPr/>
      <dgm:t>
        <a:bodyPr/>
        <a:lstStyle/>
        <a:p>
          <a:endParaRPr lang="ru-RU"/>
        </a:p>
      </dgm:t>
    </dgm:pt>
    <dgm:pt modelId="{D0082439-5D23-46BB-874E-50763C474380}">
      <dgm:prSet/>
      <dgm:spPr/>
      <dgm:t>
        <a:bodyPr/>
        <a:lstStyle/>
        <a:p>
          <a:r>
            <a:rPr lang="ru-RU" dirty="0" smtClean="0"/>
            <a:t>111,74 руб. на 1 чел. в месяц для жителей ИЖС</a:t>
          </a:r>
          <a:endParaRPr lang="ru-RU" dirty="0"/>
        </a:p>
      </dgm:t>
    </dgm:pt>
    <dgm:pt modelId="{F1CCB5AA-3E2A-4D1E-B748-3D4A497D657C}" type="parTrans" cxnId="{975259E5-96E3-4037-9A60-3F8A29B76C5A}">
      <dgm:prSet/>
      <dgm:spPr/>
      <dgm:t>
        <a:bodyPr/>
        <a:lstStyle/>
        <a:p>
          <a:endParaRPr lang="ru-RU"/>
        </a:p>
      </dgm:t>
    </dgm:pt>
    <dgm:pt modelId="{F0088917-8164-4045-9545-9E6950B4416B}" type="sibTrans" cxnId="{975259E5-96E3-4037-9A60-3F8A29B76C5A}">
      <dgm:prSet/>
      <dgm:spPr/>
      <dgm:t>
        <a:bodyPr/>
        <a:lstStyle/>
        <a:p>
          <a:endParaRPr lang="ru-RU"/>
        </a:p>
      </dgm:t>
    </dgm:pt>
    <dgm:pt modelId="{BE73AA0E-D299-425F-9A2F-960240FE8F5C}">
      <dgm:prSet/>
      <dgm:spPr/>
      <dgm:t>
        <a:bodyPr/>
        <a:lstStyle/>
        <a:p>
          <a:r>
            <a:rPr lang="ru-RU" dirty="0" smtClean="0"/>
            <a:t>92,31 руб. на 1 чел. в месяц для жителей МКД</a:t>
          </a:r>
          <a:endParaRPr lang="ru-RU" dirty="0"/>
        </a:p>
      </dgm:t>
    </dgm:pt>
    <dgm:pt modelId="{738D22E3-8664-476B-88A3-F4F67966F606}" type="parTrans" cxnId="{17C20FF9-A6C9-426A-9D06-1CDF9543A959}">
      <dgm:prSet/>
      <dgm:spPr/>
      <dgm:t>
        <a:bodyPr/>
        <a:lstStyle/>
        <a:p>
          <a:endParaRPr lang="ru-RU"/>
        </a:p>
      </dgm:t>
    </dgm:pt>
    <dgm:pt modelId="{9766D129-32F7-4AD0-924F-FEA1C2605926}" type="sibTrans" cxnId="{17C20FF9-A6C9-426A-9D06-1CDF9543A959}">
      <dgm:prSet/>
      <dgm:spPr/>
      <dgm:t>
        <a:bodyPr/>
        <a:lstStyle/>
        <a:p>
          <a:endParaRPr lang="ru-RU"/>
        </a:p>
      </dgm:t>
    </dgm:pt>
    <dgm:pt modelId="{90EB40CB-7530-45F3-88ED-EB4305227151}">
      <dgm:prSet/>
      <dgm:spPr/>
      <dgm:t>
        <a:bodyPr/>
        <a:lstStyle/>
        <a:p>
          <a:r>
            <a:rPr lang="ru-RU" dirty="0" smtClean="0"/>
            <a:t>Прочие сельские населенные пункты</a:t>
          </a:r>
          <a:endParaRPr lang="ru-RU" dirty="0"/>
        </a:p>
      </dgm:t>
    </dgm:pt>
    <dgm:pt modelId="{9D934EDC-D2CF-4DB6-98C0-520FD75AABC2}" type="parTrans" cxnId="{36388CEA-4D9C-4F08-ACAB-7851A46D58D0}">
      <dgm:prSet/>
      <dgm:spPr/>
      <dgm:t>
        <a:bodyPr/>
        <a:lstStyle/>
        <a:p>
          <a:endParaRPr lang="ru-RU"/>
        </a:p>
      </dgm:t>
    </dgm:pt>
    <dgm:pt modelId="{EC399EFA-9948-4CED-9F68-74A515C83ACB}" type="sibTrans" cxnId="{36388CEA-4D9C-4F08-ACAB-7851A46D58D0}">
      <dgm:prSet/>
      <dgm:spPr/>
      <dgm:t>
        <a:bodyPr/>
        <a:lstStyle/>
        <a:p>
          <a:endParaRPr lang="ru-RU"/>
        </a:p>
      </dgm:t>
    </dgm:pt>
    <dgm:pt modelId="{3EE36FA2-DA98-482D-8DD3-B3C6E35AAECE}">
      <dgm:prSet/>
      <dgm:spPr/>
      <dgm:t>
        <a:bodyPr/>
        <a:lstStyle/>
        <a:p>
          <a:r>
            <a:rPr lang="ru-RU" dirty="0" smtClean="0"/>
            <a:t>77,7 руб. на 1 чел. в месяц</a:t>
          </a:r>
          <a:endParaRPr lang="ru-RU" dirty="0"/>
        </a:p>
      </dgm:t>
    </dgm:pt>
    <dgm:pt modelId="{23FC8C65-4B35-48CC-88E0-5E83B5442CC8}" type="parTrans" cxnId="{8F5EFBA3-77C0-4083-9B58-B1C151A3F793}">
      <dgm:prSet/>
      <dgm:spPr/>
      <dgm:t>
        <a:bodyPr/>
        <a:lstStyle/>
        <a:p>
          <a:endParaRPr lang="ru-RU"/>
        </a:p>
      </dgm:t>
    </dgm:pt>
    <dgm:pt modelId="{687F163C-90FD-4707-A32B-9102779224E5}" type="sibTrans" cxnId="{8F5EFBA3-77C0-4083-9B58-B1C151A3F793}">
      <dgm:prSet/>
      <dgm:spPr/>
      <dgm:t>
        <a:bodyPr/>
        <a:lstStyle/>
        <a:p>
          <a:endParaRPr lang="ru-RU"/>
        </a:p>
      </dgm:t>
    </dgm:pt>
    <dgm:pt modelId="{0639F859-0561-40BD-A85E-C897D60FBF41}" type="pres">
      <dgm:prSet presAssocID="{BB8F68DC-AA1B-464A-B9F5-8A0BBA5063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1665ED-4C06-4F51-8393-606D4B97DBC3}" type="pres">
      <dgm:prSet presAssocID="{20C7B64D-005D-4D9B-A15F-A09C3F433B20}" presName="parentLin" presStyleCnt="0"/>
      <dgm:spPr/>
    </dgm:pt>
    <dgm:pt modelId="{045E9990-73E5-4240-97C9-D37FBDFF37F6}" type="pres">
      <dgm:prSet presAssocID="{20C7B64D-005D-4D9B-A15F-A09C3F433B20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F7B80EA-59AE-49EC-9EA4-D416D0E9A3CA}" type="pres">
      <dgm:prSet presAssocID="{20C7B64D-005D-4D9B-A15F-A09C3F433B2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C6F2E-DB32-4FEB-A927-0017B68B2494}" type="pres">
      <dgm:prSet presAssocID="{20C7B64D-005D-4D9B-A15F-A09C3F433B20}" presName="negativeSpace" presStyleCnt="0"/>
      <dgm:spPr/>
    </dgm:pt>
    <dgm:pt modelId="{AA4BADE3-DB2C-45EF-A436-573451519CC6}" type="pres">
      <dgm:prSet presAssocID="{20C7B64D-005D-4D9B-A15F-A09C3F433B20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B8D20-1571-409D-A28F-C0E34A16FC66}" type="pres">
      <dgm:prSet presAssocID="{D7D25E07-1C0D-476F-8FF4-060929B069AF}" presName="spaceBetweenRectangles" presStyleCnt="0"/>
      <dgm:spPr/>
    </dgm:pt>
    <dgm:pt modelId="{946BCD8D-A321-4DED-AF7C-0B8BFE48F577}" type="pres">
      <dgm:prSet presAssocID="{90EB40CB-7530-45F3-88ED-EB4305227151}" presName="parentLin" presStyleCnt="0"/>
      <dgm:spPr/>
    </dgm:pt>
    <dgm:pt modelId="{25619D2B-2DBA-4B0C-9D65-8F210DC16E80}" type="pres">
      <dgm:prSet presAssocID="{90EB40CB-7530-45F3-88ED-EB4305227151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4F2656F-3E0C-4BDE-9E96-A1A6280EBC84}" type="pres">
      <dgm:prSet presAssocID="{90EB40CB-7530-45F3-88ED-EB430522715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A3F6A-75F9-4798-A247-BF8DA86E2D93}" type="pres">
      <dgm:prSet presAssocID="{90EB40CB-7530-45F3-88ED-EB4305227151}" presName="negativeSpace" presStyleCnt="0"/>
      <dgm:spPr/>
    </dgm:pt>
    <dgm:pt modelId="{BDC868E3-DE25-4A31-97B3-3ED3892F74D8}" type="pres">
      <dgm:prSet presAssocID="{90EB40CB-7530-45F3-88ED-EB430522715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388CEA-4D9C-4F08-ACAB-7851A46D58D0}" srcId="{BB8F68DC-AA1B-464A-B9F5-8A0BBA5063B9}" destId="{90EB40CB-7530-45F3-88ED-EB4305227151}" srcOrd="1" destOrd="0" parTransId="{9D934EDC-D2CF-4DB6-98C0-520FD75AABC2}" sibTransId="{EC399EFA-9948-4CED-9F68-74A515C83ACB}"/>
    <dgm:cxn modelId="{8F5EFBA3-77C0-4083-9B58-B1C151A3F793}" srcId="{90EB40CB-7530-45F3-88ED-EB4305227151}" destId="{3EE36FA2-DA98-482D-8DD3-B3C6E35AAECE}" srcOrd="0" destOrd="0" parTransId="{23FC8C65-4B35-48CC-88E0-5E83B5442CC8}" sibTransId="{687F163C-90FD-4707-A32B-9102779224E5}"/>
    <dgm:cxn modelId="{F63DAD6B-F47B-4BAE-8166-0009F23265CE}" type="presOf" srcId="{90EB40CB-7530-45F3-88ED-EB4305227151}" destId="{25619D2B-2DBA-4B0C-9D65-8F210DC16E80}" srcOrd="0" destOrd="0" presId="urn:microsoft.com/office/officeart/2005/8/layout/list1"/>
    <dgm:cxn modelId="{19426548-A55B-4F4D-898A-C3B464BFC31F}" type="presOf" srcId="{BE73AA0E-D299-425F-9A2F-960240FE8F5C}" destId="{AA4BADE3-DB2C-45EF-A436-573451519CC6}" srcOrd="0" destOrd="1" presId="urn:microsoft.com/office/officeart/2005/8/layout/list1"/>
    <dgm:cxn modelId="{FAF34C2A-5D58-4B45-B03B-1FF670F4D5AA}" type="presOf" srcId="{90EB40CB-7530-45F3-88ED-EB4305227151}" destId="{A4F2656F-3E0C-4BDE-9E96-A1A6280EBC84}" srcOrd="1" destOrd="0" presId="urn:microsoft.com/office/officeart/2005/8/layout/list1"/>
    <dgm:cxn modelId="{DDBA382D-5E0F-49ED-A1C9-8F9C217BB698}" type="presOf" srcId="{20C7B64D-005D-4D9B-A15F-A09C3F433B20}" destId="{7F7B80EA-59AE-49EC-9EA4-D416D0E9A3CA}" srcOrd="1" destOrd="0" presId="urn:microsoft.com/office/officeart/2005/8/layout/list1"/>
    <dgm:cxn modelId="{EB1BA5F0-620A-4863-BF7C-8D66ADF44509}" type="presOf" srcId="{D0082439-5D23-46BB-874E-50763C474380}" destId="{AA4BADE3-DB2C-45EF-A436-573451519CC6}" srcOrd="0" destOrd="0" presId="urn:microsoft.com/office/officeart/2005/8/layout/list1"/>
    <dgm:cxn modelId="{975259E5-96E3-4037-9A60-3F8A29B76C5A}" srcId="{20C7B64D-005D-4D9B-A15F-A09C3F433B20}" destId="{D0082439-5D23-46BB-874E-50763C474380}" srcOrd="0" destOrd="0" parTransId="{F1CCB5AA-3E2A-4D1E-B748-3D4A497D657C}" sibTransId="{F0088917-8164-4045-9545-9E6950B4416B}"/>
    <dgm:cxn modelId="{17C20FF9-A6C9-426A-9D06-1CDF9543A959}" srcId="{20C7B64D-005D-4D9B-A15F-A09C3F433B20}" destId="{BE73AA0E-D299-425F-9A2F-960240FE8F5C}" srcOrd="1" destOrd="0" parTransId="{738D22E3-8664-476B-88A3-F4F67966F606}" sibTransId="{9766D129-32F7-4AD0-924F-FEA1C2605926}"/>
    <dgm:cxn modelId="{14D096B5-0AF9-4D5E-AB37-735FA6F6B014}" type="presOf" srcId="{3EE36FA2-DA98-482D-8DD3-B3C6E35AAECE}" destId="{BDC868E3-DE25-4A31-97B3-3ED3892F74D8}" srcOrd="0" destOrd="0" presId="urn:microsoft.com/office/officeart/2005/8/layout/list1"/>
    <dgm:cxn modelId="{54C3AC66-E4A2-43F0-8879-8DCC427BB0CF}" type="presOf" srcId="{20C7B64D-005D-4D9B-A15F-A09C3F433B20}" destId="{045E9990-73E5-4240-97C9-D37FBDFF37F6}" srcOrd="0" destOrd="0" presId="urn:microsoft.com/office/officeart/2005/8/layout/list1"/>
    <dgm:cxn modelId="{198FC1E1-0D5E-452A-A87F-F4DD41E6373B}" srcId="{BB8F68DC-AA1B-464A-B9F5-8A0BBA5063B9}" destId="{20C7B64D-005D-4D9B-A15F-A09C3F433B20}" srcOrd="0" destOrd="0" parTransId="{070C56CE-4413-4BE3-8938-F776456B5133}" sibTransId="{D7D25E07-1C0D-476F-8FF4-060929B069AF}"/>
    <dgm:cxn modelId="{5AD19358-71D4-4BD1-B0E6-765DCE7FBCDB}" type="presOf" srcId="{BB8F68DC-AA1B-464A-B9F5-8A0BBA5063B9}" destId="{0639F859-0561-40BD-A85E-C897D60FBF41}" srcOrd="0" destOrd="0" presId="urn:microsoft.com/office/officeart/2005/8/layout/list1"/>
    <dgm:cxn modelId="{6F45BDB6-12A1-43D9-9166-8FEE0BF97A0C}" type="presParOf" srcId="{0639F859-0561-40BD-A85E-C897D60FBF41}" destId="{201665ED-4C06-4F51-8393-606D4B97DBC3}" srcOrd="0" destOrd="0" presId="urn:microsoft.com/office/officeart/2005/8/layout/list1"/>
    <dgm:cxn modelId="{9620467C-0001-49FF-A9FC-F2E12A708DF7}" type="presParOf" srcId="{201665ED-4C06-4F51-8393-606D4B97DBC3}" destId="{045E9990-73E5-4240-97C9-D37FBDFF37F6}" srcOrd="0" destOrd="0" presId="urn:microsoft.com/office/officeart/2005/8/layout/list1"/>
    <dgm:cxn modelId="{CB71E217-3610-4578-A399-068EBCD6F6D1}" type="presParOf" srcId="{201665ED-4C06-4F51-8393-606D4B97DBC3}" destId="{7F7B80EA-59AE-49EC-9EA4-D416D0E9A3CA}" srcOrd="1" destOrd="0" presId="urn:microsoft.com/office/officeart/2005/8/layout/list1"/>
    <dgm:cxn modelId="{0386CF6F-77DE-4464-9CA7-C2D285837097}" type="presParOf" srcId="{0639F859-0561-40BD-A85E-C897D60FBF41}" destId="{4ADC6F2E-DB32-4FEB-A927-0017B68B2494}" srcOrd="1" destOrd="0" presId="urn:microsoft.com/office/officeart/2005/8/layout/list1"/>
    <dgm:cxn modelId="{42CDE165-5A8C-482B-BDB9-A11FBE5DEC33}" type="presParOf" srcId="{0639F859-0561-40BD-A85E-C897D60FBF41}" destId="{AA4BADE3-DB2C-45EF-A436-573451519CC6}" srcOrd="2" destOrd="0" presId="urn:microsoft.com/office/officeart/2005/8/layout/list1"/>
    <dgm:cxn modelId="{29F89D57-44B0-40DB-9005-4ECE3D2B1B24}" type="presParOf" srcId="{0639F859-0561-40BD-A85E-C897D60FBF41}" destId="{C64B8D20-1571-409D-A28F-C0E34A16FC66}" srcOrd="3" destOrd="0" presId="urn:microsoft.com/office/officeart/2005/8/layout/list1"/>
    <dgm:cxn modelId="{A34A8DAF-857F-49C0-9FD5-4DD9B393C74A}" type="presParOf" srcId="{0639F859-0561-40BD-A85E-C897D60FBF41}" destId="{946BCD8D-A321-4DED-AF7C-0B8BFE48F577}" srcOrd="4" destOrd="0" presId="urn:microsoft.com/office/officeart/2005/8/layout/list1"/>
    <dgm:cxn modelId="{C009880A-0593-4846-88EB-D703DE526D2C}" type="presParOf" srcId="{946BCD8D-A321-4DED-AF7C-0B8BFE48F577}" destId="{25619D2B-2DBA-4B0C-9D65-8F210DC16E80}" srcOrd="0" destOrd="0" presId="urn:microsoft.com/office/officeart/2005/8/layout/list1"/>
    <dgm:cxn modelId="{FBF83507-467A-4B10-AFAD-2BB8030C512C}" type="presParOf" srcId="{946BCD8D-A321-4DED-AF7C-0B8BFE48F577}" destId="{A4F2656F-3E0C-4BDE-9E96-A1A6280EBC84}" srcOrd="1" destOrd="0" presId="urn:microsoft.com/office/officeart/2005/8/layout/list1"/>
    <dgm:cxn modelId="{EEAFD2F8-7B77-4302-B784-D078EFCC91DA}" type="presParOf" srcId="{0639F859-0561-40BD-A85E-C897D60FBF41}" destId="{8E1A3F6A-75F9-4798-A247-BF8DA86E2D93}" srcOrd="5" destOrd="0" presId="urn:microsoft.com/office/officeart/2005/8/layout/list1"/>
    <dgm:cxn modelId="{40D5EAEA-370D-46E2-89FB-142797B56E61}" type="presParOf" srcId="{0639F859-0561-40BD-A85E-C897D60FBF41}" destId="{BDC868E3-DE25-4A31-97B3-3ED3892F74D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8F68DC-AA1B-464A-B9F5-8A0BBA5063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C7B64D-005D-4D9B-A15F-A09C3F433B20}">
      <dgm:prSet phldrT="[Текст]"/>
      <dgm:spPr/>
      <dgm:t>
        <a:bodyPr/>
        <a:lstStyle/>
        <a:p>
          <a:r>
            <a:rPr lang="ru-RU" dirty="0" smtClean="0"/>
            <a:t>Административные центры и  города, с. Прасковея</a:t>
          </a:r>
          <a:endParaRPr lang="ru-RU" dirty="0"/>
        </a:p>
      </dgm:t>
    </dgm:pt>
    <dgm:pt modelId="{070C56CE-4413-4BE3-8938-F776456B5133}" type="parTrans" cxnId="{198FC1E1-0D5E-452A-A87F-F4DD41E6373B}">
      <dgm:prSet/>
      <dgm:spPr/>
      <dgm:t>
        <a:bodyPr/>
        <a:lstStyle/>
        <a:p>
          <a:endParaRPr lang="ru-RU"/>
        </a:p>
      </dgm:t>
    </dgm:pt>
    <dgm:pt modelId="{D7D25E07-1C0D-476F-8FF4-060929B069AF}" type="sibTrans" cxnId="{198FC1E1-0D5E-452A-A87F-F4DD41E6373B}">
      <dgm:prSet/>
      <dgm:spPr/>
      <dgm:t>
        <a:bodyPr/>
        <a:lstStyle/>
        <a:p>
          <a:endParaRPr lang="ru-RU"/>
        </a:p>
      </dgm:t>
    </dgm:pt>
    <dgm:pt modelId="{A2280C86-0275-4910-9B93-72A23F5303D6}">
      <dgm:prSet phldrT="[Текст]"/>
      <dgm:spPr/>
      <dgm:t>
        <a:bodyPr/>
        <a:lstStyle/>
        <a:p>
          <a:r>
            <a:rPr lang="ru-RU" dirty="0" smtClean="0"/>
            <a:t>Прочие сельские населенные пункты</a:t>
          </a:r>
          <a:endParaRPr lang="ru-RU" dirty="0"/>
        </a:p>
      </dgm:t>
    </dgm:pt>
    <dgm:pt modelId="{09211D6A-0D87-49F7-8111-3049AC0A7A25}" type="parTrans" cxnId="{79723064-C2CF-4C37-8F1C-89B207393F89}">
      <dgm:prSet/>
      <dgm:spPr/>
      <dgm:t>
        <a:bodyPr/>
        <a:lstStyle/>
        <a:p>
          <a:endParaRPr lang="ru-RU"/>
        </a:p>
      </dgm:t>
    </dgm:pt>
    <dgm:pt modelId="{53B159F3-AB50-4C9F-8877-640E852B41CD}" type="sibTrans" cxnId="{79723064-C2CF-4C37-8F1C-89B207393F89}">
      <dgm:prSet/>
      <dgm:spPr/>
      <dgm:t>
        <a:bodyPr/>
        <a:lstStyle/>
        <a:p>
          <a:endParaRPr lang="ru-RU"/>
        </a:p>
      </dgm:t>
    </dgm:pt>
    <dgm:pt modelId="{D0082439-5D23-46BB-874E-50763C474380}">
      <dgm:prSet/>
      <dgm:spPr/>
      <dgm:t>
        <a:bodyPr/>
        <a:lstStyle/>
        <a:p>
          <a:r>
            <a:rPr lang="ru-RU" dirty="0" smtClean="0"/>
            <a:t>122,16 руб. на 1 чел. в месяц для жителей ИЖС</a:t>
          </a:r>
          <a:endParaRPr lang="ru-RU" dirty="0"/>
        </a:p>
      </dgm:t>
    </dgm:pt>
    <dgm:pt modelId="{F1CCB5AA-3E2A-4D1E-B748-3D4A497D657C}" type="parTrans" cxnId="{975259E5-96E3-4037-9A60-3F8A29B76C5A}">
      <dgm:prSet/>
      <dgm:spPr/>
      <dgm:t>
        <a:bodyPr/>
        <a:lstStyle/>
        <a:p>
          <a:endParaRPr lang="ru-RU"/>
        </a:p>
      </dgm:t>
    </dgm:pt>
    <dgm:pt modelId="{F0088917-8164-4045-9545-9E6950B4416B}" type="sibTrans" cxnId="{975259E5-96E3-4037-9A60-3F8A29B76C5A}">
      <dgm:prSet/>
      <dgm:spPr/>
      <dgm:t>
        <a:bodyPr/>
        <a:lstStyle/>
        <a:p>
          <a:endParaRPr lang="ru-RU"/>
        </a:p>
      </dgm:t>
    </dgm:pt>
    <dgm:pt modelId="{BE73AA0E-D299-425F-9A2F-960240FE8F5C}">
      <dgm:prSet/>
      <dgm:spPr/>
      <dgm:t>
        <a:bodyPr/>
        <a:lstStyle/>
        <a:p>
          <a:r>
            <a:rPr lang="ru-RU" dirty="0" smtClean="0"/>
            <a:t>100,91 руб. на 1 чел. в месяц для жителей МКД</a:t>
          </a:r>
          <a:endParaRPr lang="ru-RU" dirty="0"/>
        </a:p>
      </dgm:t>
    </dgm:pt>
    <dgm:pt modelId="{738D22E3-8664-476B-88A3-F4F67966F606}" type="parTrans" cxnId="{17C20FF9-A6C9-426A-9D06-1CDF9543A959}">
      <dgm:prSet/>
      <dgm:spPr/>
      <dgm:t>
        <a:bodyPr/>
        <a:lstStyle/>
        <a:p>
          <a:endParaRPr lang="ru-RU"/>
        </a:p>
      </dgm:t>
    </dgm:pt>
    <dgm:pt modelId="{9766D129-32F7-4AD0-924F-FEA1C2605926}" type="sibTrans" cxnId="{17C20FF9-A6C9-426A-9D06-1CDF9543A959}">
      <dgm:prSet/>
      <dgm:spPr/>
      <dgm:t>
        <a:bodyPr/>
        <a:lstStyle/>
        <a:p>
          <a:endParaRPr lang="ru-RU"/>
        </a:p>
      </dgm:t>
    </dgm:pt>
    <dgm:pt modelId="{7EE13F85-13C1-43ED-80C3-FB0FDE4E52B7}">
      <dgm:prSet/>
      <dgm:spPr/>
      <dgm:t>
        <a:bodyPr/>
        <a:lstStyle/>
        <a:p>
          <a:r>
            <a:rPr lang="ru-RU" dirty="0" smtClean="0"/>
            <a:t>84,11 руб. на 1 чел. в месяц для жителей ИЖС</a:t>
          </a:r>
          <a:endParaRPr lang="ru-RU" dirty="0"/>
        </a:p>
      </dgm:t>
    </dgm:pt>
    <dgm:pt modelId="{12EA35AE-49FB-4DDC-92ED-0C4F07224560}" type="parTrans" cxnId="{054295BE-8838-4146-A222-9C6BEE3439EB}">
      <dgm:prSet/>
      <dgm:spPr/>
      <dgm:t>
        <a:bodyPr/>
        <a:lstStyle/>
        <a:p>
          <a:endParaRPr lang="ru-RU"/>
        </a:p>
      </dgm:t>
    </dgm:pt>
    <dgm:pt modelId="{B8DAF3FE-F1E8-4982-B4A8-B96080117D3B}" type="sibTrans" cxnId="{054295BE-8838-4146-A222-9C6BEE3439EB}">
      <dgm:prSet/>
      <dgm:spPr/>
      <dgm:t>
        <a:bodyPr/>
        <a:lstStyle/>
        <a:p>
          <a:endParaRPr lang="ru-RU"/>
        </a:p>
      </dgm:t>
    </dgm:pt>
    <dgm:pt modelId="{B9423EDC-71BA-482B-9A9E-C4DF41D4CC4F}">
      <dgm:prSet/>
      <dgm:spPr/>
      <dgm:t>
        <a:bodyPr/>
        <a:lstStyle/>
        <a:p>
          <a:r>
            <a:rPr lang="ru-RU" dirty="0" smtClean="0"/>
            <a:t>79,67 руб. на 1 чел. в месяц для жителей МКД</a:t>
          </a:r>
          <a:endParaRPr lang="ru-RU" dirty="0"/>
        </a:p>
      </dgm:t>
    </dgm:pt>
    <dgm:pt modelId="{03836509-F926-4017-AC6B-E33C75B190AE}" type="sibTrans" cxnId="{EF8698C9-A81A-4A88-A1ED-C4A25F0C30FA}">
      <dgm:prSet/>
      <dgm:spPr/>
      <dgm:t>
        <a:bodyPr/>
        <a:lstStyle/>
        <a:p>
          <a:endParaRPr lang="ru-RU"/>
        </a:p>
      </dgm:t>
    </dgm:pt>
    <dgm:pt modelId="{34FBFB2C-835D-4FDA-BCFA-51BDDD0D3A1F}" type="parTrans" cxnId="{EF8698C9-A81A-4A88-A1ED-C4A25F0C30FA}">
      <dgm:prSet/>
      <dgm:spPr/>
      <dgm:t>
        <a:bodyPr/>
        <a:lstStyle/>
        <a:p>
          <a:endParaRPr lang="ru-RU"/>
        </a:p>
      </dgm:t>
    </dgm:pt>
    <dgm:pt modelId="{0639F859-0561-40BD-A85E-C897D60FBF41}" type="pres">
      <dgm:prSet presAssocID="{BB8F68DC-AA1B-464A-B9F5-8A0BBA5063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1665ED-4C06-4F51-8393-606D4B97DBC3}" type="pres">
      <dgm:prSet presAssocID="{20C7B64D-005D-4D9B-A15F-A09C3F433B20}" presName="parentLin" presStyleCnt="0"/>
      <dgm:spPr/>
    </dgm:pt>
    <dgm:pt modelId="{045E9990-73E5-4240-97C9-D37FBDFF37F6}" type="pres">
      <dgm:prSet presAssocID="{20C7B64D-005D-4D9B-A15F-A09C3F433B20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F7B80EA-59AE-49EC-9EA4-D416D0E9A3CA}" type="pres">
      <dgm:prSet presAssocID="{20C7B64D-005D-4D9B-A15F-A09C3F433B2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C6F2E-DB32-4FEB-A927-0017B68B2494}" type="pres">
      <dgm:prSet presAssocID="{20C7B64D-005D-4D9B-A15F-A09C3F433B20}" presName="negativeSpace" presStyleCnt="0"/>
      <dgm:spPr/>
    </dgm:pt>
    <dgm:pt modelId="{AA4BADE3-DB2C-45EF-A436-573451519CC6}" type="pres">
      <dgm:prSet presAssocID="{20C7B64D-005D-4D9B-A15F-A09C3F433B20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B8D20-1571-409D-A28F-C0E34A16FC66}" type="pres">
      <dgm:prSet presAssocID="{D7D25E07-1C0D-476F-8FF4-060929B069AF}" presName="spaceBetweenRectangles" presStyleCnt="0"/>
      <dgm:spPr/>
    </dgm:pt>
    <dgm:pt modelId="{F4A312A1-3A55-4CB2-99FC-E7FD8D80B5B3}" type="pres">
      <dgm:prSet presAssocID="{A2280C86-0275-4910-9B93-72A23F5303D6}" presName="parentLin" presStyleCnt="0"/>
      <dgm:spPr/>
    </dgm:pt>
    <dgm:pt modelId="{E6BBC56C-DFD5-421E-A417-0B73BF164E84}" type="pres">
      <dgm:prSet presAssocID="{A2280C86-0275-4910-9B93-72A23F5303D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042EB5CD-456B-4C56-B094-DCC51D4B2953}" type="pres">
      <dgm:prSet presAssocID="{A2280C86-0275-4910-9B93-72A23F5303D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849EA-8347-4B54-A235-DC9D57CFACD3}" type="pres">
      <dgm:prSet presAssocID="{A2280C86-0275-4910-9B93-72A23F5303D6}" presName="negativeSpace" presStyleCnt="0"/>
      <dgm:spPr/>
    </dgm:pt>
    <dgm:pt modelId="{C7BE769C-2E17-4014-AF34-CC3E65E38219}" type="pres">
      <dgm:prSet presAssocID="{A2280C86-0275-4910-9B93-72A23F5303D6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F35DD-EA31-455A-AF8B-0650AE9F6B5E}" type="presOf" srcId="{B9423EDC-71BA-482B-9A9E-C4DF41D4CC4F}" destId="{C7BE769C-2E17-4014-AF34-CC3E65E38219}" srcOrd="0" destOrd="1" presId="urn:microsoft.com/office/officeart/2005/8/layout/list1"/>
    <dgm:cxn modelId="{D97BFF80-1242-4FDC-8B14-F7CD6C246013}" type="presOf" srcId="{A2280C86-0275-4910-9B93-72A23F5303D6}" destId="{E6BBC56C-DFD5-421E-A417-0B73BF164E84}" srcOrd="0" destOrd="0" presId="urn:microsoft.com/office/officeart/2005/8/layout/list1"/>
    <dgm:cxn modelId="{79723064-C2CF-4C37-8F1C-89B207393F89}" srcId="{BB8F68DC-AA1B-464A-B9F5-8A0BBA5063B9}" destId="{A2280C86-0275-4910-9B93-72A23F5303D6}" srcOrd="1" destOrd="0" parTransId="{09211D6A-0D87-49F7-8111-3049AC0A7A25}" sibTransId="{53B159F3-AB50-4C9F-8877-640E852B41CD}"/>
    <dgm:cxn modelId="{5958E6BE-0DB2-4E2F-A3B8-46E842C39EA3}" type="presOf" srcId="{A2280C86-0275-4910-9B93-72A23F5303D6}" destId="{042EB5CD-456B-4C56-B094-DCC51D4B2953}" srcOrd="1" destOrd="0" presId="urn:microsoft.com/office/officeart/2005/8/layout/list1"/>
    <dgm:cxn modelId="{19426548-A55B-4F4D-898A-C3B464BFC31F}" type="presOf" srcId="{BE73AA0E-D299-425F-9A2F-960240FE8F5C}" destId="{AA4BADE3-DB2C-45EF-A436-573451519CC6}" srcOrd="0" destOrd="1" presId="urn:microsoft.com/office/officeart/2005/8/layout/list1"/>
    <dgm:cxn modelId="{EF8698C9-A81A-4A88-A1ED-C4A25F0C30FA}" srcId="{A2280C86-0275-4910-9B93-72A23F5303D6}" destId="{B9423EDC-71BA-482B-9A9E-C4DF41D4CC4F}" srcOrd="1" destOrd="0" parTransId="{34FBFB2C-835D-4FDA-BCFA-51BDDD0D3A1F}" sibTransId="{03836509-F926-4017-AC6B-E33C75B190AE}"/>
    <dgm:cxn modelId="{C622FAA8-BB86-455A-99BB-FBAD484A5C55}" type="presOf" srcId="{7EE13F85-13C1-43ED-80C3-FB0FDE4E52B7}" destId="{C7BE769C-2E17-4014-AF34-CC3E65E38219}" srcOrd="0" destOrd="0" presId="urn:microsoft.com/office/officeart/2005/8/layout/list1"/>
    <dgm:cxn modelId="{DDBA382D-5E0F-49ED-A1C9-8F9C217BB698}" type="presOf" srcId="{20C7B64D-005D-4D9B-A15F-A09C3F433B20}" destId="{7F7B80EA-59AE-49EC-9EA4-D416D0E9A3CA}" srcOrd="1" destOrd="0" presId="urn:microsoft.com/office/officeart/2005/8/layout/list1"/>
    <dgm:cxn modelId="{EB1BA5F0-620A-4863-BF7C-8D66ADF44509}" type="presOf" srcId="{D0082439-5D23-46BB-874E-50763C474380}" destId="{AA4BADE3-DB2C-45EF-A436-573451519CC6}" srcOrd="0" destOrd="0" presId="urn:microsoft.com/office/officeart/2005/8/layout/list1"/>
    <dgm:cxn modelId="{054295BE-8838-4146-A222-9C6BEE3439EB}" srcId="{A2280C86-0275-4910-9B93-72A23F5303D6}" destId="{7EE13F85-13C1-43ED-80C3-FB0FDE4E52B7}" srcOrd="0" destOrd="0" parTransId="{12EA35AE-49FB-4DDC-92ED-0C4F07224560}" sibTransId="{B8DAF3FE-F1E8-4982-B4A8-B96080117D3B}"/>
    <dgm:cxn modelId="{975259E5-96E3-4037-9A60-3F8A29B76C5A}" srcId="{20C7B64D-005D-4D9B-A15F-A09C3F433B20}" destId="{D0082439-5D23-46BB-874E-50763C474380}" srcOrd="0" destOrd="0" parTransId="{F1CCB5AA-3E2A-4D1E-B748-3D4A497D657C}" sibTransId="{F0088917-8164-4045-9545-9E6950B4416B}"/>
    <dgm:cxn modelId="{17C20FF9-A6C9-426A-9D06-1CDF9543A959}" srcId="{20C7B64D-005D-4D9B-A15F-A09C3F433B20}" destId="{BE73AA0E-D299-425F-9A2F-960240FE8F5C}" srcOrd="1" destOrd="0" parTransId="{738D22E3-8664-476B-88A3-F4F67966F606}" sibTransId="{9766D129-32F7-4AD0-924F-FEA1C2605926}"/>
    <dgm:cxn modelId="{54C3AC66-E4A2-43F0-8879-8DCC427BB0CF}" type="presOf" srcId="{20C7B64D-005D-4D9B-A15F-A09C3F433B20}" destId="{045E9990-73E5-4240-97C9-D37FBDFF37F6}" srcOrd="0" destOrd="0" presId="urn:microsoft.com/office/officeart/2005/8/layout/list1"/>
    <dgm:cxn modelId="{198FC1E1-0D5E-452A-A87F-F4DD41E6373B}" srcId="{BB8F68DC-AA1B-464A-B9F5-8A0BBA5063B9}" destId="{20C7B64D-005D-4D9B-A15F-A09C3F433B20}" srcOrd="0" destOrd="0" parTransId="{070C56CE-4413-4BE3-8938-F776456B5133}" sibTransId="{D7D25E07-1C0D-476F-8FF4-060929B069AF}"/>
    <dgm:cxn modelId="{5AD19358-71D4-4BD1-B0E6-765DCE7FBCDB}" type="presOf" srcId="{BB8F68DC-AA1B-464A-B9F5-8A0BBA5063B9}" destId="{0639F859-0561-40BD-A85E-C897D60FBF41}" srcOrd="0" destOrd="0" presId="urn:microsoft.com/office/officeart/2005/8/layout/list1"/>
    <dgm:cxn modelId="{6F45BDB6-12A1-43D9-9166-8FEE0BF97A0C}" type="presParOf" srcId="{0639F859-0561-40BD-A85E-C897D60FBF41}" destId="{201665ED-4C06-4F51-8393-606D4B97DBC3}" srcOrd="0" destOrd="0" presId="urn:microsoft.com/office/officeart/2005/8/layout/list1"/>
    <dgm:cxn modelId="{9620467C-0001-49FF-A9FC-F2E12A708DF7}" type="presParOf" srcId="{201665ED-4C06-4F51-8393-606D4B97DBC3}" destId="{045E9990-73E5-4240-97C9-D37FBDFF37F6}" srcOrd="0" destOrd="0" presId="urn:microsoft.com/office/officeart/2005/8/layout/list1"/>
    <dgm:cxn modelId="{CB71E217-3610-4578-A399-068EBCD6F6D1}" type="presParOf" srcId="{201665ED-4C06-4F51-8393-606D4B97DBC3}" destId="{7F7B80EA-59AE-49EC-9EA4-D416D0E9A3CA}" srcOrd="1" destOrd="0" presId="urn:microsoft.com/office/officeart/2005/8/layout/list1"/>
    <dgm:cxn modelId="{0386CF6F-77DE-4464-9CA7-C2D285837097}" type="presParOf" srcId="{0639F859-0561-40BD-A85E-C897D60FBF41}" destId="{4ADC6F2E-DB32-4FEB-A927-0017B68B2494}" srcOrd="1" destOrd="0" presId="urn:microsoft.com/office/officeart/2005/8/layout/list1"/>
    <dgm:cxn modelId="{42CDE165-5A8C-482B-BDB9-A11FBE5DEC33}" type="presParOf" srcId="{0639F859-0561-40BD-A85E-C897D60FBF41}" destId="{AA4BADE3-DB2C-45EF-A436-573451519CC6}" srcOrd="2" destOrd="0" presId="urn:microsoft.com/office/officeart/2005/8/layout/list1"/>
    <dgm:cxn modelId="{29F89D57-44B0-40DB-9005-4ECE3D2B1B24}" type="presParOf" srcId="{0639F859-0561-40BD-A85E-C897D60FBF41}" destId="{C64B8D20-1571-409D-A28F-C0E34A16FC66}" srcOrd="3" destOrd="0" presId="urn:microsoft.com/office/officeart/2005/8/layout/list1"/>
    <dgm:cxn modelId="{9708CFF7-8534-45AD-BBAB-9EC3155DED41}" type="presParOf" srcId="{0639F859-0561-40BD-A85E-C897D60FBF41}" destId="{F4A312A1-3A55-4CB2-99FC-E7FD8D80B5B3}" srcOrd="4" destOrd="0" presId="urn:microsoft.com/office/officeart/2005/8/layout/list1"/>
    <dgm:cxn modelId="{800C66CA-3397-49A1-B3E3-004B0242F415}" type="presParOf" srcId="{F4A312A1-3A55-4CB2-99FC-E7FD8D80B5B3}" destId="{E6BBC56C-DFD5-421E-A417-0B73BF164E84}" srcOrd="0" destOrd="0" presId="urn:microsoft.com/office/officeart/2005/8/layout/list1"/>
    <dgm:cxn modelId="{387FD2AF-C914-4F38-BC8A-587C7DD0AF9B}" type="presParOf" srcId="{F4A312A1-3A55-4CB2-99FC-E7FD8D80B5B3}" destId="{042EB5CD-456B-4C56-B094-DCC51D4B2953}" srcOrd="1" destOrd="0" presId="urn:microsoft.com/office/officeart/2005/8/layout/list1"/>
    <dgm:cxn modelId="{3FF207EB-A281-404C-8187-34D7BA1FC471}" type="presParOf" srcId="{0639F859-0561-40BD-A85E-C897D60FBF41}" destId="{F99849EA-8347-4B54-A235-DC9D57CFACD3}" srcOrd="5" destOrd="0" presId="urn:microsoft.com/office/officeart/2005/8/layout/list1"/>
    <dgm:cxn modelId="{7EE0EC6A-CFB3-4CB5-A83D-A7242BFA7FFE}" type="presParOf" srcId="{0639F859-0561-40BD-A85E-C897D60FBF41}" destId="{C7BE769C-2E17-4014-AF34-CC3E65E3821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3C028-162E-493F-95DE-1B1A83C95A82}">
      <dsp:nvSpPr>
        <dsp:cNvPr id="0" name=""/>
        <dsp:cNvSpPr/>
      </dsp:nvSpPr>
      <dsp:spPr>
        <a:xfrm>
          <a:off x="0" y="304387"/>
          <a:ext cx="11653879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4470" tIns="291592" rIns="90447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130 руб. на 1 чел. в месяц для жителей индивидуальных жилых домов (далее – ИЖС)</a:t>
          </a:r>
          <a:endParaRPr lang="ru-RU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+mn-lt"/>
              <a:ea typeface="Calibri" panose="020F0502020204030204" pitchFamily="34" charset="0"/>
            </a:rPr>
            <a:t>100 руб. на 1 чел. в месяц для жителей многоквартирных жилых домов (далее – МКД)</a:t>
          </a:r>
          <a:endParaRPr lang="ru-RU" sz="1400" kern="1200" dirty="0">
            <a:latin typeface="+mn-lt"/>
          </a:endParaRPr>
        </a:p>
      </dsp:txBody>
      <dsp:txXfrm>
        <a:off x="0" y="304387"/>
        <a:ext cx="11653879" cy="815850"/>
      </dsp:txXfrm>
    </dsp:sp>
    <dsp:sp modelId="{767B1D91-0C2C-4482-9518-2D59A9AAAE4A}">
      <dsp:nvSpPr>
        <dsp:cNvPr id="0" name=""/>
        <dsp:cNvSpPr/>
      </dsp:nvSpPr>
      <dsp:spPr>
        <a:xfrm>
          <a:off x="582693" y="97747"/>
          <a:ext cx="815771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42" tIns="0" rIns="3083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n-lt"/>
            </a:rPr>
            <a:t>Городской округ Ставрополь</a:t>
          </a:r>
          <a:endParaRPr lang="ru-RU" sz="1400" kern="1200" dirty="0">
            <a:latin typeface="+mn-lt"/>
          </a:endParaRPr>
        </a:p>
      </dsp:txBody>
      <dsp:txXfrm>
        <a:off x="602868" y="117922"/>
        <a:ext cx="8117365" cy="372930"/>
      </dsp:txXfrm>
    </dsp:sp>
    <dsp:sp modelId="{AA4BADE3-DB2C-45EF-A436-573451519CC6}">
      <dsp:nvSpPr>
        <dsp:cNvPr id="0" name=""/>
        <dsp:cNvSpPr/>
      </dsp:nvSpPr>
      <dsp:spPr>
        <a:xfrm>
          <a:off x="0" y="1402477"/>
          <a:ext cx="11653879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4470" tIns="291592" rIns="90447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100 руб. на 1 чел. в месяц для жителей ИЖС</a:t>
          </a:r>
          <a:endParaRPr lang="ru-RU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90 руб. на 1 чел. в месяц для жителей МКД</a:t>
          </a:r>
          <a:endParaRPr lang="ru-RU" sz="1400" kern="1200" dirty="0">
            <a:latin typeface="+mn-lt"/>
          </a:endParaRPr>
        </a:p>
      </dsp:txBody>
      <dsp:txXfrm>
        <a:off x="0" y="1402477"/>
        <a:ext cx="11653879" cy="815850"/>
      </dsp:txXfrm>
    </dsp:sp>
    <dsp:sp modelId="{7F7B80EA-59AE-49EC-9EA4-D416D0E9A3CA}">
      <dsp:nvSpPr>
        <dsp:cNvPr id="0" name=""/>
        <dsp:cNvSpPr/>
      </dsp:nvSpPr>
      <dsp:spPr>
        <a:xfrm>
          <a:off x="582693" y="1195838"/>
          <a:ext cx="815771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42" tIns="0" rIns="3083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n-lt"/>
            </a:rPr>
            <a:t>Административные центры  и города:</a:t>
          </a:r>
          <a:endParaRPr lang="ru-RU" sz="1400" kern="1200" dirty="0">
            <a:latin typeface="+mn-lt"/>
          </a:endParaRPr>
        </a:p>
      </dsp:txBody>
      <dsp:txXfrm>
        <a:off x="602868" y="1216013"/>
        <a:ext cx="8117365" cy="372930"/>
      </dsp:txXfrm>
    </dsp:sp>
    <dsp:sp modelId="{C7BE769C-2E17-4014-AF34-CC3E65E38219}">
      <dsp:nvSpPr>
        <dsp:cNvPr id="0" name=""/>
        <dsp:cNvSpPr/>
      </dsp:nvSpPr>
      <dsp:spPr>
        <a:xfrm>
          <a:off x="0" y="2500568"/>
          <a:ext cx="11653879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4470" tIns="291592" rIns="90447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86,81 руб. на 1 чел. в месяц для жителей ИЖС</a:t>
          </a:r>
          <a:endParaRPr lang="ru-RU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92,59 руб. на 1 чел. в месяц для жителей МКД</a:t>
          </a:r>
          <a:endParaRPr lang="ru-RU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99,00 руб. на чел. в месяц  сельские населенные пункты Шпаковского района (ИЖС и МКД)</a:t>
          </a:r>
          <a:endParaRPr lang="ru-RU" sz="1400" kern="1200" dirty="0">
            <a:latin typeface="+mn-lt"/>
          </a:endParaRPr>
        </a:p>
      </dsp:txBody>
      <dsp:txXfrm>
        <a:off x="0" y="2500568"/>
        <a:ext cx="11653879" cy="1058400"/>
      </dsp:txXfrm>
    </dsp:sp>
    <dsp:sp modelId="{042EB5CD-456B-4C56-B094-DCC51D4B2953}">
      <dsp:nvSpPr>
        <dsp:cNvPr id="0" name=""/>
        <dsp:cNvSpPr/>
      </dsp:nvSpPr>
      <dsp:spPr>
        <a:xfrm>
          <a:off x="582693" y="2293928"/>
          <a:ext cx="815771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42" tIns="0" rIns="3083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n-lt"/>
            </a:rPr>
            <a:t>г. Михайловск</a:t>
          </a:r>
          <a:endParaRPr lang="ru-RU" sz="1400" kern="1200" dirty="0">
            <a:latin typeface="+mn-lt"/>
          </a:endParaRPr>
        </a:p>
      </dsp:txBody>
      <dsp:txXfrm>
        <a:off x="602868" y="2314103"/>
        <a:ext cx="8117365" cy="372930"/>
      </dsp:txXfrm>
    </dsp:sp>
    <dsp:sp modelId="{BDC868E3-DE25-4A31-97B3-3ED3892F74D8}">
      <dsp:nvSpPr>
        <dsp:cNvPr id="0" name=""/>
        <dsp:cNvSpPr/>
      </dsp:nvSpPr>
      <dsp:spPr>
        <a:xfrm>
          <a:off x="0" y="3841208"/>
          <a:ext cx="11653879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4470" tIns="291592" rIns="90447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65 руб. на 1 чел. в месяц</a:t>
          </a:r>
          <a:endParaRPr lang="ru-RU" sz="1400" kern="1200" dirty="0">
            <a:latin typeface="+mn-lt"/>
          </a:endParaRPr>
        </a:p>
      </dsp:txBody>
      <dsp:txXfrm>
        <a:off x="0" y="3841208"/>
        <a:ext cx="11653879" cy="595350"/>
      </dsp:txXfrm>
    </dsp:sp>
    <dsp:sp modelId="{A4F2656F-3E0C-4BDE-9E96-A1A6280EBC84}">
      <dsp:nvSpPr>
        <dsp:cNvPr id="0" name=""/>
        <dsp:cNvSpPr/>
      </dsp:nvSpPr>
      <dsp:spPr>
        <a:xfrm>
          <a:off x="582693" y="3634568"/>
          <a:ext cx="815771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42" tIns="0" rIns="3083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n-lt"/>
            </a:rPr>
            <a:t>Прочие сельские населенные пункты (за исключением Шпаковского района)</a:t>
          </a:r>
          <a:endParaRPr lang="ru-RU" sz="1400" kern="1200" dirty="0">
            <a:latin typeface="+mn-lt"/>
          </a:endParaRPr>
        </a:p>
      </dsp:txBody>
      <dsp:txXfrm>
        <a:off x="602868" y="3654743"/>
        <a:ext cx="8117365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BADE3-DB2C-45EF-A436-573451519CC6}">
      <dsp:nvSpPr>
        <dsp:cNvPr id="0" name=""/>
        <dsp:cNvSpPr/>
      </dsp:nvSpPr>
      <dsp:spPr>
        <a:xfrm>
          <a:off x="0" y="435153"/>
          <a:ext cx="11404682" cy="1689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130" tIns="604012" rIns="885130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111,74 руб. на 1 чел. в месяц для жителей ИЖС</a:t>
          </a:r>
          <a:endParaRPr lang="ru-RU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92,31 руб. на 1 чел. в месяц для жителей МКД</a:t>
          </a:r>
          <a:endParaRPr lang="ru-RU" sz="2900" kern="1200" dirty="0"/>
        </a:p>
      </dsp:txBody>
      <dsp:txXfrm>
        <a:off x="0" y="435153"/>
        <a:ext cx="11404682" cy="1689975"/>
      </dsp:txXfrm>
    </dsp:sp>
    <dsp:sp modelId="{7F7B80EA-59AE-49EC-9EA4-D416D0E9A3CA}">
      <dsp:nvSpPr>
        <dsp:cNvPr id="0" name=""/>
        <dsp:cNvSpPr/>
      </dsp:nvSpPr>
      <dsp:spPr>
        <a:xfrm>
          <a:off x="570234" y="7113"/>
          <a:ext cx="7983277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49" tIns="0" rIns="301749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Административные центры и города</a:t>
          </a:r>
          <a:endParaRPr lang="ru-RU" sz="2900" kern="1200" dirty="0"/>
        </a:p>
      </dsp:txBody>
      <dsp:txXfrm>
        <a:off x="612024" y="48903"/>
        <a:ext cx="7899697" cy="772500"/>
      </dsp:txXfrm>
    </dsp:sp>
    <dsp:sp modelId="{BDC868E3-DE25-4A31-97B3-3ED3892F74D8}">
      <dsp:nvSpPr>
        <dsp:cNvPr id="0" name=""/>
        <dsp:cNvSpPr/>
      </dsp:nvSpPr>
      <dsp:spPr>
        <a:xfrm>
          <a:off x="0" y="2709768"/>
          <a:ext cx="11404682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130" tIns="604012" rIns="885130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/>
            <a:t>77,7 руб. на 1 чел. в месяц</a:t>
          </a:r>
          <a:endParaRPr lang="ru-RU" sz="2900" kern="1200" dirty="0"/>
        </a:p>
      </dsp:txBody>
      <dsp:txXfrm>
        <a:off x="0" y="2709768"/>
        <a:ext cx="11404682" cy="1233225"/>
      </dsp:txXfrm>
    </dsp:sp>
    <dsp:sp modelId="{A4F2656F-3E0C-4BDE-9E96-A1A6280EBC84}">
      <dsp:nvSpPr>
        <dsp:cNvPr id="0" name=""/>
        <dsp:cNvSpPr/>
      </dsp:nvSpPr>
      <dsp:spPr>
        <a:xfrm>
          <a:off x="570234" y="2281728"/>
          <a:ext cx="7983277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49" tIns="0" rIns="301749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Прочие сельские населенные пункты</a:t>
          </a:r>
          <a:endParaRPr lang="ru-RU" sz="2900" kern="1200" dirty="0"/>
        </a:p>
      </dsp:txBody>
      <dsp:txXfrm>
        <a:off x="612024" y="2323518"/>
        <a:ext cx="7899697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BADE3-DB2C-45EF-A436-573451519CC6}">
      <dsp:nvSpPr>
        <dsp:cNvPr id="0" name=""/>
        <dsp:cNvSpPr/>
      </dsp:nvSpPr>
      <dsp:spPr>
        <a:xfrm>
          <a:off x="0" y="656402"/>
          <a:ext cx="11404682" cy="1515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130" tIns="541528" rIns="885130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122,16 руб. на 1 чел. в месяц для жителей ИЖС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100,91 руб. на 1 чел. в месяц для жителей МКД</a:t>
          </a:r>
          <a:endParaRPr lang="ru-RU" sz="2600" kern="1200" dirty="0"/>
        </a:p>
      </dsp:txBody>
      <dsp:txXfrm>
        <a:off x="0" y="656402"/>
        <a:ext cx="11404682" cy="1515150"/>
      </dsp:txXfrm>
    </dsp:sp>
    <dsp:sp modelId="{7F7B80EA-59AE-49EC-9EA4-D416D0E9A3CA}">
      <dsp:nvSpPr>
        <dsp:cNvPr id="0" name=""/>
        <dsp:cNvSpPr/>
      </dsp:nvSpPr>
      <dsp:spPr>
        <a:xfrm>
          <a:off x="570234" y="272642"/>
          <a:ext cx="7983277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49" tIns="0" rIns="301749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Административные центры и  города, с. Прасковея</a:t>
          </a:r>
          <a:endParaRPr lang="ru-RU" sz="2600" kern="1200" dirty="0"/>
        </a:p>
      </dsp:txBody>
      <dsp:txXfrm>
        <a:off x="607701" y="310109"/>
        <a:ext cx="7908343" cy="692586"/>
      </dsp:txXfrm>
    </dsp:sp>
    <dsp:sp modelId="{C7BE769C-2E17-4014-AF34-CC3E65E38219}">
      <dsp:nvSpPr>
        <dsp:cNvPr id="0" name=""/>
        <dsp:cNvSpPr/>
      </dsp:nvSpPr>
      <dsp:spPr>
        <a:xfrm>
          <a:off x="0" y="2695713"/>
          <a:ext cx="11404682" cy="1515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130" tIns="541528" rIns="885130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84,11 руб. на 1 чел. в месяц для жителей ИЖС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79,67 руб. на 1 чел. в месяц для жителей МКД</a:t>
          </a:r>
          <a:endParaRPr lang="ru-RU" sz="2600" kern="1200" dirty="0"/>
        </a:p>
      </dsp:txBody>
      <dsp:txXfrm>
        <a:off x="0" y="2695713"/>
        <a:ext cx="11404682" cy="1515150"/>
      </dsp:txXfrm>
    </dsp:sp>
    <dsp:sp modelId="{042EB5CD-456B-4C56-B094-DCC51D4B2953}">
      <dsp:nvSpPr>
        <dsp:cNvPr id="0" name=""/>
        <dsp:cNvSpPr/>
      </dsp:nvSpPr>
      <dsp:spPr>
        <a:xfrm>
          <a:off x="570234" y="2311953"/>
          <a:ext cx="7983277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49" tIns="0" rIns="301749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Прочие сельские населенные пункты</a:t>
          </a:r>
          <a:endParaRPr lang="ru-RU" sz="2600" kern="1200" dirty="0"/>
        </a:p>
      </dsp:txBody>
      <dsp:txXfrm>
        <a:off x="607701" y="2349420"/>
        <a:ext cx="7908343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3A9EF-60D0-46C8-9DFB-7FBCD22C181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C600C-322F-47A0-A8F6-82A1E87B5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8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91AF9-11A4-45A6-AB28-D7825D778D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3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EB32866-79DC-4B08-BC29-55BE69B3CDC6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4984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EB32866-79DC-4B08-BC29-55BE69B3CDC6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1877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EB32866-79DC-4B08-BC29-55BE69B3CDC6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2034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EB32866-79DC-4B08-BC29-55BE69B3CDC6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20123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счет этих средств можно выполнить также следующие работы / услуги: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переустройство невентилируемой крыши на вентилируемую крышу, устройство выходов на кровлю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общедомовых приборов учета потребления ресурсов, необходимых для предоставления коммунальных услуг, и узлов управления и регулирования потребления этих ресурсов (тепловой энергии, горячей и холодной воды, электрической энергии, газа)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и (или) проведение экспертизы проектной документации для капитального ремонта (в случае если разработка и (или) проведение экспертизы проектной документации для капитального ремонта необходимы в соответствии с законодательством Российской Федерации о градостроительной деятельности)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осуществление строительного контроля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проверка достоверности определения сметной стоимости капитального ремонта.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91AF9-11A4-45A6-AB28-D7825D778D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6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C209FCF-DAEC-4FE5-9FC1-D602E5E442B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3AA836-CE4F-4082-91FA-B25DBC24E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66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2A6E41F-2E77-44A7-B4E8-2BE0A6AC043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C3D39BD-A476-4197-9A2B-FA5E6037B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52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E43293-48B7-4047-AFD6-55A200A3763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C1956E-61CA-4585-8076-1F7DD94E7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7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7068BE6-8E40-47F7-897C-20A4B0F0C52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2BC6EE-79FD-41F5-9634-A55BDF2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69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A62CB9C-7D4C-4F07-85C5-23253686185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A5C66E-1E68-4BEF-A6F3-56B30C51B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774DD69-0C49-4240-97C7-A2670FABA49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04EA028-23DC-4EEC-9D07-10A310166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16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53803C-88E7-4A4F-BF75-FD6F033FF95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82833CF-1FE2-4FCF-A0F7-14FE135F9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5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57C045B-1354-46C7-91AB-24916C924CC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115A2F-5284-4A75-973E-22A99114D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6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97EAC9F-3B93-4E11-BBF5-433E3DA34D9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C01675C-3165-4411-B95C-C25AB1152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9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3FAC19-D218-444A-A0D8-13ED2449E92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50524EB-8AB5-4E80-A4E8-28B0B3283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53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7FF9F4-6120-4F67-8A09-AE681837AFB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612932-E1B2-4007-957B-162BA01F4F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75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250" y="6134100"/>
            <a:ext cx="10515600" cy="4048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Региональный план-график по проекту «Школа грамотного потребителя» утвержден</a:t>
            </a:r>
            <a:br>
              <a:rPr lang="ru-RU" altLang="ru-RU" smtClean="0"/>
            </a:br>
            <a:r>
              <a:rPr lang="ru-RU" altLang="ru-RU" smtClean="0"/>
              <a:t> распоряжением Правительства Ставропольского края от 05.11.2015 №351-рп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84500" y="1050925"/>
            <a:ext cx="8369300" cy="4659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Проект: «Школа грамотного потребителя» </a:t>
            </a:r>
            <a:br>
              <a:rPr lang="ru-RU" altLang="ru-RU" smtClean="0"/>
            </a:br>
            <a:r>
              <a:rPr lang="ru-RU" altLang="ru-RU" smtClean="0"/>
              <a:t>Тема 48: </a:t>
            </a:r>
          </a:p>
          <a:p>
            <a:pPr lvl="0"/>
            <a:r>
              <a:rPr lang="ru-RU" altLang="ru-RU" smtClean="0"/>
              <a:t>«Содержание общего имущества в многоквартирном доме и капитальный ремонт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062038"/>
            <a:ext cx="2743200" cy="1508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200" y="276225"/>
            <a:ext cx="10515600" cy="4048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>
                <a:latin typeface="Tahoma" panose="020B0604030504040204" pitchFamily="34" charset="0"/>
                <a:cs typeface="Tahoma" panose="020B0604030504040204" pitchFamily="34" charset="0"/>
              </a:rPr>
              <a:t>Министерство жилищно-коммунального хозяйства Ставропольского края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ctr" rtl="0" eaLnBrk="1" fontAlgn="base" hangingPunct="1">
        <a:lnSpc>
          <a:spcPts val="216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28600" indent="-228600" algn="ctr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2pPr>
      <a:lvl3pPr marL="1143000" indent="-228600" algn="r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kostroy26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hyperlink" Target="http://www.mingkhsk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binatbs.r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hyperlink" Target="http://www.mingkhsk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ow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hyperlink" Target="https://ok.ru/profile/586687483402" TargetMode="External"/><Relationship Id="rId4" Type="http://schemas.openxmlformats.org/officeDocument/2006/relationships/hyperlink" Target="http://www.mingkhsk.ru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mingkhsk.ru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city26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www.mingkhsk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Проект «Школа грамотного потребителя»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Тема 48: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Переход на новую систему обращения с твердыми коммунальными отходами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>
          <a:xfrm>
            <a:off x="1524000" y="5892869"/>
            <a:ext cx="8897875" cy="63366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eaLnBrk="0" hangingPunct="0">
              <a:lnSpc>
                <a:spcPts val="2163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ts val="216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Региональный план-график по проекту «Школа грамотного потребителя» утвержден</a:t>
            </a:r>
          </a:p>
          <a:p>
            <a:pPr eaLnBrk="0" hangingPunct="0">
              <a:lnSpc>
                <a:spcPts val="216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распоряжением Правительства Ставропольского края от 05.11.2015 №351-рп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10</a:t>
            </a:r>
          </a:p>
        </p:txBody>
      </p:sp>
      <p:sp>
        <p:nvSpPr>
          <p:cNvPr id="14341" name="Заголовок 1"/>
          <p:cNvSpPr>
            <a:spLocks noGrp="1"/>
          </p:cNvSpPr>
          <p:nvPr>
            <p:ph type="title"/>
          </p:nvPr>
        </p:nvSpPr>
        <p:spPr>
          <a:xfrm>
            <a:off x="2819400" y="1101725"/>
            <a:ext cx="8996403" cy="11128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 smtClean="0">
                <a:latin typeface="+mj-lt"/>
                <a:ea typeface="+mn-ea"/>
              </a:rPr>
              <a:t>Стоимость услуги по обращению с ТКО </a:t>
            </a:r>
            <a:br>
              <a:rPr lang="ru-RU" altLang="ru-RU" sz="3200" b="1" dirty="0" smtClean="0">
                <a:latin typeface="+mj-lt"/>
                <a:ea typeface="+mn-ea"/>
              </a:rPr>
            </a:br>
            <a:r>
              <a:rPr lang="ru-RU" altLang="ru-RU" sz="3200" b="1" dirty="0" smtClean="0">
                <a:latin typeface="+mj-lt"/>
                <a:ea typeface="+mn-ea"/>
              </a:rPr>
              <a:t>ООО «Эко-Сити»:</a:t>
            </a:r>
            <a:br>
              <a:rPr lang="ru-RU" altLang="ru-RU" sz="3200" b="1" dirty="0" smtClean="0">
                <a:latin typeface="+mj-lt"/>
                <a:ea typeface="+mn-ea"/>
              </a:rPr>
            </a:br>
            <a:r>
              <a:rPr lang="ru-RU" altLang="ru-RU" sz="3200" b="1" dirty="0" smtClean="0">
                <a:latin typeface="+mj-lt"/>
                <a:ea typeface="+mn-ea"/>
              </a:rPr>
              <a:t/>
            </a:r>
            <a:br>
              <a:rPr lang="ru-RU" altLang="ru-RU" sz="3200" b="1" dirty="0" smtClean="0">
                <a:latin typeface="+mj-lt"/>
                <a:ea typeface="+mn-ea"/>
              </a:rPr>
            </a:b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11940043"/>
              </p:ext>
            </p:extLst>
          </p:nvPr>
        </p:nvGraphicFramePr>
        <p:xfrm>
          <a:off x="411121" y="2438400"/>
          <a:ext cx="11653879" cy="4534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089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2247900" y="952500"/>
            <a:ext cx="8237538" cy="11128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Регоператор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  </a:t>
            </a: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ООО «</a:t>
            </a:r>
            <a:r>
              <a:rPr lang="ru-RU" altLang="ru-RU" sz="32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Экострой</a:t>
            </a: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»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/>
            </a:r>
            <a:b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</a:b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приступил 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к работе с 1 </a:t>
            </a: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июля 2018 года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/>
            </a:r>
            <a:b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</a:br>
            <a:endParaRPr lang="ru-RU" altLang="ru-RU" sz="3200" b="1" dirty="0">
              <a:solidFill>
                <a:schemeClr val="bg2">
                  <a:lumMod val="10000"/>
                </a:schemeClr>
              </a:solidFill>
              <a:latin typeface="+mj-lt"/>
              <a:ea typeface="+mn-ea"/>
            </a:endParaRPr>
          </a:p>
        </p:txBody>
      </p:sp>
      <p:sp>
        <p:nvSpPr>
          <p:cNvPr id="11270" name="Заголовок 1"/>
          <p:cNvSpPr txBox="1">
            <a:spLocks/>
          </p:cNvSpPr>
          <p:nvPr/>
        </p:nvSpPr>
        <p:spPr bwMode="auto">
          <a:xfrm>
            <a:off x="339722" y="2552700"/>
            <a:ext cx="252253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latin typeface="+mn-lt"/>
                <a:cs typeface="Tahoma" panose="020B0604030504040204" pitchFamily="34" charset="0"/>
              </a:rPr>
              <a:t>Где можно получить </a:t>
            </a:r>
            <a:endParaRPr lang="en-US" altLang="ru-RU" sz="1800" dirty="0">
              <a:latin typeface="+mn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latin typeface="+mn-lt"/>
                <a:cs typeface="Tahoma" panose="020B0604030504040204" pitchFamily="34" charset="0"/>
              </a:rPr>
              <a:t>информацию об этом?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u="sng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www</a:t>
            </a:r>
            <a:r>
              <a:rPr lang="ru-RU" altLang="ru-RU" sz="18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.</a:t>
            </a:r>
            <a:r>
              <a:rPr lang="en-US" altLang="ru-RU" sz="18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ekostroy26.ru</a:t>
            </a:r>
            <a:endParaRPr lang="ru-RU" altLang="ru-RU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www.mingkhsk.ru</a:t>
            </a:r>
            <a:endParaRPr lang="en-US" altLang="ru-RU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latin typeface="+mn-lt"/>
                <a:cs typeface="Tahoma" panose="020B0604030504040204" pitchFamily="34" charset="0"/>
              </a:rPr>
              <a:t>телефон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latin typeface="+mn-lt"/>
                <a:cs typeface="Tahoma" panose="020B0604030504040204" pitchFamily="34" charset="0"/>
              </a:rPr>
              <a:t>ООО «</a:t>
            </a:r>
            <a:r>
              <a:rPr lang="ru-RU" altLang="ru-RU" sz="1800" dirty="0" err="1">
                <a:latin typeface="+mn-lt"/>
                <a:cs typeface="Tahoma" panose="020B0604030504040204" pitchFamily="34" charset="0"/>
              </a:rPr>
              <a:t>Экострой</a:t>
            </a:r>
            <a:r>
              <a:rPr lang="ru-RU" altLang="ru-RU" sz="1800" dirty="0">
                <a:latin typeface="+mn-lt"/>
                <a:cs typeface="Tahoma" panose="020B0604030504040204" pitchFamily="34" charset="0"/>
              </a:rPr>
              <a:t>»: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8(87932)3-24-24</a:t>
            </a: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99" y="2438400"/>
            <a:ext cx="5791200" cy="386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31338" y="2660640"/>
            <a:ext cx="225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Предельный тариф на услугу по обращению с ТКО ООО «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Экострой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», на период 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 1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августа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31 декабря 2018 года установлен в размере </a:t>
            </a:r>
            <a:r>
              <a:rPr lang="ru-RU" b="1" u="sng" dirty="0">
                <a:latin typeface="Tahoma" panose="020B0604030504040204" pitchFamily="34" charset="0"/>
                <a:cs typeface="Tahoma" panose="020B0604030504040204" pitchFamily="34" charset="0"/>
              </a:rPr>
              <a:t>621,65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рублей за 1 куб. метр (НДС не начисляется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5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14341" name="Заголовок 1"/>
          <p:cNvSpPr>
            <a:spLocks noGrp="1"/>
          </p:cNvSpPr>
          <p:nvPr>
            <p:ph type="title"/>
          </p:nvPr>
        </p:nvSpPr>
        <p:spPr>
          <a:xfrm>
            <a:off x="2260600" y="1101725"/>
            <a:ext cx="8463003" cy="11128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>
                <a:latin typeface="+mj-lt"/>
                <a:ea typeface="+mn-ea"/>
              </a:rPr>
              <a:t>Стоимость услуги по обращению с ТКО </a:t>
            </a:r>
            <a:r>
              <a:rPr lang="ru-RU" altLang="ru-RU" sz="3200" b="1" dirty="0" smtClean="0">
                <a:latin typeface="+mj-lt"/>
                <a:ea typeface="+mn-ea"/>
              </a:rPr>
              <a:t/>
            </a:r>
            <a:br>
              <a:rPr lang="ru-RU" altLang="ru-RU" sz="3200" b="1" dirty="0" smtClean="0">
                <a:latin typeface="+mj-lt"/>
                <a:ea typeface="+mn-ea"/>
              </a:rPr>
            </a:br>
            <a:r>
              <a:rPr lang="ru-RU" altLang="ru-RU" sz="3200" b="1" dirty="0" smtClean="0">
                <a:latin typeface="+mj-lt"/>
                <a:ea typeface="+mn-ea"/>
              </a:rPr>
              <a:t>ООО «</a:t>
            </a:r>
            <a:r>
              <a:rPr lang="ru-RU" altLang="ru-RU" sz="3200" b="1" dirty="0" err="1" smtClean="0">
                <a:latin typeface="+mj-lt"/>
                <a:ea typeface="+mn-ea"/>
              </a:rPr>
              <a:t>Экострой</a:t>
            </a:r>
            <a:r>
              <a:rPr lang="ru-RU" altLang="ru-RU" sz="3200" b="1" dirty="0" smtClean="0">
                <a:latin typeface="+mj-lt"/>
                <a:ea typeface="+mn-ea"/>
              </a:rPr>
              <a:t>»:</a:t>
            </a:r>
            <a:r>
              <a:rPr lang="ru-RU" altLang="ru-RU" sz="3200" b="1" dirty="0">
                <a:latin typeface="+mj-lt"/>
                <a:ea typeface="+mn-ea"/>
              </a:rPr>
              <a:t/>
            </a:r>
            <a:br>
              <a:rPr lang="ru-RU" altLang="ru-RU" sz="3200" b="1" dirty="0">
                <a:latin typeface="+mj-lt"/>
                <a:ea typeface="+mn-ea"/>
              </a:rPr>
            </a:br>
            <a:r>
              <a:rPr lang="ru-RU" altLang="ru-RU" sz="3200" b="1" dirty="0">
                <a:latin typeface="+mj-lt"/>
                <a:ea typeface="+mn-ea"/>
              </a:rPr>
              <a:t/>
            </a:r>
            <a:br>
              <a:rPr lang="ru-RU" altLang="ru-RU" sz="3200" b="1" dirty="0">
                <a:latin typeface="+mj-lt"/>
                <a:ea typeface="+mn-ea"/>
              </a:rPr>
            </a:b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47599457"/>
              </p:ext>
            </p:extLst>
          </p:nvPr>
        </p:nvGraphicFramePr>
        <p:xfrm>
          <a:off x="411121" y="2740025"/>
          <a:ext cx="11404682" cy="3950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2431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2028825" y="838857"/>
            <a:ext cx="9510713" cy="11128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 err="1">
                <a:latin typeface="+mj-lt"/>
                <a:ea typeface="+mn-ea"/>
              </a:rPr>
              <a:t>Регоператор</a:t>
            </a:r>
            <a:r>
              <a:rPr lang="ru-RU" altLang="ru-RU" sz="3200" b="1" dirty="0">
                <a:latin typeface="+mj-lt"/>
                <a:ea typeface="+mn-ea"/>
              </a:rPr>
              <a:t>  </a:t>
            </a:r>
            <a:r>
              <a:rPr lang="ru-RU" altLang="ru-RU" sz="3200" b="1" dirty="0" smtClean="0">
                <a:latin typeface="+mj-lt"/>
                <a:ea typeface="+mn-ea"/>
              </a:rPr>
              <a:t>ООО «Комбинат Благоустройства»</a:t>
            </a:r>
            <a:r>
              <a:rPr lang="ru-RU" altLang="ru-RU" sz="3200" b="1" dirty="0">
                <a:latin typeface="+mj-lt"/>
                <a:ea typeface="+mn-ea"/>
              </a:rPr>
              <a:t/>
            </a:r>
            <a:br>
              <a:rPr lang="ru-RU" altLang="ru-RU" sz="3200" b="1" dirty="0">
                <a:latin typeface="+mj-lt"/>
                <a:ea typeface="+mn-ea"/>
              </a:rPr>
            </a:br>
            <a:r>
              <a:rPr lang="ru-RU" altLang="ru-RU" sz="3200" b="1" dirty="0">
                <a:latin typeface="+mj-lt"/>
                <a:ea typeface="+mn-ea"/>
              </a:rPr>
              <a:t>приступил к работе с 1 </a:t>
            </a:r>
            <a:r>
              <a:rPr lang="ru-RU" altLang="ru-RU" sz="3200" b="1" dirty="0" smtClean="0">
                <a:latin typeface="+mj-lt"/>
                <a:ea typeface="+mn-ea"/>
              </a:rPr>
              <a:t>июля </a:t>
            </a:r>
            <a:r>
              <a:rPr lang="ru-RU" altLang="ru-RU" sz="3200" b="1" dirty="0">
                <a:latin typeface="+mj-lt"/>
                <a:ea typeface="+mn-ea"/>
              </a:rPr>
              <a:t>2018 года</a:t>
            </a:r>
            <a:br>
              <a:rPr lang="ru-RU" altLang="ru-RU" sz="3200" b="1" dirty="0">
                <a:latin typeface="+mj-lt"/>
                <a:ea typeface="+mn-ea"/>
              </a:rPr>
            </a:br>
            <a:endParaRPr lang="ru-RU" altLang="ru-RU" sz="3200" b="1" dirty="0">
              <a:latin typeface="+mj-lt"/>
              <a:ea typeface="+mn-ea"/>
            </a:endParaRPr>
          </a:p>
        </p:txBody>
      </p:sp>
      <p:sp>
        <p:nvSpPr>
          <p:cNvPr id="11270" name="Заголовок 1"/>
          <p:cNvSpPr txBox="1">
            <a:spLocks/>
          </p:cNvSpPr>
          <p:nvPr/>
        </p:nvSpPr>
        <p:spPr bwMode="auto">
          <a:xfrm>
            <a:off x="309562" y="2743200"/>
            <a:ext cx="303053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ahoma" panose="020B0604030504040204" pitchFamily="34" charset="0"/>
                <a:cs typeface="Tahoma" panose="020B0604030504040204" pitchFamily="34" charset="0"/>
              </a:rPr>
              <a:t>Где можно получить </a:t>
            </a:r>
            <a:endParaRPr lang="en-US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ahoma" panose="020B0604030504040204" pitchFamily="34" charset="0"/>
                <a:cs typeface="Tahoma" panose="020B0604030504040204" pitchFamily="34" charset="0"/>
              </a:rPr>
              <a:t>информацию об этом?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u="sng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www</a:t>
            </a:r>
            <a:r>
              <a:rPr lang="ru-RU" altLang="ru-RU" sz="18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.</a:t>
            </a:r>
            <a:r>
              <a:rPr lang="en-US" altLang="ru-RU" sz="18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kombinatbs.ru</a:t>
            </a:r>
            <a:endParaRPr lang="ru-RU" altLang="ru-RU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www.mingkhsk.ru</a:t>
            </a:r>
            <a:endParaRPr lang="en-US" altLang="ru-RU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телефоны</a:t>
            </a: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>ООО </a:t>
            </a:r>
            <a:r>
              <a:rPr lang="ru-RU" altLang="ru-RU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«Комбинат Благоустройства»:</a:t>
            </a: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8(86559)2-62-94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8(86559)2-21-18</a:t>
            </a:r>
            <a:r>
              <a:rPr lang="ru-RU" altLang="ru-RU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74200" y="2546283"/>
            <a:ext cx="220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Постановлением РТК СК от 14 июня 2018 г. г № 22/2 предельный тариф на услугу по обращению с ТКО для ООО «Комбинат благоустройства» на 2018 год установлен в размере </a:t>
            </a:r>
            <a:r>
              <a:rPr lang="ru-RU" b="1" u="sng" dirty="0" smtClean="0">
                <a:latin typeface="Tahoma" panose="020B0604030504040204" pitchFamily="34" charset="0"/>
                <a:cs typeface="Tahoma" panose="020B0604030504040204" pitchFamily="34" charset="0"/>
              </a:rPr>
              <a:t>637,35 </a:t>
            </a:r>
            <a:r>
              <a:rPr lang="ru-RU" dirty="0">
                <a:latin typeface="+mn-lt"/>
                <a:cs typeface="Tahoma" panose="020B0604030504040204" pitchFamily="34" charset="0"/>
              </a:rPr>
              <a:t>руб. за 1 куб. метр </a:t>
            </a:r>
            <a:r>
              <a:rPr lang="ru-RU" dirty="0"/>
              <a:t>с учетом </a:t>
            </a:r>
            <a:r>
              <a:rPr lang="ru-RU" dirty="0" smtClean="0"/>
              <a:t>НДС 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2206954"/>
            <a:ext cx="58293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46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14341" name="Заголовок 1"/>
          <p:cNvSpPr>
            <a:spLocks noGrp="1"/>
          </p:cNvSpPr>
          <p:nvPr>
            <p:ph type="title"/>
          </p:nvPr>
        </p:nvSpPr>
        <p:spPr>
          <a:xfrm>
            <a:off x="2819400" y="1101725"/>
            <a:ext cx="8996403" cy="11128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>
                <a:latin typeface="+mj-lt"/>
                <a:ea typeface="+mn-ea"/>
              </a:rPr>
              <a:t>Стоимость услуги по обращению с ТКО </a:t>
            </a:r>
            <a:r>
              <a:rPr lang="ru-RU" altLang="ru-RU" sz="3200" b="1" dirty="0" smtClean="0">
                <a:latin typeface="+mj-lt"/>
                <a:ea typeface="+mn-ea"/>
              </a:rPr>
              <a:t/>
            </a:r>
            <a:br>
              <a:rPr lang="ru-RU" altLang="ru-RU" sz="3200" b="1" dirty="0" smtClean="0">
                <a:latin typeface="+mj-lt"/>
                <a:ea typeface="+mn-ea"/>
              </a:rPr>
            </a:br>
            <a:r>
              <a:rPr lang="ru-RU" altLang="ru-RU" sz="3200" b="1" dirty="0" smtClean="0">
                <a:latin typeface="+mj-lt"/>
                <a:ea typeface="+mn-ea"/>
              </a:rPr>
              <a:t>ООО «Комбинат Благоустройства»:</a:t>
            </a:r>
            <a:r>
              <a:rPr lang="ru-RU" altLang="ru-RU" sz="3200" b="1" dirty="0">
                <a:latin typeface="+mj-lt"/>
                <a:ea typeface="+mn-ea"/>
              </a:rPr>
              <a:t/>
            </a:r>
            <a:br>
              <a:rPr lang="ru-RU" altLang="ru-RU" sz="3200" b="1" dirty="0">
                <a:latin typeface="+mj-lt"/>
                <a:ea typeface="+mn-ea"/>
              </a:rPr>
            </a:br>
            <a:r>
              <a:rPr lang="ru-RU" altLang="ru-RU" sz="3200" b="1" dirty="0">
                <a:latin typeface="+mj-lt"/>
                <a:ea typeface="+mn-ea"/>
              </a:rPr>
              <a:t/>
            </a:r>
            <a:br>
              <a:rPr lang="ru-RU" altLang="ru-RU" sz="3200" b="1" dirty="0">
                <a:latin typeface="+mj-lt"/>
                <a:ea typeface="+mn-ea"/>
              </a:rPr>
            </a:b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75500630"/>
              </p:ext>
            </p:extLst>
          </p:nvPr>
        </p:nvGraphicFramePr>
        <p:xfrm>
          <a:off x="411121" y="2489200"/>
          <a:ext cx="11404682" cy="448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46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2003425" y="863600"/>
            <a:ext cx="9510713" cy="11128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Регоператор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  </a:t>
            </a: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ООО «ЖКХ»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/>
            </a:r>
            <a:b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</a:b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приступит 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к работе с 1 января </a:t>
            </a: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2019 </a:t>
            </a:r>
            <a: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  <a:t>года</a:t>
            </a:r>
            <a:br>
              <a:rPr lang="ru-RU" altLang="ru-RU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</a:rPr>
            </a:br>
            <a:endParaRPr lang="ru-RU" altLang="ru-RU" sz="3200" b="1" dirty="0">
              <a:solidFill>
                <a:schemeClr val="bg2">
                  <a:lumMod val="10000"/>
                </a:schemeClr>
              </a:solidFill>
              <a:latin typeface="+mj-lt"/>
              <a:ea typeface="+mn-ea"/>
            </a:endParaRPr>
          </a:p>
        </p:txBody>
      </p:sp>
      <p:sp>
        <p:nvSpPr>
          <p:cNvPr id="11270" name="Заголовок 1"/>
          <p:cNvSpPr txBox="1">
            <a:spLocks/>
          </p:cNvSpPr>
          <p:nvPr/>
        </p:nvSpPr>
        <p:spPr bwMode="auto">
          <a:xfrm>
            <a:off x="127000" y="2668603"/>
            <a:ext cx="2713038" cy="34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Tahoma" panose="020B0604030504040204" pitchFamily="34" charset="0"/>
              </a:rPr>
              <a:t>Где </a:t>
            </a: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+mn-lt"/>
                <a:cs typeface="Tahoma" panose="020B0604030504040204" pitchFamily="34" charset="0"/>
              </a:rPr>
              <a:t>можно получить </a:t>
            </a:r>
            <a:endParaRPr lang="en-US" altLang="ru-RU" sz="1800" dirty="0">
              <a:solidFill>
                <a:schemeClr val="bg2">
                  <a:lumMod val="1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+mn-lt"/>
                <a:cs typeface="Tahoma" panose="020B0604030504040204" pitchFamily="34" charset="0"/>
              </a:rPr>
              <a:t>информацию об этом?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800" dirty="0">
              <a:latin typeface="+mj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u="sng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www</a:t>
            </a:r>
            <a:r>
              <a:rPr lang="ru-RU" altLang="ru-RU" sz="18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.</a:t>
            </a:r>
            <a:r>
              <a:rPr lang="en-US" altLang="ru-RU" sz="1800" b="1" u="sng" dirty="0" err="1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tkow</a:t>
            </a:r>
            <a:r>
              <a:rPr lang="ru-RU" altLang="ru-RU" sz="18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.</a:t>
            </a:r>
            <a:r>
              <a:rPr lang="en-US" altLang="ru-RU" sz="1800" b="1" u="sng" dirty="0" err="1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ru</a:t>
            </a:r>
            <a:endParaRPr lang="ru-RU" altLang="ru-RU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www.mingkhsk.ru</a:t>
            </a:r>
            <a:endParaRPr lang="en-US" altLang="ru-RU" sz="18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800" dirty="0" smtClean="0">
              <a:solidFill>
                <a:schemeClr val="bg2">
                  <a:lumMod val="1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Tahoma" panose="020B0604030504040204" pitchFamily="34" charset="0"/>
              </a:rPr>
              <a:t>Телефоны</a:t>
            </a:r>
            <a:endParaRPr lang="ru-RU" altLang="ru-RU" sz="1800" dirty="0">
              <a:solidFill>
                <a:schemeClr val="bg2">
                  <a:lumMod val="1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+mn-lt"/>
                <a:cs typeface="Tahoma" panose="020B0604030504040204" pitchFamily="34" charset="0"/>
              </a:rPr>
              <a:t>ООО </a:t>
            </a: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Tahoma" panose="020B0604030504040204" pitchFamily="34" charset="0"/>
              </a:rPr>
              <a:t>«ЖКХ»:</a:t>
            </a:r>
            <a:endParaRPr lang="ru-RU" altLang="ru-RU" sz="1800" dirty="0">
              <a:solidFill>
                <a:schemeClr val="bg2">
                  <a:lumMod val="1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8(87922)5-52-90</a:t>
            </a: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42500" y="3103933"/>
            <a:ext cx="218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Предельный </a:t>
            </a:r>
            <a:endParaRPr lang="ru-RU" sz="2000" dirty="0" smtClean="0"/>
          </a:p>
          <a:p>
            <a:r>
              <a:rPr lang="ru-RU" sz="2000" dirty="0" smtClean="0"/>
              <a:t>тариф для </a:t>
            </a:r>
          </a:p>
          <a:p>
            <a:r>
              <a:rPr lang="ru-RU" sz="2000" dirty="0" smtClean="0"/>
              <a:t>ООО «ЖКХ»</a:t>
            </a:r>
          </a:p>
          <a:p>
            <a:r>
              <a:rPr lang="ru-RU" sz="2000" dirty="0" smtClean="0"/>
              <a:t>будет </a:t>
            </a:r>
            <a:r>
              <a:rPr lang="ru-RU" sz="2000" dirty="0"/>
              <a:t>установлен </a:t>
            </a:r>
            <a:r>
              <a:rPr lang="ru-RU" sz="2000" dirty="0" smtClean="0"/>
              <a:t>РТК </a:t>
            </a:r>
            <a:r>
              <a:rPr lang="ru-RU" sz="2000" dirty="0"/>
              <a:t>СК до конца 2018 </a:t>
            </a:r>
            <a:r>
              <a:rPr lang="ru-RU" sz="2000" dirty="0" smtClean="0"/>
              <a:t>года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27000" y="5594361"/>
            <a:ext cx="52165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u="sng" dirty="0">
                <a:latin typeface="Tahoma" panose="020B0604030504040204" pitchFamily="34" charset="0"/>
                <a:cs typeface="Tahoma" panose="020B0604030504040204" pitchFamily="34" charset="0"/>
              </a:rPr>
              <a:t>Адрес в </a:t>
            </a:r>
            <a:r>
              <a:rPr lang="en-US" altLang="ru-RU" u="sng" dirty="0">
                <a:latin typeface="Tahoma" panose="020B0604030504040204" pitchFamily="34" charset="0"/>
                <a:cs typeface="Tahoma" panose="020B0604030504040204" pitchFamily="34" charset="0"/>
              </a:rPr>
              <a:t>Instagram </a:t>
            </a:r>
          </a:p>
          <a:p>
            <a:r>
              <a:rPr lang="en-US" altLang="ru-RU" sz="2000" b="1" u="sng" dirty="0">
                <a:latin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altLang="ru-RU" b="1" u="sng" dirty="0" smtClean="0">
                <a:latin typeface="Tahoma" panose="020B0604030504040204" pitchFamily="34" charset="0"/>
                <a:cs typeface="Tahoma" panose="020B0604030504040204" pitchFamily="34" charset="0"/>
              </a:rPr>
              <a:t>region.operator.sk</a:t>
            </a:r>
            <a:r>
              <a:rPr lang="ru-RU" altLang="ru-RU" b="1" u="sng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b="1" u="sng" dirty="0" smtClean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altLang="ru-RU" b="1" u="sng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altLang="ru-RU" u="sng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Адрес в Одноклассники</a:t>
            </a:r>
            <a:r>
              <a:rPr lang="en-US" altLang="ru-RU" u="sng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hlinkClick r:id="rId5"/>
              </a:rPr>
              <a:t>ООО ЖКХ Региональный оператор </a:t>
            </a:r>
            <a:r>
              <a:rPr lang="ru-RU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hlinkClick r:id="rId5"/>
              </a:rPr>
              <a:t>СК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02" y="2668603"/>
            <a:ext cx="6430434" cy="34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00015" y="2777280"/>
            <a:ext cx="2439503" cy="3804605"/>
          </a:xfrm>
        </p:spPr>
        <p:txBody>
          <a:bodyPr>
            <a:no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ru-RU" altLang="ru-RU" sz="1800" b="1" dirty="0" smtClean="0">
                <a:latin typeface="+mn-lt"/>
                <a:ea typeface="+mn-ea"/>
              </a:rPr>
              <a:t>Кто будет </a:t>
            </a:r>
            <a:br>
              <a:rPr lang="ru-RU" altLang="ru-RU" sz="1800" b="1" dirty="0" smtClean="0">
                <a:latin typeface="+mn-lt"/>
                <a:ea typeface="+mn-ea"/>
              </a:rPr>
            </a:br>
            <a:r>
              <a:rPr lang="ru-RU" altLang="ru-RU" sz="1800" b="1" dirty="0" smtClean="0">
                <a:latin typeface="+mn-lt"/>
                <a:ea typeface="+mn-ea"/>
              </a:rPr>
              <a:t>ликвидировать стихийные свалки?</a:t>
            </a:r>
            <a:br>
              <a:rPr lang="ru-RU" altLang="ru-RU" sz="1800" b="1" dirty="0" smtClean="0">
                <a:latin typeface="+mn-lt"/>
                <a:ea typeface="+mn-ea"/>
              </a:rPr>
            </a:br>
            <a:r>
              <a:rPr lang="ru-RU" altLang="ru-RU" sz="1800" b="1" dirty="0" smtClean="0">
                <a:latin typeface="+mn-lt"/>
                <a:ea typeface="+mn-ea"/>
              </a:rPr>
              <a:t/>
            </a:r>
            <a:br>
              <a:rPr lang="ru-RU" altLang="ru-RU" sz="1800" b="1" dirty="0" smtClean="0">
                <a:latin typeface="+mn-lt"/>
                <a:ea typeface="+mn-ea"/>
              </a:rPr>
            </a:br>
            <a:r>
              <a:rPr lang="ru-RU" altLang="ru-RU" sz="1800" dirty="0" err="1" smtClean="0">
                <a:latin typeface="+mn-lt"/>
                <a:ea typeface="+mn-ea"/>
              </a:rPr>
              <a:t>Регоператор</a:t>
            </a:r>
            <a:r>
              <a:rPr lang="ru-RU" altLang="ru-RU" sz="1800" dirty="0" smtClean="0">
                <a:latin typeface="+mn-lt"/>
                <a:ea typeface="+mn-ea"/>
              </a:rPr>
              <a:t> обязан следить за тем, чтобы в зоне его деятельности не образовывалось новых стихийных свалок </a:t>
            </a:r>
            <a:endParaRPr lang="ru-RU" altLang="ru-RU" sz="1800" dirty="0">
              <a:latin typeface="+mn-lt"/>
              <a:ea typeface="+mn-ea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76599" y="1422400"/>
            <a:ext cx="7120468" cy="5135636"/>
            <a:chOff x="3276599" y="1422400"/>
            <a:chExt cx="7679268" cy="513563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1422400"/>
              <a:ext cx="7679267" cy="362753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276599" y="5049931"/>
              <a:ext cx="7679268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ru-RU" dirty="0" err="1" smtClean="0"/>
                <a:t>Регоператор</a:t>
              </a:r>
              <a:r>
                <a:rPr lang="ru-RU" altLang="ru-RU" dirty="0" smtClean="0"/>
                <a:t> должен обязать собственника</a:t>
              </a:r>
              <a:r>
                <a:rPr lang="ru-RU" dirty="0">
                  <a:solidFill>
                    <a:prstClr val="black"/>
                  </a:solidFill>
                </a:rPr>
                <a:t> земельного участка</a:t>
              </a:r>
              <a:r>
                <a:rPr lang="ru-RU" altLang="ru-RU" dirty="0" smtClean="0"/>
                <a:t>, на территории которого образовалась  стихийная свалка </a:t>
              </a:r>
              <a:r>
                <a:rPr lang="ru-RU" altLang="ru-RU" dirty="0"/>
                <a:t>объемом </a:t>
              </a:r>
              <a:r>
                <a:rPr lang="ru-RU" altLang="ru-RU" dirty="0" smtClean="0"/>
                <a:t>свыше </a:t>
              </a:r>
            </a:p>
            <a:p>
              <a:pPr algn="ctr"/>
              <a:r>
                <a:rPr lang="ru-RU" altLang="ru-RU" sz="2000" b="1" u="sng" dirty="0" smtClean="0"/>
                <a:t>1 </a:t>
              </a:r>
              <a:r>
                <a:rPr lang="ru-RU" altLang="ru-RU" sz="2000" b="1" u="sng" dirty="0"/>
                <a:t>куб. </a:t>
              </a:r>
              <a:r>
                <a:rPr lang="ru-RU" altLang="ru-RU" sz="2000" b="1" u="sng" dirty="0" smtClean="0"/>
                <a:t>метра</a:t>
              </a:r>
              <a:r>
                <a:rPr lang="ru-RU" altLang="ru-RU" sz="2000" b="1" dirty="0"/>
                <a:t> </a:t>
              </a:r>
              <a:r>
                <a:rPr lang="ru-RU" altLang="ru-RU" sz="2000" b="1" dirty="0" smtClean="0"/>
                <a:t> </a:t>
              </a:r>
              <a:r>
                <a:rPr lang="ru-RU" dirty="0" smtClean="0"/>
                <a:t>ликвидировать </a:t>
              </a:r>
              <a:r>
                <a:rPr lang="ru-RU" dirty="0"/>
                <a:t>ее. Если </a:t>
              </a:r>
              <a:r>
                <a:rPr lang="ru-RU" dirty="0" smtClean="0"/>
                <a:t>он не реагирует, </a:t>
              </a:r>
              <a:r>
                <a:rPr lang="ru-RU" dirty="0"/>
                <a:t>то </a:t>
              </a:r>
              <a:r>
                <a:rPr lang="ru-RU" dirty="0" err="1"/>
                <a:t>регоператор</a:t>
              </a:r>
              <a:r>
                <a:rPr lang="ru-RU" dirty="0"/>
                <a:t> должен в течение 30 дней </a:t>
              </a:r>
              <a:r>
                <a:rPr lang="ru-RU" dirty="0" smtClean="0"/>
                <a:t> сделать это самостоятельно и в </a:t>
              </a:r>
              <a:r>
                <a:rPr lang="ru-RU" dirty="0"/>
                <a:t>судебном порядке </a:t>
              </a:r>
              <a:r>
                <a:rPr lang="ru-RU" dirty="0" smtClean="0"/>
                <a:t>взыскать с собственника </a:t>
              </a:r>
              <a:r>
                <a:rPr lang="ru-RU" dirty="0"/>
                <a:t>понесенные </a:t>
              </a:r>
              <a:r>
                <a:rPr lang="ru-RU" dirty="0" smtClean="0"/>
                <a:t>расходы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4264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9"/>
          <p:cNvSpPr txBox="1">
            <a:spLocks noChangeArrowheads="1"/>
          </p:cNvSpPr>
          <p:nvPr/>
        </p:nvSpPr>
        <p:spPr bwMode="auto">
          <a:xfrm>
            <a:off x="2513011" y="1124412"/>
            <a:ext cx="8001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ahoma" panose="020B0604030504040204" pitchFamily="34" charset="0"/>
              </a:rPr>
              <a:t>Платить за мусор обязательно!</a:t>
            </a:r>
            <a:endParaRPr lang="ru-RU" alt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813883"/>
            <a:ext cx="2514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Можно ли </a:t>
            </a: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отказаться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от услуг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регоператора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u="sng" dirty="0" smtClean="0">
                <a:solidFill>
                  <a:schemeClr val="bg2">
                    <a:lumMod val="10000"/>
                  </a:schemeClr>
                </a:solidFill>
              </a:rPr>
              <a:t>Нельзя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!!! Обязанность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физических и юридических лиц заключить с ним договор на вывоз мусора закреплена в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(ст. 157.2 Жилищном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кодексе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РФ)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35953" y="1927873"/>
            <a:ext cx="5194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Начисление платы производится 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количеству </a:t>
            </a:r>
            <a:r>
              <a:rPr lang="ru-RU" u="sng" dirty="0">
                <a:solidFill>
                  <a:schemeClr val="bg2">
                    <a:lumMod val="10000"/>
                  </a:schemeClr>
                </a:solidFill>
              </a:rPr>
              <a:t>фактически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проживающих.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За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членов семьи,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которые прописаны, </a:t>
            </a:r>
            <a:r>
              <a:rPr lang="ru-RU" u="sng" dirty="0">
                <a:solidFill>
                  <a:schemeClr val="bg2">
                    <a:lumMod val="10000"/>
                  </a:schemeClr>
                </a:solidFill>
              </a:rPr>
              <a:t>но фактически </a:t>
            </a:r>
            <a:endParaRPr lang="ru-RU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временно или постоянно) 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u="sng" dirty="0" smtClean="0">
                <a:solidFill>
                  <a:schemeClr val="bg2">
                    <a:lumMod val="10000"/>
                  </a:schemeClr>
                </a:solidFill>
              </a:rPr>
              <a:t>не </a:t>
            </a:r>
            <a:r>
              <a:rPr lang="ru-RU" u="sng" dirty="0">
                <a:solidFill>
                  <a:schemeClr val="bg2">
                    <a:lumMod val="10000"/>
                  </a:schemeClr>
                </a:solidFill>
              </a:rPr>
              <a:t>живут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по данном адресу, 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платить не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нужно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88" y="4177884"/>
            <a:ext cx="4127966" cy="2335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7" y="1844932"/>
            <a:ext cx="3490287" cy="2332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76907" y="4748289"/>
            <a:ext cx="3490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Для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корректного расчета 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необходимо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подать актуальные данные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региональному оператору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05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4013" y="906563"/>
            <a:ext cx="792938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002060"/>
              </a:buClr>
            </a:pP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ahoma" panose="020B0604030504040204" pitchFamily="34" charset="0"/>
              </a:rPr>
              <a:t>Документы , подтверждающие факт отсутствия потребителя</a:t>
            </a:r>
            <a:endParaRPr lang="ru-RU" altLang="ru-RU" sz="3200" b="1" dirty="0">
              <a:solidFill>
                <a:schemeClr val="bg2">
                  <a:lumMod val="10000"/>
                </a:schemeClr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3900" y="2102852"/>
            <a:ext cx="7899400" cy="4524315"/>
          </a:xfrm>
          <a:prstGeom prst="rect">
            <a:avLst/>
          </a:prstGeom>
          <a:gradFill>
            <a:gsLst>
              <a:gs pos="91000">
                <a:schemeClr val="accent1">
                  <a:tint val="66000"/>
                  <a:satMod val="160000"/>
                </a:schemeClr>
              </a:gs>
              <a:gs pos="78000">
                <a:schemeClr val="accent1">
                  <a:tint val="44500"/>
                  <a:satMod val="160000"/>
                </a:schemeClr>
              </a:gs>
              <a:gs pos="27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копия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командировочного удостоверения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с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приложением копий проездных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билетов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справка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о нахождении на лечении в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стационаре или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на санаторно-курортном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лечении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проездные билеты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счета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за проживание 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с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правка по месту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нахождения учебного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заведения с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круглосуточным пребыванием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другие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документы, подтверждающие факт отсутствия потребителя по месту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прописки 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3854" y="2673647"/>
            <a:ext cx="2853031" cy="3001211"/>
            <a:chOff x="0" y="2648247"/>
            <a:chExt cx="2853031" cy="300121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48247"/>
              <a:ext cx="2853031" cy="22158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3" y="3756173"/>
              <a:ext cx="2841037" cy="1893285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" y="4853928"/>
            <a:ext cx="2841038" cy="190327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3" name="Text Box 189"/>
          <p:cNvSpPr txBox="1">
            <a:spLocks noChangeArrowheads="1"/>
          </p:cNvSpPr>
          <p:nvPr/>
        </p:nvSpPr>
        <p:spPr bwMode="auto">
          <a:xfrm>
            <a:off x="2386011" y="1068007"/>
            <a:ext cx="8001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latin typeface="+mj-lt"/>
                <a:cs typeface="Tahoma" panose="020B0604030504040204" pitchFamily="34" charset="0"/>
              </a:rPr>
              <a:t>Вывоз мусора для юридических лиц</a:t>
            </a:r>
            <a:endParaRPr lang="ru-RU" alt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97" y="1993900"/>
            <a:ext cx="6648449" cy="4432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" y="2732881"/>
            <a:ext cx="22479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Юрлица</a:t>
            </a:r>
            <a:r>
              <a:rPr lang="ru-RU" dirty="0"/>
              <a:t>, которые располагаются </a:t>
            </a:r>
            <a:r>
              <a:rPr lang="ru-RU" u="sng" dirty="0" smtClean="0"/>
              <a:t>вне </a:t>
            </a:r>
            <a:r>
              <a:rPr lang="ru-RU" dirty="0"/>
              <a:t>МКД, вправе выбирать </a:t>
            </a:r>
            <a:r>
              <a:rPr lang="ru-RU" dirty="0" smtClean="0"/>
              <a:t>удобный для </a:t>
            </a:r>
            <a:r>
              <a:rPr lang="ru-RU" dirty="0"/>
              <a:t>себя </a:t>
            </a:r>
            <a:r>
              <a:rPr lang="ru-RU" dirty="0" smtClean="0"/>
              <a:t>вариант </a:t>
            </a:r>
            <a:r>
              <a:rPr lang="ru-RU" dirty="0"/>
              <a:t>расчета платы за </a:t>
            </a:r>
            <a:r>
              <a:rPr lang="ru-RU" dirty="0" smtClean="0"/>
              <a:t>услугу по обращению с ТКО </a:t>
            </a:r>
            <a:r>
              <a:rPr lang="ru-RU" dirty="0"/>
              <a:t>– </a:t>
            </a:r>
            <a:endParaRPr lang="ru-RU" dirty="0" smtClean="0"/>
          </a:p>
          <a:p>
            <a:r>
              <a:rPr lang="ru-RU" u="sng" dirty="0" smtClean="0"/>
              <a:t>по </a:t>
            </a:r>
            <a:r>
              <a:rPr lang="ru-RU" u="sng" dirty="0"/>
              <a:t>нормативу </a:t>
            </a:r>
            <a:r>
              <a:rPr lang="ru-RU" dirty="0"/>
              <a:t>или </a:t>
            </a:r>
            <a:endParaRPr lang="ru-RU" dirty="0" smtClean="0"/>
          </a:p>
          <a:p>
            <a:r>
              <a:rPr lang="ru-RU" u="sng" dirty="0" smtClean="0"/>
              <a:t>по</a:t>
            </a:r>
            <a:r>
              <a:rPr lang="ru-RU" dirty="0" smtClean="0"/>
              <a:t> </a:t>
            </a:r>
            <a:r>
              <a:rPr lang="ru-RU" u="sng" dirty="0" smtClean="0"/>
              <a:t>объему контейнера </a:t>
            </a:r>
          </a:p>
          <a:p>
            <a:r>
              <a:rPr lang="ru-RU" sz="1600" i="1" u="sng" dirty="0" smtClean="0"/>
              <a:t>(Постановление Правительства РФ №505 от 03.06.2016 г)</a:t>
            </a:r>
            <a:endParaRPr lang="ru-RU" sz="1600" i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9848846" y="2778889"/>
            <a:ext cx="2139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Юридические </a:t>
            </a:r>
            <a:r>
              <a:rPr lang="ru-RU" dirty="0"/>
              <a:t>лица, которые располагаются </a:t>
            </a:r>
            <a:r>
              <a:rPr lang="ru-RU" dirty="0" smtClean="0"/>
              <a:t>в МКД оплачивают услугу </a:t>
            </a:r>
            <a:r>
              <a:rPr lang="ru-RU" dirty="0"/>
              <a:t>по обращению с ТКО – </a:t>
            </a:r>
            <a:r>
              <a:rPr lang="ru-RU" u="sng" dirty="0"/>
              <a:t>по </a:t>
            </a:r>
            <a:r>
              <a:rPr lang="ru-RU" dirty="0" smtClean="0"/>
              <a:t>соответствующему </a:t>
            </a:r>
            <a:r>
              <a:rPr lang="ru-RU" u="sng" dirty="0" smtClean="0"/>
              <a:t>нормативу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93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406" y="3229192"/>
            <a:ext cx="25881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smtClean="0">
                <a:latin typeface="+mn-lt"/>
              </a:rPr>
              <a:t>В </a:t>
            </a:r>
            <a:r>
              <a:rPr lang="ru-RU" dirty="0">
                <a:latin typeface="+mn-lt"/>
              </a:rPr>
              <a:t>Ставропольском крае </a:t>
            </a:r>
            <a:r>
              <a:rPr lang="ru-RU" dirty="0" smtClean="0">
                <a:latin typeface="+mn-lt"/>
              </a:rPr>
              <a:t>в год образуется около </a:t>
            </a:r>
            <a:r>
              <a:rPr lang="ru-RU" sz="2400" b="1" dirty="0">
                <a:latin typeface="+mn-lt"/>
              </a:rPr>
              <a:t>1,2 млн. тонн </a:t>
            </a:r>
            <a:r>
              <a:rPr lang="ru-RU" dirty="0" smtClean="0">
                <a:latin typeface="+mn-lt"/>
              </a:rPr>
              <a:t>мусора. На начало 2018 года услугой по вывозу мусора пользовались лишь </a:t>
            </a:r>
            <a:r>
              <a:rPr lang="ru-RU" sz="2400" b="1" dirty="0" smtClean="0">
                <a:latin typeface="+mn-lt"/>
              </a:rPr>
              <a:t>57% </a:t>
            </a:r>
            <a:r>
              <a:rPr lang="ru-RU" dirty="0" smtClean="0">
                <a:latin typeface="+mn-lt"/>
              </a:rPr>
              <a:t>населения края </a:t>
            </a:r>
            <a:endParaRPr lang="ru-RU" dirty="0">
              <a:latin typeface="+mn-lt"/>
            </a:endParaRPr>
          </a:p>
        </p:txBody>
      </p:sp>
      <p:sp>
        <p:nvSpPr>
          <p:cNvPr id="6" name="Text Box 189"/>
          <p:cNvSpPr txBox="1">
            <a:spLocks noChangeArrowheads="1"/>
          </p:cNvSpPr>
          <p:nvPr/>
        </p:nvSpPr>
        <p:spPr bwMode="auto">
          <a:xfrm>
            <a:off x="2750457" y="852486"/>
            <a:ext cx="91875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latin typeface="+mj-lt"/>
                <a:cs typeface="Tahoma" panose="020B0604030504040204" pitchFamily="34" charset="0"/>
              </a:rPr>
              <a:t>Зачем нужен переход на новую систему обращения </a:t>
            </a:r>
          </a:p>
          <a:p>
            <a:pPr algn="ctr"/>
            <a:r>
              <a:rPr lang="ru-RU" altLang="ru-RU" sz="3200" b="1" dirty="0" smtClean="0">
                <a:latin typeface="+mj-lt"/>
                <a:cs typeface="Tahoma" panose="020B0604030504040204" pitchFamily="34" charset="0"/>
              </a:rPr>
              <a:t>с твердыми коммунальными отходами (ТКО)?</a:t>
            </a:r>
            <a:endParaRPr lang="ru-RU" altLang="ru-RU" sz="32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462874" y="2210116"/>
            <a:ext cx="6252626" cy="4343063"/>
            <a:chOff x="3289300" y="2236930"/>
            <a:chExt cx="6990066" cy="4343063"/>
          </a:xfrm>
        </p:grpSpPr>
        <p:pic>
          <p:nvPicPr>
            <p:cNvPr id="4" name="Picture 19" descr="C:\Users\gubanova\Documents\методические материалы\2017 год\30 ТКО\стихийные свалки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300" y="2236930"/>
              <a:ext cx="6990066" cy="400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289300" y="5564330"/>
              <a:ext cx="699006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000" dirty="0" smtClean="0">
                  <a:latin typeface="+mn-lt"/>
                </a:rPr>
                <a:t>Это путь к цивилизованной обработке и сортировке мусорных отходов и предотвращению экологической катастрофы</a:t>
              </a:r>
              <a:endParaRPr lang="ru-RU" sz="2000" dirty="0">
                <a:latin typeface="+mn-lt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765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3" name="Text Box 189"/>
          <p:cNvSpPr txBox="1">
            <a:spLocks noChangeArrowheads="1"/>
          </p:cNvSpPr>
          <p:nvPr/>
        </p:nvSpPr>
        <p:spPr bwMode="auto">
          <a:xfrm>
            <a:off x="2578100" y="1005394"/>
            <a:ext cx="8001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latin typeface="+mj-lt"/>
                <a:cs typeface="Tahoma" panose="020B0604030504040204" pitchFamily="34" charset="0"/>
              </a:rPr>
              <a:t>Крупногабаритный мусор</a:t>
            </a:r>
            <a:endParaRPr lang="ru-RU" alt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23" y="2247893"/>
            <a:ext cx="4590924" cy="4091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266" y="2752216"/>
            <a:ext cx="28665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Крупногабаритные </a:t>
            </a:r>
            <a:r>
              <a:rPr lang="ru-RU" b="1" dirty="0" smtClean="0"/>
              <a:t>отходы (КГО) </a:t>
            </a:r>
            <a:r>
              <a:rPr lang="ru-RU" dirty="0" smtClean="0"/>
              <a:t>- </a:t>
            </a:r>
            <a:r>
              <a:rPr lang="ru-RU" dirty="0"/>
              <a:t>это устаревшая мебель, бытовая техника, вышедшая из строя, велосипеды и другие крупные отходы, размер которых </a:t>
            </a:r>
            <a:r>
              <a:rPr lang="ru-RU" b="1" dirty="0"/>
              <a:t>больше 0,5 метра </a:t>
            </a:r>
            <a:r>
              <a:rPr lang="ru-RU" dirty="0"/>
              <a:t>в высоту, ширину и длину, и складирование которых невозможно в </a:t>
            </a:r>
            <a:r>
              <a:rPr lang="ru-RU" dirty="0" smtClean="0"/>
              <a:t>контейнерах</a:t>
            </a:r>
          </a:p>
          <a:p>
            <a:r>
              <a:rPr lang="ru-RU" i="1" dirty="0" smtClean="0"/>
              <a:t>(Постановление Правительства РФ № 1156 от 12.11.2016 г.)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090115" y="1846877"/>
            <a:ext cx="4013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Где можно складировать?</a:t>
            </a:r>
          </a:p>
          <a:p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бункерах-накопителях </a:t>
            </a: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на </a:t>
            </a:r>
            <a:r>
              <a:rPr lang="ru-RU" sz="2000" dirty="0"/>
              <a:t>специальных </a:t>
            </a:r>
            <a:r>
              <a:rPr lang="ru-RU" sz="2000" dirty="0" smtClean="0"/>
              <a:t>площадках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r>
              <a:rPr lang="ru-RU" sz="2000" b="1" dirty="0" smtClean="0"/>
              <a:t>Вывоз КГО осуществляется: </a:t>
            </a:r>
          </a:p>
          <a:p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по </a:t>
            </a:r>
            <a:r>
              <a:rPr lang="ru-RU" sz="2000" dirty="0"/>
              <a:t>мере </a:t>
            </a:r>
            <a:r>
              <a:rPr lang="ru-RU" sz="2000" dirty="0" smtClean="0"/>
              <a:t>накопления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по </a:t>
            </a:r>
            <a:r>
              <a:rPr lang="ru-RU" sz="2000" dirty="0"/>
              <a:t>заявке жителей от мест их проживания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Не </a:t>
            </a:r>
            <a:r>
              <a:rPr lang="ru-RU" sz="2000" dirty="0"/>
              <a:t>реже </a:t>
            </a:r>
            <a:r>
              <a:rPr lang="ru-RU" sz="2000" u="sng" dirty="0"/>
              <a:t>одного раза в </a:t>
            </a:r>
            <a:r>
              <a:rPr lang="ru-RU" sz="2000" u="sng" dirty="0" smtClean="0"/>
              <a:t>неделю</a:t>
            </a:r>
            <a:r>
              <a:rPr lang="ru-RU" sz="2000" dirty="0" smtClean="0"/>
              <a:t>!!!</a:t>
            </a: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ВАЖНО</a:t>
            </a:r>
            <a:r>
              <a:rPr lang="ru-RU" b="1" dirty="0">
                <a:solidFill>
                  <a:prstClr val="black"/>
                </a:solidFill>
              </a:rPr>
              <a:t>!!!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Дополнительно платить за эту услугу в Ставропольском крае </a:t>
            </a:r>
            <a:r>
              <a:rPr lang="ru-RU" b="1" dirty="0">
                <a:solidFill>
                  <a:prstClr val="black"/>
                </a:solidFill>
              </a:rPr>
              <a:t>НЕ НУЖНО!!!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3924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3" name="Text Box 189"/>
          <p:cNvSpPr txBox="1">
            <a:spLocks noChangeArrowheads="1"/>
          </p:cNvSpPr>
          <p:nvPr/>
        </p:nvSpPr>
        <p:spPr bwMode="auto">
          <a:xfrm>
            <a:off x="2705100" y="928307"/>
            <a:ext cx="6919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latin typeface="+mj-lt"/>
                <a:cs typeface="Tahoma" panose="020B0604030504040204" pitchFamily="34" charset="0"/>
              </a:rPr>
              <a:t>Раздельное накопление ТКО</a:t>
            </a:r>
            <a:endParaRPr lang="ru-RU" alt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625012" y="2367546"/>
            <a:ext cx="2463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Специальные </a:t>
            </a:r>
            <a:endParaRPr lang="ru-RU" dirty="0" smtClean="0"/>
          </a:p>
          <a:p>
            <a:r>
              <a:rPr lang="ru-RU" dirty="0" smtClean="0"/>
              <a:t>емкости </a:t>
            </a:r>
            <a:r>
              <a:rPr lang="ru-RU" dirty="0"/>
              <a:t>для раздельного накопления ТКО </a:t>
            </a:r>
            <a:endParaRPr lang="ru-RU" dirty="0" smtClean="0"/>
          </a:p>
          <a:p>
            <a:r>
              <a:rPr lang="ru-RU" dirty="0" smtClean="0"/>
              <a:t>также </a:t>
            </a:r>
            <a:r>
              <a:rPr lang="ru-RU" dirty="0"/>
              <a:t>установлены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территории </a:t>
            </a:r>
            <a:endParaRPr lang="ru-RU" dirty="0" smtClean="0"/>
          </a:p>
          <a:p>
            <a:r>
              <a:rPr lang="ru-RU" dirty="0" smtClean="0"/>
              <a:t>города-курорта </a:t>
            </a:r>
            <a:r>
              <a:rPr lang="ru-RU" sz="2000" b="1" dirty="0"/>
              <a:t>Железноводск</a:t>
            </a:r>
            <a:r>
              <a:rPr lang="ru-RU" dirty="0"/>
              <a:t> и </a:t>
            </a:r>
            <a:r>
              <a:rPr lang="ru-RU" sz="2000" b="1" dirty="0"/>
              <a:t>Минераловодского городского </a:t>
            </a:r>
            <a:r>
              <a:rPr lang="ru-RU" sz="2000" b="1" dirty="0" smtClean="0"/>
              <a:t>округа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938466" y="2015067"/>
            <a:ext cx="6544201" cy="4467596"/>
            <a:chOff x="3517899" y="1866900"/>
            <a:chExt cx="6692898" cy="49022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99" y="1866900"/>
              <a:ext cx="3543299" cy="236219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700" y="1866900"/>
              <a:ext cx="3340097" cy="236219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900" y="4229099"/>
              <a:ext cx="3543298" cy="2540001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8" y="4161742"/>
            <a:ext cx="3191400" cy="2320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6" y="2935325"/>
            <a:ext cx="25780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Ставрополе  </a:t>
            </a:r>
          </a:p>
          <a:p>
            <a:r>
              <a:rPr lang="ru-RU" dirty="0" smtClean="0"/>
              <a:t>установлено порядка </a:t>
            </a:r>
            <a:r>
              <a:rPr lang="ru-RU" sz="2400" b="1" dirty="0"/>
              <a:t>200</a:t>
            </a:r>
            <a:r>
              <a:rPr lang="ru-RU" sz="2000" b="1" dirty="0"/>
              <a:t> </a:t>
            </a:r>
            <a:r>
              <a:rPr lang="ru-RU" dirty="0"/>
              <a:t>контейнеров для сбора </a:t>
            </a:r>
            <a:r>
              <a:rPr lang="ru-RU" dirty="0" smtClean="0"/>
              <a:t>пластиковой тары.</a:t>
            </a:r>
          </a:p>
          <a:p>
            <a:r>
              <a:rPr lang="ru-RU" sz="2400" b="1" dirty="0" smtClean="0"/>
              <a:t>СКОРО</a:t>
            </a:r>
            <a:r>
              <a:rPr lang="ru-RU" b="1" dirty="0" smtClean="0"/>
              <a:t> </a:t>
            </a:r>
            <a:r>
              <a:rPr lang="ru-RU" dirty="0" smtClean="0"/>
              <a:t>контейнеры </a:t>
            </a:r>
            <a:r>
              <a:rPr lang="ru-RU" dirty="0"/>
              <a:t>для раздельного </a:t>
            </a:r>
            <a:r>
              <a:rPr lang="ru-RU" dirty="0" smtClean="0"/>
              <a:t>накопления ТКО установят в </a:t>
            </a:r>
            <a:r>
              <a:rPr lang="ru-RU" dirty="0"/>
              <a:t>школах, университетах и т.д.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92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15368" name="TextBox 13"/>
          <p:cNvSpPr txBox="1">
            <a:spLocks noChangeArrowheads="1"/>
          </p:cNvSpPr>
          <p:nvPr/>
        </p:nvSpPr>
        <p:spPr bwMode="auto">
          <a:xfrm>
            <a:off x="7289800" y="4198586"/>
            <a:ext cx="46482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latin typeface="Calibri" panose="020F0502020204030204"/>
                <a:cs typeface="Tahoma" panose="020B0604030504040204" pitchFamily="34" charset="0"/>
              </a:rPr>
              <a:t>Также к</a:t>
            </a:r>
            <a:r>
              <a:rPr lang="ru-RU" altLang="ru-RU" sz="2000" b="1" dirty="0" smtClean="0">
                <a:latin typeface="+mn-lt"/>
                <a:cs typeface="Tahoma" panose="020B0604030504040204" pitchFamily="34" charset="0"/>
              </a:rPr>
              <a:t>онтроль за деятельностью </a:t>
            </a:r>
            <a:r>
              <a:rPr lang="ru-RU" altLang="ru-RU" sz="2000" b="1" dirty="0" err="1" smtClean="0">
                <a:latin typeface="+mn-lt"/>
                <a:cs typeface="Tahoma" panose="020B0604030504040204" pitchFamily="34" charset="0"/>
              </a:rPr>
              <a:t>регоператора</a:t>
            </a:r>
            <a:r>
              <a:rPr lang="ru-RU" altLang="ru-RU" sz="2000" b="1" dirty="0" smtClean="0">
                <a:latin typeface="+mn-lt"/>
                <a:cs typeface="Tahoma" panose="020B0604030504040204" pitchFamily="34" charset="0"/>
              </a:rPr>
              <a:t> осуществляют:</a:t>
            </a:r>
            <a:endParaRPr lang="ru-RU" altLang="ru-RU" sz="2000" b="1" dirty="0">
              <a:latin typeface="+mn-lt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ru-RU" altLang="ru-RU" sz="1800" dirty="0" smtClean="0">
                <a:latin typeface="+mn-lt"/>
                <a:cs typeface="Tahoma" panose="020B0604030504040204" pitchFamily="34" charset="0"/>
              </a:rPr>
              <a:t>министерство ЖКХ Ставропольского края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ru-RU" altLang="ru-RU" sz="1800" dirty="0" smtClean="0">
                <a:latin typeface="+mn-lt"/>
                <a:cs typeface="Tahoma" panose="020B0604030504040204" pitchFamily="34" charset="0"/>
              </a:rPr>
              <a:t>управление Ставропольского края по строительному и жилищному надзору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ru-RU" sz="1800" dirty="0">
                <a:latin typeface="+mn-lt"/>
                <a:ea typeface="Calibri" panose="020F0502020204030204" pitchFamily="34" charset="0"/>
              </a:rPr>
              <a:t>управление федеральной службы по надзору в сфере природопользования по Ставропольскому краю</a:t>
            </a:r>
            <a:endParaRPr lang="ru-RU" altLang="ru-RU" sz="1800" dirty="0">
              <a:latin typeface="+mn-lt"/>
            </a:endParaRPr>
          </a:p>
        </p:txBody>
      </p:sp>
      <p:sp>
        <p:nvSpPr>
          <p:cNvPr id="15" name="Text Box 189"/>
          <p:cNvSpPr txBox="1">
            <a:spLocks noChangeArrowheads="1"/>
          </p:cNvSpPr>
          <p:nvPr/>
        </p:nvSpPr>
        <p:spPr bwMode="auto">
          <a:xfrm>
            <a:off x="2908299" y="900327"/>
            <a:ext cx="8001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ahoma" panose="020B0604030504040204" pitchFamily="34" charset="0"/>
              </a:rPr>
              <a:t>Контроль за деятельностью </a:t>
            </a:r>
            <a:r>
              <a:rPr lang="ru-RU" altLang="ru-RU" sz="32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  <a:cs typeface="Tahoma" panose="020B0604030504040204" pitchFamily="34" charset="0"/>
              </a:rPr>
              <a:t>регоператора</a:t>
            </a:r>
            <a:endParaRPr lang="ru-RU" alt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648782"/>
            <a:ext cx="3454400" cy="2294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90" y="4198586"/>
            <a:ext cx="3633521" cy="2422347"/>
          </a:xfrm>
          <a:prstGeom prst="rect">
            <a:avLst/>
          </a:prstGeom>
        </p:spPr>
      </p:pic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261983" y="3204613"/>
            <a:ext cx="3075206" cy="3416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800" dirty="0" smtClean="0">
                <a:latin typeface="+mn-lt"/>
                <a:cs typeface="Tahoma" panose="020B0604030504040204" pitchFamily="34" charset="0"/>
              </a:rPr>
              <a:t>По вопросам: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ru-RU" sz="1800" dirty="0" smtClean="0">
                <a:latin typeface="+mn-lt"/>
                <a:cs typeface="Tahoma" panose="020B0604030504040204" pitchFamily="34" charset="0"/>
              </a:rPr>
              <a:t>нарушения </a:t>
            </a:r>
            <a:r>
              <a:rPr lang="ru-RU" sz="1800" dirty="0">
                <a:latin typeface="+mn-lt"/>
                <a:cs typeface="Tahoma" panose="020B0604030504040204" pitchFamily="34" charset="0"/>
              </a:rPr>
              <a:t>графика вывоза </a:t>
            </a:r>
            <a:r>
              <a:rPr lang="ru-RU" sz="1800" dirty="0" smtClean="0">
                <a:latin typeface="+mn-lt"/>
                <a:cs typeface="Tahoma" panose="020B0604030504040204" pitchFamily="34" charset="0"/>
              </a:rPr>
              <a:t>ТКО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ru-RU" sz="1800" dirty="0" smtClean="0">
                <a:latin typeface="+mn-lt"/>
                <a:cs typeface="Tahoma" panose="020B0604030504040204" pitchFamily="34" charset="0"/>
              </a:rPr>
              <a:t>установки </a:t>
            </a:r>
            <a:r>
              <a:rPr lang="ru-RU" sz="1800" dirty="0">
                <a:latin typeface="+mn-lt"/>
                <a:cs typeface="Tahoma" panose="020B0604030504040204" pitchFamily="34" charset="0"/>
              </a:rPr>
              <a:t>контейнерной </a:t>
            </a:r>
            <a:r>
              <a:rPr lang="ru-RU" sz="1800" dirty="0" smtClean="0">
                <a:latin typeface="+mn-lt"/>
                <a:cs typeface="Tahoma" panose="020B0604030504040204" pitchFamily="34" charset="0"/>
              </a:rPr>
              <a:t>площадки</a:t>
            </a:r>
            <a:endParaRPr lang="ru-RU" sz="1800" dirty="0">
              <a:latin typeface="+mn-lt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ru-RU" sz="1800" dirty="0" smtClean="0">
                <a:latin typeface="+mn-lt"/>
                <a:cs typeface="Tahoma" panose="020B0604030504040204" pitchFamily="34" charset="0"/>
              </a:rPr>
              <a:t> качества предоставляемой услуги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800" dirty="0" smtClean="0">
                <a:latin typeface="+mn-lt"/>
                <a:cs typeface="Tahoma" panose="020B0604030504040204" pitchFamily="34" charset="0"/>
              </a:rPr>
              <a:t>необходимо </a:t>
            </a:r>
            <a:r>
              <a:rPr lang="ru-RU" sz="1800" dirty="0">
                <a:latin typeface="+mn-lt"/>
                <a:cs typeface="Tahoma" panose="020B0604030504040204" pitchFamily="34" charset="0"/>
              </a:rPr>
              <a:t>обращаться </a:t>
            </a:r>
            <a:r>
              <a:rPr lang="ru-RU" sz="1800" dirty="0" smtClean="0">
                <a:latin typeface="+mn-lt"/>
                <a:cs typeface="Tahoma" panose="020B0604030504040204" pitchFamily="34" charset="0"/>
              </a:rPr>
              <a:t>в </a:t>
            </a:r>
            <a:r>
              <a:rPr lang="ru-RU" sz="1800" dirty="0">
                <a:latin typeface="+mn-lt"/>
                <a:cs typeface="Tahoma" panose="020B0604030504040204" pitchFamily="34" charset="0"/>
              </a:rPr>
              <a:t>свою управляющую организацию</a:t>
            </a:r>
            <a:r>
              <a:rPr lang="ru-RU" sz="1800" dirty="0" smtClean="0">
                <a:latin typeface="+mn-lt"/>
                <a:cs typeface="Tahoma" panose="020B060403050404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800" u="sng" dirty="0" smtClean="0">
                <a:latin typeface="+mn-lt"/>
                <a:cs typeface="Tahoma" panose="020B0604030504040204" pitchFamily="34" charset="0"/>
              </a:rPr>
              <a:t>к </a:t>
            </a:r>
            <a:r>
              <a:rPr lang="ru-RU" sz="1800" u="sng" dirty="0" err="1">
                <a:latin typeface="+mn-lt"/>
                <a:cs typeface="Tahoma" panose="020B0604030504040204" pitchFamily="34" charset="0"/>
              </a:rPr>
              <a:t>регоператору</a:t>
            </a:r>
            <a:r>
              <a:rPr lang="ru-RU" sz="1800" u="sng" dirty="0">
                <a:latin typeface="+mn-lt"/>
                <a:cs typeface="Tahoma" panose="020B0604030504040204" pitchFamily="34" charset="0"/>
              </a:rPr>
              <a:t> </a:t>
            </a:r>
            <a:r>
              <a:rPr lang="ru-RU" sz="1800" dirty="0">
                <a:latin typeface="+mn-lt"/>
                <a:cs typeface="Tahoma" panose="020B0604030504040204" pitchFamily="34" charset="0"/>
              </a:rPr>
              <a:t>или в местную </a:t>
            </a:r>
            <a:r>
              <a:rPr lang="ru-RU" sz="1800" dirty="0" smtClean="0">
                <a:latin typeface="+mn-lt"/>
                <a:cs typeface="Tahoma" panose="020B0604030504040204" pitchFamily="34" charset="0"/>
              </a:rPr>
              <a:t>администрацию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7189" y="1648782"/>
            <a:ext cx="4570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 smtClean="0">
                <a:latin typeface="+mn-lt"/>
                <a:cs typeface="Tahoma" panose="020B0604030504040204" pitchFamily="34" charset="0"/>
              </a:rPr>
              <a:t>Регоператор</a:t>
            </a:r>
            <a:r>
              <a:rPr lang="ru-RU" dirty="0" smtClean="0">
                <a:latin typeface="+mn-lt"/>
                <a:cs typeface="Tahoma" panose="020B0604030504040204" pitchFamily="34" charset="0"/>
              </a:rPr>
              <a:t> </a:t>
            </a:r>
            <a:r>
              <a:rPr lang="ru-RU" dirty="0">
                <a:latin typeface="+mn-lt"/>
                <a:cs typeface="Tahoma" panose="020B0604030504040204" pitchFamily="34" charset="0"/>
              </a:rPr>
              <a:t>выбирается на конкурсной основе на </a:t>
            </a:r>
            <a:r>
              <a:rPr lang="ru-RU" dirty="0" smtClean="0">
                <a:latin typeface="+mn-lt"/>
                <a:cs typeface="Tahoma" panose="020B0604030504040204" pitchFamily="34" charset="0"/>
              </a:rPr>
              <a:t>срок </a:t>
            </a:r>
            <a:r>
              <a:rPr lang="ru-RU" u="sng" dirty="0" smtClean="0">
                <a:latin typeface="+mn-lt"/>
                <a:cs typeface="Tahoma" panose="020B0604030504040204" pitchFamily="34" charset="0"/>
              </a:rPr>
              <a:t>от 10 до 15 лет</a:t>
            </a:r>
            <a:endParaRPr lang="ru-RU" u="sng" dirty="0">
              <a:latin typeface="+mn-lt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+mn-lt"/>
                <a:cs typeface="Tahoma" panose="020B0604030504040204" pitchFamily="34" charset="0"/>
              </a:rPr>
              <a:t>Министерством </a:t>
            </a:r>
            <a:r>
              <a:rPr lang="ru-RU" dirty="0">
                <a:latin typeface="+mn-lt"/>
                <a:cs typeface="Tahoma" panose="020B0604030504040204" pitchFamily="34" charset="0"/>
              </a:rPr>
              <a:t>ЖКХ </a:t>
            </a:r>
            <a:r>
              <a:rPr lang="ru-RU" dirty="0" smtClean="0">
                <a:latin typeface="+mn-lt"/>
                <a:cs typeface="Tahoma" panose="020B0604030504040204" pitchFamily="34" charset="0"/>
              </a:rPr>
              <a:t>края </a:t>
            </a:r>
            <a:r>
              <a:rPr lang="ru-RU" dirty="0">
                <a:latin typeface="+mn-lt"/>
                <a:cs typeface="Tahoma" panose="020B0604030504040204" pitchFamily="34" charset="0"/>
              </a:rPr>
              <a:t>с каждым из </a:t>
            </a:r>
            <a:r>
              <a:rPr lang="ru-RU" dirty="0" err="1">
                <a:latin typeface="+mn-lt"/>
                <a:cs typeface="Tahoma" panose="020B0604030504040204" pitchFamily="34" charset="0"/>
              </a:rPr>
              <a:t>регоператоров</a:t>
            </a:r>
            <a:r>
              <a:rPr lang="ru-RU" dirty="0">
                <a:latin typeface="+mn-lt"/>
                <a:cs typeface="Tahoma" panose="020B0604030504040204" pitchFamily="34" charset="0"/>
              </a:rPr>
              <a:t> заключается срочное </a:t>
            </a:r>
            <a:r>
              <a:rPr lang="ru-RU" u="sng" dirty="0">
                <a:latin typeface="+mn-lt"/>
                <a:cs typeface="Tahoma" panose="020B0604030504040204" pitchFamily="34" charset="0"/>
              </a:rPr>
              <a:t>соглашение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+mn-lt"/>
                <a:cs typeface="Tahoma" panose="020B0604030504040204" pitchFamily="34" charset="0"/>
              </a:rPr>
              <a:t>Невыполнение условий соглашения грозит </a:t>
            </a:r>
            <a:r>
              <a:rPr lang="ru-RU" dirty="0" err="1">
                <a:latin typeface="+mn-lt"/>
                <a:cs typeface="Tahoma" panose="020B0604030504040204" pitchFamily="34" charset="0"/>
              </a:rPr>
              <a:t>регоператору</a:t>
            </a:r>
            <a:r>
              <a:rPr lang="ru-RU" dirty="0">
                <a:latin typeface="+mn-lt"/>
                <a:cs typeface="Tahoma" panose="020B0604030504040204" pitchFamily="34" charset="0"/>
              </a:rPr>
              <a:t> крупными </a:t>
            </a:r>
            <a:r>
              <a:rPr lang="ru-RU" dirty="0" smtClean="0">
                <a:latin typeface="+mn-lt"/>
                <a:cs typeface="Tahoma" panose="020B0604030504040204" pitchFamily="34" charset="0"/>
              </a:rPr>
              <a:t>штрафами, вплоть до лишения </a:t>
            </a:r>
            <a:r>
              <a:rPr lang="ru-RU" dirty="0">
                <a:latin typeface="+mn-lt"/>
                <a:cs typeface="Tahoma" panose="020B0604030504040204" pitchFamily="34" charset="0"/>
              </a:rPr>
              <a:t>статуса  </a:t>
            </a:r>
          </a:p>
        </p:txBody>
      </p:sp>
    </p:spTree>
    <p:extLst>
      <p:ext uri="{BB962C8B-B14F-4D97-AF65-F5344CB8AC3E}">
        <p14:creationId xmlns:p14="http://schemas.microsoft.com/office/powerpoint/2010/main" val="1994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91825" y="0"/>
            <a:ext cx="1400175" cy="2092325"/>
          </a:xfrm>
          <a:prstGeom prst="rect">
            <a:avLst/>
          </a:prstGeom>
          <a:solidFill>
            <a:srgbClr val="E8E8E8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6" name="Rectangle 2"/>
          <p:cNvSpPr txBox="1">
            <a:spLocks noChangeArrowheads="1"/>
          </p:cNvSpPr>
          <p:nvPr/>
        </p:nvSpPr>
        <p:spPr bwMode="auto">
          <a:xfrm>
            <a:off x="3701214" y="3593072"/>
            <a:ext cx="7090611" cy="615577"/>
          </a:xfrm>
          <a:prstGeom prst="rect">
            <a:avLst/>
          </a:prstGeom>
          <a:gradFill>
            <a:gsLst>
              <a:gs pos="91000">
                <a:schemeClr val="accent1">
                  <a:tint val="66000"/>
                  <a:satMod val="160000"/>
                </a:schemeClr>
              </a:gs>
              <a:gs pos="78000">
                <a:schemeClr val="accent1">
                  <a:tint val="44500"/>
                  <a:satMod val="160000"/>
                </a:schemeClr>
              </a:gs>
              <a:gs pos="27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 lIns="121944" tIns="60972" rIns="121944" bIns="6097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СПАСИБО ЗА </a:t>
            </a:r>
            <a:r>
              <a:rPr lang="ru-RU" altLang="ru-RU" sz="32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ВНИМАНИЕ!</a:t>
            </a:r>
          </a:p>
        </p:txBody>
      </p:sp>
      <p:pic>
        <p:nvPicPr>
          <p:cNvPr id="15367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573338"/>
            <a:ext cx="17938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4062413"/>
            <a:ext cx="187007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3313113"/>
            <a:ext cx="181927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800" y="762001"/>
            <a:ext cx="8519055" cy="1839120"/>
          </a:xfrm>
        </p:spPr>
        <p:txBody>
          <a:bodyPr>
            <a:normAutofit/>
          </a:bodyPr>
          <a:lstStyle/>
          <a:p>
            <a:pPr lvl="0" eaLnBrk="0" hangingPunct="0">
              <a:lnSpc>
                <a:spcPct val="100000"/>
              </a:lnSpc>
            </a:pPr>
            <a:r>
              <a:rPr lang="ru-RU" altLang="ru-RU" sz="2900" b="1" dirty="0" smtClean="0">
                <a:latin typeface="+mj-lt"/>
                <a:ea typeface="+mn-ea"/>
              </a:rPr>
              <a:t>Федеральный </a:t>
            </a:r>
            <a:r>
              <a:rPr lang="ru-RU" altLang="ru-RU" sz="2900" b="1" dirty="0">
                <a:latin typeface="+mj-lt"/>
                <a:ea typeface="+mn-ea"/>
              </a:rPr>
              <a:t>закон от 29.12.2014 г. № 458-ФЗ </a:t>
            </a:r>
            <a:r>
              <a:rPr lang="ru-RU" altLang="ru-RU" sz="2900" b="1" dirty="0" smtClean="0">
                <a:latin typeface="+mj-lt"/>
                <a:ea typeface="+mn-ea"/>
              </a:rPr>
              <a:t/>
            </a:r>
            <a:br>
              <a:rPr lang="ru-RU" altLang="ru-RU" sz="2900" b="1" dirty="0" smtClean="0">
                <a:latin typeface="+mj-lt"/>
                <a:ea typeface="+mn-ea"/>
              </a:rPr>
            </a:br>
            <a:r>
              <a:rPr lang="ru-RU" altLang="ru-RU" sz="2900" b="1" dirty="0" smtClean="0">
                <a:latin typeface="+mj-lt"/>
                <a:ea typeface="+mn-ea"/>
              </a:rPr>
              <a:t>«</a:t>
            </a:r>
            <a:r>
              <a:rPr lang="ru-RU" altLang="ru-RU" sz="2900" b="1" dirty="0">
                <a:latin typeface="+mj-lt"/>
                <a:ea typeface="+mn-ea"/>
              </a:rPr>
              <a:t>Об отходах производства и потребления</a:t>
            </a:r>
            <a:r>
              <a:rPr lang="ru-RU" altLang="ru-RU" sz="2900" b="1" dirty="0" smtClean="0">
                <a:latin typeface="+mj-lt"/>
                <a:ea typeface="+mn-ea"/>
              </a:rPr>
              <a:t>»</a:t>
            </a:r>
            <a:br>
              <a:rPr lang="ru-RU" altLang="ru-RU" sz="2900" b="1" dirty="0" smtClean="0">
                <a:latin typeface="+mj-lt"/>
                <a:ea typeface="+mn-ea"/>
              </a:rPr>
            </a:br>
            <a:r>
              <a:rPr lang="ru-RU" altLang="ru-RU" sz="2900" b="1" dirty="0" smtClean="0">
                <a:latin typeface="+mj-lt"/>
                <a:ea typeface="+mn-ea"/>
              </a:rPr>
              <a:t>Что меняется?</a:t>
            </a:r>
            <a:endParaRPr lang="ru-RU" sz="2700" i="1" dirty="0">
              <a:latin typeface="+mj-lt"/>
              <a:ea typeface="+mn-e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3387" y="2580882"/>
            <a:ext cx="5157787" cy="823912"/>
          </a:xfrm>
        </p:spPr>
        <p:txBody>
          <a:bodyPr/>
          <a:lstStyle/>
          <a:p>
            <a:r>
              <a:rPr lang="ru-RU" altLang="ru-RU" dirty="0"/>
              <a:t>До </a:t>
            </a:r>
            <a:r>
              <a:rPr lang="ru-RU" altLang="ru-RU" dirty="0" smtClean="0"/>
              <a:t>начала деятельности регионального оператора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3454006"/>
            <a:ext cx="5956299" cy="299759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 eaLnBrk="0" hangingPunct="0"/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Отсутствует полноценная система регулирования в области обращения с ТКО</a:t>
            </a:r>
          </a:p>
          <a:p>
            <a:pPr algn="l" eaLnBrk="0" hangingPunct="0"/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Полномочия по организации деятельности по обращению с отходами </a:t>
            </a:r>
            <a:r>
              <a:rPr lang="ru-RU" altLang="ru-RU" sz="2000" dirty="0" smtClean="0">
                <a:solidFill>
                  <a:prstClr val="black"/>
                </a:solidFill>
                <a:latin typeface="+mn-lt"/>
                <a:ea typeface="+mn-ea"/>
              </a:rPr>
              <a:t>- на </a:t>
            </a:r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уровне муниципалитетов</a:t>
            </a:r>
          </a:p>
          <a:p>
            <a:pPr algn="l" eaLnBrk="0" hangingPunct="0"/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Широкое распространение стихийных свалок</a:t>
            </a:r>
          </a:p>
          <a:p>
            <a:pPr algn="l" eaLnBrk="0" hangingPunct="0"/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Тариф не регулируется государством, цена на услугу договорная</a:t>
            </a:r>
          </a:p>
          <a:p>
            <a:pPr algn="l" eaLnBrk="0" hangingPunct="0"/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Является жилищной услугой, расчет платы производится с квадратного метра жилого помещения</a:t>
            </a:r>
            <a:endParaRPr lang="ru-RU" sz="200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0667" y="2580882"/>
            <a:ext cx="5183188" cy="823912"/>
          </a:xfrm>
        </p:spPr>
        <p:txBody>
          <a:bodyPr/>
          <a:lstStyle/>
          <a:p>
            <a:pPr lvl="0" eaLnBrk="0" hangingPunct="0"/>
            <a:r>
              <a:rPr lang="ru-RU" altLang="ru-RU" dirty="0">
                <a:solidFill>
                  <a:prstClr val="black"/>
                </a:solidFill>
                <a:ea typeface="+mn-ea"/>
              </a:rPr>
              <a:t>После </a:t>
            </a:r>
            <a:r>
              <a:rPr lang="ru-RU" altLang="ru-RU" dirty="0" smtClean="0">
                <a:solidFill>
                  <a:prstClr val="black"/>
                </a:solidFill>
                <a:ea typeface="+mn-ea"/>
              </a:rPr>
              <a:t>начала деятельности регионального оператора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56298" y="3454006"/>
            <a:ext cx="6235702" cy="2997593"/>
          </a:xfrm>
        </p:spPr>
        <p:txBody>
          <a:bodyPr>
            <a:normAutofit fontScale="92500" lnSpcReduction="20000"/>
          </a:bodyPr>
          <a:lstStyle/>
          <a:p>
            <a:pPr algn="l" eaLnBrk="0" hangingPunct="0"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+mn-lt"/>
                <a:ea typeface="+mn-ea"/>
              </a:rPr>
              <a:t>Ключевой игрок - региональный оператор, ответственный за полный цикл обращения с ТКО</a:t>
            </a:r>
            <a:endParaRPr lang="ru-RU" altLang="ru-RU" sz="2000" dirty="0">
              <a:solidFill>
                <a:prstClr val="black"/>
              </a:solidFill>
              <a:latin typeface="+mn-lt"/>
              <a:ea typeface="+mn-ea"/>
            </a:endParaRPr>
          </a:p>
          <a:p>
            <a:pPr algn="l" eaLnBrk="0" hangingPunct="0">
              <a:defRPr/>
            </a:pPr>
            <a:r>
              <a:rPr lang="ru-RU" altLang="ru-RU" sz="2100" dirty="0" smtClean="0">
                <a:solidFill>
                  <a:prstClr val="black"/>
                </a:solidFill>
                <a:latin typeface="+mn-lt"/>
                <a:ea typeface="+mn-ea"/>
              </a:rPr>
              <a:t>Полномочия</a:t>
            </a:r>
            <a:r>
              <a:rPr lang="ru-RU" altLang="ru-RU" sz="2100" dirty="0">
                <a:solidFill>
                  <a:prstClr val="black"/>
                </a:solidFill>
                <a:latin typeface="Calibri" panose="020F0502020204030204"/>
              </a:rPr>
              <a:t> по организации деятельности </a:t>
            </a:r>
            <a:r>
              <a:rPr lang="ru-RU" altLang="ru-RU" sz="2100" dirty="0" smtClean="0">
                <a:solidFill>
                  <a:prstClr val="black"/>
                </a:solidFill>
                <a:latin typeface="Calibri" panose="020F0502020204030204"/>
              </a:rPr>
              <a:t>по сбору, транспортировке </a:t>
            </a:r>
            <a:r>
              <a:rPr lang="ru-RU" altLang="ru-RU" sz="2100" dirty="0">
                <a:solidFill>
                  <a:prstClr val="black"/>
                </a:solidFill>
                <a:latin typeface="Calibri" panose="020F0502020204030204"/>
              </a:rPr>
              <a:t>и </a:t>
            </a:r>
            <a:r>
              <a:rPr lang="ru-RU" altLang="ru-RU" sz="2100" dirty="0" smtClean="0">
                <a:solidFill>
                  <a:prstClr val="black"/>
                </a:solidFill>
                <a:latin typeface="Calibri" panose="020F0502020204030204"/>
              </a:rPr>
              <a:t>захоронению ТКО -</a:t>
            </a:r>
            <a:r>
              <a:rPr lang="ru-RU" altLang="ru-RU" sz="2100" dirty="0" smtClean="0">
                <a:solidFill>
                  <a:prstClr val="black"/>
                </a:solidFill>
                <a:latin typeface="+mn-lt"/>
                <a:ea typeface="+mn-ea"/>
              </a:rPr>
              <a:t> на уровне края </a:t>
            </a:r>
          </a:p>
          <a:p>
            <a:pPr algn="l" eaLnBrk="0" hangingPunct="0">
              <a:defRPr/>
            </a:pPr>
            <a:r>
              <a:rPr lang="ru-RU" altLang="ru-RU" sz="2100" dirty="0" smtClean="0">
                <a:solidFill>
                  <a:prstClr val="black"/>
                </a:solidFill>
                <a:latin typeface="+mn-lt"/>
                <a:ea typeface="+mn-ea"/>
              </a:rPr>
              <a:t>Используются только лицензированные полигоны</a:t>
            </a:r>
            <a:endParaRPr lang="ru-RU" altLang="ru-RU" sz="2100" dirty="0">
              <a:solidFill>
                <a:prstClr val="black"/>
              </a:solidFill>
              <a:latin typeface="+mn-lt"/>
              <a:ea typeface="+mn-ea"/>
            </a:endParaRPr>
          </a:p>
          <a:p>
            <a:pPr lvl="0" algn="l" eaLnBrk="0" hangingPunct="0">
              <a:defRPr/>
            </a:pPr>
            <a:r>
              <a:rPr lang="ru-RU" altLang="ru-RU" sz="2100" dirty="0" smtClean="0">
                <a:solidFill>
                  <a:prstClr val="black"/>
                </a:solidFill>
                <a:latin typeface="Calibri" panose="020F0502020204030204"/>
              </a:rPr>
              <a:t>Тариф устанавливается </a:t>
            </a:r>
            <a:r>
              <a:rPr lang="ru-RU" altLang="ru-RU" sz="2100" dirty="0">
                <a:solidFill>
                  <a:prstClr val="black"/>
                </a:solidFill>
                <a:latin typeface="Calibri" panose="020F0502020204030204"/>
              </a:rPr>
              <a:t>региональной тарифной комиссией Ставропольского края, исходя из нормативов накопления твердых коммунальных отходов</a:t>
            </a:r>
            <a:endParaRPr lang="ru-RU" sz="21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0" hangingPunct="0"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+mn-lt"/>
                <a:ea typeface="+mn-ea"/>
              </a:rPr>
              <a:t>Услуга входит </a:t>
            </a:r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в состав коммунальных </a:t>
            </a:r>
            <a:r>
              <a:rPr lang="ru-RU" altLang="ru-RU" sz="2000" dirty="0" smtClean="0">
                <a:solidFill>
                  <a:prstClr val="black"/>
                </a:solidFill>
                <a:latin typeface="+mn-lt"/>
                <a:ea typeface="+mn-ea"/>
              </a:rPr>
              <a:t>услуг, расчет платы производится по </a:t>
            </a:r>
            <a:r>
              <a:rPr lang="ru-RU" altLang="ru-RU" sz="2000" dirty="0">
                <a:solidFill>
                  <a:prstClr val="black"/>
                </a:solidFill>
                <a:latin typeface="+mn-lt"/>
                <a:ea typeface="+mn-ea"/>
              </a:rPr>
              <a:t>количеству </a:t>
            </a:r>
            <a:r>
              <a:rPr lang="ru-RU" altLang="ru-RU" sz="2000" dirty="0" smtClean="0">
                <a:solidFill>
                  <a:prstClr val="black"/>
                </a:solidFill>
                <a:latin typeface="+mn-lt"/>
                <a:ea typeface="+mn-ea"/>
              </a:rPr>
              <a:t>проживающих</a:t>
            </a:r>
            <a:endParaRPr lang="ru-RU" altLang="ru-RU" sz="200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3224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24717" y="1418977"/>
            <a:ext cx="6358466" cy="4821475"/>
            <a:chOff x="2438400" y="2371725"/>
            <a:chExt cx="6473825" cy="4841798"/>
          </a:xfrm>
        </p:grpSpPr>
        <p:pic>
          <p:nvPicPr>
            <p:cNvPr id="8198" name="Picture 11" descr="\\10.128.66.21\Public\Пресс-служба\ФОТО\29.09.2017 Эко-сити\IMG_86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371725"/>
              <a:ext cx="6473825" cy="484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TextBox 14"/>
            <p:cNvSpPr txBox="1">
              <a:spLocks noChangeArrowheads="1"/>
            </p:cNvSpPr>
            <p:nvPr/>
          </p:nvSpPr>
          <p:spPr bwMode="auto">
            <a:xfrm>
              <a:off x="2438400" y="5977228"/>
              <a:ext cx="6473825" cy="1236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800" dirty="0" smtClean="0">
                  <a:solidFill>
                    <a:prstClr val="black"/>
                  </a:solidFill>
                  <a:latin typeface="Calibri" panose="020F0502020204030204"/>
                </a:rPr>
                <a:t>Задача регионального оператора организовать </a:t>
              </a:r>
              <a:r>
                <a:rPr lang="ru-RU" altLang="ru-RU" sz="1800" dirty="0">
                  <a:solidFill>
                    <a:prstClr val="black"/>
                  </a:solidFill>
                  <a:latin typeface="Calibri" panose="020F0502020204030204"/>
                </a:rPr>
                <a:t>сбор и </a:t>
              </a:r>
              <a:r>
                <a:rPr lang="ru-RU" altLang="ru-RU" sz="1800" dirty="0" smtClean="0">
                  <a:solidFill>
                    <a:prstClr val="black"/>
                  </a:solidFill>
                  <a:latin typeface="Calibri" panose="020F0502020204030204"/>
                </a:rPr>
                <a:t>вывоз </a:t>
              </a:r>
              <a:r>
                <a:rPr lang="ru-RU" altLang="ru-RU" sz="1800" b="1" dirty="0">
                  <a:solidFill>
                    <a:prstClr val="black"/>
                  </a:solidFill>
                  <a:latin typeface="Calibri" panose="020F0502020204030204"/>
                </a:rPr>
                <a:t>100% </a:t>
              </a:r>
              <a:r>
                <a:rPr lang="ru-RU" altLang="ru-RU" sz="1800" b="1" dirty="0" smtClean="0">
                  <a:solidFill>
                    <a:prstClr val="black"/>
                  </a:solidFill>
                  <a:latin typeface="Calibri" panose="020F0502020204030204"/>
                </a:rPr>
                <a:t>ТКО</a:t>
              </a:r>
              <a:r>
                <a:rPr lang="ru-RU" altLang="ru-RU" sz="1800" dirty="0" smtClean="0">
                  <a:solidFill>
                    <a:prstClr val="black"/>
                  </a:solidFill>
                  <a:latin typeface="Calibri" panose="020F0502020204030204"/>
                </a:rPr>
                <a:t>, безопасно </a:t>
              </a:r>
              <a:r>
                <a:rPr lang="ru-RU" altLang="ru-RU" sz="1800" dirty="0">
                  <a:solidFill>
                    <a:prstClr val="black"/>
                  </a:solidFill>
                  <a:latin typeface="Calibri" panose="020F0502020204030204"/>
                </a:rPr>
                <a:t>его </a:t>
              </a:r>
              <a:r>
                <a:rPr lang="ru-RU" altLang="ru-RU" sz="1800" dirty="0" smtClean="0">
                  <a:solidFill>
                    <a:prstClr val="black"/>
                  </a:solidFill>
                  <a:latin typeface="Calibri" panose="020F0502020204030204"/>
                </a:rPr>
                <a:t>утилизировать и не </a:t>
              </a:r>
              <a:r>
                <a:rPr lang="ru-RU" altLang="ru-RU" sz="1800" dirty="0">
                  <a:solidFill>
                    <a:prstClr val="black"/>
                  </a:solidFill>
                  <a:latin typeface="Calibri" panose="020F0502020204030204"/>
                </a:rPr>
                <a:t>допускать образования стихийных </a:t>
              </a:r>
              <a:r>
                <a:rPr lang="ru-RU" altLang="ru-RU" sz="1800" dirty="0" smtClean="0">
                  <a:solidFill>
                    <a:prstClr val="black"/>
                  </a:solidFill>
                  <a:latin typeface="Calibri" panose="020F0502020204030204"/>
                </a:rPr>
                <a:t>свалок. Кроме того законом предусмотрено </a:t>
              </a:r>
              <a:r>
                <a:rPr lang="ru-RU" altLang="ru-RU" sz="1800" u="sng" dirty="0" smtClean="0">
                  <a:solidFill>
                    <a:prstClr val="black"/>
                  </a:solidFill>
                  <a:latin typeface="Calibri" panose="020F0502020204030204"/>
                </a:rPr>
                <a:t>поэтапное</a:t>
              </a:r>
              <a:r>
                <a:rPr lang="ru-RU" altLang="ru-RU" sz="1800" dirty="0" smtClean="0">
                  <a:solidFill>
                    <a:prstClr val="black"/>
                  </a:solidFill>
                  <a:latin typeface="Calibri" panose="020F0502020204030204"/>
                </a:rPr>
                <a:t> внедрение раздельного сбора ТКО </a:t>
              </a:r>
              <a:endParaRPr lang="ru-RU" altLang="ru-RU" sz="1800" dirty="0">
                <a:solidFill>
                  <a:prstClr val="black"/>
                </a:solidFill>
                <a:latin typeface="Calibri" panose="020F0502020204030204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8234" y="1628769"/>
            <a:ext cx="465666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РЕГИОНАЛЬНЫЙ ОПЕРАТОР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6417" y="2762577"/>
            <a:ext cx="2908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Что такое ТКО?</a:t>
            </a:r>
          </a:p>
          <a:p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Это отходы, которые </a:t>
            </a:r>
            <a:r>
              <a:rPr lang="ru-RU" dirty="0">
                <a:latin typeface="+mn-lt"/>
              </a:rPr>
              <a:t>образуются в жилом помещении в процессе жизнедеятельности, а также товары, утратившие свои потребительские свойства в процессе их использования физическими и юридическими </a:t>
            </a:r>
            <a:r>
              <a:rPr lang="ru-RU" dirty="0" smtClean="0">
                <a:latin typeface="+mn-lt"/>
              </a:rPr>
              <a:t>лицами</a:t>
            </a:r>
            <a:endParaRPr lang="ru-RU" sz="2000" dirty="0">
              <a:latin typeface="+mj-lt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9575800" y="1418977"/>
            <a:ext cx="2273300" cy="37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err="1" smtClean="0">
                <a:cs typeface="Tahoma" panose="020B0604030504040204" pitchFamily="34" charset="0"/>
              </a:rPr>
              <a:t>Регоператор</a:t>
            </a:r>
            <a:r>
              <a:rPr lang="ru-RU" altLang="ru-RU" sz="1800" dirty="0" smtClean="0"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cs typeface="Tahoma" panose="020B0604030504040204" pitchFamily="34" charset="0"/>
              </a:rPr>
              <a:t>обязан взаимодействовать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cs typeface="Tahoma" panose="020B0604030504040204" pitchFamily="34" charset="0"/>
              </a:rPr>
              <a:t>с </a:t>
            </a:r>
            <a:r>
              <a:rPr lang="ru-RU" altLang="ru-RU" sz="1800" dirty="0">
                <a:cs typeface="Tahoma" panose="020B0604030504040204" pitchFamily="34" charset="0"/>
              </a:rPr>
              <a:t>каждым собственником жилого помещения, а также с </a:t>
            </a:r>
            <a:r>
              <a:rPr lang="ru-RU" altLang="ru-RU" sz="1800" dirty="0" err="1" smtClean="0">
                <a:cs typeface="Tahoma" panose="020B0604030504040204" pitchFamily="34" charset="0"/>
              </a:rPr>
              <a:t>юрлицами</a:t>
            </a:r>
            <a:r>
              <a:rPr lang="ru-RU" altLang="ru-RU" sz="1800" dirty="0">
                <a:cs typeface="Tahoma" panose="020B0604030504040204" pitchFamily="34" charset="0"/>
              </a:rPr>
              <a:t>, которые образуют </a:t>
            </a:r>
            <a:r>
              <a:rPr lang="ru-RU" altLang="ru-RU" sz="1800" dirty="0" smtClean="0">
                <a:cs typeface="Tahoma" panose="020B0604030504040204" pitchFamily="34" charset="0"/>
              </a:rPr>
              <a:t>ТКО</a:t>
            </a:r>
            <a:endParaRPr lang="ru-RU" altLang="ru-RU" sz="1800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9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5</a:t>
            </a:r>
          </a:p>
        </p:txBody>
      </p:sp>
      <p:sp>
        <p:nvSpPr>
          <p:cNvPr id="10245" name="TextBox 14"/>
          <p:cNvSpPr txBox="1">
            <a:spLocks noChangeArrowheads="1"/>
          </p:cNvSpPr>
          <p:nvPr/>
        </p:nvSpPr>
        <p:spPr bwMode="auto">
          <a:xfrm>
            <a:off x="3035300" y="1216025"/>
            <a:ext cx="789940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900" b="1" dirty="0" smtClean="0">
                <a:latin typeface="+mj-lt"/>
                <a:cs typeface="Tahoma" panose="020B0604030504040204" pitchFamily="34" charset="0"/>
              </a:rPr>
              <a:t>Зоны деятельности региональных операторов</a:t>
            </a:r>
            <a:endParaRPr lang="ru-RU" altLang="ru-RU" sz="2900" b="1" dirty="0">
              <a:latin typeface="+mj-lt"/>
              <a:cs typeface="Tahoma" panose="020B060403050404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711270"/>
              </p:ext>
            </p:extLst>
          </p:nvPr>
        </p:nvGraphicFramePr>
        <p:xfrm>
          <a:off x="285749" y="2552699"/>
          <a:ext cx="11652251" cy="4213855"/>
        </p:xfrm>
        <a:graphic>
          <a:graphicData uri="http://schemas.openxmlformats.org/drawingml/2006/table">
            <a:tbl>
              <a:tblPr/>
              <a:tblGrid>
                <a:gridCol w="356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7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зона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ООО «Эко-Сити»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ea typeface="+mn-ea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 зона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ООО «ЖКХ»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З зона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ООО «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Экострой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»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 зона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ООО «КБ»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4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Районы: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Апанасенковский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Грачевский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Кочубеевский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Красногвардейский,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Труновский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Туркменский,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Шпаковский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Районы: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Андроповский,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Кочубеевский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Курский, Предгорный,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Степновский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Районы: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Александровский Новоселицкий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Районы: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Арзгирский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Буденновский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Левокумский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6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Городские округа: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Новоалександровский Петровский Изобильненский Ипатовский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Городские округа: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Георгиевский, Советский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Кировский  Минераловодский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Городские округа: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Благодарненский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городской округ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Городские округа: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Нефтекумский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городской округ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5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Города: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Ставрополь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Города: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Ессентуки, Железноводск, Кисловодск, Лермонтов, Пятигорск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Невинномысск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107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" b="100000" l="0" r="98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20" y="1122542"/>
            <a:ext cx="8895408" cy="53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>
            <a:stCxn id="9221" idx="1"/>
          </p:cNvCxnSpPr>
          <p:nvPr/>
        </p:nvCxnSpPr>
        <p:spPr>
          <a:xfrm flipH="1" flipV="1">
            <a:off x="5566171" y="4566777"/>
            <a:ext cx="1120774" cy="733821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6686945" y="5192648"/>
            <a:ext cx="68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Георгиевск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640115" y="4847099"/>
            <a:ext cx="6842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Лермонтов</a:t>
            </a:r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4752579" y="4561502"/>
            <a:ext cx="841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Железноводск</a:t>
            </a: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5278438" y="5405438"/>
            <a:ext cx="638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Пятигорск</a:t>
            </a:r>
          </a:p>
        </p:txBody>
      </p:sp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5447505" y="4929187"/>
            <a:ext cx="625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Ессентуки</a:t>
            </a:r>
          </a:p>
        </p:txBody>
      </p:sp>
      <p:sp>
        <p:nvSpPr>
          <p:cNvPr id="9226" name="TextBox 11"/>
          <p:cNvSpPr txBox="1">
            <a:spLocks noChangeArrowheads="1"/>
          </p:cNvSpPr>
          <p:nvPr/>
        </p:nvSpPr>
        <p:spPr bwMode="auto">
          <a:xfrm>
            <a:off x="5641975" y="5020469"/>
            <a:ext cx="7127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Кисловодск</a:t>
            </a:r>
          </a:p>
        </p:txBody>
      </p:sp>
      <p:sp>
        <p:nvSpPr>
          <p:cNvPr id="9227" name="TextBox 12"/>
          <p:cNvSpPr txBox="1">
            <a:spLocks noChangeArrowheads="1"/>
          </p:cNvSpPr>
          <p:nvPr/>
        </p:nvSpPr>
        <p:spPr bwMode="auto">
          <a:xfrm>
            <a:off x="4718844" y="4729163"/>
            <a:ext cx="116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Минераловодский ГО</a:t>
            </a:r>
          </a:p>
        </p:txBody>
      </p:sp>
      <p:sp>
        <p:nvSpPr>
          <p:cNvPr id="9228" name="TextBox 13"/>
          <p:cNvSpPr txBox="1">
            <a:spLocks noChangeArrowheads="1"/>
          </p:cNvSpPr>
          <p:nvPr/>
        </p:nvSpPr>
        <p:spPr bwMode="auto">
          <a:xfrm>
            <a:off x="9256713" y="3600450"/>
            <a:ext cx="7794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Левокумское</a:t>
            </a:r>
          </a:p>
        </p:txBody>
      </p:sp>
      <p:sp>
        <p:nvSpPr>
          <p:cNvPr id="9229" name="TextBox 14"/>
          <p:cNvSpPr txBox="1">
            <a:spLocks noChangeArrowheads="1"/>
          </p:cNvSpPr>
          <p:nvPr/>
        </p:nvSpPr>
        <p:spPr bwMode="auto">
          <a:xfrm>
            <a:off x="8102600" y="3987801"/>
            <a:ext cx="712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Буденновск</a:t>
            </a:r>
          </a:p>
        </p:txBody>
      </p:sp>
      <p:sp>
        <p:nvSpPr>
          <p:cNvPr id="9230" name="TextBox 15"/>
          <p:cNvSpPr txBox="1">
            <a:spLocks noChangeArrowheads="1"/>
          </p:cNvSpPr>
          <p:nvPr/>
        </p:nvSpPr>
        <p:spPr bwMode="auto">
          <a:xfrm>
            <a:off x="7345362" y="3373095"/>
            <a:ext cx="7921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Благодарный</a:t>
            </a:r>
          </a:p>
        </p:txBody>
      </p:sp>
      <p:sp>
        <p:nvSpPr>
          <p:cNvPr id="9231" name="TextBox 16"/>
          <p:cNvSpPr txBox="1">
            <a:spLocks noChangeArrowheads="1"/>
          </p:cNvSpPr>
          <p:nvPr/>
        </p:nvSpPr>
        <p:spPr bwMode="auto">
          <a:xfrm>
            <a:off x="7058024" y="4255294"/>
            <a:ext cx="831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Новоселицкое</a:t>
            </a:r>
          </a:p>
        </p:txBody>
      </p:sp>
      <p:sp>
        <p:nvSpPr>
          <p:cNvPr id="9232" name="TextBox 17"/>
          <p:cNvSpPr txBox="1">
            <a:spLocks noChangeArrowheads="1"/>
          </p:cNvSpPr>
          <p:nvPr/>
        </p:nvSpPr>
        <p:spPr bwMode="auto">
          <a:xfrm>
            <a:off x="6413825" y="4385355"/>
            <a:ext cx="974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Александровское</a:t>
            </a:r>
          </a:p>
        </p:txBody>
      </p:sp>
      <p:sp>
        <p:nvSpPr>
          <p:cNvPr id="9233" name="TextBox 18"/>
          <p:cNvSpPr txBox="1">
            <a:spLocks noChangeArrowheads="1"/>
          </p:cNvSpPr>
          <p:nvPr/>
        </p:nvSpPr>
        <p:spPr bwMode="auto">
          <a:xfrm>
            <a:off x="8324851" y="2930705"/>
            <a:ext cx="493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Арзгир</a:t>
            </a:r>
          </a:p>
        </p:txBody>
      </p:sp>
      <p:sp>
        <p:nvSpPr>
          <p:cNvPr id="9234" name="TextBox 19"/>
          <p:cNvSpPr txBox="1">
            <a:spLocks noChangeArrowheads="1"/>
          </p:cNvSpPr>
          <p:nvPr/>
        </p:nvSpPr>
        <p:spPr bwMode="auto">
          <a:xfrm>
            <a:off x="10045700" y="3786188"/>
            <a:ext cx="728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Нефтекумск</a:t>
            </a:r>
          </a:p>
        </p:txBody>
      </p:sp>
      <p:sp>
        <p:nvSpPr>
          <p:cNvPr id="21" name="Блок-схема: узел 20"/>
          <p:cNvSpPr/>
          <p:nvPr/>
        </p:nvSpPr>
        <p:spPr>
          <a:xfrm>
            <a:off x="8879679" y="896254"/>
            <a:ext cx="193675" cy="144462"/>
          </a:xfrm>
          <a:prstGeom prst="flowChartConnector">
            <a:avLst/>
          </a:prstGeom>
          <a:solidFill>
            <a:srgbClr val="AE1E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36" name="TextBox 21"/>
          <p:cNvSpPr txBox="1">
            <a:spLocks noChangeArrowheads="1"/>
          </p:cNvSpPr>
          <p:nvPr/>
        </p:nvSpPr>
        <p:spPr bwMode="auto">
          <a:xfrm>
            <a:off x="9070179" y="724510"/>
            <a:ext cx="3187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dirty="0" smtClean="0">
                <a:latin typeface="+mj-lt"/>
              </a:rPr>
              <a:t>проектируемые/перспективные </a:t>
            </a:r>
            <a:endParaRPr lang="ru-RU" altLang="ru-RU" sz="1400" dirty="0"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dirty="0">
                <a:latin typeface="+mj-lt"/>
              </a:rPr>
              <a:t>м</a:t>
            </a:r>
            <a:r>
              <a:rPr lang="ru-RU" altLang="ru-RU" sz="1400" dirty="0" smtClean="0">
                <a:latin typeface="+mj-lt"/>
              </a:rPr>
              <a:t>ежмуниципальные </a:t>
            </a:r>
            <a:r>
              <a:rPr lang="ru-RU" altLang="ru-RU" sz="1400" dirty="0">
                <a:latin typeface="+mj-lt"/>
              </a:rPr>
              <a:t>з</a:t>
            </a:r>
            <a:r>
              <a:rPr lang="ru-RU" altLang="ru-RU" sz="1400" dirty="0" smtClean="0">
                <a:latin typeface="+mj-lt"/>
              </a:rPr>
              <a:t>ональные центры</a:t>
            </a:r>
            <a:endParaRPr lang="ru-RU" altLang="ru-RU" sz="1400" dirty="0">
              <a:latin typeface="+mj-lt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8879679" y="1265667"/>
            <a:ext cx="190500" cy="142875"/>
          </a:xfrm>
          <a:prstGeom prst="flowChartConnector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8897935" y="2196603"/>
            <a:ext cx="192087" cy="14446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8880473" y="1712228"/>
            <a:ext cx="193675" cy="14446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40" name="TextBox 25"/>
          <p:cNvSpPr txBox="1">
            <a:spLocks noChangeArrowheads="1"/>
          </p:cNvSpPr>
          <p:nvPr/>
        </p:nvSpPr>
        <p:spPr bwMode="auto">
          <a:xfrm>
            <a:off x="9090023" y="1180603"/>
            <a:ext cx="31019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dirty="0">
                <a:latin typeface="+mj-lt"/>
              </a:rPr>
              <a:t>с</a:t>
            </a:r>
            <a:r>
              <a:rPr lang="ru-RU" altLang="ru-RU" sz="1400" dirty="0" smtClean="0">
                <a:latin typeface="+mj-lt"/>
              </a:rPr>
              <a:t>уществующие </a:t>
            </a:r>
            <a:r>
              <a:rPr lang="ru-RU" altLang="ru-RU" sz="1400" dirty="0">
                <a:latin typeface="+mj-lt"/>
              </a:rPr>
              <a:t>м</a:t>
            </a:r>
            <a:r>
              <a:rPr lang="ru-RU" altLang="ru-RU" sz="1400" dirty="0" smtClean="0">
                <a:latin typeface="+mj-lt"/>
              </a:rPr>
              <a:t>ежмуниципальные </a:t>
            </a:r>
            <a:r>
              <a:rPr lang="ru-RU" altLang="ru-RU" sz="1400" dirty="0">
                <a:latin typeface="+mj-lt"/>
              </a:rPr>
              <a:t>з</a:t>
            </a:r>
            <a:r>
              <a:rPr lang="ru-RU" altLang="ru-RU" sz="1400" dirty="0" smtClean="0">
                <a:latin typeface="+mj-lt"/>
              </a:rPr>
              <a:t>ональные </a:t>
            </a:r>
            <a:r>
              <a:rPr lang="ru-RU" altLang="ru-RU" sz="1400" dirty="0">
                <a:latin typeface="+mj-lt"/>
              </a:rPr>
              <a:t>ц</a:t>
            </a:r>
            <a:r>
              <a:rPr lang="ru-RU" altLang="ru-RU" sz="1400" dirty="0" smtClean="0">
                <a:latin typeface="+mj-lt"/>
              </a:rPr>
              <a:t>ентры</a:t>
            </a:r>
            <a:endParaRPr lang="ru-RU" altLang="ru-RU" sz="1400" dirty="0">
              <a:latin typeface="+mj-lt"/>
            </a:endParaRPr>
          </a:p>
        </p:txBody>
      </p:sp>
      <p:sp>
        <p:nvSpPr>
          <p:cNvPr id="9241" name="TextBox 26"/>
          <p:cNvSpPr txBox="1">
            <a:spLocks noChangeArrowheads="1"/>
          </p:cNvSpPr>
          <p:nvPr/>
        </p:nvSpPr>
        <p:spPr bwMode="auto">
          <a:xfrm>
            <a:off x="9087166" y="1599014"/>
            <a:ext cx="2913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dirty="0">
                <a:latin typeface="+mj-lt"/>
              </a:rPr>
              <a:t>м</a:t>
            </a:r>
            <a:r>
              <a:rPr lang="ru-RU" altLang="ru-RU" sz="1400" dirty="0" smtClean="0">
                <a:latin typeface="+mj-lt"/>
              </a:rPr>
              <a:t>усороперегрузочные </a:t>
            </a:r>
            <a:r>
              <a:rPr lang="ru-RU" altLang="ru-RU" sz="1400" dirty="0">
                <a:latin typeface="+mj-lt"/>
              </a:rPr>
              <a:t>станции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dirty="0">
                <a:latin typeface="+mj-lt"/>
              </a:rPr>
              <a:t>с первичной сортировкой ТКО</a:t>
            </a:r>
          </a:p>
        </p:txBody>
      </p:sp>
      <p:sp>
        <p:nvSpPr>
          <p:cNvPr id="9242" name="TextBox 27"/>
          <p:cNvSpPr txBox="1">
            <a:spLocks noChangeArrowheads="1"/>
          </p:cNvSpPr>
          <p:nvPr/>
        </p:nvSpPr>
        <p:spPr bwMode="auto">
          <a:xfrm>
            <a:off x="9077641" y="2042181"/>
            <a:ext cx="3228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+mj-lt"/>
              </a:rPr>
              <a:t>с</a:t>
            </a:r>
            <a:r>
              <a:rPr lang="ru-RU" altLang="ru-RU" sz="1400" dirty="0" smtClean="0">
                <a:latin typeface="+mj-lt"/>
              </a:rPr>
              <a:t>уществующие объекты </a:t>
            </a:r>
            <a:r>
              <a:rPr lang="ru-RU" altLang="ru-RU" sz="1400" dirty="0">
                <a:latin typeface="+mj-lt"/>
              </a:rPr>
              <a:t>по утилизации,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+mj-lt"/>
              </a:rPr>
              <a:t>обезвреживанию и размещению </a:t>
            </a:r>
            <a:r>
              <a:rPr lang="ru-RU" altLang="ru-RU" sz="1400" dirty="0" smtClean="0">
                <a:latin typeface="+mj-lt"/>
              </a:rPr>
              <a:t>ТКО</a:t>
            </a:r>
            <a:endParaRPr lang="ru-RU" altLang="ru-RU" sz="1400" dirty="0">
              <a:latin typeface="+mj-lt"/>
            </a:endParaRPr>
          </a:p>
        </p:txBody>
      </p:sp>
      <p:sp>
        <p:nvSpPr>
          <p:cNvPr id="29" name="Блок-схема: узел 28"/>
          <p:cNvSpPr/>
          <p:nvPr/>
        </p:nvSpPr>
        <p:spPr>
          <a:xfrm>
            <a:off x="8006556" y="4787900"/>
            <a:ext cx="192087" cy="144462"/>
          </a:xfrm>
          <a:prstGeom prst="flowChartConnector">
            <a:avLst/>
          </a:prstGeom>
          <a:solidFill>
            <a:srgbClr val="AE1E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7261224" y="3437731"/>
            <a:ext cx="192087" cy="144463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Блок-схема: узел 30"/>
          <p:cNvSpPr/>
          <p:nvPr/>
        </p:nvSpPr>
        <p:spPr>
          <a:xfrm>
            <a:off x="8649897" y="3875863"/>
            <a:ext cx="192088" cy="144462"/>
          </a:xfrm>
          <a:prstGeom prst="flowChartConnector">
            <a:avLst/>
          </a:prstGeom>
          <a:solidFill>
            <a:srgbClr val="AE1E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5351860" y="4903789"/>
            <a:ext cx="192087" cy="142875"/>
          </a:xfrm>
          <a:prstGeom prst="flowChartConnector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5799138" y="4722813"/>
            <a:ext cx="190500" cy="144462"/>
          </a:xfrm>
          <a:prstGeom prst="flowChartConnector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9640888" y="3524250"/>
            <a:ext cx="190500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5275263" y="4494176"/>
            <a:ext cx="190500" cy="14446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6374607" y="4280515"/>
            <a:ext cx="192088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7358061" y="4110058"/>
            <a:ext cx="190500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8788400" y="2805564"/>
            <a:ext cx="190500" cy="14446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5753100" y="5318125"/>
            <a:ext cx="192088" cy="14446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7151687" y="5441157"/>
            <a:ext cx="193675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7513240" y="5831250"/>
            <a:ext cx="193675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8788400" y="5307013"/>
            <a:ext cx="190500" cy="14446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9275763" y="4832350"/>
            <a:ext cx="192087" cy="14446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>
            <a:off x="10250488" y="3924300"/>
            <a:ext cx="193675" cy="14446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5867400" y="5521326"/>
            <a:ext cx="192088" cy="14446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6297613" y="5340350"/>
            <a:ext cx="190500" cy="1444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Блок-схема: узел 46"/>
          <p:cNvSpPr/>
          <p:nvPr/>
        </p:nvSpPr>
        <p:spPr>
          <a:xfrm>
            <a:off x="8693790" y="4180702"/>
            <a:ext cx="193675" cy="1444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62" name="TextBox 49"/>
          <p:cNvSpPr txBox="1">
            <a:spLocks noChangeArrowheads="1"/>
          </p:cNvSpPr>
          <p:nvPr/>
        </p:nvSpPr>
        <p:spPr bwMode="auto">
          <a:xfrm>
            <a:off x="5782469" y="5752127"/>
            <a:ext cx="8207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 err="1"/>
              <a:t>Новопавловск</a:t>
            </a:r>
            <a:endParaRPr lang="ru-RU" altLang="ru-RU" sz="800" b="1" dirty="0"/>
          </a:p>
        </p:txBody>
      </p:sp>
      <p:sp>
        <p:nvSpPr>
          <p:cNvPr id="9263" name="TextBox 50"/>
          <p:cNvSpPr txBox="1">
            <a:spLocks noChangeArrowheads="1"/>
          </p:cNvSpPr>
          <p:nvPr/>
        </p:nvSpPr>
        <p:spPr bwMode="auto">
          <a:xfrm>
            <a:off x="9256713" y="4886325"/>
            <a:ext cx="546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Степное</a:t>
            </a:r>
          </a:p>
        </p:txBody>
      </p:sp>
      <p:sp>
        <p:nvSpPr>
          <p:cNvPr id="9264" name="TextBox 51"/>
          <p:cNvSpPr txBox="1">
            <a:spLocks noChangeArrowheads="1"/>
          </p:cNvSpPr>
          <p:nvPr/>
        </p:nvSpPr>
        <p:spPr bwMode="auto">
          <a:xfrm>
            <a:off x="8720138" y="5402263"/>
            <a:ext cx="542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Курская</a:t>
            </a:r>
          </a:p>
        </p:txBody>
      </p:sp>
      <p:cxnSp>
        <p:nvCxnSpPr>
          <p:cNvPr id="51" name="Прямая со стрелкой 50"/>
          <p:cNvCxnSpPr/>
          <p:nvPr/>
        </p:nvCxnSpPr>
        <p:spPr>
          <a:xfrm flipH="1">
            <a:off x="5995194" y="5438595"/>
            <a:ext cx="334962" cy="666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812756" y="5383213"/>
            <a:ext cx="250825" cy="1016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67" name="TextBox 54"/>
          <p:cNvSpPr txBox="1">
            <a:spLocks noChangeArrowheads="1"/>
          </p:cNvSpPr>
          <p:nvPr/>
        </p:nvSpPr>
        <p:spPr bwMode="auto">
          <a:xfrm>
            <a:off x="5275263" y="4438651"/>
            <a:ext cx="592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Курсавка</a:t>
            </a:r>
          </a:p>
        </p:txBody>
      </p:sp>
      <p:sp>
        <p:nvSpPr>
          <p:cNvPr id="9268" name="TextBox 55"/>
          <p:cNvSpPr txBox="1">
            <a:spLocks noChangeArrowheads="1"/>
          </p:cNvSpPr>
          <p:nvPr/>
        </p:nvSpPr>
        <p:spPr bwMode="auto">
          <a:xfrm>
            <a:off x="7563650" y="4651375"/>
            <a:ext cx="769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Зеленокумск</a:t>
            </a:r>
          </a:p>
        </p:txBody>
      </p:sp>
      <p:sp>
        <p:nvSpPr>
          <p:cNvPr id="9269" name="TextBox 54"/>
          <p:cNvSpPr txBox="1">
            <a:spLocks noChangeArrowheads="1"/>
          </p:cNvSpPr>
          <p:nvPr/>
        </p:nvSpPr>
        <p:spPr bwMode="auto">
          <a:xfrm>
            <a:off x="3756025" y="4119166"/>
            <a:ext cx="860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Невинномысск</a:t>
            </a:r>
          </a:p>
        </p:txBody>
      </p:sp>
      <p:sp>
        <p:nvSpPr>
          <p:cNvPr id="56" name="Блок-схема: узел 55"/>
          <p:cNvSpPr/>
          <p:nvPr/>
        </p:nvSpPr>
        <p:spPr>
          <a:xfrm>
            <a:off x="4176712" y="3293567"/>
            <a:ext cx="190500" cy="142875"/>
          </a:xfrm>
          <a:prstGeom prst="flowChartConnector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Блок-схема: узел 56"/>
          <p:cNvSpPr/>
          <p:nvPr/>
        </p:nvSpPr>
        <p:spPr>
          <a:xfrm>
            <a:off x="4742657" y="2320489"/>
            <a:ext cx="190500" cy="142875"/>
          </a:xfrm>
          <a:prstGeom prst="flowChartConnector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Блок-схема: узел 24"/>
          <p:cNvSpPr/>
          <p:nvPr/>
        </p:nvSpPr>
        <p:spPr>
          <a:xfrm>
            <a:off x="3193257" y="2375497"/>
            <a:ext cx="274637" cy="21113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0" name="Блок-схема: узел 24"/>
          <p:cNvSpPr/>
          <p:nvPr/>
        </p:nvSpPr>
        <p:spPr>
          <a:xfrm>
            <a:off x="4674392" y="2656247"/>
            <a:ext cx="296863" cy="2397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Блок-схема: узел 61"/>
          <p:cNvSpPr/>
          <p:nvPr/>
        </p:nvSpPr>
        <p:spPr>
          <a:xfrm>
            <a:off x="4256955" y="4331857"/>
            <a:ext cx="192087" cy="14446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Блок-схема: узел 62"/>
          <p:cNvSpPr/>
          <p:nvPr/>
        </p:nvSpPr>
        <p:spPr>
          <a:xfrm>
            <a:off x="5476875" y="3160711"/>
            <a:ext cx="192087" cy="14446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Блок-схема: узел 63"/>
          <p:cNvSpPr/>
          <p:nvPr/>
        </p:nvSpPr>
        <p:spPr>
          <a:xfrm>
            <a:off x="7147719" y="2490788"/>
            <a:ext cx="192087" cy="14446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Блок-схема: узел 64"/>
          <p:cNvSpPr/>
          <p:nvPr/>
        </p:nvSpPr>
        <p:spPr>
          <a:xfrm>
            <a:off x="7222331" y="1772014"/>
            <a:ext cx="192087" cy="14446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Блок-схема: узел 65"/>
          <p:cNvSpPr/>
          <p:nvPr/>
        </p:nvSpPr>
        <p:spPr>
          <a:xfrm>
            <a:off x="6145412" y="2122234"/>
            <a:ext cx="193675" cy="14446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Блок-схема: узел 66"/>
          <p:cNvSpPr/>
          <p:nvPr/>
        </p:nvSpPr>
        <p:spPr>
          <a:xfrm>
            <a:off x="6354763" y="2841444"/>
            <a:ext cx="190500" cy="142875"/>
          </a:xfrm>
          <a:prstGeom prst="flowChartConnector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80" name="TextBox 16"/>
          <p:cNvSpPr txBox="1">
            <a:spLocks noChangeArrowheads="1"/>
          </p:cNvSpPr>
          <p:nvPr/>
        </p:nvSpPr>
        <p:spPr bwMode="auto">
          <a:xfrm>
            <a:off x="3403800" y="2160885"/>
            <a:ext cx="1081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Новоалександровск</a:t>
            </a:r>
          </a:p>
        </p:txBody>
      </p:sp>
      <p:sp>
        <p:nvSpPr>
          <p:cNvPr id="9281" name="TextBox 16"/>
          <p:cNvSpPr txBox="1">
            <a:spLocks noChangeArrowheads="1"/>
          </p:cNvSpPr>
          <p:nvPr/>
        </p:nvSpPr>
        <p:spPr bwMode="auto">
          <a:xfrm>
            <a:off x="3606799" y="3017342"/>
            <a:ext cx="704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Ставрополь</a:t>
            </a:r>
          </a:p>
        </p:txBody>
      </p:sp>
      <p:sp>
        <p:nvSpPr>
          <p:cNvPr id="9282" name="TextBox 16"/>
          <p:cNvSpPr txBox="1">
            <a:spLocks noChangeArrowheads="1"/>
          </p:cNvSpPr>
          <p:nvPr/>
        </p:nvSpPr>
        <p:spPr bwMode="auto">
          <a:xfrm>
            <a:off x="4837907" y="2251867"/>
            <a:ext cx="565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Донское</a:t>
            </a:r>
          </a:p>
        </p:txBody>
      </p:sp>
      <p:sp>
        <p:nvSpPr>
          <p:cNvPr id="9283" name="TextBox 18"/>
          <p:cNvSpPr txBox="1">
            <a:spLocks noChangeArrowheads="1"/>
          </p:cNvSpPr>
          <p:nvPr/>
        </p:nvSpPr>
        <p:spPr bwMode="auto">
          <a:xfrm>
            <a:off x="4929188" y="3043958"/>
            <a:ext cx="588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Грачевка</a:t>
            </a:r>
          </a:p>
        </p:txBody>
      </p:sp>
      <p:sp>
        <p:nvSpPr>
          <p:cNvPr id="9284" name="TextBox 16"/>
          <p:cNvSpPr txBox="1">
            <a:spLocks noChangeArrowheads="1"/>
          </p:cNvSpPr>
          <p:nvPr/>
        </p:nvSpPr>
        <p:spPr bwMode="auto">
          <a:xfrm>
            <a:off x="5757863" y="2601732"/>
            <a:ext cx="692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Светлоград</a:t>
            </a:r>
          </a:p>
        </p:txBody>
      </p:sp>
      <p:sp>
        <p:nvSpPr>
          <p:cNvPr id="9285" name="TextBox 16"/>
          <p:cNvSpPr txBox="1">
            <a:spLocks noChangeArrowheads="1"/>
          </p:cNvSpPr>
          <p:nvPr/>
        </p:nvSpPr>
        <p:spPr bwMode="auto">
          <a:xfrm>
            <a:off x="5634038" y="1971675"/>
            <a:ext cx="558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Ипатово</a:t>
            </a:r>
          </a:p>
        </p:txBody>
      </p:sp>
      <p:sp>
        <p:nvSpPr>
          <p:cNvPr id="9286" name="TextBox 16"/>
          <p:cNvSpPr txBox="1">
            <a:spLocks noChangeArrowheads="1"/>
          </p:cNvSpPr>
          <p:nvPr/>
        </p:nvSpPr>
        <p:spPr bwMode="auto">
          <a:xfrm>
            <a:off x="6728620" y="1604533"/>
            <a:ext cx="5254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Дивное</a:t>
            </a:r>
          </a:p>
        </p:txBody>
      </p:sp>
      <p:sp>
        <p:nvSpPr>
          <p:cNvPr id="9287" name="TextBox 16"/>
          <p:cNvSpPr txBox="1">
            <a:spLocks noChangeArrowheads="1"/>
          </p:cNvSpPr>
          <p:nvPr/>
        </p:nvSpPr>
        <p:spPr bwMode="auto">
          <a:xfrm>
            <a:off x="6922690" y="2359817"/>
            <a:ext cx="822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Летняя Ставка</a:t>
            </a:r>
          </a:p>
        </p:txBody>
      </p:sp>
      <p:sp>
        <p:nvSpPr>
          <p:cNvPr id="9288" name="TextBox 16"/>
          <p:cNvSpPr txBox="1">
            <a:spLocks noChangeArrowheads="1"/>
          </p:cNvSpPr>
          <p:nvPr/>
        </p:nvSpPr>
        <p:spPr bwMode="auto">
          <a:xfrm>
            <a:off x="3582988" y="1754188"/>
            <a:ext cx="293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3200" b="1" dirty="0"/>
              <a:t>I</a:t>
            </a:r>
            <a:endParaRPr lang="ru-RU" altLang="ru-RU" sz="3200" b="1" dirty="0"/>
          </a:p>
        </p:txBody>
      </p:sp>
      <p:sp>
        <p:nvSpPr>
          <p:cNvPr id="9289" name="TextBox 16"/>
          <p:cNvSpPr txBox="1">
            <a:spLocks noChangeArrowheads="1"/>
          </p:cNvSpPr>
          <p:nvPr/>
        </p:nvSpPr>
        <p:spPr bwMode="auto">
          <a:xfrm>
            <a:off x="7418387" y="5151438"/>
            <a:ext cx="403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3200" b="1" dirty="0"/>
              <a:t>II</a:t>
            </a:r>
            <a:endParaRPr lang="ru-RU" altLang="ru-RU" sz="3200" b="1" dirty="0"/>
          </a:p>
        </p:txBody>
      </p:sp>
      <p:sp>
        <p:nvSpPr>
          <p:cNvPr id="9290" name="TextBox 16"/>
          <p:cNvSpPr txBox="1">
            <a:spLocks noChangeArrowheads="1"/>
          </p:cNvSpPr>
          <p:nvPr/>
        </p:nvSpPr>
        <p:spPr bwMode="auto">
          <a:xfrm>
            <a:off x="9529763" y="3717925"/>
            <a:ext cx="511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3200" b="1" dirty="0"/>
              <a:t>III</a:t>
            </a:r>
            <a:endParaRPr lang="ru-RU" altLang="ru-RU" sz="3200" b="1" dirty="0"/>
          </a:p>
        </p:txBody>
      </p:sp>
      <p:sp>
        <p:nvSpPr>
          <p:cNvPr id="9291" name="TextBox 16"/>
          <p:cNvSpPr txBox="1">
            <a:spLocks noChangeArrowheads="1"/>
          </p:cNvSpPr>
          <p:nvPr/>
        </p:nvSpPr>
        <p:spPr bwMode="auto">
          <a:xfrm>
            <a:off x="7147719" y="3678238"/>
            <a:ext cx="53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3200" b="1" dirty="0"/>
              <a:t>IV</a:t>
            </a:r>
            <a:endParaRPr lang="ru-RU" altLang="ru-RU" sz="3200" b="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11684000" y="0"/>
            <a:ext cx="508000" cy="520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6</a:t>
            </a:r>
          </a:p>
        </p:txBody>
      </p:sp>
      <p:sp>
        <p:nvSpPr>
          <p:cNvPr id="9293" name="TextBox 76"/>
          <p:cNvSpPr txBox="1">
            <a:spLocks noChangeArrowheads="1"/>
          </p:cNvSpPr>
          <p:nvPr/>
        </p:nvSpPr>
        <p:spPr bwMode="auto">
          <a:xfrm>
            <a:off x="-14165" y="4407991"/>
            <a:ext cx="589895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  <a:cs typeface="Tahoma" panose="020B0604030504040204" pitchFamily="34" charset="0"/>
              </a:rPr>
              <a:t>На </a:t>
            </a:r>
            <a:r>
              <a:rPr lang="ru-RU" altLang="ru-RU" sz="1800" dirty="0">
                <a:latin typeface="+mn-lt"/>
                <a:cs typeface="Tahoma" panose="020B0604030504040204" pitchFamily="34" charset="0"/>
              </a:rPr>
              <a:t>территории </a:t>
            </a:r>
            <a:r>
              <a:rPr lang="ru-RU" altLang="ru-RU" sz="1800" dirty="0" smtClean="0">
                <a:latin typeface="+mn-lt"/>
                <a:cs typeface="Tahoma" panose="020B0604030504040204" pitchFamily="34" charset="0"/>
              </a:rPr>
              <a:t>края работают: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+mn-lt"/>
                <a:cs typeface="Tahoma" panose="020B0604030504040204" pitchFamily="34" charset="0"/>
              </a:rPr>
              <a:t>1 </a:t>
            </a:r>
            <a:r>
              <a:rPr lang="ru-RU" altLang="ru-RU" sz="1800" dirty="0" smtClean="0">
                <a:latin typeface="+mn-lt"/>
                <a:cs typeface="Tahoma" panose="020B0604030504040204" pitchFamily="34" charset="0"/>
              </a:rPr>
              <a:t>мусоросжигательный завод </a:t>
            </a:r>
            <a:r>
              <a:rPr lang="ru-RU" altLang="ru-RU" sz="1800" i="1" dirty="0" smtClean="0">
                <a:latin typeface="+mn-lt"/>
                <a:cs typeface="Tahoma" panose="020B0604030504040204" pitchFamily="34" charset="0"/>
              </a:rPr>
              <a:t>(Пятигорск)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+mn-lt"/>
                <a:cs typeface="Tahoma" panose="020B0604030504040204" pitchFamily="34" charset="0"/>
              </a:rPr>
              <a:t>10</a:t>
            </a:r>
            <a:r>
              <a:rPr lang="ru-RU" altLang="ru-RU" sz="1800" dirty="0" smtClean="0">
                <a:latin typeface="+mn-lt"/>
                <a:cs typeface="Tahoma" panose="020B0604030504040204" pitchFamily="34" charset="0"/>
              </a:rPr>
              <a:t> лицензированных объектов по </a:t>
            </a:r>
            <a:r>
              <a:rPr lang="ru-RU" altLang="ru-RU" sz="1800" dirty="0">
                <a:latin typeface="+mn-lt"/>
                <a:cs typeface="Tahoma" panose="020B0604030504040204" pitchFamily="34" charset="0"/>
              </a:rPr>
              <a:t>обработке и размещению </a:t>
            </a:r>
            <a:r>
              <a:rPr lang="ru-RU" altLang="ru-RU" sz="1800" dirty="0" smtClean="0">
                <a:latin typeface="+mn-lt"/>
                <a:cs typeface="Tahoma" panose="020B0604030504040204" pitchFamily="34" charset="0"/>
              </a:rPr>
              <a:t>отходов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latin typeface="+mn-lt"/>
                <a:cs typeface="Tahoma" panose="020B0604030504040204" pitchFamily="34" charset="0"/>
              </a:rPr>
              <a:t>(в городах: Ставрополь (2), Невинномысск, Светлоград,  Благодарный, Буденновск, Зеленокумск, Георгиевск, Минеральные Воды, Ессентуки) </a:t>
            </a:r>
          </a:p>
        </p:txBody>
      </p:sp>
    </p:spTree>
    <p:extLst>
      <p:ext uri="{BB962C8B-B14F-4D97-AF65-F5344CB8AC3E}">
        <p14:creationId xmlns:p14="http://schemas.microsoft.com/office/powerpoint/2010/main" val="295067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2692400"/>
            <a:ext cx="24765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Ознакомиться с нормативными правовыми актами в сфере обращения с ТКО на территории </a:t>
            </a:r>
            <a:r>
              <a:rPr lang="ru-RU" dirty="0" smtClean="0"/>
              <a:t>края </a:t>
            </a:r>
            <a:r>
              <a:rPr lang="ru-RU" dirty="0"/>
              <a:t>можно на </a:t>
            </a:r>
            <a:r>
              <a:rPr lang="ru-RU" dirty="0" smtClean="0"/>
              <a:t>сайте министерства ЖКХ СК </a:t>
            </a:r>
            <a:r>
              <a:rPr lang="en-US" sz="2000" b="1" u="sng" dirty="0" smtClean="0">
                <a:hlinkClick r:id="rId2"/>
              </a:rPr>
              <a:t>www</a:t>
            </a:r>
            <a:r>
              <a:rPr lang="ru-RU" sz="2000" b="1" u="sng" dirty="0">
                <a:hlinkClick r:id="rId2"/>
              </a:rPr>
              <a:t>.</a:t>
            </a:r>
            <a:r>
              <a:rPr lang="en-US" sz="2000" b="1" u="sng" dirty="0" err="1">
                <a:hlinkClick r:id="rId2"/>
              </a:rPr>
              <a:t>mingkhsk</a:t>
            </a:r>
            <a:r>
              <a:rPr lang="ru-RU" sz="2000" b="1" u="sng" dirty="0">
                <a:hlinkClick r:id="rId2"/>
              </a:rPr>
              <a:t>.</a:t>
            </a:r>
            <a:r>
              <a:rPr lang="en-US" sz="2000" b="1" u="sng" dirty="0" err="1">
                <a:hlinkClick r:id="rId2"/>
              </a:rPr>
              <a:t>ru</a:t>
            </a:r>
            <a:r>
              <a:rPr lang="en-US" sz="2000" b="1" dirty="0"/>
              <a:t> </a:t>
            </a:r>
            <a:r>
              <a:rPr lang="ru-RU" dirty="0"/>
              <a:t>в разделе «Деятельность» → «Обращение с отходами</a:t>
            </a:r>
            <a:r>
              <a:rPr lang="ru-RU" dirty="0" smtClean="0"/>
              <a:t>» 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684000" y="0"/>
            <a:ext cx="508000" cy="520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92" y="980895"/>
            <a:ext cx="7130108" cy="567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0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806700" y="1190625"/>
            <a:ext cx="864870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900" b="1" dirty="0" smtClean="0">
                <a:latin typeface="+mj-lt"/>
                <a:cs typeface="Tahoma" panose="020B0604030504040204" pitchFamily="34" charset="0"/>
              </a:rPr>
              <a:t>Размещение и содержание контейнерных площадок</a:t>
            </a:r>
            <a:endParaRPr lang="ru-RU" altLang="ru-RU" sz="2900" b="1" dirty="0">
              <a:latin typeface="+mj-lt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1993109"/>
            <a:ext cx="5930900" cy="4430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" y="2730500"/>
            <a:ext cx="2349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 1 января 2019 года </a:t>
            </a:r>
            <a:r>
              <a:rPr lang="ru-RU" dirty="0" smtClean="0"/>
              <a:t>контейнерные площадки должны </a:t>
            </a:r>
            <a:r>
              <a:rPr lang="ru-RU" u="sng" dirty="0"/>
              <a:t>создаваться</a:t>
            </a:r>
            <a:r>
              <a:rPr lang="ru-RU" dirty="0"/>
              <a:t> и </a:t>
            </a:r>
            <a:r>
              <a:rPr lang="ru-RU" u="sng" dirty="0"/>
              <a:t>обустраиваться </a:t>
            </a:r>
            <a:r>
              <a:rPr lang="ru-RU" dirty="0"/>
              <a:t>органами местного самоуправления, за исключением тех случаев, когда такая обязанность лежит на других </a:t>
            </a:r>
            <a:r>
              <a:rPr lang="ru-RU" dirty="0" smtClean="0"/>
              <a:t>лицах. К примеру, на садовых товариществах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86900" y="2653159"/>
            <a:ext cx="233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Содержать </a:t>
            </a:r>
            <a:r>
              <a:rPr lang="ru-RU" dirty="0" smtClean="0"/>
              <a:t>контейнерную площадку должен собственник участка, на котором она размещена. Например, УК или  ТСЖ от лица собственников или орган местного самоуправления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684000" y="0"/>
            <a:ext cx="508000" cy="520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93495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84000" y="0"/>
            <a:ext cx="508000" cy="5762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9</a:t>
            </a:r>
          </a:p>
        </p:txBody>
      </p:sp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2320925" y="596900"/>
            <a:ext cx="9510713" cy="11128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 err="1">
                <a:latin typeface="+mj-lt"/>
                <a:ea typeface="+mn-ea"/>
              </a:rPr>
              <a:t>Регоператор</a:t>
            </a:r>
            <a:r>
              <a:rPr lang="ru-RU" altLang="ru-RU" sz="3200" b="1" dirty="0">
                <a:latin typeface="+mj-lt"/>
                <a:ea typeface="+mn-ea"/>
              </a:rPr>
              <a:t>  </a:t>
            </a:r>
            <a:r>
              <a:rPr lang="ru-RU" altLang="ru-RU" sz="3200" b="1" dirty="0" smtClean="0">
                <a:latin typeface="+mj-lt"/>
                <a:ea typeface="+mn-ea"/>
              </a:rPr>
              <a:t>ООО «Эко-Сити» приступил </a:t>
            </a:r>
            <a:br>
              <a:rPr lang="ru-RU" altLang="ru-RU" sz="3200" b="1" dirty="0" smtClean="0">
                <a:latin typeface="+mj-lt"/>
                <a:ea typeface="+mn-ea"/>
              </a:rPr>
            </a:br>
            <a:r>
              <a:rPr lang="ru-RU" altLang="ru-RU" sz="3200" b="1" dirty="0" smtClean="0">
                <a:latin typeface="+mj-lt"/>
                <a:ea typeface="+mn-ea"/>
              </a:rPr>
              <a:t>к </a:t>
            </a:r>
            <a:r>
              <a:rPr lang="ru-RU" altLang="ru-RU" sz="3200" b="1" dirty="0">
                <a:latin typeface="+mj-lt"/>
                <a:ea typeface="+mn-ea"/>
              </a:rPr>
              <a:t>работе с 1 января 2018 года</a:t>
            </a:r>
            <a:br>
              <a:rPr lang="ru-RU" altLang="ru-RU" sz="3200" b="1" dirty="0">
                <a:latin typeface="+mj-lt"/>
                <a:ea typeface="+mn-ea"/>
              </a:rPr>
            </a:br>
            <a:endParaRPr lang="ru-RU" altLang="ru-RU" sz="3200" b="1" dirty="0">
              <a:latin typeface="+mj-lt"/>
              <a:ea typeface="+mn-ea"/>
            </a:endParaRPr>
          </a:p>
        </p:txBody>
      </p:sp>
      <p:sp>
        <p:nvSpPr>
          <p:cNvPr id="11270" name="Заголовок 1"/>
          <p:cNvSpPr txBox="1">
            <a:spLocks/>
          </p:cNvSpPr>
          <p:nvPr/>
        </p:nvSpPr>
        <p:spPr bwMode="auto">
          <a:xfrm>
            <a:off x="309562" y="2743200"/>
            <a:ext cx="303053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+mj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j-lt"/>
                <a:cs typeface="Tahoma" panose="020B0604030504040204" pitchFamily="34" charset="0"/>
              </a:rPr>
              <a:t>Где можно получить </a:t>
            </a:r>
            <a:endParaRPr lang="en-US" altLang="ru-RU" sz="1800" dirty="0">
              <a:latin typeface="+mj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j-lt"/>
                <a:cs typeface="Tahoma" panose="020B0604030504040204" pitchFamily="34" charset="0"/>
              </a:rPr>
              <a:t>информацию об этом?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latin typeface="+mj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800" b="1" u="sng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www</a:t>
            </a:r>
            <a:r>
              <a:rPr lang="ru-RU" altLang="ru-RU" sz="1800" b="1" u="sng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.</a:t>
            </a:r>
            <a:r>
              <a:rPr lang="en-US" altLang="ru-RU" sz="1800" b="1" u="sng" dirty="0" err="1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ecocity</a:t>
            </a:r>
            <a:r>
              <a:rPr lang="ru-RU" altLang="ru-RU" sz="1800" b="1" u="sng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26.</a:t>
            </a:r>
            <a:r>
              <a:rPr lang="en-US" altLang="ru-RU" sz="1800" b="1" u="sng" dirty="0" err="1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ru</a:t>
            </a:r>
            <a:endParaRPr lang="ru-RU" altLang="ru-RU" sz="1800" b="1" u="sng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800" b="1" u="sng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www.mingkhsk.ru</a:t>
            </a:r>
            <a:endParaRPr lang="en-US" altLang="ru-RU" sz="1800" b="1" u="sng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800" dirty="0">
              <a:latin typeface="+mj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j-lt"/>
                <a:cs typeface="Tahoma" panose="020B0604030504040204" pitchFamily="34" charset="0"/>
              </a:rPr>
              <a:t>телефон «горячей линии»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j-lt"/>
                <a:cs typeface="Tahoma" panose="020B0604030504040204" pitchFamily="34" charset="0"/>
              </a:rPr>
              <a:t>ООО «Эко-Сити»: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+mj-lt"/>
                <a:cs typeface="Tahoma" panose="020B0604030504040204" pitchFamily="34" charset="0"/>
              </a:rPr>
              <a:t>8(800)770-09-23</a:t>
            </a:r>
            <a:r>
              <a:rPr lang="ru-RU" altLang="ru-RU" sz="1800" dirty="0">
                <a:latin typeface="+mj-lt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j-lt"/>
                <a:cs typeface="Tahoma" panose="020B0604030504040204" pitchFamily="34" charset="0"/>
              </a:rPr>
              <a:t>(звонки бесплатные)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+mj-lt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71" name="Picture 12" descr="C:\Users\gubanova\Documents\методические материалы\2017 год\36 ТКО новая\мусо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065338"/>
            <a:ext cx="5725119" cy="417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1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2263775"/>
            <a:ext cx="14827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99600" y="2374900"/>
            <a:ext cx="218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ООО «Эко-Сити» установлен предельный тариф на период 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с 1 ноября по 31 декабря 2018 года</a:t>
            </a:r>
          </a:p>
          <a:p>
            <a:r>
              <a:rPr lang="ru-RU" b="1" u="sng" dirty="0">
                <a:latin typeface="Tahoma" panose="020B0604030504040204" pitchFamily="34" charset="0"/>
                <a:cs typeface="Tahoma" panose="020B0604030504040204" pitchFamily="34" charset="0"/>
              </a:rPr>
              <a:t>657,15 руб. </a:t>
            </a:r>
          </a:p>
          <a:p>
            <a:r>
              <a:rPr lang="ru-RU" dirty="0" smtClean="0">
                <a:latin typeface="+mj-lt"/>
              </a:rPr>
              <a:t>за </a:t>
            </a:r>
            <a:r>
              <a:rPr lang="ru-RU" dirty="0">
                <a:latin typeface="+mj-lt"/>
              </a:rPr>
              <a:t>1 куб. метр 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с </a:t>
            </a:r>
            <a:r>
              <a:rPr lang="ru-RU" dirty="0">
                <a:latin typeface="+mj-lt"/>
              </a:rPr>
              <a:t>учетом налога на добавленную стоимость (НДС</a:t>
            </a:r>
            <a:r>
              <a:rPr lang="ru-RU" dirty="0" smtClean="0">
                <a:latin typeface="+mj-lt"/>
              </a:rPr>
              <a:t>)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547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48 Содержание общего имущества и КР" id="{3F67FA4E-AC2A-4906-9B86-DBA4666738C2}" vid="{777D3360-D816-4EF8-923E-91D38F9F549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48 Содержание общего имущества и КР ред</Template>
  <TotalTime>1563</TotalTime>
  <Words>1659</Words>
  <Application>Microsoft Office PowerPoint</Application>
  <PresentationFormat>Широкоэкранный</PresentationFormat>
  <Paragraphs>319</Paragraphs>
  <Slides>23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Aharoni</vt:lpstr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Тема 48:  Переход на новую систему обращения с твердыми коммунальными отходами</vt:lpstr>
      <vt:lpstr>Презентация PowerPoint</vt:lpstr>
      <vt:lpstr>Федеральный закон от 29.12.2014 г. № 458-ФЗ  «Об отходах производства и потребления» Что меняется?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Регоператор  ООО «Эко-Сити» приступил  к работе с 1 января 2018 года </vt:lpstr>
      <vt:lpstr>   Стоимость услуги по обращению с ТКО  ООО «Эко-Сити»:   </vt:lpstr>
      <vt:lpstr> Регоператор  ООО «Экострой» приступил к работе с 1 июля 2018 года </vt:lpstr>
      <vt:lpstr>   Стоимость услуги по обращению с ТКО  ООО «Экострой»:   </vt:lpstr>
      <vt:lpstr> Регоператор  ООО «Комбинат Благоустройства» приступил к работе с 1 июля 2018 года </vt:lpstr>
      <vt:lpstr>   Стоимость услуги по обращению с ТКО  ООО «Комбинат Благоустройства»:   </vt:lpstr>
      <vt:lpstr> Регоператор  ООО «ЖКХ» приступит к работе с 1 января 2019 года </vt:lpstr>
      <vt:lpstr>Кто будет  ликвидировать стихийные свалки?  Регоператор обязан следить за тем, чтобы в зоне его деятельности не образовывалось новых стихийных свалок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48:  Содержание общего имущества в многоквартирном доме и капитальный ремонт</dc:title>
  <dc:creator>Ольга О.В. Губанова</dc:creator>
  <cp:lastModifiedBy>Ольга О.В. Губанова</cp:lastModifiedBy>
  <cp:revision>173</cp:revision>
  <cp:lastPrinted>2018-11-19T13:44:54Z</cp:lastPrinted>
  <dcterms:created xsi:type="dcterms:W3CDTF">2018-10-26T04:55:58Z</dcterms:created>
  <dcterms:modified xsi:type="dcterms:W3CDTF">2018-11-20T07:04:42Z</dcterms:modified>
</cp:coreProperties>
</file>