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73" r:id="rId4"/>
    <p:sldId id="296" r:id="rId5"/>
    <p:sldId id="298" r:id="rId6"/>
    <p:sldId id="299" r:id="rId7"/>
    <p:sldId id="300" r:id="rId8"/>
    <p:sldId id="302" r:id="rId9"/>
    <p:sldId id="303" r:id="rId10"/>
    <p:sldId id="304" r:id="rId11"/>
    <p:sldId id="297" r:id="rId12"/>
    <p:sldId id="305" r:id="rId13"/>
    <p:sldId id="272" r:id="rId14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Ольга О.В. Губанова" initials="ООГ" lastIdx="2" clrIdx="0">
    <p:extLst>
      <p:ext uri="{19B8F6BF-5375-455C-9EA6-DF929625EA0E}">
        <p15:presenceInfo xmlns:p15="http://schemas.microsoft.com/office/powerpoint/2012/main" userId="Ольга О.В. Губанов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Размер платы за коммунальные ресурсы по показаниям приборов учета и по нормативу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холодная вода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по факту</c:v>
                </c:pt>
                <c:pt idx="1">
                  <c:v>по нормативу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629.4</c:v>
                </c:pt>
                <c:pt idx="1">
                  <c:v>1107.74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4F-4648-9F0D-416F1290959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горячая вода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по факту</c:v>
                </c:pt>
                <c:pt idx="1">
                  <c:v>по нормативу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440.58</c:v>
                </c:pt>
                <c:pt idx="1">
                  <c:v>780.46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4F-4648-9F0D-416F1290959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электроэнергия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по факту</c:v>
                </c:pt>
                <c:pt idx="1">
                  <c:v>по нормативу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1012.48</c:v>
                </c:pt>
                <c:pt idx="1">
                  <c:v>931.84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74F-4648-9F0D-416F1290959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тепловая энергия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по факту</c:v>
                </c:pt>
                <c:pt idx="1">
                  <c:v>по нормативу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920.66</c:v>
                </c:pt>
                <c:pt idx="1">
                  <c:v>1630.88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83-4795-B770-CFF0680A75B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итого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по факту</c:v>
                </c:pt>
                <c:pt idx="1">
                  <c:v>по нормативу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3003.12</c:v>
                </c:pt>
                <c:pt idx="1">
                  <c:v>4450.92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83-4795-B770-CFF0680A75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0522936"/>
        <c:axId val="161908152"/>
      </c:barChart>
      <c:catAx>
        <c:axId val="160522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1908152"/>
        <c:crosses val="autoZero"/>
        <c:auto val="1"/>
        <c:lblAlgn val="ctr"/>
        <c:lblOffset val="100"/>
        <c:noMultiLvlLbl val="0"/>
      </c:catAx>
      <c:valAx>
        <c:axId val="161908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05229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1">
        <a:lumMod val="40000"/>
        <a:lumOff val="60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0.16305</cdr:x>
      <cdr:y>0.47029</cdr:y>
    </cdr:from>
    <cdr:to>
      <cdr:x>0.21842</cdr:x>
      <cdr:y>0.5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46200" y="1947334"/>
          <a:ext cx="457200" cy="1230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3A9EF-60D0-46C8-9DFB-7FBCD22C181E}" type="datetimeFigureOut">
              <a:rPr lang="ru-RU" smtClean="0"/>
              <a:t>19.12.2018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AC600C-322F-47A0-A8F6-82A1E87B5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488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91AF9-11A4-45A6-AB28-D7825D778D7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632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C209FCF-DAEC-4FE5-9FC1-D602E5E442BF}" type="datetimeFigureOut">
              <a:rPr lang="ru-RU"/>
              <a:pPr>
                <a:defRPr/>
              </a:pPr>
              <a:t>19.12.2018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23AA836-CE4F-4082-91FA-B25DBC24EB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66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2A6E41F-2E77-44A7-B4E8-2BE0A6AC043E}" type="datetimeFigureOut">
              <a:rPr lang="ru-RU"/>
              <a:pPr>
                <a:defRPr/>
              </a:pPr>
              <a:t>19.12.2018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C3D39BD-A476-4197-9A2B-FA5E6037BF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525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AE43293-48B7-4047-AFD6-55A200A37637}" type="datetimeFigureOut">
              <a:rPr lang="ru-RU"/>
              <a:pPr>
                <a:defRPr/>
              </a:pPr>
              <a:t>19.12.2018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EC1956E-61CA-4585-8076-1F7DD94E70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572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7068BE6-8E40-47F7-897C-20A4B0F0C520}" type="datetimeFigureOut">
              <a:rPr lang="ru-RU"/>
              <a:pPr>
                <a:defRPr/>
              </a:pPr>
              <a:t>19.12.2018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2BC6EE-79FD-41F5-9634-A55BDF29B0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699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A62CB9C-7D4C-4F07-85C5-23253686185C}" type="datetimeFigureOut">
              <a:rPr lang="ru-RU"/>
              <a:pPr>
                <a:defRPr/>
              </a:pPr>
              <a:t>19.12.2018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DA5C66E-1E68-4BEF-A6F3-56B30C51BF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95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774DD69-0C49-4240-97C7-A2670FABA499}" type="datetimeFigureOut">
              <a:rPr lang="ru-RU"/>
              <a:pPr>
                <a:defRPr/>
              </a:pPr>
              <a:t>19.12.2018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04EA028-23DC-4EEC-9D07-10A310166A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16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A53803C-88E7-4A4F-BF75-FD6F033FF951}" type="datetimeFigureOut">
              <a:rPr lang="ru-RU"/>
              <a:pPr>
                <a:defRPr/>
              </a:pPr>
              <a:t>19.12.2018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82833CF-1FE2-4FCF-A0F7-14FE135F90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457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57C045B-1354-46C7-91AB-24916C924CCA}" type="datetimeFigureOut">
              <a:rPr lang="ru-RU"/>
              <a:pPr>
                <a:defRPr/>
              </a:pPr>
              <a:t>19.12.2018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7115A2F-5284-4A75-973E-22A99114D7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267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97EAC9F-3B93-4E11-BBF5-433E3DA34D99}" type="datetimeFigureOut">
              <a:rPr lang="ru-RU"/>
              <a:pPr>
                <a:defRPr/>
              </a:pPr>
              <a:t>19.12.2018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C01675C-3165-4411-B95C-C25AB11524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90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F3FAC19-D218-444A-A0D8-13ED2449E923}" type="datetimeFigureOut">
              <a:rPr lang="ru-RU"/>
              <a:pPr>
                <a:defRPr/>
              </a:pPr>
              <a:t>19.12.2018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50524EB-8AB5-4E80-A4E8-28B0B3283F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537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77FF9F4-6120-4F67-8A09-AE681837AFBF}" type="datetimeFigureOut">
              <a:rPr lang="ru-RU"/>
              <a:pPr>
                <a:defRPr/>
              </a:pPr>
              <a:t>19.12.2018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B612932-E1B2-4007-957B-162BA01F4F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759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1250" y="6134100"/>
            <a:ext cx="10515600" cy="4048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altLang="ru-RU" smtClean="0"/>
              <a:t>Региональный план-график по проекту «Школа грамотного потребителя» утвержден</a:t>
            </a:r>
            <a:br>
              <a:rPr lang="ru-RU" altLang="ru-RU" smtClean="0"/>
            </a:br>
            <a:r>
              <a:rPr lang="ru-RU" altLang="ru-RU" smtClean="0"/>
              <a:t> распоряжением Правительства Ставропольского края от 05.11.2015 №351-рп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84500" y="1050925"/>
            <a:ext cx="8369300" cy="4659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altLang="ru-RU" smtClean="0"/>
              <a:t>Проект: «Школа грамотного потребителя» </a:t>
            </a:r>
            <a:br>
              <a:rPr lang="ru-RU" altLang="ru-RU" smtClean="0"/>
            </a:br>
            <a:r>
              <a:rPr lang="ru-RU" altLang="ru-RU" smtClean="0"/>
              <a:t>Тема 48: </a:t>
            </a:r>
          </a:p>
          <a:p>
            <a:pPr lvl="0"/>
            <a:r>
              <a:rPr lang="ru-RU" altLang="ru-RU" smtClean="0"/>
              <a:t>«Содержание общего имущества в многоквартирном доме и капитальный ремонт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1062038"/>
            <a:ext cx="2743200" cy="150812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838200" y="276225"/>
            <a:ext cx="10515600" cy="40481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000">
                <a:latin typeface="Tahoma" panose="020B0604030504040204" pitchFamily="34" charset="0"/>
                <a:cs typeface="Tahoma" panose="020B0604030504040204" pitchFamily="34" charset="0"/>
              </a:rPr>
              <a:t>Министерство жилищно-коммунального хозяйства Ставропольского края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rtl="0" eaLnBrk="1" fontAlgn="base" hangingPunct="1">
        <a:lnSpc>
          <a:spcPts val="2163"/>
        </a:lnSpc>
        <a:spcBef>
          <a:spcPct val="0"/>
        </a:spcBef>
        <a:spcAft>
          <a:spcPct val="0"/>
        </a:spcAft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algn="ctr" rtl="0" eaLnBrk="1" fontAlgn="base" hangingPunct="1">
        <a:lnSpc>
          <a:spcPts val="2163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2pPr>
      <a:lvl3pPr algn="ctr" rtl="0" eaLnBrk="1" fontAlgn="base" hangingPunct="1">
        <a:lnSpc>
          <a:spcPts val="2163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3pPr>
      <a:lvl4pPr algn="ctr" rtl="0" eaLnBrk="1" fontAlgn="base" hangingPunct="1">
        <a:lnSpc>
          <a:spcPts val="2163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4pPr>
      <a:lvl5pPr algn="ctr" rtl="0" eaLnBrk="1" fontAlgn="base" hangingPunct="1">
        <a:lnSpc>
          <a:spcPts val="2163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5pPr>
      <a:lvl6pPr marL="457200" algn="ctr" rtl="0" eaLnBrk="1" fontAlgn="base" hangingPunct="1">
        <a:lnSpc>
          <a:spcPts val="2163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6pPr>
      <a:lvl7pPr marL="914400" algn="ctr" rtl="0" eaLnBrk="1" fontAlgn="base" hangingPunct="1">
        <a:lnSpc>
          <a:spcPts val="2163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7pPr>
      <a:lvl8pPr marL="1371600" algn="ctr" rtl="0" eaLnBrk="1" fontAlgn="base" hangingPunct="1">
        <a:lnSpc>
          <a:spcPts val="2163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8pPr>
      <a:lvl9pPr marL="1828800" algn="ctr" rtl="0" eaLnBrk="1" fontAlgn="base" hangingPunct="1">
        <a:lnSpc>
          <a:spcPts val="2163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9pPr>
    </p:titleStyle>
    <p:bodyStyle>
      <a:lvl1pPr marL="228600" indent="-228600" algn="ctr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4572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 sz="2400" kern="1200">
          <a:solidFill>
            <a:schemeClr val="tx1"/>
          </a:solidFill>
          <a:latin typeface="+mn-lt"/>
          <a:ea typeface="+mn-ea"/>
          <a:cs typeface="Tahoma" panose="020B0604030504040204" pitchFamily="34" charset="0"/>
        </a:defRPr>
      </a:lvl2pPr>
      <a:lvl3pPr marL="1143000" indent="-228600" algn="r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Tahoma" panose="020B060403050404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Tahoma" panose="020B060403050404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latin typeface="+mj-lt"/>
              </a:rPr>
              <a:t>Проект «Школа грамотного потребителя»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haroni" panose="02010803020104030203" pitchFamily="2" charset="-79"/>
              </a:rPr>
              <a:t>Тема 49: 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haroni" panose="02010803020104030203" pitchFamily="2" charset="-79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Aharoni" panose="02010803020104030203" pitchFamily="2" charset="-79"/>
              </a:rPr>
              <a:t>Оплата коммунальных ресурсов по показаниям индивидуальных приборов учета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+mn-lt"/>
              <a:cs typeface="Aharoni" panose="02010803020104030203" pitchFamily="2" charset="-79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294967295"/>
          </p:nvPr>
        </p:nvSpPr>
        <p:spPr>
          <a:xfrm>
            <a:off x="1524000" y="5892869"/>
            <a:ext cx="8897875" cy="63366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eaLnBrk="0" hangingPunct="0">
              <a:lnSpc>
                <a:spcPts val="2163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ts val="2163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Региональный план-график по проекту «Школа грамотного потребителя» утвержден</a:t>
            </a:r>
          </a:p>
          <a:p>
            <a:pPr eaLnBrk="0" hangingPunct="0">
              <a:lnSpc>
                <a:spcPts val="2163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распоряжением Правительства Ставропольского края от 05.11.2015 №351-рп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81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5" name="Text Box 43"/>
          <p:cNvSpPr txBox="1">
            <a:spLocks noChangeArrowheads="1"/>
          </p:cNvSpPr>
          <p:nvPr/>
        </p:nvSpPr>
        <p:spPr bwMode="auto">
          <a:xfrm>
            <a:off x="304800" y="5410772"/>
            <a:ext cx="11839207" cy="1200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ct val="50000"/>
              </a:spcBef>
            </a:pPr>
            <a:r>
              <a:rPr lang="ru-RU" altLang="ru-RU" sz="1800" dirty="0" smtClean="0">
                <a:latin typeface="Tahoma" panose="020B0604030504040204" pitchFamily="34" charset="0"/>
              </a:rPr>
              <a:t>установленный </a:t>
            </a:r>
            <a:r>
              <a:rPr lang="ru-RU" altLang="ru-RU" sz="1800" dirty="0">
                <a:latin typeface="Tahoma" panose="020B0604030504040204" pitchFamily="34" charset="0"/>
              </a:rPr>
              <a:t>прибор учета после его ремонта, замены и поверки </a:t>
            </a:r>
            <a:r>
              <a:rPr lang="ru-RU" altLang="ru-RU" sz="1800" dirty="0" err="1">
                <a:latin typeface="Tahoma" panose="020B0604030504040204" pitchFamily="34" charset="0"/>
              </a:rPr>
              <a:t>опломбируется</a:t>
            </a:r>
            <a:r>
              <a:rPr lang="ru-RU" altLang="ru-RU" sz="1800" dirty="0">
                <a:latin typeface="Tahoma" panose="020B0604030504040204" pitchFamily="34" charset="0"/>
              </a:rPr>
              <a:t> </a:t>
            </a:r>
            <a:r>
              <a:rPr lang="ru-RU" altLang="ru-RU" sz="1800" dirty="0" smtClean="0">
                <a:latin typeface="Tahoma" panose="020B0604030504040204" pitchFamily="34" charset="0"/>
              </a:rPr>
              <a:t>исполнителем коммунальной слуги</a:t>
            </a:r>
            <a:r>
              <a:rPr lang="ru-RU" altLang="ru-RU" sz="1800" dirty="0">
                <a:latin typeface="Tahoma" panose="020B0604030504040204" pitchFamily="34" charset="0"/>
              </a:rPr>
              <a:t> </a:t>
            </a:r>
            <a:r>
              <a:rPr lang="ru-RU" altLang="ru-RU" sz="1800" u="sng" dirty="0">
                <a:latin typeface="Tahoma" panose="020B0604030504040204" pitchFamily="34" charset="0"/>
              </a:rPr>
              <a:t>без взимания платы с </a:t>
            </a:r>
            <a:r>
              <a:rPr lang="ru-RU" altLang="ru-RU" sz="1800" u="sng" dirty="0" smtClean="0">
                <a:latin typeface="Tahoma" panose="020B0604030504040204" pitchFamily="34" charset="0"/>
              </a:rPr>
              <a:t>потребителя</a:t>
            </a:r>
            <a:r>
              <a:rPr lang="ru-RU" altLang="ru-RU" sz="1800" dirty="0">
                <a:latin typeface="Tahoma" panose="020B0604030504040204" pitchFamily="34" charset="0"/>
              </a:rPr>
              <a:t> </a:t>
            </a:r>
            <a:r>
              <a:rPr lang="ru-RU" altLang="ru-RU" sz="1800" dirty="0" smtClean="0">
                <a:latin typeface="Tahoma" panose="020B0604030504040204" pitchFamily="34" charset="0"/>
              </a:rPr>
              <a:t>(за </a:t>
            </a:r>
            <a:r>
              <a:rPr lang="ru-RU" altLang="ru-RU" sz="1800" dirty="0">
                <a:latin typeface="Tahoma" panose="020B0604030504040204" pitchFamily="34" charset="0"/>
              </a:rPr>
              <a:t>исключением случаев, когда опломбирование соответствующих приборов учета производится исполнителем повторно в связи с несанкционированным вмешательством в работу </a:t>
            </a:r>
            <a:r>
              <a:rPr lang="ru-RU" altLang="ru-RU" sz="1800" dirty="0" smtClean="0">
                <a:latin typeface="Tahoma" panose="020B0604030504040204" pitchFamily="34" charset="0"/>
              </a:rPr>
              <a:t>прибора)</a:t>
            </a:r>
            <a:endParaRPr lang="ru-RU" altLang="ru-RU" sz="1800" dirty="0">
              <a:latin typeface="Tahoma" panose="020B0604030504040204" pitchFamily="34" charset="0"/>
            </a:endParaRPr>
          </a:p>
        </p:txBody>
      </p:sp>
      <p:sp>
        <p:nvSpPr>
          <p:cNvPr id="12311" name="Text Box 42"/>
          <p:cNvSpPr txBox="1">
            <a:spLocks noChangeArrowheads="1"/>
          </p:cNvSpPr>
          <p:nvPr/>
        </p:nvSpPr>
        <p:spPr bwMode="auto">
          <a:xfrm>
            <a:off x="5124949" y="4109181"/>
            <a:ext cx="717350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altLang="ru-RU" sz="1800" dirty="0" smtClean="0">
                <a:latin typeface="Tahoma" panose="020B0604030504040204" pitchFamily="34" charset="0"/>
                <a:cs typeface="Tahoma" panose="020B0604030504040204" pitchFamily="34" charset="0"/>
              </a:rPr>
              <a:t> если </a:t>
            </a:r>
            <a:r>
              <a:rPr lang="ru-RU" altLang="ru-RU" sz="1800" dirty="0">
                <a:latin typeface="Tahoma" panose="020B0604030504040204" pitchFamily="34" charset="0"/>
              </a:rPr>
              <a:t>требуется </a:t>
            </a:r>
            <a:r>
              <a:rPr lang="ru-RU" altLang="ru-RU" sz="1800" dirty="0" smtClean="0">
                <a:latin typeface="Tahoma" panose="020B0604030504040204" pitchFamily="34" charset="0"/>
              </a:rPr>
              <a:t>демонтаж </a:t>
            </a:r>
            <a:r>
              <a:rPr lang="ru-RU" altLang="ru-RU" sz="1800" dirty="0">
                <a:latin typeface="Tahoma" panose="020B0604030504040204" pitchFamily="34" charset="0"/>
              </a:rPr>
              <a:t>прибора учета, исполнитель </a:t>
            </a:r>
            <a:r>
              <a:rPr lang="ru-RU" altLang="ru-RU" sz="1800" dirty="0" smtClean="0">
                <a:latin typeface="Tahoma" panose="020B0604030504040204" pitchFamily="34" charset="0"/>
              </a:rPr>
              <a:t>  извещается </a:t>
            </a:r>
            <a:r>
              <a:rPr lang="ru-RU" altLang="ru-RU" sz="1800" dirty="0">
                <a:latin typeface="Tahoma" panose="020B0604030504040204" pitchFamily="34" charset="0"/>
              </a:rPr>
              <a:t>о проведении указанных </a:t>
            </a:r>
            <a:r>
              <a:rPr lang="ru-RU" altLang="ru-RU" sz="1800" dirty="0" smtClean="0">
                <a:latin typeface="Tahoma" panose="020B0604030504040204" pitchFamily="34" charset="0"/>
              </a:rPr>
              <a:t>работ </a:t>
            </a:r>
            <a:r>
              <a:rPr lang="ru-RU" altLang="ru-RU" sz="1800" b="1" dirty="0" smtClean="0">
                <a:latin typeface="Tahoma" panose="020B0604030504040204" pitchFamily="34" charset="0"/>
              </a:rPr>
              <a:t>не </a:t>
            </a:r>
            <a:r>
              <a:rPr lang="ru-RU" altLang="ru-RU" sz="1800" b="1" dirty="0">
                <a:latin typeface="Tahoma" panose="020B0604030504040204" pitchFamily="34" charset="0"/>
              </a:rPr>
              <a:t>менее,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altLang="ru-RU" sz="1800" b="1" dirty="0" smtClean="0">
                <a:latin typeface="Tahoma" panose="020B0604030504040204" pitchFamily="34" charset="0"/>
              </a:rPr>
              <a:t>чем </a:t>
            </a:r>
            <a:r>
              <a:rPr lang="ru-RU" altLang="ru-RU" sz="1800" b="1" dirty="0">
                <a:latin typeface="Tahoma" panose="020B0604030504040204" pitchFamily="34" charset="0"/>
              </a:rPr>
              <a:t>за 2 рабочих дня </a:t>
            </a:r>
          </a:p>
        </p:txBody>
      </p:sp>
      <p:sp>
        <p:nvSpPr>
          <p:cNvPr id="12307" name="Text Box 41"/>
          <p:cNvSpPr txBox="1">
            <a:spLocks noChangeArrowheads="1"/>
          </p:cNvSpPr>
          <p:nvPr/>
        </p:nvSpPr>
        <p:spPr bwMode="auto">
          <a:xfrm>
            <a:off x="5124949" y="2781059"/>
            <a:ext cx="718686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ct val="50000"/>
              </a:spcBef>
            </a:pPr>
            <a:r>
              <a:rPr lang="ru-RU" altLang="ru-RU" sz="1800" dirty="0" smtClean="0">
                <a:latin typeface="Tahoma" panose="020B0604030504040204" pitchFamily="34" charset="0"/>
              </a:rPr>
              <a:t>известить </a:t>
            </a:r>
            <a:r>
              <a:rPr lang="ru-RU" altLang="ru-RU" sz="1800" dirty="0">
                <a:latin typeface="Tahoma" panose="020B0604030504040204" pitchFamily="34" charset="0"/>
              </a:rPr>
              <a:t>об этом </a:t>
            </a:r>
            <a:r>
              <a:rPr lang="ru-RU" altLang="ru-RU" sz="1800" dirty="0" smtClean="0">
                <a:latin typeface="Tahoma" panose="020B0604030504040204" pitchFamily="34" charset="0"/>
              </a:rPr>
              <a:t>исполнителя коммунальных услуг, </a:t>
            </a:r>
            <a:r>
              <a:rPr lang="ru-RU" altLang="ru-RU" sz="1800" dirty="0">
                <a:latin typeface="Tahoma" panose="020B0604030504040204" pitchFamily="34" charset="0"/>
              </a:rPr>
              <a:t>сообщить показания </a:t>
            </a:r>
            <a:r>
              <a:rPr lang="ru-RU" altLang="ru-RU" sz="1800" dirty="0" smtClean="0">
                <a:latin typeface="Tahoma" panose="020B0604030504040204" pitchFamily="34" charset="0"/>
              </a:rPr>
              <a:t>ИПУ </a:t>
            </a:r>
            <a:r>
              <a:rPr lang="ru-RU" altLang="ru-RU" sz="1800" dirty="0">
                <a:latin typeface="Tahoma" panose="020B0604030504040204" pitchFamily="34" charset="0"/>
              </a:rPr>
              <a:t>на момент возникновения неисправности и обеспечить ремонт/замену </a:t>
            </a:r>
            <a:r>
              <a:rPr lang="ru-RU" altLang="ru-RU" sz="1800" b="1" dirty="0">
                <a:latin typeface="Tahoma" panose="020B0604030504040204" pitchFamily="34" charset="0"/>
              </a:rPr>
              <a:t>в течение 30 дней </a:t>
            </a:r>
            <a:r>
              <a:rPr lang="ru-RU" altLang="ru-RU" sz="1800" dirty="0">
                <a:latin typeface="Tahoma" panose="020B0604030504040204" pitchFamily="34" charset="0"/>
              </a:rPr>
              <a:t>со дня выхода прибора из строя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684000" y="-1588"/>
            <a:ext cx="508000" cy="592138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12298" name="TextBox 1"/>
          <p:cNvSpPr txBox="1">
            <a:spLocks noChangeArrowheads="1"/>
          </p:cNvSpPr>
          <p:nvPr/>
        </p:nvSpPr>
        <p:spPr bwMode="auto">
          <a:xfrm>
            <a:off x="1924050" y="3686175"/>
            <a:ext cx="8734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600" b="1"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300" name="Picture 29" descr="C:\Users\Gubanova\Desktop\000\с рабочего стола\Методический материал\материалы ШГП\на 2016\на май, 16\Рисунок-12-Проверка-счетчи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24944"/>
            <a:ext cx="4524375" cy="259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3064933" y="1380063"/>
            <a:ext cx="845254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900" b="1" dirty="0" smtClean="0">
                <a:latin typeface="+mj-lt"/>
                <a:cs typeface="Tahoma" panose="020B0604030504040204" pitchFamily="34" charset="0"/>
              </a:rPr>
              <a:t>Что делать, если сломался прибор учета?</a:t>
            </a:r>
            <a:endParaRPr lang="ru-RU" sz="2900" b="1" dirty="0">
              <a:latin typeface="+mj-lt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8358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684000" y="0"/>
            <a:ext cx="508000" cy="5842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11</a:t>
            </a:r>
            <a:endParaRPr lang="ru-RU" dirty="0"/>
          </a:p>
        </p:txBody>
      </p:sp>
      <p:sp>
        <p:nvSpPr>
          <p:cNvPr id="5126" name="Freeform 165"/>
          <p:cNvSpPr>
            <a:spLocks noEditPoints="1"/>
          </p:cNvSpPr>
          <p:nvPr/>
        </p:nvSpPr>
        <p:spPr bwMode="auto">
          <a:xfrm>
            <a:off x="6242050" y="2954338"/>
            <a:ext cx="365125" cy="306387"/>
          </a:xfrm>
          <a:custGeom>
            <a:avLst/>
            <a:gdLst>
              <a:gd name="T0" fmla="*/ 2147483646 w 459"/>
              <a:gd name="T1" fmla="*/ 2147483646 h 387"/>
              <a:gd name="T2" fmla="*/ 2147483646 w 459"/>
              <a:gd name="T3" fmla="*/ 2147483646 h 387"/>
              <a:gd name="T4" fmla="*/ 2147483646 w 459"/>
              <a:gd name="T5" fmla="*/ 2147483646 h 387"/>
              <a:gd name="T6" fmla="*/ 2147483646 w 459"/>
              <a:gd name="T7" fmla="*/ 2147483646 h 387"/>
              <a:gd name="T8" fmla="*/ 2147483646 w 459"/>
              <a:gd name="T9" fmla="*/ 2147483646 h 387"/>
              <a:gd name="T10" fmla="*/ 2147483646 w 459"/>
              <a:gd name="T11" fmla="*/ 2147483646 h 387"/>
              <a:gd name="T12" fmla="*/ 2147483646 w 459"/>
              <a:gd name="T13" fmla="*/ 2147483646 h 387"/>
              <a:gd name="T14" fmla="*/ 2147483646 w 459"/>
              <a:gd name="T15" fmla="*/ 2147483646 h 387"/>
              <a:gd name="T16" fmla="*/ 2147483646 w 459"/>
              <a:gd name="T17" fmla="*/ 2147483646 h 387"/>
              <a:gd name="T18" fmla="*/ 2147483646 w 459"/>
              <a:gd name="T19" fmla="*/ 2147483646 h 387"/>
              <a:gd name="T20" fmla="*/ 2147483646 w 459"/>
              <a:gd name="T21" fmla="*/ 2147483646 h 387"/>
              <a:gd name="T22" fmla="*/ 2147483646 w 459"/>
              <a:gd name="T23" fmla="*/ 2147483646 h 387"/>
              <a:gd name="T24" fmla="*/ 2147483646 w 459"/>
              <a:gd name="T25" fmla="*/ 2147483646 h 387"/>
              <a:gd name="T26" fmla="*/ 2147483646 w 459"/>
              <a:gd name="T27" fmla="*/ 2147483646 h 387"/>
              <a:gd name="T28" fmla="*/ 2147483646 w 459"/>
              <a:gd name="T29" fmla="*/ 2147483646 h 387"/>
              <a:gd name="T30" fmla="*/ 2147483646 w 459"/>
              <a:gd name="T31" fmla="*/ 2147483646 h 387"/>
              <a:gd name="T32" fmla="*/ 2147483646 w 459"/>
              <a:gd name="T33" fmla="*/ 2147483646 h 387"/>
              <a:gd name="T34" fmla="*/ 2147483646 w 459"/>
              <a:gd name="T35" fmla="*/ 2147483646 h 387"/>
              <a:gd name="T36" fmla="*/ 2147483646 w 459"/>
              <a:gd name="T37" fmla="*/ 0 h 387"/>
              <a:gd name="T38" fmla="*/ 2147483646 w 459"/>
              <a:gd name="T39" fmla="*/ 2147483646 h 387"/>
              <a:gd name="T40" fmla="*/ 2147483646 w 459"/>
              <a:gd name="T41" fmla="*/ 2147483646 h 387"/>
              <a:gd name="T42" fmla="*/ 2147483646 w 459"/>
              <a:gd name="T43" fmla="*/ 2147483646 h 387"/>
              <a:gd name="T44" fmla="*/ 2147483646 w 459"/>
              <a:gd name="T45" fmla="*/ 2147483646 h 387"/>
              <a:gd name="T46" fmla="*/ 2147483646 w 459"/>
              <a:gd name="T47" fmla="*/ 2147483646 h 387"/>
              <a:gd name="T48" fmla="*/ 2147483646 w 459"/>
              <a:gd name="T49" fmla="*/ 2147483646 h 387"/>
              <a:gd name="T50" fmla="*/ 2147483646 w 459"/>
              <a:gd name="T51" fmla="*/ 2147483646 h 387"/>
              <a:gd name="T52" fmla="*/ 0 w 459"/>
              <a:gd name="T53" fmla="*/ 2147483646 h 387"/>
              <a:gd name="T54" fmla="*/ 2147483646 w 459"/>
              <a:gd name="T55" fmla="*/ 2147483646 h 387"/>
              <a:gd name="T56" fmla="*/ 2147483646 w 459"/>
              <a:gd name="T57" fmla="*/ 2147483646 h 387"/>
              <a:gd name="T58" fmla="*/ 2147483646 w 459"/>
              <a:gd name="T59" fmla="*/ 2147483646 h 387"/>
              <a:gd name="T60" fmla="*/ 2147483646 w 459"/>
              <a:gd name="T61" fmla="*/ 2147483646 h 387"/>
              <a:gd name="T62" fmla="*/ 2147483646 w 459"/>
              <a:gd name="T63" fmla="*/ 2147483646 h 3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459"/>
              <a:gd name="T97" fmla="*/ 0 h 387"/>
              <a:gd name="T98" fmla="*/ 459 w 459"/>
              <a:gd name="T99" fmla="*/ 387 h 38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459" h="387">
                <a:moveTo>
                  <a:pt x="352" y="22"/>
                </a:moveTo>
                <a:lnTo>
                  <a:pt x="349" y="24"/>
                </a:lnTo>
                <a:lnTo>
                  <a:pt x="347" y="27"/>
                </a:lnTo>
                <a:lnTo>
                  <a:pt x="187" y="215"/>
                </a:lnTo>
                <a:lnTo>
                  <a:pt x="185" y="218"/>
                </a:lnTo>
                <a:lnTo>
                  <a:pt x="180" y="219"/>
                </a:lnTo>
                <a:lnTo>
                  <a:pt x="178" y="219"/>
                </a:lnTo>
                <a:lnTo>
                  <a:pt x="174" y="218"/>
                </a:lnTo>
                <a:lnTo>
                  <a:pt x="171" y="216"/>
                </a:lnTo>
                <a:lnTo>
                  <a:pt x="91" y="149"/>
                </a:lnTo>
                <a:lnTo>
                  <a:pt x="86" y="146"/>
                </a:lnTo>
                <a:lnTo>
                  <a:pt x="79" y="146"/>
                </a:lnTo>
                <a:lnTo>
                  <a:pt x="76" y="148"/>
                </a:lnTo>
                <a:lnTo>
                  <a:pt x="73" y="150"/>
                </a:lnTo>
                <a:lnTo>
                  <a:pt x="27" y="207"/>
                </a:lnTo>
                <a:lnTo>
                  <a:pt x="24" y="212"/>
                </a:lnTo>
                <a:lnTo>
                  <a:pt x="24" y="219"/>
                </a:lnTo>
                <a:lnTo>
                  <a:pt x="25" y="222"/>
                </a:lnTo>
                <a:lnTo>
                  <a:pt x="28" y="223"/>
                </a:lnTo>
                <a:lnTo>
                  <a:pt x="191" y="361"/>
                </a:lnTo>
                <a:lnTo>
                  <a:pt x="194" y="362"/>
                </a:lnTo>
                <a:lnTo>
                  <a:pt x="196" y="363"/>
                </a:lnTo>
                <a:lnTo>
                  <a:pt x="198" y="365"/>
                </a:lnTo>
                <a:lnTo>
                  <a:pt x="200" y="365"/>
                </a:lnTo>
                <a:lnTo>
                  <a:pt x="201" y="363"/>
                </a:lnTo>
                <a:lnTo>
                  <a:pt x="209" y="363"/>
                </a:lnTo>
                <a:lnTo>
                  <a:pt x="213" y="359"/>
                </a:lnTo>
                <a:lnTo>
                  <a:pt x="433" y="101"/>
                </a:lnTo>
                <a:lnTo>
                  <a:pt x="435" y="99"/>
                </a:lnTo>
                <a:lnTo>
                  <a:pt x="436" y="97"/>
                </a:lnTo>
                <a:lnTo>
                  <a:pt x="436" y="90"/>
                </a:lnTo>
                <a:lnTo>
                  <a:pt x="435" y="88"/>
                </a:lnTo>
                <a:lnTo>
                  <a:pt x="433" y="86"/>
                </a:lnTo>
                <a:lnTo>
                  <a:pt x="432" y="84"/>
                </a:lnTo>
                <a:lnTo>
                  <a:pt x="363" y="25"/>
                </a:lnTo>
                <a:lnTo>
                  <a:pt x="358" y="22"/>
                </a:lnTo>
                <a:lnTo>
                  <a:pt x="352" y="22"/>
                </a:lnTo>
                <a:close/>
                <a:moveTo>
                  <a:pt x="356" y="0"/>
                </a:moveTo>
                <a:lnTo>
                  <a:pt x="369" y="3"/>
                </a:lnTo>
                <a:lnTo>
                  <a:pt x="378" y="9"/>
                </a:lnTo>
                <a:lnTo>
                  <a:pt x="447" y="66"/>
                </a:lnTo>
                <a:lnTo>
                  <a:pt x="455" y="77"/>
                </a:lnTo>
                <a:lnTo>
                  <a:pt x="459" y="91"/>
                </a:lnTo>
                <a:lnTo>
                  <a:pt x="457" y="104"/>
                </a:lnTo>
                <a:lnTo>
                  <a:pt x="451" y="116"/>
                </a:lnTo>
                <a:lnTo>
                  <a:pt x="231" y="374"/>
                </a:lnTo>
                <a:lnTo>
                  <a:pt x="219" y="384"/>
                </a:lnTo>
                <a:lnTo>
                  <a:pt x="205" y="387"/>
                </a:lnTo>
                <a:lnTo>
                  <a:pt x="202" y="387"/>
                </a:lnTo>
                <a:lnTo>
                  <a:pt x="189" y="385"/>
                </a:lnTo>
                <a:lnTo>
                  <a:pt x="178" y="378"/>
                </a:lnTo>
                <a:lnTo>
                  <a:pt x="13" y="241"/>
                </a:lnTo>
                <a:lnTo>
                  <a:pt x="5" y="230"/>
                </a:lnTo>
                <a:lnTo>
                  <a:pt x="0" y="218"/>
                </a:lnTo>
                <a:lnTo>
                  <a:pt x="2" y="204"/>
                </a:lnTo>
                <a:lnTo>
                  <a:pt x="9" y="192"/>
                </a:lnTo>
                <a:lnTo>
                  <a:pt x="55" y="135"/>
                </a:lnTo>
                <a:lnTo>
                  <a:pt x="68" y="127"/>
                </a:lnTo>
                <a:lnTo>
                  <a:pt x="83" y="123"/>
                </a:lnTo>
                <a:lnTo>
                  <a:pt x="95" y="126"/>
                </a:lnTo>
                <a:lnTo>
                  <a:pt x="105" y="131"/>
                </a:lnTo>
                <a:lnTo>
                  <a:pt x="176" y="192"/>
                </a:lnTo>
                <a:lnTo>
                  <a:pt x="329" y="13"/>
                </a:lnTo>
                <a:lnTo>
                  <a:pt x="341" y="3"/>
                </a:lnTo>
                <a:lnTo>
                  <a:pt x="3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7" name="Freeform 469"/>
          <p:cNvSpPr>
            <a:spLocks noEditPoints="1"/>
          </p:cNvSpPr>
          <p:nvPr/>
        </p:nvSpPr>
        <p:spPr bwMode="auto">
          <a:xfrm>
            <a:off x="6908800" y="2851150"/>
            <a:ext cx="360363" cy="400050"/>
          </a:xfrm>
          <a:custGeom>
            <a:avLst/>
            <a:gdLst>
              <a:gd name="T0" fmla="*/ 2147483646 w 291"/>
              <a:gd name="T1" fmla="*/ 2147483646 h 326"/>
              <a:gd name="T2" fmla="*/ 2147483646 w 291"/>
              <a:gd name="T3" fmla="*/ 2147483646 h 326"/>
              <a:gd name="T4" fmla="*/ 2147483646 w 291"/>
              <a:gd name="T5" fmla="*/ 2147483646 h 326"/>
              <a:gd name="T6" fmla="*/ 2147483646 w 291"/>
              <a:gd name="T7" fmla="*/ 2147483646 h 326"/>
              <a:gd name="T8" fmla="*/ 2147483646 w 291"/>
              <a:gd name="T9" fmla="*/ 2147483646 h 326"/>
              <a:gd name="T10" fmla="*/ 2147483646 w 291"/>
              <a:gd name="T11" fmla="*/ 2147483646 h 326"/>
              <a:gd name="T12" fmla="*/ 2147483646 w 291"/>
              <a:gd name="T13" fmla="*/ 2147483646 h 326"/>
              <a:gd name="T14" fmla="*/ 2147483646 w 291"/>
              <a:gd name="T15" fmla="*/ 2147483646 h 326"/>
              <a:gd name="T16" fmla="*/ 2147483646 w 291"/>
              <a:gd name="T17" fmla="*/ 2147483646 h 326"/>
              <a:gd name="T18" fmla="*/ 2147483646 w 291"/>
              <a:gd name="T19" fmla="*/ 2147483646 h 326"/>
              <a:gd name="T20" fmla="*/ 2147483646 w 291"/>
              <a:gd name="T21" fmla="*/ 2147483646 h 326"/>
              <a:gd name="T22" fmla="*/ 2147483646 w 291"/>
              <a:gd name="T23" fmla="*/ 2147483646 h 326"/>
              <a:gd name="T24" fmla="*/ 2147483646 w 291"/>
              <a:gd name="T25" fmla="*/ 2147483646 h 326"/>
              <a:gd name="T26" fmla="*/ 2147483646 w 291"/>
              <a:gd name="T27" fmla="*/ 2147483646 h 326"/>
              <a:gd name="T28" fmla="*/ 2147483646 w 291"/>
              <a:gd name="T29" fmla="*/ 2147483646 h 326"/>
              <a:gd name="T30" fmla="*/ 2147483646 w 291"/>
              <a:gd name="T31" fmla="*/ 2147483646 h 326"/>
              <a:gd name="T32" fmla="*/ 2147483646 w 291"/>
              <a:gd name="T33" fmla="*/ 0 h 326"/>
              <a:gd name="T34" fmla="*/ 2147483646 w 291"/>
              <a:gd name="T35" fmla="*/ 2147483646 h 326"/>
              <a:gd name="T36" fmla="*/ 2147483646 w 291"/>
              <a:gd name="T37" fmla="*/ 2147483646 h 326"/>
              <a:gd name="T38" fmla="*/ 2147483646 w 291"/>
              <a:gd name="T39" fmla="*/ 2147483646 h 326"/>
              <a:gd name="T40" fmla="*/ 2147483646 w 291"/>
              <a:gd name="T41" fmla="*/ 2147483646 h 326"/>
              <a:gd name="T42" fmla="*/ 2147483646 w 291"/>
              <a:gd name="T43" fmla="*/ 2147483646 h 326"/>
              <a:gd name="T44" fmla="*/ 2147483646 w 291"/>
              <a:gd name="T45" fmla="*/ 2147483646 h 326"/>
              <a:gd name="T46" fmla="*/ 2147483646 w 291"/>
              <a:gd name="T47" fmla="*/ 2147483646 h 326"/>
              <a:gd name="T48" fmla="*/ 2147483646 w 291"/>
              <a:gd name="T49" fmla="*/ 2147483646 h 326"/>
              <a:gd name="T50" fmla="*/ 2147483646 w 291"/>
              <a:gd name="T51" fmla="*/ 2147483646 h 326"/>
              <a:gd name="T52" fmla="*/ 2147483646 w 291"/>
              <a:gd name="T53" fmla="*/ 2147483646 h 326"/>
              <a:gd name="T54" fmla="*/ 2147483646 w 291"/>
              <a:gd name="T55" fmla="*/ 2147483646 h 326"/>
              <a:gd name="T56" fmla="*/ 2147483646 w 291"/>
              <a:gd name="T57" fmla="*/ 2147483646 h 326"/>
              <a:gd name="T58" fmla="*/ 2147483646 w 291"/>
              <a:gd name="T59" fmla="*/ 2147483646 h 326"/>
              <a:gd name="T60" fmla="*/ 2147483646 w 291"/>
              <a:gd name="T61" fmla="*/ 2147483646 h 326"/>
              <a:gd name="T62" fmla="*/ 2147483646 w 291"/>
              <a:gd name="T63" fmla="*/ 2147483646 h 326"/>
              <a:gd name="T64" fmla="*/ 2147483646 w 291"/>
              <a:gd name="T65" fmla="*/ 2147483646 h 326"/>
              <a:gd name="T66" fmla="*/ 2147483646 w 291"/>
              <a:gd name="T67" fmla="*/ 2147483646 h 326"/>
              <a:gd name="T68" fmla="*/ 2147483646 w 291"/>
              <a:gd name="T69" fmla="*/ 2147483646 h 326"/>
              <a:gd name="T70" fmla="*/ 2147483646 w 291"/>
              <a:gd name="T71" fmla="*/ 2147483646 h 326"/>
              <a:gd name="T72" fmla="*/ 2147483646 w 291"/>
              <a:gd name="T73" fmla="*/ 2147483646 h 326"/>
              <a:gd name="T74" fmla="*/ 2147483646 w 291"/>
              <a:gd name="T75" fmla="*/ 2147483646 h 326"/>
              <a:gd name="T76" fmla="*/ 2147483646 w 291"/>
              <a:gd name="T77" fmla="*/ 2147483646 h 326"/>
              <a:gd name="T78" fmla="*/ 2147483646 w 291"/>
              <a:gd name="T79" fmla="*/ 0 h 32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91"/>
              <a:gd name="T121" fmla="*/ 0 h 326"/>
              <a:gd name="T122" fmla="*/ 291 w 291"/>
              <a:gd name="T123" fmla="*/ 326 h 32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91" h="326">
                <a:moveTo>
                  <a:pt x="146" y="22"/>
                </a:moveTo>
                <a:lnTo>
                  <a:pt x="143" y="24"/>
                </a:lnTo>
                <a:lnTo>
                  <a:pt x="142" y="25"/>
                </a:lnTo>
                <a:lnTo>
                  <a:pt x="96" y="75"/>
                </a:lnTo>
                <a:lnTo>
                  <a:pt x="88" y="84"/>
                </a:lnTo>
                <a:lnTo>
                  <a:pt x="78" y="94"/>
                </a:lnTo>
                <a:lnTo>
                  <a:pt x="70" y="103"/>
                </a:lnTo>
                <a:lnTo>
                  <a:pt x="27" y="147"/>
                </a:lnTo>
                <a:lnTo>
                  <a:pt x="71" y="147"/>
                </a:lnTo>
                <a:lnTo>
                  <a:pt x="82" y="150"/>
                </a:lnTo>
                <a:lnTo>
                  <a:pt x="92" y="157"/>
                </a:lnTo>
                <a:lnTo>
                  <a:pt x="99" y="167"/>
                </a:lnTo>
                <a:lnTo>
                  <a:pt x="102" y="178"/>
                </a:lnTo>
                <a:lnTo>
                  <a:pt x="102" y="295"/>
                </a:lnTo>
                <a:lnTo>
                  <a:pt x="104" y="300"/>
                </a:lnTo>
                <a:lnTo>
                  <a:pt x="110" y="303"/>
                </a:lnTo>
                <a:lnTo>
                  <a:pt x="181" y="303"/>
                </a:lnTo>
                <a:lnTo>
                  <a:pt x="187" y="300"/>
                </a:lnTo>
                <a:lnTo>
                  <a:pt x="190" y="295"/>
                </a:lnTo>
                <a:lnTo>
                  <a:pt x="190" y="178"/>
                </a:lnTo>
                <a:lnTo>
                  <a:pt x="192" y="167"/>
                </a:lnTo>
                <a:lnTo>
                  <a:pt x="198" y="157"/>
                </a:lnTo>
                <a:lnTo>
                  <a:pt x="208" y="150"/>
                </a:lnTo>
                <a:lnTo>
                  <a:pt x="220" y="147"/>
                </a:lnTo>
                <a:lnTo>
                  <a:pt x="263" y="147"/>
                </a:lnTo>
                <a:lnTo>
                  <a:pt x="221" y="103"/>
                </a:lnTo>
                <a:lnTo>
                  <a:pt x="213" y="94"/>
                </a:lnTo>
                <a:lnTo>
                  <a:pt x="203" y="84"/>
                </a:lnTo>
                <a:lnTo>
                  <a:pt x="195" y="75"/>
                </a:lnTo>
                <a:lnTo>
                  <a:pt x="150" y="25"/>
                </a:lnTo>
                <a:lnTo>
                  <a:pt x="147" y="24"/>
                </a:lnTo>
                <a:lnTo>
                  <a:pt x="146" y="22"/>
                </a:lnTo>
                <a:close/>
                <a:moveTo>
                  <a:pt x="146" y="0"/>
                </a:moveTo>
                <a:lnTo>
                  <a:pt x="151" y="0"/>
                </a:lnTo>
                <a:lnTo>
                  <a:pt x="162" y="6"/>
                </a:lnTo>
                <a:lnTo>
                  <a:pt x="166" y="10"/>
                </a:lnTo>
                <a:lnTo>
                  <a:pt x="212" y="59"/>
                </a:lnTo>
                <a:lnTo>
                  <a:pt x="220" y="69"/>
                </a:lnTo>
                <a:lnTo>
                  <a:pt x="238" y="87"/>
                </a:lnTo>
                <a:lnTo>
                  <a:pt x="285" y="136"/>
                </a:lnTo>
                <a:lnTo>
                  <a:pt x="290" y="146"/>
                </a:lnTo>
                <a:lnTo>
                  <a:pt x="291" y="154"/>
                </a:lnTo>
                <a:lnTo>
                  <a:pt x="290" y="158"/>
                </a:lnTo>
                <a:lnTo>
                  <a:pt x="289" y="161"/>
                </a:lnTo>
                <a:lnTo>
                  <a:pt x="285" y="165"/>
                </a:lnTo>
                <a:lnTo>
                  <a:pt x="280" y="168"/>
                </a:lnTo>
                <a:lnTo>
                  <a:pt x="276" y="169"/>
                </a:lnTo>
                <a:lnTo>
                  <a:pt x="220" y="169"/>
                </a:lnTo>
                <a:lnTo>
                  <a:pt x="214" y="172"/>
                </a:lnTo>
                <a:lnTo>
                  <a:pt x="212" y="178"/>
                </a:lnTo>
                <a:lnTo>
                  <a:pt x="212" y="295"/>
                </a:lnTo>
                <a:lnTo>
                  <a:pt x="209" y="307"/>
                </a:lnTo>
                <a:lnTo>
                  <a:pt x="202" y="317"/>
                </a:lnTo>
                <a:lnTo>
                  <a:pt x="192" y="323"/>
                </a:lnTo>
                <a:lnTo>
                  <a:pt x="181" y="326"/>
                </a:lnTo>
                <a:lnTo>
                  <a:pt x="110" y="326"/>
                </a:lnTo>
                <a:lnTo>
                  <a:pt x="98" y="323"/>
                </a:lnTo>
                <a:lnTo>
                  <a:pt x="88" y="317"/>
                </a:lnTo>
                <a:lnTo>
                  <a:pt x="82" y="307"/>
                </a:lnTo>
                <a:lnTo>
                  <a:pt x="80" y="295"/>
                </a:lnTo>
                <a:lnTo>
                  <a:pt x="80" y="178"/>
                </a:lnTo>
                <a:lnTo>
                  <a:pt x="77" y="172"/>
                </a:lnTo>
                <a:lnTo>
                  <a:pt x="71" y="169"/>
                </a:lnTo>
                <a:lnTo>
                  <a:pt x="16" y="169"/>
                </a:lnTo>
                <a:lnTo>
                  <a:pt x="11" y="168"/>
                </a:lnTo>
                <a:lnTo>
                  <a:pt x="8" y="167"/>
                </a:lnTo>
                <a:lnTo>
                  <a:pt x="5" y="164"/>
                </a:lnTo>
                <a:lnTo>
                  <a:pt x="3" y="163"/>
                </a:lnTo>
                <a:lnTo>
                  <a:pt x="3" y="160"/>
                </a:lnTo>
                <a:lnTo>
                  <a:pt x="1" y="158"/>
                </a:lnTo>
                <a:lnTo>
                  <a:pt x="0" y="154"/>
                </a:lnTo>
                <a:lnTo>
                  <a:pt x="1" y="146"/>
                </a:lnTo>
                <a:lnTo>
                  <a:pt x="7" y="136"/>
                </a:lnTo>
                <a:lnTo>
                  <a:pt x="52" y="87"/>
                </a:lnTo>
                <a:lnTo>
                  <a:pt x="62" y="79"/>
                </a:lnTo>
                <a:lnTo>
                  <a:pt x="70" y="69"/>
                </a:lnTo>
                <a:lnTo>
                  <a:pt x="80" y="59"/>
                </a:lnTo>
                <a:lnTo>
                  <a:pt x="124" y="10"/>
                </a:lnTo>
                <a:lnTo>
                  <a:pt x="133" y="3"/>
                </a:lnTo>
                <a:lnTo>
                  <a:pt x="14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30" name="Text Box 192"/>
          <p:cNvSpPr txBox="1">
            <a:spLocks noChangeArrowheads="1"/>
          </p:cNvSpPr>
          <p:nvPr/>
        </p:nvSpPr>
        <p:spPr bwMode="auto">
          <a:xfrm>
            <a:off x="300830" y="2846387"/>
            <a:ext cx="425847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ru-RU" altLang="ru-RU" sz="1800" b="1" dirty="0">
                <a:latin typeface="+mn-lt"/>
              </a:rPr>
              <a:t>ПОМНИТЕ! </a:t>
            </a:r>
            <a:r>
              <a:rPr lang="ru-RU" altLang="ru-RU" sz="1800" dirty="0">
                <a:latin typeface="+mn-lt"/>
              </a:rPr>
              <a:t>прибор учета не экономит соответствующий коммунальный ресурс,          а только показывает объем его фактического потребления</a:t>
            </a:r>
          </a:p>
        </p:txBody>
      </p:sp>
      <p:pic>
        <p:nvPicPr>
          <p:cNvPr id="5133" name="Picture 2" descr="C:\Users\Gubanova\Desktop\000\с рабочего стола\Методический материал\материалы ШГП\на 2016\на май, 16\1374734355905_показа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19" y="4159250"/>
            <a:ext cx="3598862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Заголовок 1"/>
          <p:cNvSpPr txBox="1">
            <a:spLocks/>
          </p:cNvSpPr>
          <p:nvPr/>
        </p:nvSpPr>
        <p:spPr>
          <a:xfrm>
            <a:off x="2846122" y="965201"/>
            <a:ext cx="9091878" cy="939799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1" fontAlgn="base" hangingPunct="1">
              <a:lnSpc>
                <a:spcPts val="2163"/>
              </a:lnSpc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ctr" rtl="0" eaLnBrk="1" fontAlgn="base" hangingPunct="1">
              <a:lnSpc>
                <a:spcPts val="2163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algn="ctr" rtl="0" eaLnBrk="1" fontAlgn="base" hangingPunct="1">
              <a:lnSpc>
                <a:spcPts val="2163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algn="ctr" rtl="0" eaLnBrk="1" fontAlgn="base" hangingPunct="1">
              <a:lnSpc>
                <a:spcPts val="2163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algn="ctr" rtl="0" eaLnBrk="1" fontAlgn="base" hangingPunct="1">
              <a:lnSpc>
                <a:spcPts val="2163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457200" algn="ctr" rtl="0" eaLnBrk="1" fontAlgn="base" hangingPunct="1">
              <a:lnSpc>
                <a:spcPts val="2163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914400" algn="ctr" rtl="0" eaLnBrk="1" fontAlgn="base" hangingPunct="1">
              <a:lnSpc>
                <a:spcPts val="2163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1371600" algn="ctr" rtl="0" eaLnBrk="1" fontAlgn="base" hangingPunct="1">
              <a:lnSpc>
                <a:spcPts val="2163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1828800" algn="ctr" rtl="0" eaLnBrk="1" fontAlgn="base" hangingPunct="1">
              <a:lnSpc>
                <a:spcPts val="2163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eaLnBrk="0" hangingPunct="0">
              <a:lnSpc>
                <a:spcPct val="100000"/>
              </a:lnSpc>
            </a:pPr>
            <a:r>
              <a:rPr lang="ru-RU" altLang="ru-RU" sz="2900" b="1" dirty="0" smtClean="0">
                <a:latin typeface="+mj-lt"/>
                <a:ea typeface="+mn-ea"/>
              </a:rPr>
              <a:t>Несанкционированное вмешательство в работу прибора</a:t>
            </a:r>
            <a:endParaRPr lang="ru-RU" sz="2700" i="1" dirty="0">
              <a:latin typeface="+mj-lt"/>
              <a:ea typeface="+mn-ea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4559300" y="1676368"/>
            <a:ext cx="6349999" cy="5124042"/>
            <a:chOff x="4559300" y="1676369"/>
            <a:chExt cx="6553200" cy="7531699"/>
          </a:xfrm>
        </p:grpSpPr>
        <p:pic>
          <p:nvPicPr>
            <p:cNvPr id="5132" name="Picture 2" descr="C:\Users\Gubanova\Desktop\000\с рабочего стола\Методический материал\материалы ШГП\на 2016\на май, 16\собственник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9300" y="1676369"/>
              <a:ext cx="6553200" cy="4850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4559300" y="6222275"/>
              <a:ext cx="6553200" cy="2985793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txBody>
            <a:bodyPr wrap="square" rtlCol="0">
              <a:spAutoFit/>
            </a:bodyPr>
            <a:lstStyle/>
            <a:p>
              <a:pPr lvl="0"/>
              <a:r>
                <a:rPr lang="ru-RU" b="1" dirty="0" smtClean="0"/>
                <a:t>Что признается несанкционированным вмешательством  в работу ИПУ? 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ru-RU" dirty="0" smtClean="0"/>
                <a:t>Нарушение </a:t>
              </a:r>
              <a:r>
                <a:rPr lang="ru-RU" dirty="0"/>
                <a:t>целостности прибора </a:t>
              </a:r>
              <a:r>
                <a:rPr lang="ru-RU" dirty="0" smtClean="0"/>
                <a:t>учета. 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ru-RU" dirty="0" smtClean="0"/>
                <a:t>Отсутствие </a:t>
              </a:r>
              <a:r>
                <a:rPr lang="ru-RU" dirty="0"/>
                <a:t>или повреждение контрольных пломб и индикаторов антимагнитных </a:t>
              </a:r>
              <a:r>
                <a:rPr lang="ru-RU" dirty="0" smtClean="0"/>
                <a:t>пломб. 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ru-RU" dirty="0" smtClean="0"/>
                <a:t>Наличие </a:t>
              </a:r>
              <a:r>
                <a:rPr lang="ru-RU" dirty="0"/>
                <a:t>свободного доступа к элементам коммутации (узлам, зажимам) </a:t>
              </a:r>
              <a:r>
                <a:rPr lang="ru-RU" dirty="0" smtClean="0"/>
                <a:t>ИПУ.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14428231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4500" y="923925"/>
            <a:ext cx="8369300" cy="465931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ВАЖНАЯ ИНФРМАЦИЯ!</a:t>
            </a:r>
          </a:p>
          <a:p>
            <a:pPr marL="0" indent="0" algn="just" eaLnBrk="0" hangingPunct="0">
              <a:spcBef>
                <a:spcPct val="0"/>
              </a:spcBef>
              <a:buNone/>
            </a:pPr>
            <a:r>
              <a:rPr lang="ru-RU" sz="2900" b="1" dirty="0">
                <a:latin typeface="+mj-lt"/>
                <a:ea typeface="+mn-ea"/>
              </a:rPr>
              <a:t>До 1 января 2019 года все дома с централизованным отоплением нужно оборудовать коллективными приборами учета тепловой энергии. Эту обязанность закон возлагает на собственников помещений в таких домах.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03200" y="3106837"/>
            <a:ext cx="26924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Где это написано?</a:t>
            </a:r>
          </a:p>
          <a:p>
            <a:endParaRPr lang="ru-RU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Федеральный закон</a:t>
            </a:r>
          </a:p>
          <a:p>
            <a:r>
              <a:rPr lang="ru-RU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№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261-ФЗ от 23.11.2009 </a:t>
            </a:r>
            <a:r>
              <a:rPr lang="ru-RU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года </a:t>
            </a:r>
            <a:endParaRPr lang="ru-RU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 энергосбережении и о повышении энергетической эффективности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…»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8700" y="6164581"/>
            <a:ext cx="1076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Чтобы установить наличие или отсутствие такой возможности, нужно обратиться в свою управляющую компанию или в ТСЖ и получить акт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обследования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350" y="3521234"/>
            <a:ext cx="6667500" cy="235267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1684000" y="0"/>
            <a:ext cx="508000" cy="5842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1</a:t>
            </a:r>
            <a:r>
              <a:rPr lang="en-US" dirty="0" smtClean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38124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791825" y="0"/>
            <a:ext cx="1400175" cy="2092325"/>
          </a:xfrm>
          <a:prstGeom prst="rect">
            <a:avLst/>
          </a:prstGeom>
          <a:solidFill>
            <a:srgbClr val="E8E8E8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366" name="Rectangle 2"/>
          <p:cNvSpPr txBox="1">
            <a:spLocks noChangeArrowheads="1"/>
          </p:cNvSpPr>
          <p:nvPr/>
        </p:nvSpPr>
        <p:spPr bwMode="auto">
          <a:xfrm>
            <a:off x="3701214" y="3593072"/>
            <a:ext cx="7090611" cy="615577"/>
          </a:xfrm>
          <a:prstGeom prst="rect">
            <a:avLst/>
          </a:prstGeom>
          <a:gradFill>
            <a:gsLst>
              <a:gs pos="91000">
                <a:schemeClr val="accent1">
                  <a:tint val="66000"/>
                  <a:satMod val="160000"/>
                </a:schemeClr>
              </a:gs>
              <a:gs pos="78000">
                <a:schemeClr val="accent1">
                  <a:tint val="44500"/>
                  <a:satMod val="160000"/>
                </a:schemeClr>
              </a:gs>
              <a:gs pos="27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txBody>
          <a:bodyPr wrap="square" lIns="121944" tIns="60972" rIns="121944" bIns="60972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200" b="1" dirty="0" smtClean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СПАСИБО ЗА </a:t>
            </a:r>
            <a:r>
              <a:rPr lang="ru-RU" altLang="ru-RU" sz="32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ВНИМАНИЕ!</a:t>
            </a:r>
          </a:p>
        </p:txBody>
      </p:sp>
      <p:pic>
        <p:nvPicPr>
          <p:cNvPr id="15367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975" y="2573338"/>
            <a:ext cx="1793875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863" y="4062413"/>
            <a:ext cx="1870075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475" y="3313113"/>
            <a:ext cx="1819275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038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3930" y="3204992"/>
            <a:ext cx="258812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ОБЯЗАТЕЛЬНО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устанавливать в квартирах  индивидуальные приборы учета (ИПУ) </a:t>
            </a:r>
            <a:r>
              <a:rPr lang="ru-RU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воды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</a:t>
            </a:r>
            <a:r>
              <a:rPr lang="ru-RU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электроэнергии</a:t>
            </a:r>
          </a:p>
        </p:txBody>
      </p:sp>
      <p:sp>
        <p:nvSpPr>
          <p:cNvPr id="6" name="Text Box 189"/>
          <p:cNvSpPr txBox="1">
            <a:spLocks noChangeArrowheads="1"/>
          </p:cNvSpPr>
          <p:nvPr/>
        </p:nvSpPr>
        <p:spPr bwMode="auto">
          <a:xfrm>
            <a:off x="2852057" y="763586"/>
            <a:ext cx="7569200" cy="143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sz="2900" b="1" dirty="0" smtClean="0">
                <a:latin typeface="+mj-lt"/>
                <a:cs typeface="Tahoma" panose="020B0604030504040204" pitchFamily="34" charset="0"/>
              </a:rPr>
              <a:t>Федеральный закон </a:t>
            </a:r>
            <a:r>
              <a:rPr lang="ru-RU" sz="2900" b="1" dirty="0">
                <a:latin typeface="+mj-lt"/>
                <a:cs typeface="Tahoma" panose="020B0604030504040204" pitchFamily="34" charset="0"/>
              </a:rPr>
              <a:t>от 23 ноября 2009 года </a:t>
            </a:r>
            <a:endParaRPr lang="ru-RU" sz="2900" b="1" dirty="0" smtClean="0">
              <a:latin typeface="+mj-lt"/>
              <a:cs typeface="Tahoma" panose="020B0604030504040204" pitchFamily="34" charset="0"/>
            </a:endParaRPr>
          </a:p>
          <a:p>
            <a:pPr algn="ctr"/>
            <a:r>
              <a:rPr lang="ru-RU" sz="2900" b="1" dirty="0" smtClean="0">
                <a:latin typeface="+mj-lt"/>
                <a:cs typeface="Tahoma" panose="020B0604030504040204" pitchFamily="34" charset="0"/>
              </a:rPr>
              <a:t>№ </a:t>
            </a:r>
            <a:r>
              <a:rPr lang="ru-RU" sz="2900" b="1" dirty="0">
                <a:latin typeface="+mj-lt"/>
                <a:cs typeface="Tahoma" panose="020B0604030504040204" pitchFamily="34" charset="0"/>
              </a:rPr>
              <a:t>261-ФЗ </a:t>
            </a:r>
            <a:r>
              <a:rPr lang="ru-RU" sz="2900" b="1" dirty="0" smtClean="0">
                <a:latin typeface="+mj-lt"/>
                <a:cs typeface="Tahoma" panose="020B0604030504040204" pitchFamily="34" charset="0"/>
              </a:rPr>
              <a:t>«</a:t>
            </a:r>
            <a:r>
              <a:rPr lang="ru-RU" sz="2900" b="1" dirty="0">
                <a:latin typeface="+mj-lt"/>
                <a:cs typeface="Tahoma" panose="020B0604030504040204" pitchFamily="34" charset="0"/>
              </a:rPr>
              <a:t>Об энергосбережении и </a:t>
            </a:r>
            <a:endParaRPr lang="ru-RU" sz="2900" b="1" dirty="0" smtClean="0">
              <a:latin typeface="+mj-lt"/>
              <a:cs typeface="Tahoma" panose="020B0604030504040204" pitchFamily="34" charset="0"/>
            </a:endParaRPr>
          </a:p>
          <a:p>
            <a:pPr algn="ctr"/>
            <a:r>
              <a:rPr lang="ru-RU" sz="2900" b="1" dirty="0" smtClean="0">
                <a:latin typeface="+mj-lt"/>
                <a:cs typeface="Tahoma" panose="020B0604030504040204" pitchFamily="34" charset="0"/>
              </a:rPr>
              <a:t>о </a:t>
            </a:r>
            <a:r>
              <a:rPr lang="ru-RU" sz="2900" b="1" dirty="0">
                <a:latin typeface="+mj-lt"/>
                <a:cs typeface="Tahoma" panose="020B0604030504040204" pitchFamily="34" charset="0"/>
              </a:rPr>
              <a:t>повышении энергетической эффективности»</a:t>
            </a:r>
            <a:endParaRPr lang="ru-RU" altLang="ru-RU" sz="2900" b="1" dirty="0">
              <a:latin typeface="+mj-lt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684000" y="0"/>
            <a:ext cx="508000" cy="576263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2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839" y="2628772"/>
            <a:ext cx="6160970" cy="366876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719734" y="2754995"/>
            <a:ext cx="19642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Счетчики газа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своих квартирах должны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обязательно установить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те, у кого помещения отапливаются с использованием газового оборудования </a:t>
            </a:r>
          </a:p>
          <a:p>
            <a:pPr>
              <a:defRPr/>
            </a:pP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654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4800" y="863601"/>
            <a:ext cx="8125355" cy="393699"/>
          </a:xfrm>
        </p:spPr>
        <p:txBody>
          <a:bodyPr>
            <a:normAutofit fontScale="90000"/>
          </a:bodyPr>
          <a:lstStyle/>
          <a:p>
            <a:pPr lvl="0" eaLnBrk="0" hangingPunct="0">
              <a:lnSpc>
                <a:spcPct val="100000"/>
              </a:lnSpc>
            </a:pPr>
            <a:r>
              <a:rPr lang="ru-RU" altLang="ru-RU" sz="2900" b="1" dirty="0" smtClean="0">
                <a:latin typeface="+mj-lt"/>
                <a:ea typeface="+mn-ea"/>
              </a:rPr>
              <a:t>Зачем устанавливать счетчики?</a:t>
            </a:r>
            <a:endParaRPr lang="ru-RU" sz="2700" i="1" dirty="0">
              <a:latin typeface="+mj-lt"/>
              <a:ea typeface="+mn-ea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684000" y="0"/>
            <a:ext cx="508000" cy="576263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3</a:t>
            </a:r>
          </a:p>
        </p:txBody>
      </p:sp>
      <p:graphicFrame>
        <p:nvGraphicFramePr>
          <p:cNvPr id="14" name="Объект 1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135564890"/>
              </p:ext>
            </p:extLst>
          </p:nvPr>
        </p:nvGraphicFramePr>
        <p:xfrm>
          <a:off x="3244055" y="1333500"/>
          <a:ext cx="8256588" cy="4140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0" y="2718886"/>
            <a:ext cx="33655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Расчет составлен для </a:t>
            </a:r>
            <a:endParaRPr lang="en-US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3-х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комнатной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квартиры, площадью </a:t>
            </a:r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65,5 кв. м.,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которой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проживает 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</a:t>
            </a:r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чел.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Холодное и горячее водоснабжение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централизованное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Газ используется только для приготовления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пищи </a:t>
            </a:r>
          </a:p>
          <a:p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Нормативы на ком. ресурсы:</a:t>
            </a:r>
          </a:p>
          <a:p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– </a:t>
            </a:r>
            <a:r>
              <a:rPr lang="en-US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,4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куб. м в месяц на чел.</a:t>
            </a:r>
          </a:p>
          <a:p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– </a:t>
            </a:r>
            <a:r>
              <a:rPr lang="en-US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,1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куб. м в месяц на чел.</a:t>
            </a:r>
          </a:p>
          <a:p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Эл. эн – </a:t>
            </a:r>
            <a:r>
              <a:rPr lang="en-US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52</a:t>
            </a:r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кВт ч в месяц на чел.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44055" y="5550430"/>
            <a:ext cx="8439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Коммунальные ресурсы в помещениях,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оборудованных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приборами учета электроэнергии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холодной и горячей воды,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оплачиваются 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нормативам с учетом повышающего 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коэффициента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размере 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1,6.</a:t>
            </a:r>
          </a:p>
        </p:txBody>
      </p:sp>
    </p:spTree>
    <p:extLst>
      <p:ext uri="{BB962C8B-B14F-4D97-AF65-F5344CB8AC3E}">
        <p14:creationId xmlns:p14="http://schemas.microsoft.com/office/powerpoint/2010/main" val="1553224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684000" y="-11113"/>
            <a:ext cx="508000" cy="622301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4</a:t>
            </a:r>
          </a:p>
        </p:txBody>
      </p:sp>
      <p:sp>
        <p:nvSpPr>
          <p:cNvPr id="4104" name="Text Box 12"/>
          <p:cNvSpPr txBox="1">
            <a:spLocks noChangeArrowheads="1"/>
          </p:cNvSpPr>
          <p:nvPr/>
        </p:nvSpPr>
        <p:spPr bwMode="auto">
          <a:xfrm>
            <a:off x="292100" y="2809875"/>
            <a:ext cx="2971800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паспорте </a:t>
            </a:r>
            <a:r>
              <a:rPr lang="ru-RU" altLang="ru-RU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прибора учета указывается</a:t>
            </a:r>
            <a:r>
              <a:rPr lang="ru-RU" altLang="ru-RU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</a:pPr>
            <a:r>
              <a:rPr lang="ru-RU" alt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соответствие типу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altLang="ru-RU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</a:pPr>
            <a:r>
              <a:rPr lang="ru-RU" alt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дата первичной проверки и </a:t>
            </a:r>
            <a:r>
              <a:rPr lang="ru-RU" altLang="ru-RU" sz="1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межповерочный</a:t>
            </a:r>
            <a:r>
              <a:rPr lang="ru-RU" alt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интервал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ru-RU" altLang="ru-RU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</a:pPr>
            <a:r>
              <a:rPr lang="ru-RU" alt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требования к эксплуатации </a:t>
            </a:r>
            <a:endParaRPr lang="ru-RU" altLang="ru-RU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</a:pPr>
            <a:endParaRPr lang="ru-RU" altLang="ru-RU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</a:pPr>
            <a:r>
              <a:rPr lang="ru-RU" alt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дата установки</a:t>
            </a:r>
          </a:p>
        </p:txBody>
      </p:sp>
      <p:pic>
        <p:nvPicPr>
          <p:cNvPr id="4105" name="Picture 14" descr="C:\Users\Gubanova\Desktop\000\с рабочего стола\Методический материал\материалы ШГП\на 2016\на май, 16\паспор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1759744"/>
            <a:ext cx="7795306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23053" y="1027112"/>
            <a:ext cx="6477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900" b="1" dirty="0">
                <a:latin typeface="+mj-lt"/>
                <a:cs typeface="Tahoma" panose="020B0604030504040204" pitchFamily="34" charset="0"/>
              </a:rPr>
              <a:t>Технический паспорт прибора учета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77633" y="5579864"/>
            <a:ext cx="8606367" cy="92333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Оснащение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помещений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приборами учета, ввод их в эксплуатацию, их надлежащая техническая эксплуатация, сохранность и своевременная замена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это 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обязанность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собственника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помещения 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285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684000" y="-1588"/>
            <a:ext cx="508000" cy="582613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5</a:t>
            </a:r>
          </a:p>
        </p:txBody>
      </p:sp>
      <p:sp>
        <p:nvSpPr>
          <p:cNvPr id="6153" name="Text Box 57"/>
          <p:cNvSpPr txBox="1">
            <a:spLocks noChangeArrowheads="1"/>
          </p:cNvSpPr>
          <p:nvPr/>
        </p:nvSpPr>
        <p:spPr bwMode="auto">
          <a:xfrm>
            <a:off x="3003549" y="1681756"/>
            <a:ext cx="884978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alt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lang="ru-RU" alt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отребителю </a:t>
            </a:r>
            <a:r>
              <a:rPr lang="ru-RU" alt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нужно обращаться </a:t>
            </a:r>
            <a:r>
              <a:rPr lang="ru-RU" altLang="ru-RU" sz="1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 исполнителю коммунальной услуги</a:t>
            </a:r>
            <a:r>
              <a:rPr lang="ru-RU" alt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r>
              <a:rPr lang="ru-RU" alt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</a:t>
            </a:r>
            <a:r>
              <a:rPr lang="ru-RU" alt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правляющая компания</a:t>
            </a:r>
            <a:r>
              <a:rPr lang="en-US" alt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ru-RU" alt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ТСЖ,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r>
              <a:rPr lang="ru-RU" altLang="ru-RU" sz="1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ресурсоснабжающая</a:t>
            </a:r>
            <a:r>
              <a:rPr lang="ru-RU" alt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организация</a:t>
            </a:r>
            <a:endParaRPr lang="ru-RU" altLang="ru-RU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54" name="Text Box 84"/>
          <p:cNvSpPr txBox="1">
            <a:spLocks noChangeArrowheads="1"/>
          </p:cNvSpPr>
          <p:nvPr/>
        </p:nvSpPr>
        <p:spPr bwMode="auto">
          <a:xfrm>
            <a:off x="2000250" y="29718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6155" name="Text Box 104"/>
          <p:cNvSpPr txBox="1">
            <a:spLocks noChangeArrowheads="1"/>
          </p:cNvSpPr>
          <p:nvPr/>
        </p:nvSpPr>
        <p:spPr bwMode="auto">
          <a:xfrm>
            <a:off x="218282" y="2666589"/>
            <a:ext cx="4060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ru-RU" altLang="ru-RU" sz="1800" b="1" dirty="0">
                <a:latin typeface="Tahoma" panose="020B0604030504040204" pitchFamily="34" charset="0"/>
              </a:rPr>
              <a:t>Что нужно указать в заявке?</a:t>
            </a:r>
          </a:p>
        </p:txBody>
      </p:sp>
      <p:sp>
        <p:nvSpPr>
          <p:cNvPr id="6156" name="Text Box 108"/>
          <p:cNvSpPr txBox="1">
            <a:spLocks noChangeArrowheads="1"/>
          </p:cNvSpPr>
          <p:nvPr/>
        </p:nvSpPr>
        <p:spPr bwMode="auto">
          <a:xfrm>
            <a:off x="218282" y="3033302"/>
            <a:ext cx="5894651" cy="397031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Tx/>
              <a:buChar char="•"/>
            </a:pPr>
            <a:r>
              <a:rPr lang="ru-RU" altLang="ru-RU" sz="1600" b="1" dirty="0">
                <a:latin typeface="Tahoma" panose="020B0604030504040204" pitchFamily="34" charset="0"/>
              </a:rPr>
              <a:t> </a:t>
            </a:r>
            <a:r>
              <a:rPr lang="ru-RU" altLang="ru-RU" sz="18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физического лица:</a:t>
            </a:r>
            <a:r>
              <a:rPr lang="ru-RU" alt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ФИО,  реквизиты документа, удостоверяющего личность, контактный телефон,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•"/>
            </a:pPr>
            <a:r>
              <a:rPr lang="ru-RU" alt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8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юридического лица:</a:t>
            </a:r>
            <a:r>
              <a:rPr lang="ru-RU" alt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фирменное наименование, место государственной регистрации, контактный телефон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•"/>
            </a:pPr>
            <a:r>
              <a:rPr lang="ru-RU" alt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предлагаемая дата и время ввода установленного прибора учета в эксплуатацию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•"/>
            </a:pPr>
            <a:r>
              <a:rPr lang="ru-RU" alt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тип и заводской номер установленного прибора учета, место его установки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•"/>
            </a:pPr>
            <a:r>
              <a:rPr lang="ru-RU" alt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сведения об организации, осуществившей монтаж прибора учета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•"/>
            </a:pPr>
            <a:r>
              <a:rPr lang="ru-RU" alt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показания прибора учета на момент его установки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•"/>
            </a:pPr>
            <a:r>
              <a:rPr lang="ru-RU" alt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дата следующей поверки</a:t>
            </a:r>
          </a:p>
        </p:txBody>
      </p:sp>
      <p:pic>
        <p:nvPicPr>
          <p:cNvPr id="6157" name="Picture 32" descr="C:\Users\Gubanova\Desktop\000\с рабочего стола\Методический материал\материалы ШГП\на 2016\на май, 16\У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0" y="2688389"/>
            <a:ext cx="4368800" cy="403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810000" y="1081644"/>
            <a:ext cx="6477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900" b="1" dirty="0" smtClean="0">
                <a:latin typeface="+mj-lt"/>
                <a:cs typeface="Tahoma" panose="020B0604030504040204" pitchFamily="34" charset="0"/>
              </a:rPr>
              <a:t>Ввод прибора учета в эксплуатацию</a:t>
            </a:r>
            <a:endParaRPr lang="ru-RU" sz="2900" b="1" dirty="0">
              <a:latin typeface="+mj-lt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592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1" name="Text Box 42"/>
          <p:cNvSpPr txBox="1">
            <a:spLocks noChangeArrowheads="1"/>
          </p:cNvSpPr>
          <p:nvPr/>
        </p:nvSpPr>
        <p:spPr bwMode="auto">
          <a:xfrm>
            <a:off x="5020635" y="2809399"/>
            <a:ext cx="6917365" cy="356393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ct val="50000"/>
              </a:spcBef>
            </a:pPr>
            <a:r>
              <a:rPr lang="ru-RU" alt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прибор </a:t>
            </a:r>
            <a:r>
              <a:rPr lang="ru-RU" alt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учета должен быть введен в эксплуатацию </a:t>
            </a:r>
            <a:r>
              <a:rPr lang="ru-RU" alt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позднее одного месяца</a:t>
            </a:r>
            <a:r>
              <a:rPr lang="ru-RU" alt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следующего за датой его установки</a:t>
            </a:r>
          </a:p>
          <a:p>
            <a:pPr marL="285750" indent="-285750">
              <a:lnSpc>
                <a:spcPct val="100000"/>
              </a:lnSpc>
              <a:spcBef>
                <a:spcPct val="50000"/>
              </a:spcBef>
            </a:pPr>
            <a:r>
              <a:rPr lang="ru-RU" alt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исполнитель </a:t>
            </a:r>
            <a:r>
              <a:rPr lang="ru-RU" alt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обязан рассмотреть предложенные в заявке дату и время проведения работ </a:t>
            </a:r>
            <a:r>
              <a:rPr lang="ru-RU" alt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течение трех рабочих дней</a:t>
            </a:r>
          </a:p>
          <a:p>
            <a:pPr marL="285750" indent="-285750">
              <a:lnSpc>
                <a:spcPct val="100000"/>
              </a:lnSpc>
              <a:spcBef>
                <a:spcPct val="50000"/>
              </a:spcBef>
            </a:pPr>
            <a:r>
              <a:rPr lang="ru-RU" alt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если </a:t>
            </a:r>
            <a:r>
              <a:rPr lang="ru-RU" alt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проведение работ в указанную дату и время невозможно, потребителю предлагают другую дату и время. Она не может быть позднее </a:t>
            </a:r>
            <a:r>
              <a:rPr lang="ru-RU" alt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 рабочих дней </a:t>
            </a:r>
            <a:r>
              <a:rPr lang="ru-RU" alt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 дня получения заявки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684000" y="-1588"/>
            <a:ext cx="508000" cy="592138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6</a:t>
            </a:r>
          </a:p>
        </p:txBody>
      </p:sp>
      <p:pic>
        <p:nvPicPr>
          <p:cNvPr id="7180" name="Picture 30" descr="C:\Users\Gubanova\Desktop\000\с рабочего стола\Методический материал\материалы ШГП\на 2016\на май, 16\podacha_zhalobi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10" y="2809399"/>
            <a:ext cx="4454525" cy="356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3572933" y="1430670"/>
            <a:ext cx="6477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900" b="1" dirty="0" smtClean="0">
                <a:latin typeface="+mj-lt"/>
                <a:cs typeface="Tahoma" panose="020B0604030504040204" pitchFamily="34" charset="0"/>
              </a:rPr>
              <a:t>Порядок рассмотрения заявки</a:t>
            </a:r>
            <a:endParaRPr lang="ru-RU" sz="2900" b="1" dirty="0">
              <a:latin typeface="+mj-lt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029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45"/>
          <p:cNvGrpSpPr>
            <a:grpSpLocks/>
          </p:cNvGrpSpPr>
          <p:nvPr/>
        </p:nvGrpSpPr>
        <p:grpSpPr bwMode="auto">
          <a:xfrm>
            <a:off x="4926013" y="3286125"/>
            <a:ext cx="7265987" cy="1125538"/>
            <a:chOff x="2521" y="2040"/>
            <a:chExt cx="3239" cy="599"/>
          </a:xfrm>
        </p:grpSpPr>
        <p:sp>
          <p:nvSpPr>
            <p:cNvPr id="8212" name="Text Box 34"/>
            <p:cNvSpPr txBox="1">
              <a:spLocks noChangeArrowheads="1"/>
            </p:cNvSpPr>
            <p:nvPr/>
          </p:nvSpPr>
          <p:spPr bwMode="auto">
            <a:xfrm rot="10800000">
              <a:off x="2521" y="2043"/>
              <a:ext cx="3239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213" name="Text Box 42"/>
            <p:cNvSpPr txBox="1">
              <a:spLocks noChangeArrowheads="1"/>
            </p:cNvSpPr>
            <p:nvPr/>
          </p:nvSpPr>
          <p:spPr bwMode="auto">
            <a:xfrm>
              <a:off x="2562" y="2040"/>
              <a:ext cx="3198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endParaRPr lang="ru-RU" altLang="ru-RU" sz="1800" b="1">
                <a:latin typeface="Tahoma" panose="020B0604030504040204" pitchFamily="34" charset="0"/>
              </a:endParaRPr>
            </a:p>
          </p:txBody>
        </p:sp>
      </p:grpSp>
      <p:sp>
        <p:nvSpPr>
          <p:cNvPr id="8209" name="Text Box 41"/>
          <p:cNvSpPr txBox="1">
            <a:spLocks noChangeArrowheads="1"/>
          </p:cNvSpPr>
          <p:nvPr/>
        </p:nvSpPr>
        <p:spPr bwMode="auto">
          <a:xfrm>
            <a:off x="188911" y="2878936"/>
            <a:ext cx="6396997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ct val="50000"/>
              </a:spcBef>
            </a:pPr>
            <a:r>
              <a:rPr lang="ru-RU" alt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соответствие заводского номера </a:t>
            </a:r>
            <a:r>
              <a:rPr lang="ru-RU" alt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прибора номеру </a:t>
            </a:r>
            <a:r>
              <a:rPr lang="ru-RU" alt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паспорте</a:t>
            </a:r>
          </a:p>
          <a:p>
            <a:pPr marL="342900" indent="-342900">
              <a:lnSpc>
                <a:spcPct val="100000"/>
              </a:lnSpc>
              <a:spcBef>
                <a:spcPct val="50000"/>
              </a:spcBef>
            </a:pPr>
            <a:r>
              <a:rPr lang="ru-RU" alt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соответствие технической документации, комплектности, схеме монтажа</a:t>
            </a:r>
          </a:p>
          <a:p>
            <a:pPr marL="342900" indent="-342900">
              <a:lnSpc>
                <a:spcPct val="100000"/>
              </a:lnSpc>
              <a:spcBef>
                <a:spcPct val="50000"/>
              </a:spcBef>
            </a:pPr>
            <a:r>
              <a:rPr lang="ru-RU" alt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наличие знаков последней поверки, работоспособность</a:t>
            </a:r>
          </a:p>
          <a:p>
            <a:pPr marL="342900" indent="-342900">
              <a:lnSpc>
                <a:spcPct val="100000"/>
              </a:lnSpc>
              <a:spcBef>
                <a:spcPct val="50000"/>
              </a:spcBef>
            </a:pPr>
            <a:r>
              <a:rPr lang="ru-RU" alt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сохранность заводской опломбировки нового прибора либо устанавливает контрольные пломбы на ИПУ, прошедший ремонт или </a:t>
            </a:r>
            <a:r>
              <a:rPr lang="ru-RU" alt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проверку</a:t>
            </a:r>
            <a:endParaRPr lang="ru-RU" altLang="ru-RU" sz="1800" b="1" dirty="0">
              <a:latin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684000" y="-1588"/>
            <a:ext cx="508000" cy="592138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7</a:t>
            </a:r>
          </a:p>
        </p:txBody>
      </p:sp>
      <p:sp>
        <p:nvSpPr>
          <p:cNvPr id="8201" name="Text Box 12"/>
          <p:cNvSpPr txBox="1">
            <a:spLocks noChangeArrowheads="1"/>
          </p:cNvSpPr>
          <p:nvPr/>
        </p:nvSpPr>
        <p:spPr bwMode="auto">
          <a:xfrm>
            <a:off x="3268132" y="1862612"/>
            <a:ext cx="69880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ru-RU" altLang="ru-RU" sz="2000" dirty="0">
                <a:latin typeface="Tahoma" panose="020B0604030504040204" pitchFamily="34" charset="0"/>
              </a:rPr>
              <a:t>При вводе </a:t>
            </a:r>
            <a:r>
              <a:rPr lang="ru-RU" altLang="ru-RU" sz="2000" dirty="0" smtClean="0">
                <a:latin typeface="Tahoma" panose="020B0604030504040204" pitchFamily="34" charset="0"/>
              </a:rPr>
              <a:t>индивидуального прибора учета </a:t>
            </a:r>
            <a:r>
              <a:rPr lang="ru-RU" altLang="ru-RU" sz="2000" dirty="0">
                <a:latin typeface="Tahoma" panose="020B0604030504040204" pitchFamily="34" charset="0"/>
              </a:rPr>
              <a:t>в эксплуатацию исполнитель проверяет:</a:t>
            </a:r>
          </a:p>
        </p:txBody>
      </p:sp>
      <p:pic>
        <p:nvPicPr>
          <p:cNvPr id="8202" name="Picture 3" descr="C:\Users\Gubanova\Desktop\000\с рабочего стола\Методический материал\материалы ШГП\на 2016\на май, 16\Jelektromontazh-schetchika-jelektrojenergii-300x2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677" y="2748128"/>
            <a:ext cx="4556554" cy="376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68132" y="977096"/>
            <a:ext cx="8415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Собственники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наниматели жилых помещений установку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ИПУ электроэнергии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воды ни с кем согласовывать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обязаны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05870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685588" y="-11113"/>
            <a:ext cx="508000" cy="612776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8</a:t>
            </a:r>
          </a:p>
        </p:txBody>
      </p:sp>
      <p:sp>
        <p:nvSpPr>
          <p:cNvPr id="10247" name="TextBox 1"/>
          <p:cNvSpPr txBox="1">
            <a:spLocks noChangeArrowheads="1"/>
          </p:cNvSpPr>
          <p:nvPr/>
        </p:nvSpPr>
        <p:spPr bwMode="auto">
          <a:xfrm>
            <a:off x="1662113" y="3432175"/>
            <a:ext cx="8734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600" b="1"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48" name="Text Box 12"/>
          <p:cNvSpPr txBox="1">
            <a:spLocks noChangeArrowheads="1"/>
          </p:cNvSpPr>
          <p:nvPr/>
        </p:nvSpPr>
        <p:spPr bwMode="auto">
          <a:xfrm>
            <a:off x="3437467" y="1447641"/>
            <a:ext cx="6435594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900" b="1" dirty="0">
                <a:latin typeface="+mj-lt"/>
                <a:cs typeface="Tahoma" panose="020B0604030504040204" pitchFamily="34" charset="0"/>
              </a:rPr>
              <a:t>ОБРАТИТЕ ВНИМАНИЕ</a:t>
            </a:r>
            <a:r>
              <a:rPr lang="ru-RU" altLang="ru-RU" sz="2900" b="1" dirty="0" smtClean="0">
                <a:latin typeface="+mj-lt"/>
                <a:cs typeface="Tahoma" panose="020B0604030504040204" pitchFamily="34" charset="0"/>
              </a:rPr>
              <a:t>!</a:t>
            </a:r>
            <a:endParaRPr lang="ru-RU" altLang="ru-RU" sz="2900" b="1" dirty="0">
              <a:latin typeface="+mj-lt"/>
              <a:cs typeface="Tahoma" panose="020B0604030504040204" pitchFamily="34" charset="0"/>
            </a:endParaRPr>
          </a:p>
        </p:txBody>
      </p:sp>
      <p:sp>
        <p:nvSpPr>
          <p:cNvPr id="10250" name="Text Box 14"/>
          <p:cNvSpPr txBox="1">
            <a:spLocks noChangeArrowheads="1"/>
          </p:cNvSpPr>
          <p:nvPr/>
        </p:nvSpPr>
        <p:spPr bwMode="auto">
          <a:xfrm>
            <a:off x="2000250" y="29718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0253" name="Text Box 57"/>
          <p:cNvSpPr txBox="1">
            <a:spLocks noChangeArrowheads="1"/>
          </p:cNvSpPr>
          <p:nvPr/>
        </p:nvSpPr>
        <p:spPr bwMode="auto">
          <a:xfrm>
            <a:off x="215206" y="3122444"/>
            <a:ext cx="39383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ct val="50000"/>
              </a:spcBef>
            </a:pPr>
            <a:r>
              <a:rPr lang="ru-RU" altLang="ru-RU" sz="1800" dirty="0" smtClean="0">
                <a:latin typeface="Tahoma" panose="020B0604030504040204" pitchFamily="34" charset="0"/>
              </a:rPr>
              <a:t>приобретаемый </a:t>
            </a:r>
            <a:r>
              <a:rPr lang="ru-RU" altLang="ru-RU" sz="1800" dirty="0">
                <a:latin typeface="Tahoma" panose="020B0604030504040204" pitchFamily="34" charset="0"/>
              </a:rPr>
              <a:t>прибор должен быть включен в «Государственный реестр средств измерения РФ» </a:t>
            </a:r>
          </a:p>
        </p:txBody>
      </p:sp>
      <p:sp>
        <p:nvSpPr>
          <p:cNvPr id="10254" name="Text Box 58"/>
          <p:cNvSpPr txBox="1">
            <a:spLocks noChangeArrowheads="1"/>
          </p:cNvSpPr>
          <p:nvPr/>
        </p:nvSpPr>
        <p:spPr bwMode="auto">
          <a:xfrm>
            <a:off x="215206" y="4322773"/>
            <a:ext cx="393838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ct val="50000"/>
              </a:spcBef>
            </a:pPr>
            <a:r>
              <a:rPr lang="ru-RU" altLang="ru-RU" sz="1800" dirty="0" smtClean="0">
                <a:latin typeface="Tahoma" panose="020B0604030504040204" pitchFamily="34" charset="0"/>
              </a:rPr>
              <a:t>иметь </a:t>
            </a:r>
            <a:r>
              <a:rPr lang="ru-RU" altLang="ru-RU" sz="1800" dirty="0">
                <a:latin typeface="Tahoma" panose="020B0604030504040204" pitchFamily="34" charset="0"/>
              </a:rPr>
              <a:t>сертификаты соответствия и клеймо государственной </a:t>
            </a:r>
            <a:r>
              <a:rPr lang="ru-RU" altLang="ru-RU" sz="1800" dirty="0" smtClean="0">
                <a:latin typeface="Tahoma" panose="020B0604030504040204" pitchFamily="34" charset="0"/>
              </a:rPr>
              <a:t>поверки</a:t>
            </a:r>
            <a:endParaRPr lang="ru-RU" altLang="ru-RU" sz="1800" dirty="0"/>
          </a:p>
        </p:txBody>
      </p:sp>
      <p:sp>
        <p:nvSpPr>
          <p:cNvPr id="10256" name="Text Box 59"/>
          <p:cNvSpPr txBox="1">
            <a:spLocks noChangeArrowheads="1"/>
          </p:cNvSpPr>
          <p:nvPr/>
        </p:nvSpPr>
        <p:spPr bwMode="auto">
          <a:xfrm>
            <a:off x="215205" y="5307033"/>
            <a:ext cx="393838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ct val="0"/>
              </a:spcBef>
            </a:pPr>
            <a:r>
              <a:rPr lang="ru-RU" altLang="ru-RU" sz="1800" dirty="0" smtClean="0">
                <a:latin typeface="Tahoma" panose="020B0604030504040204" pitchFamily="34" charset="0"/>
              </a:rPr>
              <a:t> </a:t>
            </a:r>
            <a:r>
              <a:rPr lang="ru-RU" altLang="ru-RU" sz="1800" dirty="0">
                <a:latin typeface="Tahoma" panose="020B0604030504040204" pitchFamily="34" charset="0"/>
              </a:rPr>
              <a:t>техническом паспорте на прибор должен стоять специальный знак</a:t>
            </a:r>
          </a:p>
        </p:txBody>
      </p:sp>
      <p:pic>
        <p:nvPicPr>
          <p:cNvPr id="10257" name="Picture 30" descr="C:\Users\Gubanova\Desktop\000\с рабочего стола\Методический материал\материалы ШГП\на 2016\на май, 16\пломб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044" y="2529072"/>
            <a:ext cx="5400423" cy="373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673813" y="3277490"/>
            <a:ext cx="23085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Если хотя бы одно из этих требований не соблюдено, </a:t>
            </a:r>
          </a:p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 </a:t>
            </a:r>
            <a:r>
              <a:rPr lang="ru-RU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сможете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платить по этому счетчику!</a:t>
            </a:r>
          </a:p>
        </p:txBody>
      </p:sp>
    </p:spTree>
    <p:extLst>
      <p:ext uri="{BB962C8B-B14F-4D97-AF65-F5344CB8AC3E}">
        <p14:creationId xmlns:p14="http://schemas.microsoft.com/office/powerpoint/2010/main" val="38288593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1" name="Text Box 43"/>
          <p:cNvSpPr txBox="1">
            <a:spLocks noChangeArrowheads="1"/>
          </p:cNvSpPr>
          <p:nvPr/>
        </p:nvSpPr>
        <p:spPr bwMode="auto">
          <a:xfrm>
            <a:off x="3515138" y="5366545"/>
            <a:ext cx="8319558" cy="647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ct val="50000"/>
              </a:spcBef>
            </a:pPr>
            <a:r>
              <a:rPr lang="ru-RU" altLang="ru-RU" sz="1800" dirty="0"/>
              <a:t> </a:t>
            </a:r>
            <a:r>
              <a:rPr lang="ru-RU" altLang="ru-RU" sz="1800" dirty="0">
                <a:latin typeface="Tahoma" panose="020B0604030504040204" pitchFamily="34" charset="0"/>
              </a:rPr>
              <a:t>ввод </a:t>
            </a:r>
            <a:r>
              <a:rPr lang="ru-RU" altLang="ru-RU" sz="1800" dirty="0" smtClean="0">
                <a:latin typeface="Tahoma" panose="020B0604030504040204" pitchFamily="34" charset="0"/>
              </a:rPr>
              <a:t>прибора </a:t>
            </a:r>
            <a:r>
              <a:rPr lang="ru-RU" altLang="ru-RU" sz="1800" dirty="0">
                <a:latin typeface="Tahoma" panose="020B0604030504040204" pitchFamily="34" charset="0"/>
              </a:rPr>
              <a:t>в эксплуатацию и опломбирование (после поверки) осуществляется </a:t>
            </a:r>
            <a:r>
              <a:rPr lang="ru-RU" altLang="ru-RU" sz="1800" b="1" dirty="0" smtClean="0">
                <a:latin typeface="Tahoma" panose="020B0604030504040204" pitchFamily="34" charset="0"/>
              </a:rPr>
              <a:t>БЕСПЛАТНО</a:t>
            </a:r>
            <a:endParaRPr lang="ru-RU" altLang="ru-RU" sz="1800" b="1" dirty="0">
              <a:latin typeface="Tahoma" panose="020B0604030504040204" pitchFamily="34" charset="0"/>
            </a:endParaRPr>
          </a:p>
        </p:txBody>
      </p:sp>
      <p:sp>
        <p:nvSpPr>
          <p:cNvPr id="11287" name="Text Box 42"/>
          <p:cNvSpPr txBox="1">
            <a:spLocks noChangeArrowheads="1"/>
          </p:cNvSpPr>
          <p:nvPr/>
        </p:nvSpPr>
        <p:spPr bwMode="auto">
          <a:xfrm>
            <a:off x="3521868" y="4443215"/>
            <a:ext cx="831282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ct val="50000"/>
              </a:spcBef>
            </a:pPr>
            <a:r>
              <a:rPr lang="ru-RU" altLang="ru-RU" sz="1800" dirty="0"/>
              <a:t> </a:t>
            </a:r>
            <a:r>
              <a:rPr lang="ru-RU" altLang="ru-RU" sz="1800" dirty="0">
                <a:latin typeface="Tahoma" panose="020B0604030504040204" pitchFamily="34" charset="0"/>
              </a:rPr>
              <a:t>после установки прибора учета </a:t>
            </a:r>
            <a:r>
              <a:rPr lang="ru-RU" altLang="ru-RU" sz="1800" dirty="0" smtClean="0">
                <a:latin typeface="Tahoma" panose="020B0604030504040204" pitchFamily="34" charset="0"/>
              </a:rPr>
              <a:t>исполнитель коммунальной услуги </a:t>
            </a:r>
            <a:r>
              <a:rPr lang="ru-RU" altLang="ru-RU" sz="1800" dirty="0">
                <a:latin typeface="Tahoma" panose="020B0604030504040204" pitchFamily="34" charset="0"/>
              </a:rPr>
              <a:t>составляет акт ввода ИПУ в эксплуатацию </a:t>
            </a:r>
            <a:r>
              <a:rPr lang="ru-RU" altLang="ru-RU" sz="1800" b="1" dirty="0">
                <a:latin typeface="Tahoma" panose="020B0604030504040204" pitchFamily="34" charset="0"/>
              </a:rPr>
              <a:t>в 2-х экземплярах</a:t>
            </a:r>
            <a:r>
              <a:rPr lang="ru-RU" altLang="ru-RU" sz="1800" dirty="0">
                <a:latin typeface="Tahoma" panose="020B0604030504040204" pitchFamily="34" charset="0"/>
              </a:rPr>
              <a:t>, один из которых остается у собственника или нанимателя жилого помещения</a:t>
            </a:r>
          </a:p>
        </p:txBody>
      </p:sp>
      <p:sp>
        <p:nvSpPr>
          <p:cNvPr id="11283" name="Text Box 41"/>
          <p:cNvSpPr txBox="1">
            <a:spLocks noChangeArrowheads="1"/>
          </p:cNvSpPr>
          <p:nvPr/>
        </p:nvSpPr>
        <p:spPr bwMode="auto">
          <a:xfrm>
            <a:off x="3521868" y="3519885"/>
            <a:ext cx="831282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ct val="50000"/>
              </a:spcBef>
            </a:pPr>
            <a:r>
              <a:rPr lang="ru-RU" altLang="ru-RU" sz="1800" dirty="0" smtClean="0">
                <a:latin typeface="Tahoma" panose="020B0604030504040204" pitchFamily="34" charset="0"/>
              </a:rPr>
              <a:t>прибор </a:t>
            </a:r>
            <a:r>
              <a:rPr lang="ru-RU" altLang="ru-RU" sz="1800" dirty="0">
                <a:latin typeface="Tahoma" panose="020B0604030504040204" pitchFamily="34" charset="0"/>
              </a:rPr>
              <a:t>подлежит поверке с указанной в паспорте периодичностью. Срок до поверки исчисляется </a:t>
            </a:r>
            <a:r>
              <a:rPr lang="ru-RU" altLang="ru-RU" sz="1800" b="1" dirty="0">
                <a:latin typeface="Tahoma" panose="020B0604030504040204" pitchFamily="34" charset="0"/>
              </a:rPr>
              <a:t>с даты изготовления</a:t>
            </a:r>
            <a:r>
              <a:rPr lang="ru-RU" altLang="ru-RU" sz="1800" dirty="0">
                <a:latin typeface="Tahoma" panose="020B0604030504040204" pitchFamily="34" charset="0"/>
              </a:rPr>
              <a:t>, а не с даты продажи прибора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684000" y="-1588"/>
            <a:ext cx="508000" cy="592138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9</a:t>
            </a:r>
          </a:p>
        </p:txBody>
      </p:sp>
      <p:sp>
        <p:nvSpPr>
          <p:cNvPr id="11275" name="Text Box 12"/>
          <p:cNvSpPr txBox="1">
            <a:spLocks noChangeArrowheads="1"/>
          </p:cNvSpPr>
          <p:nvPr/>
        </p:nvSpPr>
        <p:spPr bwMode="auto">
          <a:xfrm>
            <a:off x="3521868" y="2740042"/>
            <a:ext cx="831955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>
              <a:lnSpc>
                <a:spcPct val="100000"/>
              </a:lnSpc>
              <a:spcBef>
                <a:spcPct val="0"/>
              </a:spcBef>
            </a:pPr>
            <a:r>
              <a:rPr lang="ru-RU" altLang="ru-RU" sz="1800" dirty="0">
                <a:latin typeface="Tahoma" panose="020B0604030504040204" pitchFamily="34" charset="0"/>
              </a:rPr>
              <a:t>устанавливать приборы имеют право организации-поставщики коммунальных ресурсов и специализированные организации</a:t>
            </a:r>
          </a:p>
        </p:txBody>
      </p:sp>
      <p:pic>
        <p:nvPicPr>
          <p:cNvPr id="11276" name="Picture 2" descr="C:\Users\Gubanova\Desktop\000\с рабочего стола\Методический материал\материалы ШГП\на 2016\на май, 16\ак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2740042"/>
            <a:ext cx="3009900" cy="380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3691467" y="1558852"/>
            <a:ext cx="6705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900" b="1" dirty="0" smtClean="0">
                <a:latin typeface="+mj-lt"/>
                <a:cs typeface="Tahoma" panose="020B0604030504040204" pitchFamily="34" charset="0"/>
              </a:rPr>
              <a:t>О чем необходимо знать?</a:t>
            </a:r>
            <a:endParaRPr lang="ru-RU" sz="2900" b="1" dirty="0">
              <a:latin typeface="+mj-lt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3913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 48 Содержание общего имущества и КР" id="{3F67FA4E-AC2A-4906-9B86-DBA4666738C2}" vid="{777D3360-D816-4EF8-923E-91D38F9F549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48 Содержание общего имущества и КР ред</Template>
  <TotalTime>2466</TotalTime>
  <Words>823</Words>
  <Application>Microsoft Office PowerPoint</Application>
  <PresentationFormat>Широкоэкранный</PresentationFormat>
  <Paragraphs>94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Aharoni</vt:lpstr>
      <vt:lpstr>Arial</vt:lpstr>
      <vt:lpstr>Calibri</vt:lpstr>
      <vt:lpstr>Calibri Light</vt:lpstr>
      <vt:lpstr>Tahoma</vt:lpstr>
      <vt:lpstr>Times New Roman</vt:lpstr>
      <vt:lpstr>Тема Office</vt:lpstr>
      <vt:lpstr>Тема 49:  Оплата коммунальных ресурсов по показаниям индивидуальных приборов учета</vt:lpstr>
      <vt:lpstr>Презентация PowerPoint</vt:lpstr>
      <vt:lpstr>Зачем устанавливать счетчики?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48:  Содержание общего имущества в многоквартирном доме и капитальный ремонт</dc:title>
  <dc:creator>Ольга О.В. Губанова</dc:creator>
  <cp:lastModifiedBy>Ольга О.В. Губанова</cp:lastModifiedBy>
  <cp:revision>226</cp:revision>
  <cp:lastPrinted>2018-11-19T13:44:54Z</cp:lastPrinted>
  <dcterms:created xsi:type="dcterms:W3CDTF">2018-10-26T04:55:58Z</dcterms:created>
  <dcterms:modified xsi:type="dcterms:W3CDTF">2018-12-19T08:33:47Z</dcterms:modified>
</cp:coreProperties>
</file>