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7" r:id="rId6"/>
    <p:sldId id="262" r:id="rId7"/>
    <p:sldId id="273" r:id="rId8"/>
    <p:sldId id="275" r:id="rId9"/>
    <p:sldId id="276" r:id="rId10"/>
    <p:sldId id="270" r:id="rId11"/>
    <p:sldId id="269" r:id="rId12"/>
    <p:sldId id="277" r:id="rId13"/>
    <p:sldId id="272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DB185-B40A-4C24-B561-8F4F0E2AC1F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BB8CC-4727-428E-9BBF-7C80AAF7EAD8}">
      <dgm:prSet custT="1"/>
      <dgm:spPr/>
      <dgm:t>
        <a:bodyPr/>
        <a:lstStyle/>
        <a:p>
          <a:pPr rtl="0"/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В соответствии с ЖКХ РФ субъекты Российской Федерации утверждают долгосрочные региональные программы капремонта общего имущества в МКД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5D17D2-F6E6-4D65-9D28-FB4DF3DA8B06}" type="parTrans" cxnId="{44DFDA98-7F58-43EC-B8D1-1511D5C694AB}">
      <dgm:prSet/>
      <dgm:spPr/>
      <dgm:t>
        <a:bodyPr/>
        <a:lstStyle/>
        <a:p>
          <a:endParaRPr lang="ru-RU"/>
        </a:p>
      </dgm:t>
    </dgm:pt>
    <dgm:pt modelId="{F4CF8680-AD75-4F5A-8E8A-6CBC093A7BE2}" type="sibTrans" cxnId="{44DFDA98-7F58-43EC-B8D1-1511D5C694AB}">
      <dgm:prSet/>
      <dgm:spPr/>
      <dgm:t>
        <a:bodyPr/>
        <a:lstStyle/>
        <a:p>
          <a:endParaRPr lang="ru-RU"/>
        </a:p>
      </dgm:t>
    </dgm:pt>
    <dgm:pt modelId="{88BAA9F2-5CBD-4D49-84CE-E45891CC5CAD}">
      <dgm:prSet custT="1"/>
      <dgm:spPr/>
      <dgm:t>
        <a:bodyPr/>
        <a:lstStyle/>
        <a:p>
          <a:pPr rtl="0"/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В программах установлены предельные сроки выполнения работ по капитальному ремонту общего имущества в МКД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585037-B92F-4A59-974B-D5E085447562}" type="parTrans" cxnId="{565EDCC4-4BEC-4173-8B60-FFF9FC7A5994}">
      <dgm:prSet/>
      <dgm:spPr/>
      <dgm:t>
        <a:bodyPr/>
        <a:lstStyle/>
        <a:p>
          <a:endParaRPr lang="ru-RU"/>
        </a:p>
      </dgm:t>
    </dgm:pt>
    <dgm:pt modelId="{90A40781-1C3F-4136-A0D5-815B46469032}" type="sibTrans" cxnId="{565EDCC4-4BEC-4173-8B60-FFF9FC7A5994}">
      <dgm:prSet/>
      <dgm:spPr/>
      <dgm:t>
        <a:bodyPr/>
        <a:lstStyle/>
        <a:p>
          <a:endParaRPr lang="ru-RU"/>
        </a:p>
      </dgm:t>
    </dgm:pt>
    <dgm:pt modelId="{6A0E007E-7269-48B3-A82D-20C99C31CDBD}">
      <dgm:prSet custT="1"/>
      <dgm:spPr/>
      <dgm:t>
        <a:bodyPr/>
        <a:lstStyle/>
        <a:p>
          <a:pPr rtl="0"/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Основной источник финансирования – ежемесячные взносы собственников помещений в МКД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C1655B-C51C-40C8-B6A9-A55D336287CD}" type="parTrans" cxnId="{637CAC87-FE71-4EC3-AE76-7FC25DC092EB}">
      <dgm:prSet/>
      <dgm:spPr/>
      <dgm:t>
        <a:bodyPr/>
        <a:lstStyle/>
        <a:p>
          <a:endParaRPr lang="ru-RU"/>
        </a:p>
      </dgm:t>
    </dgm:pt>
    <dgm:pt modelId="{646D359D-288F-4DA3-9E71-E1CF22A9795F}" type="sibTrans" cxnId="{637CAC87-FE71-4EC3-AE76-7FC25DC092EB}">
      <dgm:prSet/>
      <dgm:spPr/>
      <dgm:t>
        <a:bodyPr/>
        <a:lstStyle/>
        <a:p>
          <a:endParaRPr lang="ru-RU"/>
        </a:p>
      </dgm:t>
    </dgm:pt>
    <dgm:pt modelId="{14AEC21C-640E-414D-B0A8-EFB9E84D0DEE}" type="pres">
      <dgm:prSet presAssocID="{9B8DB185-B40A-4C24-B561-8F4F0E2AC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ED123-F81D-46FB-A884-45293DE58DC4}" type="pres">
      <dgm:prSet presAssocID="{6A0E007E-7269-48B3-A82D-20C99C31CDBD}" presName="boxAndChildren" presStyleCnt="0"/>
      <dgm:spPr/>
    </dgm:pt>
    <dgm:pt modelId="{0ADB87D9-1C25-4F4D-BC58-331FBFCAE7C1}" type="pres">
      <dgm:prSet presAssocID="{6A0E007E-7269-48B3-A82D-20C99C31CDBD}" presName="parentTextBox" presStyleLbl="node1" presStyleIdx="0" presStyleCnt="3"/>
      <dgm:spPr/>
      <dgm:t>
        <a:bodyPr/>
        <a:lstStyle/>
        <a:p>
          <a:endParaRPr lang="ru-RU"/>
        </a:p>
      </dgm:t>
    </dgm:pt>
    <dgm:pt modelId="{7526920E-5C60-40FE-A4D8-F3A015BA91E1}" type="pres">
      <dgm:prSet presAssocID="{90A40781-1C3F-4136-A0D5-815B46469032}" presName="sp" presStyleCnt="0"/>
      <dgm:spPr/>
    </dgm:pt>
    <dgm:pt modelId="{E715680D-434B-4F2E-87E5-B810C188B019}" type="pres">
      <dgm:prSet presAssocID="{88BAA9F2-5CBD-4D49-84CE-E45891CC5CAD}" presName="arrowAndChildren" presStyleCnt="0"/>
      <dgm:spPr/>
    </dgm:pt>
    <dgm:pt modelId="{B506A2AB-C746-4E61-A5EB-300A1552A203}" type="pres">
      <dgm:prSet presAssocID="{88BAA9F2-5CBD-4D49-84CE-E45891CC5CA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A1AAA21-9610-4ABC-9B9E-BA36BDE9160C}" type="pres">
      <dgm:prSet presAssocID="{F4CF8680-AD75-4F5A-8E8A-6CBC093A7BE2}" presName="sp" presStyleCnt="0"/>
      <dgm:spPr/>
    </dgm:pt>
    <dgm:pt modelId="{17A39DD1-35CC-4EF0-B06B-78BD2A143F15}" type="pres">
      <dgm:prSet presAssocID="{FA1BB8CC-4727-428E-9BBF-7C80AAF7EAD8}" presName="arrowAndChildren" presStyleCnt="0"/>
      <dgm:spPr/>
    </dgm:pt>
    <dgm:pt modelId="{70DC5964-436B-4B3D-8874-D5587A8E06AF}" type="pres">
      <dgm:prSet presAssocID="{FA1BB8CC-4727-428E-9BBF-7C80AAF7EAD8}" presName="parentTextArrow" presStyleLbl="node1" presStyleIdx="2" presStyleCnt="3" custLinFactNeighborX="3587" custLinFactNeighborY="-1068"/>
      <dgm:spPr/>
      <dgm:t>
        <a:bodyPr/>
        <a:lstStyle/>
        <a:p>
          <a:endParaRPr lang="ru-RU"/>
        </a:p>
      </dgm:t>
    </dgm:pt>
  </dgm:ptLst>
  <dgm:cxnLst>
    <dgm:cxn modelId="{637CAC87-FE71-4EC3-AE76-7FC25DC092EB}" srcId="{9B8DB185-B40A-4C24-B561-8F4F0E2AC1F2}" destId="{6A0E007E-7269-48B3-A82D-20C99C31CDBD}" srcOrd="2" destOrd="0" parTransId="{EFC1655B-C51C-40C8-B6A9-A55D336287CD}" sibTransId="{646D359D-288F-4DA3-9E71-E1CF22A9795F}"/>
    <dgm:cxn modelId="{565EDCC4-4BEC-4173-8B60-FFF9FC7A5994}" srcId="{9B8DB185-B40A-4C24-B561-8F4F0E2AC1F2}" destId="{88BAA9F2-5CBD-4D49-84CE-E45891CC5CAD}" srcOrd="1" destOrd="0" parTransId="{65585037-B92F-4A59-974B-D5E085447562}" sibTransId="{90A40781-1C3F-4136-A0D5-815B46469032}"/>
    <dgm:cxn modelId="{47DBC256-7730-44ED-8403-44FDBCEDC42B}" type="presOf" srcId="{6A0E007E-7269-48B3-A82D-20C99C31CDBD}" destId="{0ADB87D9-1C25-4F4D-BC58-331FBFCAE7C1}" srcOrd="0" destOrd="0" presId="urn:microsoft.com/office/officeart/2005/8/layout/process4"/>
    <dgm:cxn modelId="{BD4CE450-024E-414C-B813-2E20AAB75916}" type="presOf" srcId="{9B8DB185-B40A-4C24-B561-8F4F0E2AC1F2}" destId="{14AEC21C-640E-414D-B0A8-EFB9E84D0DEE}" srcOrd="0" destOrd="0" presId="urn:microsoft.com/office/officeart/2005/8/layout/process4"/>
    <dgm:cxn modelId="{616969CF-EC44-4A22-AC44-01501BFCEB1B}" type="presOf" srcId="{FA1BB8CC-4727-428E-9BBF-7C80AAF7EAD8}" destId="{70DC5964-436B-4B3D-8874-D5587A8E06AF}" srcOrd="0" destOrd="0" presId="urn:microsoft.com/office/officeart/2005/8/layout/process4"/>
    <dgm:cxn modelId="{86CA7284-FBE2-40D6-A2FA-ADBA6CE3238D}" type="presOf" srcId="{88BAA9F2-5CBD-4D49-84CE-E45891CC5CAD}" destId="{B506A2AB-C746-4E61-A5EB-300A1552A203}" srcOrd="0" destOrd="0" presId="urn:microsoft.com/office/officeart/2005/8/layout/process4"/>
    <dgm:cxn modelId="{44DFDA98-7F58-43EC-B8D1-1511D5C694AB}" srcId="{9B8DB185-B40A-4C24-B561-8F4F0E2AC1F2}" destId="{FA1BB8CC-4727-428E-9BBF-7C80AAF7EAD8}" srcOrd="0" destOrd="0" parTransId="{905D17D2-F6E6-4D65-9D28-FB4DF3DA8B06}" sibTransId="{F4CF8680-AD75-4F5A-8E8A-6CBC093A7BE2}"/>
    <dgm:cxn modelId="{72351D1C-8C21-427B-B373-D7F28B0594EA}" type="presParOf" srcId="{14AEC21C-640E-414D-B0A8-EFB9E84D0DEE}" destId="{61AED123-F81D-46FB-A884-45293DE58DC4}" srcOrd="0" destOrd="0" presId="urn:microsoft.com/office/officeart/2005/8/layout/process4"/>
    <dgm:cxn modelId="{16F04155-8E48-4B6B-92C4-C48B3D69A3D1}" type="presParOf" srcId="{61AED123-F81D-46FB-A884-45293DE58DC4}" destId="{0ADB87D9-1C25-4F4D-BC58-331FBFCAE7C1}" srcOrd="0" destOrd="0" presId="urn:microsoft.com/office/officeart/2005/8/layout/process4"/>
    <dgm:cxn modelId="{194B2D06-AB3D-45CF-B079-25A895ECDF15}" type="presParOf" srcId="{14AEC21C-640E-414D-B0A8-EFB9E84D0DEE}" destId="{7526920E-5C60-40FE-A4D8-F3A015BA91E1}" srcOrd="1" destOrd="0" presId="urn:microsoft.com/office/officeart/2005/8/layout/process4"/>
    <dgm:cxn modelId="{7F399E1E-EBE6-407C-A3A2-EEC72BDD1B73}" type="presParOf" srcId="{14AEC21C-640E-414D-B0A8-EFB9E84D0DEE}" destId="{E715680D-434B-4F2E-87E5-B810C188B019}" srcOrd="2" destOrd="0" presId="urn:microsoft.com/office/officeart/2005/8/layout/process4"/>
    <dgm:cxn modelId="{2574BCB4-B4F1-4A24-BC01-0AC4CE9F9482}" type="presParOf" srcId="{E715680D-434B-4F2E-87E5-B810C188B019}" destId="{B506A2AB-C746-4E61-A5EB-300A1552A203}" srcOrd="0" destOrd="0" presId="urn:microsoft.com/office/officeart/2005/8/layout/process4"/>
    <dgm:cxn modelId="{57DD08A0-6AFA-4DE1-A1DF-003A0D66FDAB}" type="presParOf" srcId="{14AEC21C-640E-414D-B0A8-EFB9E84D0DEE}" destId="{AA1AAA21-9610-4ABC-9B9E-BA36BDE9160C}" srcOrd="3" destOrd="0" presId="urn:microsoft.com/office/officeart/2005/8/layout/process4"/>
    <dgm:cxn modelId="{884919D0-AD8C-4911-82D0-5FA30F616C3D}" type="presParOf" srcId="{14AEC21C-640E-414D-B0A8-EFB9E84D0DEE}" destId="{17A39DD1-35CC-4EF0-B06B-78BD2A143F15}" srcOrd="4" destOrd="0" presId="urn:microsoft.com/office/officeart/2005/8/layout/process4"/>
    <dgm:cxn modelId="{E53935E7-1CDE-4064-8816-52B6A92B6A55}" type="presParOf" srcId="{17A39DD1-35CC-4EF0-B06B-78BD2A143F15}" destId="{70DC5964-436B-4B3D-8874-D5587A8E06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DA787-506B-492F-83C7-663C66F04B9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</dgm:pt>
    <dgm:pt modelId="{CB4EF810-26C2-48C1-A117-D92DD373F3DE}">
      <dgm:prSet phldrT="[Текст]"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Специальный счет</a:t>
          </a:r>
          <a:endParaRPr lang="ru-RU" sz="1600" b="1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C4F403-36B8-4AB6-953B-AA30AD174D4D}" type="parTrans" cxnId="{06ADBC6E-1F76-463B-B31D-21905FB5D2F9}">
      <dgm:prSet/>
      <dgm:spPr/>
      <dgm:t>
        <a:bodyPr/>
        <a:lstStyle/>
        <a:p>
          <a:endParaRPr lang="ru-RU"/>
        </a:p>
      </dgm:t>
    </dgm:pt>
    <dgm:pt modelId="{CF321B19-B396-4C04-AEE5-17EF85364B91}" type="sibTrans" cxnId="{06ADBC6E-1F76-463B-B31D-21905FB5D2F9}">
      <dgm:prSet/>
      <dgm:spPr/>
      <dgm:t>
        <a:bodyPr/>
        <a:lstStyle/>
        <a:p>
          <a:endParaRPr lang="ru-RU"/>
        </a:p>
      </dgm:t>
    </dgm:pt>
    <dgm:pt modelId="{751BBB7E-6AC6-48E6-B4BD-24A2D33B1360}">
      <dgm:prSet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Аккумулирование денежных средств собственников помещений в МКД </a:t>
          </a:r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на одном расчетном счете. </a:t>
          </a:r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Эти средства направляются на проведение капремонта всех вошедших в региональную программу МКД </a:t>
          </a:r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на </a:t>
          </a:r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возвратной основе </a:t>
          </a:r>
        </a:p>
      </dgm:t>
    </dgm:pt>
    <dgm:pt modelId="{EECE3DBD-DB86-4125-97A9-F6869B17D11B}" type="sibTrans" cxnId="{752681D5-D41A-47B9-A20E-B036B13780D5}">
      <dgm:prSet/>
      <dgm:spPr/>
      <dgm:t>
        <a:bodyPr/>
        <a:lstStyle/>
        <a:p>
          <a:endParaRPr lang="ru-RU"/>
        </a:p>
      </dgm:t>
    </dgm:pt>
    <dgm:pt modelId="{67A8A9BE-3345-47BB-AAC0-A1DCCF915E10}" type="parTrans" cxnId="{752681D5-D41A-47B9-A20E-B036B13780D5}">
      <dgm:prSet/>
      <dgm:spPr/>
      <dgm:t>
        <a:bodyPr/>
        <a:lstStyle/>
        <a:p>
          <a:endParaRPr lang="ru-RU"/>
        </a:p>
      </dgm:t>
    </dgm:pt>
    <dgm:pt modelId="{7C99EC11-DA60-4217-A9D7-99490D0F5CFF}">
      <dgm:prSet/>
      <dgm:spPr/>
      <dgm:t>
        <a:bodyPr/>
        <a:lstStyle/>
        <a:p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Удобный инструмент формирования фонда капремонта МКД для активных, самостоятельных и ответственных собственников, которые в состоянии коллегиально решать ключевые вопросы, касающиеся общедомового имущества </a:t>
          </a:r>
        </a:p>
      </dgm:t>
    </dgm:pt>
    <dgm:pt modelId="{0E634B6A-3AE9-422F-B4B0-24A6B11D1DE8}" type="sibTrans" cxnId="{0B210FD1-82E8-4C6A-AC39-EEA92B6ABBD7}">
      <dgm:prSet/>
      <dgm:spPr/>
      <dgm:t>
        <a:bodyPr/>
        <a:lstStyle/>
        <a:p>
          <a:endParaRPr lang="ru-RU"/>
        </a:p>
      </dgm:t>
    </dgm:pt>
    <dgm:pt modelId="{A96FD687-8044-4FC4-9C12-FE59A3F651FA}" type="parTrans" cxnId="{0B210FD1-82E8-4C6A-AC39-EEA92B6ABBD7}">
      <dgm:prSet/>
      <dgm:spPr/>
      <dgm:t>
        <a:bodyPr/>
        <a:lstStyle/>
        <a:p>
          <a:endParaRPr lang="ru-RU"/>
        </a:p>
      </dgm:t>
    </dgm:pt>
    <dgm:pt modelId="{A340A0BB-E1C2-4C51-BA59-DDB82D6DBBC2}">
      <dgm:prSet phldrT="[Текст]"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Счет регионального оператора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C6CE95-3E0D-4004-BA76-967B162CFB60}" type="sibTrans" cxnId="{FF0B207B-5570-4A6B-ABD0-C561A247E788}">
      <dgm:prSet/>
      <dgm:spPr/>
      <dgm:t>
        <a:bodyPr/>
        <a:lstStyle/>
        <a:p>
          <a:endParaRPr lang="ru-RU"/>
        </a:p>
      </dgm:t>
    </dgm:pt>
    <dgm:pt modelId="{F301A3CD-E411-4589-A796-4EAE17C46223}" type="parTrans" cxnId="{FF0B207B-5570-4A6B-ABD0-C561A247E788}">
      <dgm:prSet/>
      <dgm:spPr/>
      <dgm:t>
        <a:bodyPr/>
        <a:lstStyle/>
        <a:p>
          <a:endParaRPr lang="ru-RU"/>
        </a:p>
      </dgm:t>
    </dgm:pt>
    <dgm:pt modelId="{E5916399-A6E1-4B89-A42F-D67651E8D684}" type="pres">
      <dgm:prSet presAssocID="{9CEDA787-506B-492F-83C7-663C66F04B91}" presName="list" presStyleCnt="0">
        <dgm:presLayoutVars>
          <dgm:dir/>
          <dgm:animLvl val="lvl"/>
        </dgm:presLayoutVars>
      </dgm:prSet>
      <dgm:spPr/>
    </dgm:pt>
    <dgm:pt modelId="{645AD356-2185-4FB3-9C5A-0A66CE9C0796}" type="pres">
      <dgm:prSet presAssocID="{CB4EF810-26C2-48C1-A117-D92DD373F3DE}" presName="posSpace" presStyleCnt="0"/>
      <dgm:spPr/>
    </dgm:pt>
    <dgm:pt modelId="{DBB2A8DC-F44A-44B8-8A2E-D15FDDE9636D}" type="pres">
      <dgm:prSet presAssocID="{CB4EF810-26C2-48C1-A117-D92DD373F3DE}" presName="vertFlow" presStyleCnt="0"/>
      <dgm:spPr/>
    </dgm:pt>
    <dgm:pt modelId="{F4FAFA8E-D5A7-4FA7-AF13-6BC4C0834572}" type="pres">
      <dgm:prSet presAssocID="{CB4EF810-26C2-48C1-A117-D92DD373F3DE}" presName="topSpace" presStyleCnt="0"/>
      <dgm:spPr/>
    </dgm:pt>
    <dgm:pt modelId="{55717623-63B1-458C-A599-E779B69845E7}" type="pres">
      <dgm:prSet presAssocID="{CB4EF810-26C2-48C1-A117-D92DD373F3DE}" presName="firstComp" presStyleCnt="0"/>
      <dgm:spPr/>
    </dgm:pt>
    <dgm:pt modelId="{E0A674E5-4039-4571-8317-8F5EE7980D4D}" type="pres">
      <dgm:prSet presAssocID="{CB4EF810-26C2-48C1-A117-D92DD373F3DE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4BB5C440-E19A-4DB9-8D5A-EA32AC17BED3}" type="pres">
      <dgm:prSet presAssocID="{CB4EF810-26C2-48C1-A117-D92DD373F3D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BB112-EF98-4B08-B671-4D587A69ED6E}" type="pres">
      <dgm:prSet presAssocID="{CB4EF810-26C2-48C1-A117-D92DD373F3DE}" presName="negSpace" presStyleCnt="0"/>
      <dgm:spPr/>
    </dgm:pt>
    <dgm:pt modelId="{22DAA0F2-A07F-4DBF-AFE1-419CE30B1058}" type="pres">
      <dgm:prSet presAssocID="{CB4EF810-26C2-48C1-A117-D92DD373F3DE}" presName="circle" presStyleLbl="node1" presStyleIdx="0" presStyleCnt="2" custLinFactNeighborX="-4261" custLinFactNeighborY="-11696"/>
      <dgm:spPr/>
      <dgm:t>
        <a:bodyPr/>
        <a:lstStyle/>
        <a:p>
          <a:endParaRPr lang="ru-RU"/>
        </a:p>
      </dgm:t>
    </dgm:pt>
    <dgm:pt modelId="{EE36EB3C-F2ED-4ACC-93FB-BC8AB8964A75}" type="pres">
      <dgm:prSet presAssocID="{CF321B19-B396-4C04-AEE5-17EF85364B91}" presName="transSpace" presStyleCnt="0"/>
      <dgm:spPr/>
    </dgm:pt>
    <dgm:pt modelId="{BFFC5F17-D1EC-45AC-B8AE-ECA1E18D50C3}" type="pres">
      <dgm:prSet presAssocID="{A340A0BB-E1C2-4C51-BA59-DDB82D6DBBC2}" presName="posSpace" presStyleCnt="0"/>
      <dgm:spPr/>
    </dgm:pt>
    <dgm:pt modelId="{E566AA05-6C91-46D0-A8CC-D2121198FD91}" type="pres">
      <dgm:prSet presAssocID="{A340A0BB-E1C2-4C51-BA59-DDB82D6DBBC2}" presName="vertFlow" presStyleCnt="0"/>
      <dgm:spPr/>
    </dgm:pt>
    <dgm:pt modelId="{7260DF15-80E3-49CA-B4C1-BF8A51E4EBE2}" type="pres">
      <dgm:prSet presAssocID="{A340A0BB-E1C2-4C51-BA59-DDB82D6DBBC2}" presName="topSpace" presStyleCnt="0"/>
      <dgm:spPr/>
    </dgm:pt>
    <dgm:pt modelId="{A940FB7A-6B87-46F5-80BD-FA6136FC5143}" type="pres">
      <dgm:prSet presAssocID="{A340A0BB-E1C2-4C51-BA59-DDB82D6DBBC2}" presName="firstComp" presStyleCnt="0"/>
      <dgm:spPr/>
    </dgm:pt>
    <dgm:pt modelId="{A6978DBE-8DB6-4916-BC6E-2FB424D6D8B6}" type="pres">
      <dgm:prSet presAssocID="{A340A0BB-E1C2-4C51-BA59-DDB82D6DBBC2}" presName="firstChild" presStyleLbl="bgAccFollowNode1" presStyleIdx="1" presStyleCnt="2" custLinFactNeighborX="6211" custLinFactNeighborY="8300"/>
      <dgm:spPr/>
      <dgm:t>
        <a:bodyPr/>
        <a:lstStyle/>
        <a:p>
          <a:endParaRPr lang="ru-RU"/>
        </a:p>
      </dgm:t>
    </dgm:pt>
    <dgm:pt modelId="{10449718-8DC2-4464-9038-B7D629A52F8B}" type="pres">
      <dgm:prSet presAssocID="{A340A0BB-E1C2-4C51-BA59-DDB82D6DBBC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C4EB6-5641-4335-B755-8432F5B6CEF6}" type="pres">
      <dgm:prSet presAssocID="{A340A0BB-E1C2-4C51-BA59-DDB82D6DBBC2}" presName="negSpace" presStyleCnt="0"/>
      <dgm:spPr/>
    </dgm:pt>
    <dgm:pt modelId="{B17AE2A2-F1DE-4FD9-97AC-DF938C3EAB81}" type="pres">
      <dgm:prSet presAssocID="{A340A0BB-E1C2-4C51-BA59-DDB82D6DBBC2}" presName="circle" presStyleLbl="node1" presStyleIdx="1" presStyleCnt="2" custScaleX="106323" custLinFactNeighborX="-4303" custLinFactNeighborY="-11696"/>
      <dgm:spPr/>
      <dgm:t>
        <a:bodyPr/>
        <a:lstStyle/>
        <a:p>
          <a:endParaRPr lang="ru-RU"/>
        </a:p>
      </dgm:t>
    </dgm:pt>
  </dgm:ptLst>
  <dgm:cxnLst>
    <dgm:cxn modelId="{A70CCE98-118A-44E7-8FEE-AA0FAA992633}" type="presOf" srcId="{7C99EC11-DA60-4217-A9D7-99490D0F5CFF}" destId="{E0A674E5-4039-4571-8317-8F5EE7980D4D}" srcOrd="0" destOrd="0" presId="urn:microsoft.com/office/officeart/2005/8/layout/hList9"/>
    <dgm:cxn modelId="{735FFC3D-1FAD-465B-B0D5-F0A0AA214058}" type="presOf" srcId="{7C99EC11-DA60-4217-A9D7-99490D0F5CFF}" destId="{4BB5C440-E19A-4DB9-8D5A-EA32AC17BED3}" srcOrd="1" destOrd="0" presId="urn:microsoft.com/office/officeart/2005/8/layout/hList9"/>
    <dgm:cxn modelId="{E5B667C7-6C4F-4269-8EC4-77DFC9836D06}" type="presOf" srcId="{A340A0BB-E1C2-4C51-BA59-DDB82D6DBBC2}" destId="{B17AE2A2-F1DE-4FD9-97AC-DF938C3EAB81}" srcOrd="0" destOrd="0" presId="urn:microsoft.com/office/officeart/2005/8/layout/hList9"/>
    <dgm:cxn modelId="{0B210FD1-82E8-4C6A-AC39-EEA92B6ABBD7}" srcId="{CB4EF810-26C2-48C1-A117-D92DD373F3DE}" destId="{7C99EC11-DA60-4217-A9D7-99490D0F5CFF}" srcOrd="0" destOrd="0" parTransId="{A96FD687-8044-4FC4-9C12-FE59A3F651FA}" sibTransId="{0E634B6A-3AE9-422F-B4B0-24A6B11D1DE8}"/>
    <dgm:cxn modelId="{CC218E4A-4366-4CB5-8C35-51D290E3D114}" type="presOf" srcId="{751BBB7E-6AC6-48E6-B4BD-24A2D33B1360}" destId="{A6978DBE-8DB6-4916-BC6E-2FB424D6D8B6}" srcOrd="0" destOrd="0" presId="urn:microsoft.com/office/officeart/2005/8/layout/hList9"/>
    <dgm:cxn modelId="{25A6C884-F8E1-4692-ACFE-9DF745D7053E}" type="presOf" srcId="{CB4EF810-26C2-48C1-A117-D92DD373F3DE}" destId="{22DAA0F2-A07F-4DBF-AFE1-419CE30B1058}" srcOrd="0" destOrd="0" presId="urn:microsoft.com/office/officeart/2005/8/layout/hList9"/>
    <dgm:cxn modelId="{5D4AED2C-928E-4620-8C91-EA152611D174}" type="presOf" srcId="{751BBB7E-6AC6-48E6-B4BD-24A2D33B1360}" destId="{10449718-8DC2-4464-9038-B7D629A52F8B}" srcOrd="1" destOrd="0" presId="urn:microsoft.com/office/officeart/2005/8/layout/hList9"/>
    <dgm:cxn modelId="{752681D5-D41A-47B9-A20E-B036B13780D5}" srcId="{A340A0BB-E1C2-4C51-BA59-DDB82D6DBBC2}" destId="{751BBB7E-6AC6-48E6-B4BD-24A2D33B1360}" srcOrd="0" destOrd="0" parTransId="{67A8A9BE-3345-47BB-AAC0-A1DCCF915E10}" sibTransId="{EECE3DBD-DB86-4125-97A9-F6869B17D11B}"/>
    <dgm:cxn modelId="{5CC42ECD-CCCC-4831-A7E8-E2571A8EC7EA}" type="presOf" srcId="{9CEDA787-506B-492F-83C7-663C66F04B91}" destId="{E5916399-A6E1-4B89-A42F-D67651E8D684}" srcOrd="0" destOrd="0" presId="urn:microsoft.com/office/officeart/2005/8/layout/hList9"/>
    <dgm:cxn modelId="{06ADBC6E-1F76-463B-B31D-21905FB5D2F9}" srcId="{9CEDA787-506B-492F-83C7-663C66F04B91}" destId="{CB4EF810-26C2-48C1-A117-D92DD373F3DE}" srcOrd="0" destOrd="0" parTransId="{B2C4F403-36B8-4AB6-953B-AA30AD174D4D}" sibTransId="{CF321B19-B396-4C04-AEE5-17EF85364B91}"/>
    <dgm:cxn modelId="{FF0B207B-5570-4A6B-ABD0-C561A247E788}" srcId="{9CEDA787-506B-492F-83C7-663C66F04B91}" destId="{A340A0BB-E1C2-4C51-BA59-DDB82D6DBBC2}" srcOrd="1" destOrd="0" parTransId="{F301A3CD-E411-4589-A796-4EAE17C46223}" sibTransId="{01C6CE95-3E0D-4004-BA76-967B162CFB60}"/>
    <dgm:cxn modelId="{C7D2075D-7AE2-4405-98FC-BF54A689BA62}" type="presParOf" srcId="{E5916399-A6E1-4B89-A42F-D67651E8D684}" destId="{645AD356-2185-4FB3-9C5A-0A66CE9C0796}" srcOrd="0" destOrd="0" presId="urn:microsoft.com/office/officeart/2005/8/layout/hList9"/>
    <dgm:cxn modelId="{DD0541C8-143F-44D8-84D6-2D51B2593272}" type="presParOf" srcId="{E5916399-A6E1-4B89-A42F-D67651E8D684}" destId="{DBB2A8DC-F44A-44B8-8A2E-D15FDDE9636D}" srcOrd="1" destOrd="0" presId="urn:microsoft.com/office/officeart/2005/8/layout/hList9"/>
    <dgm:cxn modelId="{AF98FD7F-52FA-4824-AD54-4D6FDE60C4A4}" type="presParOf" srcId="{DBB2A8DC-F44A-44B8-8A2E-D15FDDE9636D}" destId="{F4FAFA8E-D5A7-4FA7-AF13-6BC4C0834572}" srcOrd="0" destOrd="0" presId="urn:microsoft.com/office/officeart/2005/8/layout/hList9"/>
    <dgm:cxn modelId="{C40AE0F5-5F07-4DAB-A2C9-95E79A99C7B3}" type="presParOf" srcId="{DBB2A8DC-F44A-44B8-8A2E-D15FDDE9636D}" destId="{55717623-63B1-458C-A599-E779B69845E7}" srcOrd="1" destOrd="0" presId="urn:microsoft.com/office/officeart/2005/8/layout/hList9"/>
    <dgm:cxn modelId="{9C722BB0-C9F7-4562-A119-B3D7D2EF782F}" type="presParOf" srcId="{55717623-63B1-458C-A599-E779B69845E7}" destId="{E0A674E5-4039-4571-8317-8F5EE7980D4D}" srcOrd="0" destOrd="0" presId="urn:microsoft.com/office/officeart/2005/8/layout/hList9"/>
    <dgm:cxn modelId="{7CA2B89D-2DE0-4B39-B43F-A1522092AA08}" type="presParOf" srcId="{55717623-63B1-458C-A599-E779B69845E7}" destId="{4BB5C440-E19A-4DB9-8D5A-EA32AC17BED3}" srcOrd="1" destOrd="0" presId="urn:microsoft.com/office/officeart/2005/8/layout/hList9"/>
    <dgm:cxn modelId="{8B8EFF80-9B10-46F6-B607-D0263F6E01A0}" type="presParOf" srcId="{E5916399-A6E1-4B89-A42F-D67651E8D684}" destId="{1BFBB112-EF98-4B08-B671-4D587A69ED6E}" srcOrd="2" destOrd="0" presId="urn:microsoft.com/office/officeart/2005/8/layout/hList9"/>
    <dgm:cxn modelId="{645C1772-3112-4CCF-A194-3A202ACA57EF}" type="presParOf" srcId="{E5916399-A6E1-4B89-A42F-D67651E8D684}" destId="{22DAA0F2-A07F-4DBF-AFE1-419CE30B1058}" srcOrd="3" destOrd="0" presId="urn:microsoft.com/office/officeart/2005/8/layout/hList9"/>
    <dgm:cxn modelId="{C583E146-99D4-4F1A-A174-2425BA08AF83}" type="presParOf" srcId="{E5916399-A6E1-4B89-A42F-D67651E8D684}" destId="{EE36EB3C-F2ED-4ACC-93FB-BC8AB8964A75}" srcOrd="4" destOrd="0" presId="urn:microsoft.com/office/officeart/2005/8/layout/hList9"/>
    <dgm:cxn modelId="{89646461-600C-4040-BD1E-BE00E3E9DB63}" type="presParOf" srcId="{E5916399-A6E1-4B89-A42F-D67651E8D684}" destId="{BFFC5F17-D1EC-45AC-B8AE-ECA1E18D50C3}" srcOrd="5" destOrd="0" presId="urn:microsoft.com/office/officeart/2005/8/layout/hList9"/>
    <dgm:cxn modelId="{A9CC5B80-7E54-42C7-ABE8-56984C442239}" type="presParOf" srcId="{E5916399-A6E1-4B89-A42F-D67651E8D684}" destId="{E566AA05-6C91-46D0-A8CC-D2121198FD91}" srcOrd="6" destOrd="0" presId="urn:microsoft.com/office/officeart/2005/8/layout/hList9"/>
    <dgm:cxn modelId="{65E96C5E-9012-4805-B686-5ACB89C08045}" type="presParOf" srcId="{E566AA05-6C91-46D0-A8CC-D2121198FD91}" destId="{7260DF15-80E3-49CA-B4C1-BF8A51E4EBE2}" srcOrd="0" destOrd="0" presId="urn:microsoft.com/office/officeart/2005/8/layout/hList9"/>
    <dgm:cxn modelId="{1C65F8EB-206A-407E-975C-29A0C4A2274C}" type="presParOf" srcId="{E566AA05-6C91-46D0-A8CC-D2121198FD91}" destId="{A940FB7A-6B87-46F5-80BD-FA6136FC5143}" srcOrd="1" destOrd="0" presId="urn:microsoft.com/office/officeart/2005/8/layout/hList9"/>
    <dgm:cxn modelId="{1C7AFAF0-769F-4641-A6F8-8BCF75EDE505}" type="presParOf" srcId="{A940FB7A-6B87-46F5-80BD-FA6136FC5143}" destId="{A6978DBE-8DB6-4916-BC6E-2FB424D6D8B6}" srcOrd="0" destOrd="0" presId="urn:microsoft.com/office/officeart/2005/8/layout/hList9"/>
    <dgm:cxn modelId="{EB56AB1C-7A42-447B-B442-88273FC2EF03}" type="presParOf" srcId="{A940FB7A-6B87-46F5-80BD-FA6136FC5143}" destId="{10449718-8DC2-4464-9038-B7D629A52F8B}" srcOrd="1" destOrd="0" presId="urn:microsoft.com/office/officeart/2005/8/layout/hList9"/>
    <dgm:cxn modelId="{016B4FC8-D4B3-4E6A-B3F2-4B7811CFE18F}" type="presParOf" srcId="{E5916399-A6E1-4B89-A42F-D67651E8D684}" destId="{C25C4EB6-5641-4335-B755-8432F5B6CEF6}" srcOrd="7" destOrd="0" presId="urn:microsoft.com/office/officeart/2005/8/layout/hList9"/>
    <dgm:cxn modelId="{F94E1247-F277-4420-BA3B-CF735F9785C4}" type="presParOf" srcId="{E5916399-A6E1-4B89-A42F-D67651E8D684}" destId="{B17AE2A2-F1DE-4FD9-97AC-DF938C3EAB81}" srcOrd="8" destOrd="0" presId="urn:microsoft.com/office/officeart/2005/8/layout/hList9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4A459-B114-451E-AB47-3C189EE45C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D430D-AD97-491C-8336-F6D33ED426B5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перечень работ по капитальному ремонту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DB5D29-D2B6-41DA-8DBD-58C2E2FF8BB3}" type="parTrans" cxnId="{C4658789-6EBC-4E63-86C2-140018B94D00}">
      <dgm:prSet/>
      <dgm:spPr/>
      <dgm:t>
        <a:bodyPr/>
        <a:lstStyle/>
        <a:p>
          <a:endParaRPr lang="ru-RU"/>
        </a:p>
      </dgm:t>
    </dgm:pt>
    <dgm:pt modelId="{70957339-2B46-4858-AACB-70FC99A0163F}" type="sibTrans" cxnId="{C4658789-6EBC-4E63-86C2-140018B94D00}">
      <dgm:prSet/>
      <dgm:spPr/>
      <dgm:t>
        <a:bodyPr/>
        <a:lstStyle/>
        <a:p>
          <a:endParaRPr lang="ru-RU"/>
        </a:p>
      </dgm:t>
    </dgm:pt>
    <dgm:pt modelId="{669C7A06-020C-4627-969B-336F6CF40C16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сроки проведения капитального ремонта</a:t>
          </a:r>
          <a:endParaRPr lang="ru-RU" sz="1500" dirty="0"/>
        </a:p>
      </dgm:t>
    </dgm:pt>
    <dgm:pt modelId="{901F2E52-FF83-44C7-A85D-24F7C81025EF}" type="parTrans" cxnId="{51CFBC5F-7B7C-4836-9965-9A2A95EEA272}">
      <dgm:prSet/>
      <dgm:spPr/>
      <dgm:t>
        <a:bodyPr/>
        <a:lstStyle/>
        <a:p>
          <a:endParaRPr lang="ru-RU"/>
        </a:p>
      </dgm:t>
    </dgm:pt>
    <dgm:pt modelId="{82C4B656-0E28-4DCF-89F1-D898A789EC27}" type="sibTrans" cxnId="{51CFBC5F-7B7C-4836-9965-9A2A95EEA272}">
      <dgm:prSet/>
      <dgm:spPr/>
      <dgm:t>
        <a:bodyPr/>
        <a:lstStyle/>
        <a:p>
          <a:endParaRPr lang="ru-RU"/>
        </a:p>
      </dgm:t>
    </dgm:pt>
    <dgm:pt modelId="{C7260E82-F9E3-42A1-BCA3-59F701BE91AF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предельно допустимую стоимость 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83DBC4-839B-4BD2-ACE9-01E0103D2315}" type="parTrans" cxnId="{D43325CC-CBFE-4D44-B09F-98F59358FD45}">
      <dgm:prSet/>
      <dgm:spPr/>
      <dgm:t>
        <a:bodyPr/>
        <a:lstStyle/>
        <a:p>
          <a:endParaRPr lang="ru-RU"/>
        </a:p>
      </dgm:t>
    </dgm:pt>
    <dgm:pt modelId="{10021C2C-FDBE-43E5-B99C-C53BCB7399FA}" type="sibTrans" cxnId="{D43325CC-CBFE-4D44-B09F-98F59358FD45}">
      <dgm:prSet/>
      <dgm:spPr/>
      <dgm:t>
        <a:bodyPr/>
        <a:lstStyle/>
        <a:p>
          <a:endParaRPr lang="ru-RU"/>
        </a:p>
      </dgm:t>
    </dgm:pt>
    <dgm:pt modelId="{88F06D4D-B5EC-4CCE-85C5-301CCB90C245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указание на источники финансирования капитального ремонта</a:t>
          </a:r>
          <a:endParaRPr lang="ru-RU" sz="1500" dirty="0"/>
        </a:p>
      </dgm:t>
    </dgm:pt>
    <dgm:pt modelId="{E5C87255-285A-490C-82B8-0332DB4A01FC}" type="parTrans" cxnId="{B3E5BED0-EF2A-4834-A387-1A1E2FBF4660}">
      <dgm:prSet/>
      <dgm:spPr/>
      <dgm:t>
        <a:bodyPr/>
        <a:lstStyle/>
        <a:p>
          <a:endParaRPr lang="ru-RU"/>
        </a:p>
      </dgm:t>
    </dgm:pt>
    <dgm:pt modelId="{3BE25595-21FB-4EC9-8BDC-1C3C15321C8F}" type="sibTrans" cxnId="{B3E5BED0-EF2A-4834-A387-1A1E2FBF4660}">
      <dgm:prSet/>
      <dgm:spPr/>
      <dgm:t>
        <a:bodyPr/>
        <a:lstStyle/>
        <a:p>
          <a:endParaRPr lang="ru-RU"/>
        </a:p>
      </dgm:t>
    </dgm:pt>
    <dgm:pt modelId="{22D6BFFA-CDD0-4B1C-AAA4-9656BEAABCED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указание на лицо, которое от имени всех собственников помещений в многоквартирном доме уполномочено участвовать в приемке выполненных работ по капитальному ремонту, в том числе подписывать соответствующие акты</a:t>
          </a:r>
          <a:endParaRPr lang="ru-RU" sz="1500" dirty="0"/>
        </a:p>
      </dgm:t>
    </dgm:pt>
    <dgm:pt modelId="{0E8EF787-780A-474A-A367-84423D7FA666}" type="parTrans" cxnId="{E1D2EE0C-F1ED-4BF8-B9EE-8E005575B051}">
      <dgm:prSet/>
      <dgm:spPr/>
      <dgm:t>
        <a:bodyPr/>
        <a:lstStyle/>
        <a:p>
          <a:endParaRPr lang="ru-RU"/>
        </a:p>
      </dgm:t>
    </dgm:pt>
    <dgm:pt modelId="{9CDAF6A3-78D1-43BE-9A2B-E273B125E3DF}" type="sibTrans" cxnId="{E1D2EE0C-F1ED-4BF8-B9EE-8E005575B051}">
      <dgm:prSet/>
      <dgm:spPr/>
      <dgm:t>
        <a:bodyPr/>
        <a:lstStyle/>
        <a:p>
          <a:endParaRPr lang="ru-RU"/>
        </a:p>
      </dgm:t>
    </dgm:pt>
    <dgm:pt modelId="{714BA62C-81B3-482B-93C6-7FE2547779A1}" type="pres">
      <dgm:prSet presAssocID="{D6A4A459-B114-451E-AB47-3C189EE45C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356407-A52C-4BDF-AC80-DA9218128399}" type="pres">
      <dgm:prSet presAssocID="{B12D430D-AD97-491C-8336-F6D33ED426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5EBF2-80CC-4923-93F3-7CD129E7786A}" type="pres">
      <dgm:prSet presAssocID="{70957339-2B46-4858-AACB-70FC99A0163F}" presName="spacer" presStyleCnt="0"/>
      <dgm:spPr/>
    </dgm:pt>
    <dgm:pt modelId="{9F2F5B28-ADBE-4242-B811-BEAA17EBA248}" type="pres">
      <dgm:prSet presAssocID="{C7260E82-F9E3-42A1-BCA3-59F701BE91AF}" presName="parentText" presStyleLbl="node1" presStyleIdx="1" presStyleCnt="5" custLinFactNeighborY="-54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91CB3-8F40-4D7F-A2F0-0FA6D8990A10}" type="pres">
      <dgm:prSet presAssocID="{10021C2C-FDBE-43E5-B99C-C53BCB7399FA}" presName="spacer" presStyleCnt="0"/>
      <dgm:spPr/>
    </dgm:pt>
    <dgm:pt modelId="{1AAC943D-129C-48C9-B1C6-3C948E243854}" type="pres">
      <dgm:prSet presAssocID="{669C7A06-020C-4627-969B-336F6CF40C16}" presName="parentText" presStyleLbl="node1" presStyleIdx="2" presStyleCnt="5" custLinFactNeighborX="-445" custLinFactNeighborY="-46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BD56E-631F-49C9-B05F-5141DFCAFB6F}" type="pres">
      <dgm:prSet presAssocID="{82C4B656-0E28-4DCF-89F1-D898A789EC27}" presName="spacer" presStyleCnt="0"/>
      <dgm:spPr/>
    </dgm:pt>
    <dgm:pt modelId="{A1A5BE14-AFF0-47A0-A1ED-5F4DE69E0830}" type="pres">
      <dgm:prSet presAssocID="{88F06D4D-B5EC-4CCE-85C5-301CCB90C245}" presName="parentText" presStyleLbl="node1" presStyleIdx="3" presStyleCnt="5" custLinFactNeighborX="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CF3D4-E7EC-4A4F-B83C-7BCEA294B841}" type="pres">
      <dgm:prSet presAssocID="{3BE25595-21FB-4EC9-8BDC-1C3C15321C8F}" presName="spacer" presStyleCnt="0"/>
      <dgm:spPr/>
    </dgm:pt>
    <dgm:pt modelId="{92D78333-8BE0-4E12-9F35-597425599A40}" type="pres">
      <dgm:prSet presAssocID="{22D6BFFA-CDD0-4B1C-AAA4-9656BEAABC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5BED0-EF2A-4834-A387-1A1E2FBF4660}" srcId="{D6A4A459-B114-451E-AB47-3C189EE45CB6}" destId="{88F06D4D-B5EC-4CCE-85C5-301CCB90C245}" srcOrd="3" destOrd="0" parTransId="{E5C87255-285A-490C-82B8-0332DB4A01FC}" sibTransId="{3BE25595-21FB-4EC9-8BDC-1C3C15321C8F}"/>
    <dgm:cxn modelId="{5CC6F3DA-9BFA-4D00-8295-53D815FAF5E7}" type="presOf" srcId="{C7260E82-F9E3-42A1-BCA3-59F701BE91AF}" destId="{9F2F5B28-ADBE-4242-B811-BEAA17EBA248}" srcOrd="0" destOrd="0" presId="urn:microsoft.com/office/officeart/2005/8/layout/vList2"/>
    <dgm:cxn modelId="{AE77C117-9959-43BA-9D79-06A9861C71FC}" type="presOf" srcId="{669C7A06-020C-4627-969B-336F6CF40C16}" destId="{1AAC943D-129C-48C9-B1C6-3C948E243854}" srcOrd="0" destOrd="0" presId="urn:microsoft.com/office/officeart/2005/8/layout/vList2"/>
    <dgm:cxn modelId="{D43325CC-CBFE-4D44-B09F-98F59358FD45}" srcId="{D6A4A459-B114-451E-AB47-3C189EE45CB6}" destId="{C7260E82-F9E3-42A1-BCA3-59F701BE91AF}" srcOrd="1" destOrd="0" parTransId="{BD83DBC4-839B-4BD2-ACE9-01E0103D2315}" sibTransId="{10021C2C-FDBE-43E5-B99C-C53BCB7399FA}"/>
    <dgm:cxn modelId="{5C4AA335-7C84-4D2C-8C53-1924A3A5BDB9}" type="presOf" srcId="{B12D430D-AD97-491C-8336-F6D33ED426B5}" destId="{6B356407-A52C-4BDF-AC80-DA9218128399}" srcOrd="0" destOrd="0" presId="urn:microsoft.com/office/officeart/2005/8/layout/vList2"/>
    <dgm:cxn modelId="{7A11EAEC-5C58-419A-AB5F-B207F26D4684}" type="presOf" srcId="{D6A4A459-B114-451E-AB47-3C189EE45CB6}" destId="{714BA62C-81B3-482B-93C6-7FE2547779A1}" srcOrd="0" destOrd="0" presId="urn:microsoft.com/office/officeart/2005/8/layout/vList2"/>
    <dgm:cxn modelId="{0E3B882A-E4DE-4E43-A786-A875F6E15479}" type="presOf" srcId="{88F06D4D-B5EC-4CCE-85C5-301CCB90C245}" destId="{A1A5BE14-AFF0-47A0-A1ED-5F4DE69E0830}" srcOrd="0" destOrd="0" presId="urn:microsoft.com/office/officeart/2005/8/layout/vList2"/>
    <dgm:cxn modelId="{3C8BB487-E2D1-4FD2-BA2D-55DCC67D9034}" type="presOf" srcId="{22D6BFFA-CDD0-4B1C-AAA4-9656BEAABCED}" destId="{92D78333-8BE0-4E12-9F35-597425599A40}" srcOrd="0" destOrd="0" presId="urn:microsoft.com/office/officeart/2005/8/layout/vList2"/>
    <dgm:cxn modelId="{51CFBC5F-7B7C-4836-9965-9A2A95EEA272}" srcId="{D6A4A459-B114-451E-AB47-3C189EE45CB6}" destId="{669C7A06-020C-4627-969B-336F6CF40C16}" srcOrd="2" destOrd="0" parTransId="{901F2E52-FF83-44C7-A85D-24F7C81025EF}" sibTransId="{82C4B656-0E28-4DCF-89F1-D898A789EC27}"/>
    <dgm:cxn modelId="{C4658789-6EBC-4E63-86C2-140018B94D00}" srcId="{D6A4A459-B114-451E-AB47-3C189EE45CB6}" destId="{B12D430D-AD97-491C-8336-F6D33ED426B5}" srcOrd="0" destOrd="0" parTransId="{18DB5D29-D2B6-41DA-8DBD-58C2E2FF8BB3}" sibTransId="{70957339-2B46-4858-AACB-70FC99A0163F}"/>
    <dgm:cxn modelId="{E1D2EE0C-F1ED-4BF8-B9EE-8E005575B051}" srcId="{D6A4A459-B114-451E-AB47-3C189EE45CB6}" destId="{22D6BFFA-CDD0-4B1C-AAA4-9656BEAABCED}" srcOrd="4" destOrd="0" parTransId="{0E8EF787-780A-474A-A367-84423D7FA666}" sibTransId="{9CDAF6A3-78D1-43BE-9A2B-E273B125E3DF}"/>
    <dgm:cxn modelId="{ABCC3602-0449-44EA-9025-8C03DD1B4B2A}" type="presParOf" srcId="{714BA62C-81B3-482B-93C6-7FE2547779A1}" destId="{6B356407-A52C-4BDF-AC80-DA9218128399}" srcOrd="0" destOrd="0" presId="urn:microsoft.com/office/officeart/2005/8/layout/vList2"/>
    <dgm:cxn modelId="{103FF87D-B246-428D-B192-CE805543EB1C}" type="presParOf" srcId="{714BA62C-81B3-482B-93C6-7FE2547779A1}" destId="{8F65EBF2-80CC-4923-93F3-7CD129E7786A}" srcOrd="1" destOrd="0" presId="urn:microsoft.com/office/officeart/2005/8/layout/vList2"/>
    <dgm:cxn modelId="{9E073A43-B884-467D-BD39-63EA349ECDC2}" type="presParOf" srcId="{714BA62C-81B3-482B-93C6-7FE2547779A1}" destId="{9F2F5B28-ADBE-4242-B811-BEAA17EBA248}" srcOrd="2" destOrd="0" presId="urn:microsoft.com/office/officeart/2005/8/layout/vList2"/>
    <dgm:cxn modelId="{8393B6C9-E576-40EA-8F2D-D1CBE98B3069}" type="presParOf" srcId="{714BA62C-81B3-482B-93C6-7FE2547779A1}" destId="{2CD91CB3-8F40-4D7F-A2F0-0FA6D8990A10}" srcOrd="3" destOrd="0" presId="urn:microsoft.com/office/officeart/2005/8/layout/vList2"/>
    <dgm:cxn modelId="{AF355EC1-18C4-4E05-920F-5086AFABD521}" type="presParOf" srcId="{714BA62C-81B3-482B-93C6-7FE2547779A1}" destId="{1AAC943D-129C-48C9-B1C6-3C948E243854}" srcOrd="4" destOrd="0" presId="urn:microsoft.com/office/officeart/2005/8/layout/vList2"/>
    <dgm:cxn modelId="{1B9C7826-47CE-428E-9D78-1DF25A1C23C8}" type="presParOf" srcId="{714BA62C-81B3-482B-93C6-7FE2547779A1}" destId="{929BD56E-631F-49C9-B05F-5141DFCAFB6F}" srcOrd="5" destOrd="0" presId="urn:microsoft.com/office/officeart/2005/8/layout/vList2"/>
    <dgm:cxn modelId="{5E678F96-4282-45C9-8EB3-CCF8BF5A2520}" type="presParOf" srcId="{714BA62C-81B3-482B-93C6-7FE2547779A1}" destId="{A1A5BE14-AFF0-47A0-A1ED-5F4DE69E0830}" srcOrd="6" destOrd="0" presId="urn:microsoft.com/office/officeart/2005/8/layout/vList2"/>
    <dgm:cxn modelId="{10363D88-052B-46C7-98E0-9ED6FFE466A3}" type="presParOf" srcId="{714BA62C-81B3-482B-93C6-7FE2547779A1}" destId="{01FCF3D4-E7EC-4A4F-B83C-7BCEA294B841}" srcOrd="7" destOrd="0" presId="urn:microsoft.com/office/officeart/2005/8/layout/vList2"/>
    <dgm:cxn modelId="{3048845C-2908-4E56-A6CD-3BEBF064D66D}" type="presParOf" srcId="{714BA62C-81B3-482B-93C6-7FE2547779A1}" destId="{92D78333-8BE0-4E12-9F35-597425599A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D7CE3-7AE0-4FAA-8689-6606DEBAA7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57A68659-B694-4620-B6BE-95831C19F74F}">
      <dgm:prSet phldrT="[Текст]"/>
      <dgm:spPr/>
      <dgm:t>
        <a:bodyPr/>
        <a:lstStyle/>
        <a:p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80901A-53AD-4AE5-AE7A-7132EB0A8B5A}" type="parTrans" cxnId="{975DDE1B-9CD1-4FED-A1E2-7DD5CB1036FF}">
      <dgm:prSet/>
      <dgm:spPr/>
      <dgm:t>
        <a:bodyPr/>
        <a:lstStyle/>
        <a:p>
          <a:endParaRPr lang="ru-RU"/>
        </a:p>
      </dgm:t>
    </dgm:pt>
    <dgm:pt modelId="{B85D420A-7BD4-4659-B2D5-83CA9FFAAAF8}" type="sibTrans" cxnId="{975DDE1B-9CD1-4FED-A1E2-7DD5CB1036FF}">
      <dgm:prSet/>
      <dgm:spPr/>
      <dgm:t>
        <a:bodyPr/>
        <a:lstStyle/>
        <a:p>
          <a:endParaRPr lang="ru-RU"/>
        </a:p>
      </dgm:t>
    </dgm:pt>
    <dgm:pt modelId="{FFD27BD6-A6C6-46FE-B887-DF11AA5AD6E6}">
      <dgm:prSet phldrT="[Текст]"/>
      <dgm:spPr/>
      <dgm:t>
        <a:bodyPr/>
        <a:lstStyle/>
        <a:p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0CFA85-6CE2-4283-B128-962725BF3465}" type="parTrans" cxnId="{6DC7B19B-29C3-44F1-A602-4F1494FF3A5B}">
      <dgm:prSet/>
      <dgm:spPr/>
      <dgm:t>
        <a:bodyPr/>
        <a:lstStyle/>
        <a:p>
          <a:endParaRPr lang="ru-RU"/>
        </a:p>
      </dgm:t>
    </dgm:pt>
    <dgm:pt modelId="{02472761-3C11-41A8-81AA-11987FE9AE79}" type="sibTrans" cxnId="{6DC7B19B-29C3-44F1-A602-4F1494FF3A5B}">
      <dgm:prSet/>
      <dgm:spPr/>
      <dgm:t>
        <a:bodyPr/>
        <a:lstStyle/>
        <a:p>
          <a:endParaRPr lang="ru-RU"/>
        </a:p>
      </dgm:t>
    </dgm:pt>
    <dgm:pt modelId="{C543EB08-867D-4F21-BFBA-44F6499DDBA5}">
      <dgm:prSet custT="1"/>
      <dgm:spPr/>
      <dgm:t>
        <a:bodyPr/>
        <a:lstStyle/>
        <a:p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Решение по каждому вопросу повестки должно быть доведено до сведения всех жителей дома в течение 10 дней после принятия решения 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AE131D-D86E-430F-8918-D745348A64B4}" type="parTrans" cxnId="{CF627A00-6CD5-49FC-80E2-06F7B2481FEC}">
      <dgm:prSet/>
      <dgm:spPr/>
      <dgm:t>
        <a:bodyPr/>
        <a:lstStyle/>
        <a:p>
          <a:endParaRPr lang="ru-RU"/>
        </a:p>
      </dgm:t>
    </dgm:pt>
    <dgm:pt modelId="{A407951B-453F-4741-9087-A3AA2E366CD7}" type="sibTrans" cxnId="{CF627A00-6CD5-49FC-80E2-06F7B2481FEC}">
      <dgm:prSet/>
      <dgm:spPr/>
      <dgm:t>
        <a:bodyPr/>
        <a:lstStyle/>
        <a:p>
          <a:endParaRPr lang="ru-RU"/>
        </a:p>
      </dgm:t>
    </dgm:pt>
    <dgm:pt modelId="{9D2D30EC-2C68-4F17-B8C5-A1FB29E8D37C}">
      <dgm:prSet custT="1"/>
      <dgm:spPr/>
      <dgm:t>
        <a:bodyPr/>
        <a:lstStyle/>
        <a:p>
          <a:r>
            <a:rPr lang="ru-RU" sz="1800" dirty="0" smtClean="0"/>
            <a:t>В </a:t>
          </a:r>
          <a:r>
            <a:rPr lang="ru-R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течение 10 дней после собрания копии протоколов и решений должны быть направлены инициатором в организацию, осуществляющую управление МКД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28966A-FF95-4C9F-BC37-DCDB4F033B3F}" type="parTrans" cxnId="{D8F489B8-003C-418D-81D1-32DFEC0B8488}">
      <dgm:prSet/>
      <dgm:spPr/>
      <dgm:t>
        <a:bodyPr/>
        <a:lstStyle/>
        <a:p>
          <a:endParaRPr lang="ru-RU"/>
        </a:p>
      </dgm:t>
    </dgm:pt>
    <dgm:pt modelId="{DCFD9DB8-9C25-43FF-AB6A-56D5BAAD84B1}" type="sibTrans" cxnId="{D8F489B8-003C-418D-81D1-32DFEC0B8488}">
      <dgm:prSet/>
      <dgm:spPr/>
      <dgm:t>
        <a:bodyPr/>
        <a:lstStyle/>
        <a:p>
          <a:endParaRPr lang="ru-RU"/>
        </a:p>
      </dgm:t>
    </dgm:pt>
    <dgm:pt modelId="{E96EC57B-707A-41D3-A8C4-A7CDC93B8AF8}" type="pres">
      <dgm:prSet presAssocID="{94ED7CE3-7AE0-4FAA-8689-6606DEBAA75A}" presName="linearFlow" presStyleCnt="0">
        <dgm:presLayoutVars>
          <dgm:dir/>
          <dgm:animLvl val="lvl"/>
          <dgm:resizeHandles val="exact"/>
        </dgm:presLayoutVars>
      </dgm:prSet>
      <dgm:spPr/>
    </dgm:pt>
    <dgm:pt modelId="{37C716BD-A178-494A-99C0-D6DDD61072AF}" type="pres">
      <dgm:prSet presAssocID="{57A68659-B694-4620-B6BE-95831C19F74F}" presName="composite" presStyleCnt="0"/>
      <dgm:spPr/>
    </dgm:pt>
    <dgm:pt modelId="{9426B835-9F6D-4EEF-803D-2E8E429A2DCA}" type="pres">
      <dgm:prSet presAssocID="{57A68659-B694-4620-B6BE-95831C19F74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09DFD-674A-4A07-B71B-A9120E52C1AD}" type="pres">
      <dgm:prSet presAssocID="{57A68659-B694-4620-B6BE-95831C19F74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A52B3-A13F-47F2-A3F9-06BE5D44AC0F}" type="pres">
      <dgm:prSet presAssocID="{B85D420A-7BD4-4659-B2D5-83CA9FFAAAF8}" presName="sp" presStyleCnt="0"/>
      <dgm:spPr/>
    </dgm:pt>
    <dgm:pt modelId="{315D1744-02EB-4F9F-84A3-B19DA05FDC15}" type="pres">
      <dgm:prSet presAssocID="{FFD27BD6-A6C6-46FE-B887-DF11AA5AD6E6}" presName="composite" presStyleCnt="0"/>
      <dgm:spPr/>
    </dgm:pt>
    <dgm:pt modelId="{9CE76908-A769-4B9D-A7E3-4BDD960A3A22}" type="pres">
      <dgm:prSet presAssocID="{FFD27BD6-A6C6-46FE-B887-DF11AA5AD6E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681F4-F640-4C41-9096-FBF059CD3BB8}" type="pres">
      <dgm:prSet presAssocID="{FFD27BD6-A6C6-46FE-B887-DF11AA5AD6E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6ECBA-A276-413D-99A0-288345C5DA19}" type="presOf" srcId="{FFD27BD6-A6C6-46FE-B887-DF11AA5AD6E6}" destId="{9CE76908-A769-4B9D-A7E3-4BDD960A3A22}" srcOrd="0" destOrd="0" presId="urn:microsoft.com/office/officeart/2005/8/layout/chevron2"/>
    <dgm:cxn modelId="{FB6A9B98-CB00-4908-9A50-EC0808D130AE}" type="presOf" srcId="{C543EB08-867D-4F21-BFBA-44F6499DDBA5}" destId="{25F09DFD-674A-4A07-B71B-A9120E52C1AD}" srcOrd="0" destOrd="0" presId="urn:microsoft.com/office/officeart/2005/8/layout/chevron2"/>
    <dgm:cxn modelId="{D8F489B8-003C-418D-81D1-32DFEC0B8488}" srcId="{FFD27BD6-A6C6-46FE-B887-DF11AA5AD6E6}" destId="{9D2D30EC-2C68-4F17-B8C5-A1FB29E8D37C}" srcOrd="0" destOrd="0" parTransId="{A928966A-FF95-4C9F-BC37-DCDB4F033B3F}" sibTransId="{DCFD9DB8-9C25-43FF-AB6A-56D5BAAD84B1}"/>
    <dgm:cxn modelId="{CF627A00-6CD5-49FC-80E2-06F7B2481FEC}" srcId="{57A68659-B694-4620-B6BE-95831C19F74F}" destId="{C543EB08-867D-4F21-BFBA-44F6499DDBA5}" srcOrd="0" destOrd="0" parTransId="{E9AE131D-D86E-430F-8918-D745348A64B4}" sibTransId="{A407951B-453F-4741-9087-A3AA2E366CD7}"/>
    <dgm:cxn modelId="{83A46385-DEA1-411A-9496-EB85CE60BC44}" type="presOf" srcId="{57A68659-B694-4620-B6BE-95831C19F74F}" destId="{9426B835-9F6D-4EEF-803D-2E8E429A2DCA}" srcOrd="0" destOrd="0" presId="urn:microsoft.com/office/officeart/2005/8/layout/chevron2"/>
    <dgm:cxn modelId="{6DC7B19B-29C3-44F1-A602-4F1494FF3A5B}" srcId="{94ED7CE3-7AE0-4FAA-8689-6606DEBAA75A}" destId="{FFD27BD6-A6C6-46FE-B887-DF11AA5AD6E6}" srcOrd="1" destOrd="0" parTransId="{120CFA85-6CE2-4283-B128-962725BF3465}" sibTransId="{02472761-3C11-41A8-81AA-11987FE9AE79}"/>
    <dgm:cxn modelId="{2910DCF7-8AC7-482B-94AD-D19E2ECD453F}" type="presOf" srcId="{94ED7CE3-7AE0-4FAA-8689-6606DEBAA75A}" destId="{E96EC57B-707A-41D3-A8C4-A7CDC93B8AF8}" srcOrd="0" destOrd="0" presId="urn:microsoft.com/office/officeart/2005/8/layout/chevron2"/>
    <dgm:cxn modelId="{9AA9363E-D68D-46B0-A29D-4E0433D46E8D}" type="presOf" srcId="{9D2D30EC-2C68-4F17-B8C5-A1FB29E8D37C}" destId="{963681F4-F640-4C41-9096-FBF059CD3BB8}" srcOrd="0" destOrd="0" presId="urn:microsoft.com/office/officeart/2005/8/layout/chevron2"/>
    <dgm:cxn modelId="{975DDE1B-9CD1-4FED-A1E2-7DD5CB1036FF}" srcId="{94ED7CE3-7AE0-4FAA-8689-6606DEBAA75A}" destId="{57A68659-B694-4620-B6BE-95831C19F74F}" srcOrd="0" destOrd="0" parTransId="{1080901A-53AD-4AE5-AE7A-7132EB0A8B5A}" sibTransId="{B85D420A-7BD4-4659-B2D5-83CA9FFAAAF8}"/>
    <dgm:cxn modelId="{78325744-A6A9-4378-86EF-AAB9EC0305C7}" type="presParOf" srcId="{E96EC57B-707A-41D3-A8C4-A7CDC93B8AF8}" destId="{37C716BD-A178-494A-99C0-D6DDD61072AF}" srcOrd="0" destOrd="0" presId="urn:microsoft.com/office/officeart/2005/8/layout/chevron2"/>
    <dgm:cxn modelId="{EC9F5F5D-4982-4B60-8E48-D27A9DA153D0}" type="presParOf" srcId="{37C716BD-A178-494A-99C0-D6DDD61072AF}" destId="{9426B835-9F6D-4EEF-803D-2E8E429A2DCA}" srcOrd="0" destOrd="0" presId="urn:microsoft.com/office/officeart/2005/8/layout/chevron2"/>
    <dgm:cxn modelId="{01635B34-33B9-4937-A788-FCA665814237}" type="presParOf" srcId="{37C716BD-A178-494A-99C0-D6DDD61072AF}" destId="{25F09DFD-674A-4A07-B71B-A9120E52C1AD}" srcOrd="1" destOrd="0" presId="urn:microsoft.com/office/officeart/2005/8/layout/chevron2"/>
    <dgm:cxn modelId="{F01593D6-31DC-4A01-B4E1-1E5A53BACC78}" type="presParOf" srcId="{E96EC57B-707A-41D3-A8C4-A7CDC93B8AF8}" destId="{C62A52B3-A13F-47F2-A3F9-06BE5D44AC0F}" srcOrd="1" destOrd="0" presId="urn:microsoft.com/office/officeart/2005/8/layout/chevron2"/>
    <dgm:cxn modelId="{0578F00B-9C7E-481A-89CC-9528B87CF8F8}" type="presParOf" srcId="{E96EC57B-707A-41D3-A8C4-A7CDC93B8AF8}" destId="{315D1744-02EB-4F9F-84A3-B19DA05FDC15}" srcOrd="2" destOrd="0" presId="urn:microsoft.com/office/officeart/2005/8/layout/chevron2"/>
    <dgm:cxn modelId="{84E28A2F-9987-42F6-8327-0F32337DADEC}" type="presParOf" srcId="{315D1744-02EB-4F9F-84A3-B19DA05FDC15}" destId="{9CE76908-A769-4B9D-A7E3-4BDD960A3A22}" srcOrd="0" destOrd="0" presId="urn:microsoft.com/office/officeart/2005/8/layout/chevron2"/>
    <dgm:cxn modelId="{94425A2B-CEC4-4BE4-A38E-BEA4CD6C33DC}" type="presParOf" srcId="{315D1744-02EB-4F9F-84A3-B19DA05FDC15}" destId="{963681F4-F640-4C41-9096-FBF059CD3B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EDA787-506B-492F-83C7-663C66F04B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CB4EF810-26C2-48C1-A117-D92DD373F3DE}">
      <dgm:prSet phldrT="[Текст]" custT="1"/>
      <dgm:spPr/>
      <dgm:t>
        <a:bodyPr/>
        <a:lstStyle/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Министерство ЖКХ Ставропольского края</a:t>
          </a:r>
        </a:p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Адрес: 355012, г. Ставрополь, ул. Ленина, 184</a:t>
          </a:r>
        </a:p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(8652)29-64-06, 27-12-33</a:t>
          </a:r>
        </a:p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Сайт: </a:t>
          </a:r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www</a:t>
          </a:r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mingkhsk.ru</a:t>
          </a:r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ru-RU" sz="1600" b="0" i="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C4F403-36B8-4AB6-953B-AA30AD174D4D}" type="parTrans" cxnId="{06ADBC6E-1F76-463B-B31D-21905FB5D2F9}">
      <dgm:prSet/>
      <dgm:spPr/>
      <dgm:t>
        <a:bodyPr/>
        <a:lstStyle/>
        <a:p>
          <a:endParaRPr lang="ru-RU"/>
        </a:p>
      </dgm:t>
    </dgm:pt>
    <dgm:pt modelId="{CF321B19-B396-4C04-AEE5-17EF85364B91}" type="sibTrans" cxnId="{06ADBC6E-1F76-463B-B31D-21905FB5D2F9}">
      <dgm:prSet/>
      <dgm:spPr/>
      <dgm:t>
        <a:bodyPr/>
        <a:lstStyle/>
        <a:p>
          <a:endParaRPr lang="ru-RU"/>
        </a:p>
      </dgm:t>
    </dgm:pt>
    <dgm:pt modelId="{57B73FD2-0D45-4C63-AF48-3B71A3401F93}">
      <dgm:prSet custT="1"/>
      <dgm:spPr/>
      <dgm:t>
        <a:bodyPr/>
        <a:lstStyle/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Управление СК по строительному и жилищному надзору</a:t>
          </a:r>
        </a:p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Адрес:</a:t>
          </a:r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355000</a:t>
          </a:r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, г. Ставрополь, ул. </a:t>
          </a:r>
          <a:r>
            <a:rPr lang="ru-RU" sz="1600" b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Войтика</a:t>
          </a:r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10/1</a:t>
          </a:r>
        </a:p>
        <a:p>
          <a:pPr algn="ctr"/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(8652)28-30-80</a:t>
          </a:r>
        </a:p>
        <a:p>
          <a:pPr algn="ctr"/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E-mail</a:t>
          </a:r>
          <a:r>
            <a:rPr lang="ru-RU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en-US" sz="1600" b="0" dirty="0" smtClean="0">
              <a:latin typeface="Tahoma" pitchFamily="34" charset="0"/>
              <a:ea typeface="Tahoma" pitchFamily="34" charset="0"/>
              <a:cs typeface="Tahoma" pitchFamily="34" charset="0"/>
            </a:rPr>
            <a:t> nadzor26@stavregion.ru</a:t>
          </a:r>
          <a:endParaRPr lang="ru-RU" sz="1600" b="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F18A02-5A8D-442D-8BC5-DFC3114C60A0}" type="parTrans" cxnId="{4DBA2E62-81A6-4AB3-BEF4-128518AB2751}">
      <dgm:prSet/>
      <dgm:spPr/>
      <dgm:t>
        <a:bodyPr/>
        <a:lstStyle/>
        <a:p>
          <a:endParaRPr lang="ru-RU"/>
        </a:p>
      </dgm:t>
    </dgm:pt>
    <dgm:pt modelId="{6156EF53-80A5-4797-9913-F68469AA9585}" type="sibTrans" cxnId="{4DBA2E62-81A6-4AB3-BEF4-128518AB2751}">
      <dgm:prSet/>
      <dgm:spPr/>
      <dgm:t>
        <a:bodyPr/>
        <a:lstStyle/>
        <a:p>
          <a:endParaRPr lang="ru-RU"/>
        </a:p>
      </dgm:t>
    </dgm:pt>
    <dgm:pt modelId="{7F3901E2-ACD1-480E-B70A-8745B3BA2AA5}" type="pres">
      <dgm:prSet presAssocID="{9CEDA787-506B-492F-83C7-663C66F04B91}" presName="linear" presStyleCnt="0">
        <dgm:presLayoutVars>
          <dgm:dir/>
          <dgm:animLvl val="lvl"/>
          <dgm:resizeHandles val="exact"/>
        </dgm:presLayoutVars>
      </dgm:prSet>
      <dgm:spPr/>
    </dgm:pt>
    <dgm:pt modelId="{344D60F4-6B59-4FEF-AC7B-88CBDA5826DE}" type="pres">
      <dgm:prSet presAssocID="{CB4EF810-26C2-48C1-A117-D92DD373F3DE}" presName="parentLin" presStyleCnt="0"/>
      <dgm:spPr/>
    </dgm:pt>
    <dgm:pt modelId="{FE7A2F6B-5D33-4A52-B17C-14DE0F50D88E}" type="pres">
      <dgm:prSet presAssocID="{CB4EF810-26C2-48C1-A117-D92DD373F3D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3AD655F-E1D0-4202-9609-4CFE1A8F20E5}" type="pres">
      <dgm:prSet presAssocID="{CB4EF810-26C2-48C1-A117-D92DD373F3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D0308-4520-4226-B0D9-96F33A86C3BC}" type="pres">
      <dgm:prSet presAssocID="{CB4EF810-26C2-48C1-A117-D92DD373F3DE}" presName="negativeSpace" presStyleCnt="0"/>
      <dgm:spPr/>
    </dgm:pt>
    <dgm:pt modelId="{6CA274A6-2FF0-4F6C-BCBD-D328F337CCA4}" type="pres">
      <dgm:prSet presAssocID="{CB4EF810-26C2-48C1-A117-D92DD373F3DE}" presName="childText" presStyleLbl="conFgAcc1" presStyleIdx="0" presStyleCnt="2">
        <dgm:presLayoutVars>
          <dgm:bulletEnabled val="1"/>
        </dgm:presLayoutVars>
      </dgm:prSet>
      <dgm:spPr/>
    </dgm:pt>
    <dgm:pt modelId="{D7697B9F-8220-44FB-BBB3-C578EAFBDA98}" type="pres">
      <dgm:prSet presAssocID="{CF321B19-B396-4C04-AEE5-17EF85364B91}" presName="spaceBetweenRectangles" presStyleCnt="0"/>
      <dgm:spPr/>
    </dgm:pt>
    <dgm:pt modelId="{70E09A4E-8B78-448D-B9CC-3CA97EC78D8B}" type="pres">
      <dgm:prSet presAssocID="{57B73FD2-0D45-4C63-AF48-3B71A3401F93}" presName="parentLin" presStyleCnt="0"/>
      <dgm:spPr/>
    </dgm:pt>
    <dgm:pt modelId="{DFC29E3E-FE42-493E-9395-73132173260C}" type="pres">
      <dgm:prSet presAssocID="{57B73FD2-0D45-4C63-AF48-3B71A3401F9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1E46347-1967-4776-A3A1-67879EE0E166}" type="pres">
      <dgm:prSet presAssocID="{57B73FD2-0D45-4C63-AF48-3B71A3401F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E7963-81A1-4EDA-AE55-BCB732B1CEBD}" type="pres">
      <dgm:prSet presAssocID="{57B73FD2-0D45-4C63-AF48-3B71A3401F93}" presName="negativeSpace" presStyleCnt="0"/>
      <dgm:spPr/>
    </dgm:pt>
    <dgm:pt modelId="{5AA919D6-28E1-4D35-8569-DDF8485DFD46}" type="pres">
      <dgm:prSet presAssocID="{57B73FD2-0D45-4C63-AF48-3B71A3401F9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081708-16F7-4783-9F7B-ED9D994FBDD9}" type="presOf" srcId="{9CEDA787-506B-492F-83C7-663C66F04B91}" destId="{7F3901E2-ACD1-480E-B70A-8745B3BA2AA5}" srcOrd="0" destOrd="0" presId="urn:microsoft.com/office/officeart/2005/8/layout/list1"/>
    <dgm:cxn modelId="{41DC103C-6AB7-441A-8F98-66804B4913F1}" type="presOf" srcId="{CB4EF810-26C2-48C1-A117-D92DD373F3DE}" destId="{FE7A2F6B-5D33-4A52-B17C-14DE0F50D88E}" srcOrd="0" destOrd="0" presId="urn:microsoft.com/office/officeart/2005/8/layout/list1"/>
    <dgm:cxn modelId="{4DBA2E62-81A6-4AB3-BEF4-128518AB2751}" srcId="{9CEDA787-506B-492F-83C7-663C66F04B91}" destId="{57B73FD2-0D45-4C63-AF48-3B71A3401F93}" srcOrd="1" destOrd="0" parTransId="{BAF18A02-5A8D-442D-8BC5-DFC3114C60A0}" sibTransId="{6156EF53-80A5-4797-9913-F68469AA9585}"/>
    <dgm:cxn modelId="{26F0912D-0756-49D6-B25D-378AE6DF17CE}" type="presOf" srcId="{CB4EF810-26C2-48C1-A117-D92DD373F3DE}" destId="{63AD655F-E1D0-4202-9609-4CFE1A8F20E5}" srcOrd="1" destOrd="0" presId="urn:microsoft.com/office/officeart/2005/8/layout/list1"/>
    <dgm:cxn modelId="{06ADBC6E-1F76-463B-B31D-21905FB5D2F9}" srcId="{9CEDA787-506B-492F-83C7-663C66F04B91}" destId="{CB4EF810-26C2-48C1-A117-D92DD373F3DE}" srcOrd="0" destOrd="0" parTransId="{B2C4F403-36B8-4AB6-953B-AA30AD174D4D}" sibTransId="{CF321B19-B396-4C04-AEE5-17EF85364B91}"/>
    <dgm:cxn modelId="{1A153C18-87B6-48E9-B1E1-D59C2BD8D905}" type="presOf" srcId="{57B73FD2-0D45-4C63-AF48-3B71A3401F93}" destId="{31E46347-1967-4776-A3A1-67879EE0E166}" srcOrd="1" destOrd="0" presId="urn:microsoft.com/office/officeart/2005/8/layout/list1"/>
    <dgm:cxn modelId="{5D9BC2A7-B23C-4C2F-9DB1-7DD15E95DB16}" type="presOf" srcId="{57B73FD2-0D45-4C63-AF48-3B71A3401F93}" destId="{DFC29E3E-FE42-493E-9395-73132173260C}" srcOrd="0" destOrd="0" presId="urn:microsoft.com/office/officeart/2005/8/layout/list1"/>
    <dgm:cxn modelId="{D586BF70-2A4A-4C94-99AD-6100975E9AE9}" type="presParOf" srcId="{7F3901E2-ACD1-480E-B70A-8745B3BA2AA5}" destId="{344D60F4-6B59-4FEF-AC7B-88CBDA5826DE}" srcOrd="0" destOrd="0" presId="urn:microsoft.com/office/officeart/2005/8/layout/list1"/>
    <dgm:cxn modelId="{6CE30B94-C430-492B-A2F4-9AA5A973783D}" type="presParOf" srcId="{344D60F4-6B59-4FEF-AC7B-88CBDA5826DE}" destId="{FE7A2F6B-5D33-4A52-B17C-14DE0F50D88E}" srcOrd="0" destOrd="0" presId="urn:microsoft.com/office/officeart/2005/8/layout/list1"/>
    <dgm:cxn modelId="{D93AAE2A-A40F-462E-9F67-A7078CAB79BF}" type="presParOf" srcId="{344D60F4-6B59-4FEF-AC7B-88CBDA5826DE}" destId="{63AD655F-E1D0-4202-9609-4CFE1A8F20E5}" srcOrd="1" destOrd="0" presId="urn:microsoft.com/office/officeart/2005/8/layout/list1"/>
    <dgm:cxn modelId="{C5FC8107-BC0B-437D-987A-63ACB4412E20}" type="presParOf" srcId="{7F3901E2-ACD1-480E-B70A-8745B3BA2AA5}" destId="{B70D0308-4520-4226-B0D9-96F33A86C3BC}" srcOrd="1" destOrd="0" presId="urn:microsoft.com/office/officeart/2005/8/layout/list1"/>
    <dgm:cxn modelId="{B184215C-41C5-46B8-B47A-7B76BFE2CEA3}" type="presParOf" srcId="{7F3901E2-ACD1-480E-B70A-8745B3BA2AA5}" destId="{6CA274A6-2FF0-4F6C-BCBD-D328F337CCA4}" srcOrd="2" destOrd="0" presId="urn:microsoft.com/office/officeart/2005/8/layout/list1"/>
    <dgm:cxn modelId="{7C10C977-7C44-4192-BADA-767B876B4B13}" type="presParOf" srcId="{7F3901E2-ACD1-480E-B70A-8745B3BA2AA5}" destId="{D7697B9F-8220-44FB-BBB3-C578EAFBDA98}" srcOrd="3" destOrd="0" presId="urn:microsoft.com/office/officeart/2005/8/layout/list1"/>
    <dgm:cxn modelId="{E1BA23F8-1271-446E-AF93-285A76C14738}" type="presParOf" srcId="{7F3901E2-ACD1-480E-B70A-8745B3BA2AA5}" destId="{70E09A4E-8B78-448D-B9CC-3CA97EC78D8B}" srcOrd="4" destOrd="0" presId="urn:microsoft.com/office/officeart/2005/8/layout/list1"/>
    <dgm:cxn modelId="{CC65C8FC-9166-407A-8B5F-E68E7C43D4A2}" type="presParOf" srcId="{70E09A4E-8B78-448D-B9CC-3CA97EC78D8B}" destId="{DFC29E3E-FE42-493E-9395-73132173260C}" srcOrd="0" destOrd="0" presId="urn:microsoft.com/office/officeart/2005/8/layout/list1"/>
    <dgm:cxn modelId="{66544A2D-BB46-474B-BDAE-A9470FCB4F6D}" type="presParOf" srcId="{70E09A4E-8B78-448D-B9CC-3CA97EC78D8B}" destId="{31E46347-1967-4776-A3A1-67879EE0E166}" srcOrd="1" destOrd="0" presId="urn:microsoft.com/office/officeart/2005/8/layout/list1"/>
    <dgm:cxn modelId="{F0718618-FFC6-43E9-8227-4F94B7C038B6}" type="presParOf" srcId="{7F3901E2-ACD1-480E-B70A-8745B3BA2AA5}" destId="{EE8E7963-81A1-4EDA-AE55-BCB732B1CEBD}" srcOrd="5" destOrd="0" presId="urn:microsoft.com/office/officeart/2005/8/layout/list1"/>
    <dgm:cxn modelId="{27BF852D-A38C-4D75-B77E-AEB89B682569}" type="presParOf" srcId="{7F3901E2-ACD1-480E-B70A-8745B3BA2AA5}" destId="{5AA919D6-28E1-4D35-8569-DDF8485DFD46}" srcOrd="6" destOrd="0" presId="urn:microsoft.com/office/officeart/2005/8/layout/lis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B87D9-1C25-4F4D-BC58-331FBFCAE7C1}">
      <dsp:nvSpPr>
        <dsp:cNvPr id="0" name=""/>
        <dsp:cNvSpPr/>
      </dsp:nvSpPr>
      <dsp:spPr>
        <a:xfrm>
          <a:off x="0" y="3262271"/>
          <a:ext cx="8043659" cy="1070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Основной источник финансирования – ежемесячные взносы собственников помещений в МКД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262271"/>
        <a:ext cx="8043659" cy="1070750"/>
      </dsp:txXfrm>
    </dsp:sp>
    <dsp:sp modelId="{B506A2AB-C746-4E61-A5EB-300A1552A203}">
      <dsp:nvSpPr>
        <dsp:cNvPr id="0" name=""/>
        <dsp:cNvSpPr/>
      </dsp:nvSpPr>
      <dsp:spPr>
        <a:xfrm rot="10800000">
          <a:off x="0" y="1631518"/>
          <a:ext cx="8043659" cy="16468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В программах установлены предельные сроки выполнения работ по капитальному ремонту общего имущества в МКД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1631518"/>
        <a:ext cx="8043659" cy="1070050"/>
      </dsp:txXfrm>
    </dsp:sp>
    <dsp:sp modelId="{70DC5964-436B-4B3D-8874-D5587A8E06AF}">
      <dsp:nvSpPr>
        <dsp:cNvPr id="0" name=""/>
        <dsp:cNvSpPr/>
      </dsp:nvSpPr>
      <dsp:spPr>
        <a:xfrm rot="10800000">
          <a:off x="0" y="0"/>
          <a:ext cx="8043659" cy="16468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В соответствии с ЖКХ РФ субъекты Российской Федерации утверждают долгосрочные региональные программы капремонта общего имущества в МКД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0"/>
        <a:ext cx="8043659" cy="1070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74E5-4039-4571-8317-8F5EE7980D4D}">
      <dsp:nvSpPr>
        <dsp:cNvPr id="0" name=""/>
        <dsp:cNvSpPr/>
      </dsp:nvSpPr>
      <dsp:spPr>
        <a:xfrm>
          <a:off x="1507408" y="1109118"/>
          <a:ext cx="2823080" cy="1882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Удобный инструмент формирования фонда капремонта МКД для активных, самостоятельных и ответственных собственников, которые в состоянии коллегиально решать ключевые вопросы, касающиеся общедомового имущества </a:t>
          </a:r>
        </a:p>
      </dsp:txBody>
      <dsp:txXfrm>
        <a:off x="1959100" y="1109118"/>
        <a:ext cx="2371387" cy="1882994"/>
      </dsp:txXfrm>
    </dsp:sp>
    <dsp:sp modelId="{22DAA0F2-A07F-4DBF-AFE1-419CE30B1058}">
      <dsp:nvSpPr>
        <dsp:cNvPr id="0" name=""/>
        <dsp:cNvSpPr/>
      </dsp:nvSpPr>
      <dsp:spPr>
        <a:xfrm>
          <a:off x="0" y="136171"/>
          <a:ext cx="1882053" cy="1882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Специальный счет</a:t>
          </a:r>
          <a:endParaRPr lang="ru-RU" sz="1600" b="1" i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5620" y="411791"/>
        <a:ext cx="1330813" cy="1330813"/>
      </dsp:txXfrm>
    </dsp:sp>
    <dsp:sp modelId="{A6978DBE-8DB6-4916-BC6E-2FB424D6D8B6}">
      <dsp:nvSpPr>
        <dsp:cNvPr id="0" name=""/>
        <dsp:cNvSpPr/>
      </dsp:nvSpPr>
      <dsp:spPr>
        <a:xfrm>
          <a:off x="6214307" y="1265406"/>
          <a:ext cx="2823080" cy="1882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Аккумулирование денежных средств собственников помещений в МКД </a:t>
          </a: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на одном расчетном счете. </a:t>
          </a: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Эти средства направляются на проведение капремонта всех вошедших в региональную программу МКД </a:t>
          </a: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на </a:t>
          </a:r>
          <a:r>
            <a:rPr lang="ru-RU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возвратной основе </a:t>
          </a:r>
        </a:p>
      </dsp:txBody>
      <dsp:txXfrm>
        <a:off x="6666000" y="1265406"/>
        <a:ext cx="2371387" cy="1882994"/>
      </dsp:txXfrm>
    </dsp:sp>
    <dsp:sp modelId="{B17AE2A2-F1DE-4FD9-97AC-DF938C3EAB81}">
      <dsp:nvSpPr>
        <dsp:cNvPr id="0" name=""/>
        <dsp:cNvSpPr/>
      </dsp:nvSpPr>
      <dsp:spPr>
        <a:xfrm>
          <a:off x="4520634" y="136171"/>
          <a:ext cx="2001055" cy="1882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Счет регионального оператора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813682" y="411791"/>
        <a:ext cx="1414959" cy="1330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56407-A52C-4BDF-AC80-DA9218128399}">
      <dsp:nvSpPr>
        <dsp:cNvPr id="0" name=""/>
        <dsp:cNvSpPr/>
      </dsp:nvSpPr>
      <dsp:spPr>
        <a:xfrm>
          <a:off x="0" y="503"/>
          <a:ext cx="8370157" cy="72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перечень работ по капитальному ремонту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362" y="35865"/>
        <a:ext cx="8299433" cy="653673"/>
      </dsp:txXfrm>
    </dsp:sp>
    <dsp:sp modelId="{9F2F5B28-ADBE-4242-B811-BEAA17EBA248}">
      <dsp:nvSpPr>
        <dsp:cNvPr id="0" name=""/>
        <dsp:cNvSpPr/>
      </dsp:nvSpPr>
      <dsp:spPr>
        <a:xfrm>
          <a:off x="0" y="730225"/>
          <a:ext cx="8370157" cy="72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предельно допустимую стоимость 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362" y="765587"/>
        <a:ext cx="8299433" cy="653673"/>
      </dsp:txXfrm>
    </dsp:sp>
    <dsp:sp modelId="{1AAC943D-129C-48C9-B1C6-3C948E243854}">
      <dsp:nvSpPr>
        <dsp:cNvPr id="0" name=""/>
        <dsp:cNvSpPr/>
      </dsp:nvSpPr>
      <dsp:spPr>
        <a:xfrm>
          <a:off x="0" y="1467181"/>
          <a:ext cx="8370157" cy="72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сроки проведения капитального ремонта</a:t>
          </a:r>
          <a:endParaRPr lang="ru-RU" sz="1500" kern="1200" dirty="0"/>
        </a:p>
      </dsp:txBody>
      <dsp:txXfrm>
        <a:off x="35362" y="1502543"/>
        <a:ext cx="8299433" cy="653673"/>
      </dsp:txXfrm>
    </dsp:sp>
    <dsp:sp modelId="{A1A5BE14-AFF0-47A0-A1ED-5F4DE69E0830}">
      <dsp:nvSpPr>
        <dsp:cNvPr id="0" name=""/>
        <dsp:cNvSpPr/>
      </dsp:nvSpPr>
      <dsp:spPr>
        <a:xfrm>
          <a:off x="0" y="2208626"/>
          <a:ext cx="8370157" cy="72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указание на источники финансирования капитального ремонта</a:t>
          </a:r>
          <a:endParaRPr lang="ru-RU" sz="1500" kern="1200" dirty="0"/>
        </a:p>
      </dsp:txBody>
      <dsp:txXfrm>
        <a:off x="35362" y="2243988"/>
        <a:ext cx="8299433" cy="653673"/>
      </dsp:txXfrm>
    </dsp:sp>
    <dsp:sp modelId="{92D78333-8BE0-4E12-9F35-597425599A40}">
      <dsp:nvSpPr>
        <dsp:cNvPr id="0" name=""/>
        <dsp:cNvSpPr/>
      </dsp:nvSpPr>
      <dsp:spPr>
        <a:xfrm>
          <a:off x="0" y="2944667"/>
          <a:ext cx="8370157" cy="72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указание на лицо, которое от имени всех собственников помещений в многоквартирном доме уполномочено участвовать в приемке выполненных работ по капитальному ремонту, в том числе подписывать соответствующие акты</a:t>
          </a:r>
          <a:endParaRPr lang="ru-RU" sz="1500" kern="1200" dirty="0"/>
        </a:p>
      </dsp:txBody>
      <dsp:txXfrm>
        <a:off x="35362" y="2980029"/>
        <a:ext cx="8299433" cy="653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6B835-9F6D-4EEF-803D-2E8E429A2DCA}">
      <dsp:nvSpPr>
        <dsp:cNvPr id="0" name=""/>
        <dsp:cNvSpPr/>
      </dsp:nvSpPr>
      <dsp:spPr>
        <a:xfrm rot="5400000">
          <a:off x="-260134" y="260535"/>
          <a:ext cx="1734227" cy="1213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" y="607381"/>
        <a:ext cx="1213959" cy="520268"/>
      </dsp:txXfrm>
    </dsp:sp>
    <dsp:sp modelId="{25F09DFD-674A-4A07-B71B-A9120E52C1AD}">
      <dsp:nvSpPr>
        <dsp:cNvPr id="0" name=""/>
        <dsp:cNvSpPr/>
      </dsp:nvSpPr>
      <dsp:spPr>
        <a:xfrm rot="5400000">
          <a:off x="5379492" y="-4165131"/>
          <a:ext cx="1127247" cy="9458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Решение по каждому вопросу повестки должно быть доведено до сведения всех жителей дома в течение 10 дней после принятия решения 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213959" y="55430"/>
        <a:ext cx="9403286" cy="1017191"/>
      </dsp:txXfrm>
    </dsp:sp>
    <dsp:sp modelId="{9CE76908-A769-4B9D-A7E3-4BDD960A3A22}">
      <dsp:nvSpPr>
        <dsp:cNvPr id="0" name=""/>
        <dsp:cNvSpPr/>
      </dsp:nvSpPr>
      <dsp:spPr>
        <a:xfrm rot="5400000">
          <a:off x="-260134" y="1702336"/>
          <a:ext cx="1734227" cy="1213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" y="2049182"/>
        <a:ext cx="1213959" cy="520268"/>
      </dsp:txXfrm>
    </dsp:sp>
    <dsp:sp modelId="{963681F4-F640-4C41-9096-FBF059CD3BB8}">
      <dsp:nvSpPr>
        <dsp:cNvPr id="0" name=""/>
        <dsp:cNvSpPr/>
      </dsp:nvSpPr>
      <dsp:spPr>
        <a:xfrm rot="5400000">
          <a:off x="5379492" y="-2723330"/>
          <a:ext cx="1127247" cy="9458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</a:t>
          </a:r>
          <a:r>
            <a:rPr lang="ru-RU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течение 10 дней после собрания копии протоколов и решений должны быть направлены инициатором в организацию, осуществляющую управление МКД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213959" y="1497231"/>
        <a:ext cx="9403286" cy="1017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274A6-2FF0-4F6C-BCBD-D328F337CCA4}">
      <dsp:nvSpPr>
        <dsp:cNvPr id="0" name=""/>
        <dsp:cNvSpPr/>
      </dsp:nvSpPr>
      <dsp:spPr>
        <a:xfrm>
          <a:off x="0" y="723141"/>
          <a:ext cx="8630138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D655F-E1D0-4202-9609-4CFE1A8F20E5}">
      <dsp:nvSpPr>
        <dsp:cNvPr id="0" name=""/>
        <dsp:cNvSpPr/>
      </dsp:nvSpPr>
      <dsp:spPr>
        <a:xfrm>
          <a:off x="431506" y="29421"/>
          <a:ext cx="6041096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39" tIns="0" rIns="22833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Министерство ЖКХ Ставропольского края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Адрес: 355012, г. Ставрополь, ул. Ленина, 184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(8652)29-64-06, 27-12-33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Сайт: </a:t>
          </a: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www</a:t>
          </a: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mingkhsk.ru</a:t>
          </a: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ru-RU" sz="1600" b="0" i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9235" y="97150"/>
        <a:ext cx="5905638" cy="1251982"/>
      </dsp:txXfrm>
    </dsp:sp>
    <dsp:sp modelId="{5AA919D6-28E1-4D35-8569-DDF8485DFD46}">
      <dsp:nvSpPr>
        <dsp:cNvPr id="0" name=""/>
        <dsp:cNvSpPr/>
      </dsp:nvSpPr>
      <dsp:spPr>
        <a:xfrm>
          <a:off x="0" y="2855061"/>
          <a:ext cx="8630138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46347-1967-4776-A3A1-67879EE0E166}">
      <dsp:nvSpPr>
        <dsp:cNvPr id="0" name=""/>
        <dsp:cNvSpPr/>
      </dsp:nvSpPr>
      <dsp:spPr>
        <a:xfrm>
          <a:off x="431506" y="2161341"/>
          <a:ext cx="6041096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39" tIns="0" rIns="22833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Управление СК по строительному и жилищному надзору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Адрес:</a:t>
          </a: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355000</a:t>
          </a: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г. Ставрополь, ул. </a:t>
          </a:r>
          <a:r>
            <a:rPr lang="ru-RU" sz="1600" b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Войтика</a:t>
          </a: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</a:t>
          </a: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10/1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(8652)28-30-80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E-mail</a:t>
          </a:r>
          <a:r>
            <a:rPr lang="ru-RU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en-US" sz="1600" b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nadzor26@stavregion.ru</a:t>
          </a:r>
          <a:endParaRPr lang="ru-RU" sz="1600" b="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9235" y="2229070"/>
        <a:ext cx="5905638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A9EF-60D0-46C8-9DFB-7FBCD22C181E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600C-322F-47A0-A8F6-82A1E87B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3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источник финансирования программ также ежемесячные взносы собственников помещений в МКД. Это обязательство закреплено Жилищным кодексом Российской Федерации (раздел IX ЖК РФ).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Ставропольском крае обязанность по уплате взносов на капитальный ремонт возникла у собственников помещений (жилых и нежилых) в МКД с января 2015 года. Обязанность по оплате взносов распространяется на всех собственников помещений в этом доме с момента возникновения права собственности на помещения в этом доме. При переходе права собственности на помещение в МКД к новому собственнику переходит и обязательство предыдущего собственника по оплате расходов на капитальный ремонт, в том числе и имеющаяся у него задолженность.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7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3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этих средств можно выполнить также следующие работы / услуги: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переустройство невентилируемой крыши на вентилируемую крышу, устройство выходов на кровлю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установка общедомовых приборов учета потребления ресурсов, необходимых для предоставления коммунальных услуг, и узлов управления и регулирования потребления этих ресурсов (тепловой энергии, горячей и холодной воды, электрической энергии, газа)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(или) проведение экспертизы проектной документации для капитального ремонта (в случае если разработка и (или) проведение экспертизы проектной документации для капитального ремонта необходимы в соответствии с законодательством Российской Федерации о градостроительной деятельности)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осуществление строительного контроля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проверка достоверности определения сметной стоимости капитального ремонта.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8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209FCF-DAEC-4FE5-9FC1-D602E5E442BF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3AA836-CE4F-4082-91FA-B25DBC24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6E41F-2E77-44A7-B4E8-2BE0A6AC043E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3D39BD-A476-4197-9A2B-FA5E6037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E43293-48B7-4047-AFD6-55A200A37637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C1956E-61CA-4585-8076-1F7DD94E7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068BE6-8E40-47F7-897C-20A4B0F0C520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2BC6EE-79FD-41F5-9634-A55BDF29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62CB9C-7D4C-4F07-85C5-23253686185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A5C66E-1E68-4BEF-A6F3-56B30C51B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74DD69-0C49-4240-97C7-A2670FABA49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4EA028-23DC-4EEC-9D07-10A31016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53803C-88E7-4A4F-BF75-FD6F033FF951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2833CF-1FE2-4FCF-A0F7-14FE135F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7C045B-1354-46C7-91AB-24916C924CCA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115A2F-5284-4A75-973E-22A99114D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7EAC9F-3B93-4E11-BBF5-433E3DA34D99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01675C-3165-4411-B95C-C25AB1152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3FAC19-D218-444A-A0D8-13ED2449E923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0524EB-8AB5-4E80-A4E8-28B0B328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FF9F4-6120-4F67-8A09-AE681837AFBF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612932-E1B2-4007-957B-162BA01F4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6134100"/>
            <a:ext cx="10515600" cy="404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Региональный план-график по проекту «Школа грамотного потребителя» утвержден</a:t>
            </a:r>
            <a:br>
              <a:rPr lang="ru-RU" altLang="ru-RU" smtClean="0"/>
            </a:br>
            <a:r>
              <a:rPr lang="ru-RU" altLang="ru-RU" smtClean="0"/>
              <a:t> распоряжением Правительства Ставропольского края от 05.11.2015 №351-рп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4500" y="1050925"/>
            <a:ext cx="8369300" cy="4659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Проект: «Школа грамотного потребителя» </a:t>
            </a:r>
            <a:br>
              <a:rPr lang="ru-RU" altLang="ru-RU" smtClean="0"/>
            </a:br>
            <a:r>
              <a:rPr lang="ru-RU" altLang="ru-RU" smtClean="0"/>
              <a:t>Тема 48: </a:t>
            </a:r>
          </a:p>
          <a:p>
            <a:pPr lvl="0"/>
            <a:r>
              <a:rPr lang="ru-RU" altLang="ru-RU" smtClean="0"/>
              <a:t>«Содержание общего имущества в многоквартирном доме и капитальный ремонт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062038"/>
            <a:ext cx="2743200" cy="1508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76225"/>
            <a:ext cx="10515600" cy="4048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>
                <a:latin typeface="Tahoma" panose="020B0604030504040204" pitchFamily="34" charset="0"/>
                <a:cs typeface="Tahoma" panose="020B0604030504040204" pitchFamily="34" charset="0"/>
              </a:rPr>
              <a:t>Министерство жилищно-коммунального хозяйства Ставропольского края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600" indent="-228600"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2pPr>
      <a:lvl3pPr marL="1143000" indent="-228600" algn="r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ingkhs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cbr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411483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Проект «Школа грамотного потребителя»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14500" y="1604963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Тема 50: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Система капитального ремонта общего имущества в МКД. Права и обязанности участников. Порядок согласования предложения регионального оператора о проведении капитального ремонта в МКД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1524000" y="5892869"/>
            <a:ext cx="8897875" cy="633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Региональный план-график по проекту «Школа грамотного потребителя» утвержден</a:t>
            </a:r>
          </a:p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распоряжением Правительства Ставропольского края от 05.11.2015 №351-рп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5499" y="779563"/>
            <a:ext cx="521970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002060"/>
              </a:buClr>
            </a:pP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На что можно потратить </a:t>
            </a: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средства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фонда капремонта?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136" y="2720046"/>
            <a:ext cx="2326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Способы формирования </a:t>
            </a:r>
            <a:r>
              <a:rPr lang="ru-RU" dirty="0"/>
              <a:t>и </a:t>
            </a:r>
            <a:r>
              <a:rPr lang="ru-RU" dirty="0" smtClean="0"/>
              <a:t>использования </a:t>
            </a:r>
            <a:r>
              <a:rPr lang="ru-RU" dirty="0"/>
              <a:t>средств фонда капитального </a:t>
            </a:r>
            <a:r>
              <a:rPr lang="ru-RU" dirty="0" smtClean="0"/>
              <a:t>ремонта описаны в </a:t>
            </a:r>
            <a:r>
              <a:rPr lang="ru-RU" u="sng" dirty="0" smtClean="0"/>
              <a:t>статье </a:t>
            </a:r>
            <a:r>
              <a:rPr lang="ru-RU" u="sng" dirty="0"/>
              <a:t>3 </a:t>
            </a:r>
            <a:r>
              <a:rPr lang="ru-RU" dirty="0" smtClean="0"/>
              <a:t>Закона </a:t>
            </a:r>
            <a:r>
              <a:rPr lang="ru-RU" dirty="0"/>
              <a:t>Ставропольского края от 28.06.2013 г. № </a:t>
            </a:r>
            <a:r>
              <a:rPr lang="ru-RU" dirty="0" smtClean="0"/>
              <a:t>57-кз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14699" y="2102852"/>
            <a:ext cx="8235615" cy="4154984"/>
          </a:xfrm>
          <a:prstGeom prst="rect">
            <a:avLst/>
          </a:prstGeom>
          <a:gradFill>
            <a:gsLst>
              <a:gs pos="91000">
                <a:schemeClr val="accent1">
                  <a:tint val="66000"/>
                  <a:satMod val="16000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2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внутридомовые инженерные системы электро-, тепло-, газо-, водоснабжения, водоотведения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лифт,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лифтовые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шахты,</a:t>
            </a:r>
            <a:r>
              <a:rPr lang="ru-RU" dirty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машинные и блочные помещений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крыша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подвальные помещения, относящихся к общему имуществу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фасад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утепление фасада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ундамент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становка общедомовых приборов учета и узлов регулирования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0315" y="6396335"/>
            <a:ext cx="6416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818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84"/>
          <p:cNvSpPr txBox="1">
            <a:spLocks noChangeArrowheads="1"/>
          </p:cNvSpPr>
          <p:nvPr/>
        </p:nvSpPr>
        <p:spPr bwMode="auto">
          <a:xfrm>
            <a:off x="200025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Заголовок 15"/>
          <p:cNvSpPr txBox="1">
            <a:spLocks/>
          </p:cNvSpPr>
          <p:nvPr/>
        </p:nvSpPr>
        <p:spPr bwMode="auto">
          <a:xfrm>
            <a:off x="4959350" y="2085975"/>
            <a:ext cx="23669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2352507" y="876112"/>
            <a:ext cx="91978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2060"/>
              </a:buClr>
              <a:buNone/>
            </a:pPr>
            <a:r>
              <a:rPr lang="ru-RU" altLang="ru-RU" sz="3200" b="1" dirty="0" smtClean="0">
                <a:latin typeface="+mj-lt"/>
                <a:cs typeface="Tahoma" panose="020B0604030504040204" pitchFamily="34" charset="0"/>
              </a:rPr>
              <a:t>Проведение </a:t>
            </a:r>
            <a:r>
              <a:rPr lang="ru-RU" altLang="ru-RU" sz="3200" b="1" dirty="0">
                <a:latin typeface="+mj-lt"/>
                <a:cs typeface="Tahoma" panose="020B0604030504040204" pitchFamily="34" charset="0"/>
              </a:rPr>
              <a:t>капремонта </a:t>
            </a:r>
            <a:r>
              <a:rPr lang="ru-RU" altLang="ru-RU" sz="3200" b="1" dirty="0" smtClean="0">
                <a:latin typeface="+mj-lt"/>
                <a:cs typeface="Tahoma" panose="020B0604030504040204" pitchFamily="34" charset="0"/>
              </a:rPr>
              <a:t>досрочно</a:t>
            </a:r>
            <a:endParaRPr lang="ru-RU" altLang="ru-RU" sz="32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50315" y="6396335"/>
            <a:ext cx="6416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299" y="2847975"/>
            <a:ext cx="3035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Памятки для собственников, планирующих досрочное проведение капитального ремонта, размещены на официальном сайте министерства </a:t>
            </a:r>
            <a:r>
              <a:rPr lang="ru-RU" dirty="0" smtClean="0"/>
              <a:t>ЖКХ СК </a:t>
            </a:r>
            <a:r>
              <a:rPr lang="ru-RU" u="sng" dirty="0" smtClean="0">
                <a:hlinkClick r:id="rId2"/>
              </a:rPr>
              <a:t>www.mingkhsk.ru</a:t>
            </a:r>
            <a:r>
              <a:rPr lang="ru-RU" dirty="0" smtClean="0"/>
              <a:t> </a:t>
            </a:r>
            <a:r>
              <a:rPr lang="ru-RU" dirty="0"/>
              <a:t>в разделе «Гражданам» — «Информационно-методические материалы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29" y="1557885"/>
            <a:ext cx="6801186" cy="49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72238"/>
            <a:ext cx="12192000" cy="603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390900" y="1098550"/>
            <a:ext cx="668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Полезные контакты: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698100"/>
              </p:ext>
            </p:extLst>
          </p:nvPr>
        </p:nvGraphicFramePr>
        <p:xfrm>
          <a:off x="3111500" y="2043340"/>
          <a:ext cx="8630138" cy="406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7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1825" y="0"/>
            <a:ext cx="1400175" cy="2092325"/>
          </a:xfrm>
          <a:prstGeom prst="rect">
            <a:avLst/>
          </a:prstGeom>
          <a:solidFill>
            <a:srgbClr val="E8E8E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3701214" y="3593072"/>
            <a:ext cx="7090611" cy="615577"/>
          </a:xfrm>
          <a:prstGeom prst="rect">
            <a:avLst/>
          </a:prstGeom>
          <a:gradFill>
            <a:gsLst>
              <a:gs pos="91000">
                <a:schemeClr val="accent1">
                  <a:tint val="66000"/>
                  <a:satMod val="16000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2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lIns="121944" tIns="60972" rIns="121944" bIns="6097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ВНИМАНИЕ!</a:t>
            </a:r>
          </a:p>
        </p:txBody>
      </p:sp>
      <p:pic>
        <p:nvPicPr>
          <p:cNvPr id="15367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73338"/>
            <a:ext cx="17938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062413"/>
            <a:ext cx="18700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313113"/>
            <a:ext cx="18192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0737" y="6396335"/>
            <a:ext cx="48126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7" y="1865758"/>
            <a:ext cx="7159835" cy="476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83900" y="1333500"/>
            <a:ext cx="203200" cy="54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69270" y="3004102"/>
            <a:ext cx="2227550" cy="3379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effectLst>
            <a:softEdge rad="1270000"/>
          </a:effectLst>
        </p:spPr>
        <p:txBody>
          <a:bodyPr>
            <a:noAutofit/>
          </a:bodyPr>
          <a:lstStyle>
            <a:lvl1pPr marL="228600" indent="-22860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2pPr>
            <a:lvl3pPr marL="1143000" indent="-228600" algn="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atin typeface="+mn-lt"/>
              </a:rPr>
              <a:t>КАПИТАЛЬНЫЙ РЕМОНТ</a:t>
            </a:r>
            <a:r>
              <a:rPr lang="en-US" sz="1800" b="1" dirty="0" smtClean="0">
                <a:latin typeface="+mn-lt"/>
              </a:rPr>
              <a:t> –</a:t>
            </a:r>
            <a:endParaRPr lang="ru-RU" sz="1800" b="1" dirty="0" smtClean="0">
              <a:latin typeface="+mn-lt"/>
            </a:endParaRPr>
          </a:p>
          <a:p>
            <a:pPr marL="0" indent="0" algn="l"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atin typeface="+mn-lt"/>
            </a:endParaRPr>
          </a:p>
          <a:p>
            <a:pPr marL="0" indent="0" algn="l"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+mn-lt"/>
              </a:rPr>
              <a:t>это </a:t>
            </a:r>
            <a:r>
              <a:rPr lang="ru-RU" sz="1800" dirty="0">
                <a:latin typeface="+mn-lt"/>
              </a:rPr>
              <a:t>замена </a:t>
            </a:r>
            <a:r>
              <a:rPr lang="ru-RU" sz="1800" dirty="0" smtClean="0">
                <a:latin typeface="+mn-lt"/>
              </a:rPr>
              <a:t>и</a:t>
            </a:r>
            <a:r>
              <a:rPr lang="en-US" sz="1800" dirty="0" smtClean="0">
                <a:latin typeface="+mn-lt"/>
              </a:rPr>
              <a:t>/</a:t>
            </a:r>
            <a:r>
              <a:rPr lang="ru-RU" sz="1800" dirty="0" smtClean="0">
                <a:latin typeface="+mn-lt"/>
              </a:rPr>
              <a:t>или восстановление</a:t>
            </a:r>
            <a:endParaRPr lang="ru-RU" sz="1800" dirty="0">
              <a:latin typeface="+mn-lt"/>
            </a:endParaRPr>
          </a:p>
          <a:p>
            <a:pPr marL="0" indent="0" algn="l"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+mn-lt"/>
              </a:rPr>
              <a:t>более чем на </a:t>
            </a:r>
            <a:r>
              <a:rPr lang="ru-RU" sz="1800" b="1" dirty="0" smtClean="0">
                <a:latin typeface="+mn-lt"/>
              </a:rPr>
              <a:t>50 % </a:t>
            </a:r>
            <a:r>
              <a:rPr lang="ru-RU" sz="1800" dirty="0" smtClean="0">
                <a:latin typeface="+mn-lt"/>
              </a:rPr>
              <a:t>изношенных строительных конструкций, систем и сетей</a:t>
            </a:r>
          </a:p>
          <a:p>
            <a:pPr marL="0" indent="0" algn="l" eaLnBrk="0" hangingPunc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+mn-lt"/>
              </a:rPr>
              <a:t> инженерно-технического обеспечения МКД</a:t>
            </a:r>
            <a:endParaRPr lang="ru-RU" sz="18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695" y="1065734"/>
            <a:ext cx="74511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Что такое капитальный ремонт?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165"/>
          <p:cNvSpPr>
            <a:spLocks noEditPoints="1"/>
          </p:cNvSpPr>
          <p:nvPr/>
        </p:nvSpPr>
        <p:spPr bwMode="auto">
          <a:xfrm>
            <a:off x="6242050" y="2954338"/>
            <a:ext cx="365125" cy="306387"/>
          </a:xfrm>
          <a:custGeom>
            <a:avLst/>
            <a:gdLst>
              <a:gd name="T0" fmla="*/ 2147483646 w 459"/>
              <a:gd name="T1" fmla="*/ 2147483646 h 387"/>
              <a:gd name="T2" fmla="*/ 2147483646 w 459"/>
              <a:gd name="T3" fmla="*/ 2147483646 h 387"/>
              <a:gd name="T4" fmla="*/ 2147483646 w 459"/>
              <a:gd name="T5" fmla="*/ 2147483646 h 387"/>
              <a:gd name="T6" fmla="*/ 2147483646 w 459"/>
              <a:gd name="T7" fmla="*/ 2147483646 h 387"/>
              <a:gd name="T8" fmla="*/ 2147483646 w 459"/>
              <a:gd name="T9" fmla="*/ 2147483646 h 387"/>
              <a:gd name="T10" fmla="*/ 2147483646 w 459"/>
              <a:gd name="T11" fmla="*/ 2147483646 h 387"/>
              <a:gd name="T12" fmla="*/ 2147483646 w 459"/>
              <a:gd name="T13" fmla="*/ 2147483646 h 387"/>
              <a:gd name="T14" fmla="*/ 2147483646 w 459"/>
              <a:gd name="T15" fmla="*/ 2147483646 h 387"/>
              <a:gd name="T16" fmla="*/ 2147483646 w 459"/>
              <a:gd name="T17" fmla="*/ 2147483646 h 387"/>
              <a:gd name="T18" fmla="*/ 2147483646 w 459"/>
              <a:gd name="T19" fmla="*/ 2147483646 h 387"/>
              <a:gd name="T20" fmla="*/ 2147483646 w 459"/>
              <a:gd name="T21" fmla="*/ 2147483646 h 387"/>
              <a:gd name="T22" fmla="*/ 2147483646 w 459"/>
              <a:gd name="T23" fmla="*/ 2147483646 h 387"/>
              <a:gd name="T24" fmla="*/ 2147483646 w 459"/>
              <a:gd name="T25" fmla="*/ 2147483646 h 387"/>
              <a:gd name="T26" fmla="*/ 2147483646 w 459"/>
              <a:gd name="T27" fmla="*/ 2147483646 h 387"/>
              <a:gd name="T28" fmla="*/ 2147483646 w 459"/>
              <a:gd name="T29" fmla="*/ 2147483646 h 387"/>
              <a:gd name="T30" fmla="*/ 2147483646 w 459"/>
              <a:gd name="T31" fmla="*/ 2147483646 h 387"/>
              <a:gd name="T32" fmla="*/ 2147483646 w 459"/>
              <a:gd name="T33" fmla="*/ 2147483646 h 387"/>
              <a:gd name="T34" fmla="*/ 2147483646 w 459"/>
              <a:gd name="T35" fmla="*/ 2147483646 h 387"/>
              <a:gd name="T36" fmla="*/ 2147483646 w 459"/>
              <a:gd name="T37" fmla="*/ 0 h 387"/>
              <a:gd name="T38" fmla="*/ 2147483646 w 459"/>
              <a:gd name="T39" fmla="*/ 2147483646 h 387"/>
              <a:gd name="T40" fmla="*/ 2147483646 w 459"/>
              <a:gd name="T41" fmla="*/ 2147483646 h 387"/>
              <a:gd name="T42" fmla="*/ 2147483646 w 459"/>
              <a:gd name="T43" fmla="*/ 2147483646 h 387"/>
              <a:gd name="T44" fmla="*/ 2147483646 w 459"/>
              <a:gd name="T45" fmla="*/ 2147483646 h 387"/>
              <a:gd name="T46" fmla="*/ 2147483646 w 459"/>
              <a:gd name="T47" fmla="*/ 2147483646 h 387"/>
              <a:gd name="T48" fmla="*/ 2147483646 w 459"/>
              <a:gd name="T49" fmla="*/ 2147483646 h 387"/>
              <a:gd name="T50" fmla="*/ 2147483646 w 459"/>
              <a:gd name="T51" fmla="*/ 2147483646 h 387"/>
              <a:gd name="T52" fmla="*/ 0 w 459"/>
              <a:gd name="T53" fmla="*/ 2147483646 h 387"/>
              <a:gd name="T54" fmla="*/ 2147483646 w 459"/>
              <a:gd name="T55" fmla="*/ 2147483646 h 387"/>
              <a:gd name="T56" fmla="*/ 2147483646 w 459"/>
              <a:gd name="T57" fmla="*/ 2147483646 h 387"/>
              <a:gd name="T58" fmla="*/ 2147483646 w 459"/>
              <a:gd name="T59" fmla="*/ 2147483646 h 387"/>
              <a:gd name="T60" fmla="*/ 2147483646 w 459"/>
              <a:gd name="T61" fmla="*/ 2147483646 h 387"/>
              <a:gd name="T62" fmla="*/ 2147483646 w 459"/>
              <a:gd name="T63" fmla="*/ 2147483646 h 3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9"/>
              <a:gd name="T97" fmla="*/ 0 h 387"/>
              <a:gd name="T98" fmla="*/ 459 w 459"/>
              <a:gd name="T99" fmla="*/ 387 h 38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9" h="387">
                <a:moveTo>
                  <a:pt x="352" y="22"/>
                </a:moveTo>
                <a:lnTo>
                  <a:pt x="349" y="24"/>
                </a:lnTo>
                <a:lnTo>
                  <a:pt x="347" y="27"/>
                </a:lnTo>
                <a:lnTo>
                  <a:pt x="187" y="215"/>
                </a:lnTo>
                <a:lnTo>
                  <a:pt x="185" y="218"/>
                </a:lnTo>
                <a:lnTo>
                  <a:pt x="180" y="219"/>
                </a:lnTo>
                <a:lnTo>
                  <a:pt x="178" y="219"/>
                </a:lnTo>
                <a:lnTo>
                  <a:pt x="174" y="218"/>
                </a:lnTo>
                <a:lnTo>
                  <a:pt x="171" y="216"/>
                </a:lnTo>
                <a:lnTo>
                  <a:pt x="91" y="149"/>
                </a:lnTo>
                <a:lnTo>
                  <a:pt x="86" y="146"/>
                </a:lnTo>
                <a:lnTo>
                  <a:pt x="79" y="146"/>
                </a:lnTo>
                <a:lnTo>
                  <a:pt x="76" y="148"/>
                </a:lnTo>
                <a:lnTo>
                  <a:pt x="73" y="150"/>
                </a:lnTo>
                <a:lnTo>
                  <a:pt x="27" y="207"/>
                </a:lnTo>
                <a:lnTo>
                  <a:pt x="24" y="212"/>
                </a:lnTo>
                <a:lnTo>
                  <a:pt x="24" y="219"/>
                </a:lnTo>
                <a:lnTo>
                  <a:pt x="25" y="222"/>
                </a:lnTo>
                <a:lnTo>
                  <a:pt x="28" y="223"/>
                </a:lnTo>
                <a:lnTo>
                  <a:pt x="191" y="361"/>
                </a:lnTo>
                <a:lnTo>
                  <a:pt x="194" y="362"/>
                </a:lnTo>
                <a:lnTo>
                  <a:pt x="196" y="363"/>
                </a:lnTo>
                <a:lnTo>
                  <a:pt x="198" y="365"/>
                </a:lnTo>
                <a:lnTo>
                  <a:pt x="200" y="365"/>
                </a:lnTo>
                <a:lnTo>
                  <a:pt x="201" y="363"/>
                </a:lnTo>
                <a:lnTo>
                  <a:pt x="209" y="363"/>
                </a:lnTo>
                <a:lnTo>
                  <a:pt x="213" y="359"/>
                </a:lnTo>
                <a:lnTo>
                  <a:pt x="433" y="101"/>
                </a:lnTo>
                <a:lnTo>
                  <a:pt x="435" y="99"/>
                </a:lnTo>
                <a:lnTo>
                  <a:pt x="436" y="97"/>
                </a:lnTo>
                <a:lnTo>
                  <a:pt x="436" y="90"/>
                </a:lnTo>
                <a:lnTo>
                  <a:pt x="435" y="88"/>
                </a:lnTo>
                <a:lnTo>
                  <a:pt x="433" y="86"/>
                </a:lnTo>
                <a:lnTo>
                  <a:pt x="432" y="84"/>
                </a:lnTo>
                <a:lnTo>
                  <a:pt x="363" y="25"/>
                </a:lnTo>
                <a:lnTo>
                  <a:pt x="358" y="22"/>
                </a:lnTo>
                <a:lnTo>
                  <a:pt x="352" y="22"/>
                </a:lnTo>
                <a:close/>
                <a:moveTo>
                  <a:pt x="356" y="0"/>
                </a:moveTo>
                <a:lnTo>
                  <a:pt x="369" y="3"/>
                </a:lnTo>
                <a:lnTo>
                  <a:pt x="378" y="9"/>
                </a:lnTo>
                <a:lnTo>
                  <a:pt x="447" y="66"/>
                </a:lnTo>
                <a:lnTo>
                  <a:pt x="455" y="77"/>
                </a:lnTo>
                <a:lnTo>
                  <a:pt x="459" y="91"/>
                </a:lnTo>
                <a:lnTo>
                  <a:pt x="457" y="104"/>
                </a:lnTo>
                <a:lnTo>
                  <a:pt x="451" y="116"/>
                </a:lnTo>
                <a:lnTo>
                  <a:pt x="231" y="374"/>
                </a:lnTo>
                <a:lnTo>
                  <a:pt x="219" y="384"/>
                </a:lnTo>
                <a:lnTo>
                  <a:pt x="205" y="387"/>
                </a:lnTo>
                <a:lnTo>
                  <a:pt x="202" y="387"/>
                </a:lnTo>
                <a:lnTo>
                  <a:pt x="189" y="385"/>
                </a:lnTo>
                <a:lnTo>
                  <a:pt x="178" y="378"/>
                </a:lnTo>
                <a:lnTo>
                  <a:pt x="13" y="241"/>
                </a:lnTo>
                <a:lnTo>
                  <a:pt x="5" y="230"/>
                </a:lnTo>
                <a:lnTo>
                  <a:pt x="0" y="218"/>
                </a:lnTo>
                <a:lnTo>
                  <a:pt x="2" y="204"/>
                </a:lnTo>
                <a:lnTo>
                  <a:pt x="9" y="192"/>
                </a:lnTo>
                <a:lnTo>
                  <a:pt x="55" y="135"/>
                </a:lnTo>
                <a:lnTo>
                  <a:pt x="68" y="127"/>
                </a:lnTo>
                <a:lnTo>
                  <a:pt x="83" y="123"/>
                </a:lnTo>
                <a:lnTo>
                  <a:pt x="95" y="126"/>
                </a:lnTo>
                <a:lnTo>
                  <a:pt x="105" y="131"/>
                </a:lnTo>
                <a:lnTo>
                  <a:pt x="176" y="192"/>
                </a:lnTo>
                <a:lnTo>
                  <a:pt x="329" y="13"/>
                </a:lnTo>
                <a:lnTo>
                  <a:pt x="341" y="3"/>
                </a:lnTo>
                <a:lnTo>
                  <a:pt x="3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Freeform 469"/>
          <p:cNvSpPr>
            <a:spLocks noEditPoints="1"/>
          </p:cNvSpPr>
          <p:nvPr/>
        </p:nvSpPr>
        <p:spPr bwMode="auto">
          <a:xfrm>
            <a:off x="6908800" y="2851150"/>
            <a:ext cx="360363" cy="400050"/>
          </a:xfrm>
          <a:custGeom>
            <a:avLst/>
            <a:gdLst>
              <a:gd name="T0" fmla="*/ 2147483646 w 291"/>
              <a:gd name="T1" fmla="*/ 2147483646 h 326"/>
              <a:gd name="T2" fmla="*/ 2147483646 w 291"/>
              <a:gd name="T3" fmla="*/ 2147483646 h 326"/>
              <a:gd name="T4" fmla="*/ 2147483646 w 291"/>
              <a:gd name="T5" fmla="*/ 2147483646 h 326"/>
              <a:gd name="T6" fmla="*/ 2147483646 w 291"/>
              <a:gd name="T7" fmla="*/ 2147483646 h 326"/>
              <a:gd name="T8" fmla="*/ 2147483646 w 291"/>
              <a:gd name="T9" fmla="*/ 2147483646 h 326"/>
              <a:gd name="T10" fmla="*/ 2147483646 w 291"/>
              <a:gd name="T11" fmla="*/ 2147483646 h 326"/>
              <a:gd name="T12" fmla="*/ 2147483646 w 291"/>
              <a:gd name="T13" fmla="*/ 2147483646 h 326"/>
              <a:gd name="T14" fmla="*/ 2147483646 w 291"/>
              <a:gd name="T15" fmla="*/ 2147483646 h 326"/>
              <a:gd name="T16" fmla="*/ 2147483646 w 291"/>
              <a:gd name="T17" fmla="*/ 2147483646 h 326"/>
              <a:gd name="T18" fmla="*/ 2147483646 w 291"/>
              <a:gd name="T19" fmla="*/ 2147483646 h 326"/>
              <a:gd name="T20" fmla="*/ 2147483646 w 291"/>
              <a:gd name="T21" fmla="*/ 2147483646 h 326"/>
              <a:gd name="T22" fmla="*/ 2147483646 w 291"/>
              <a:gd name="T23" fmla="*/ 2147483646 h 326"/>
              <a:gd name="T24" fmla="*/ 2147483646 w 291"/>
              <a:gd name="T25" fmla="*/ 2147483646 h 326"/>
              <a:gd name="T26" fmla="*/ 2147483646 w 291"/>
              <a:gd name="T27" fmla="*/ 2147483646 h 326"/>
              <a:gd name="T28" fmla="*/ 2147483646 w 291"/>
              <a:gd name="T29" fmla="*/ 2147483646 h 326"/>
              <a:gd name="T30" fmla="*/ 2147483646 w 291"/>
              <a:gd name="T31" fmla="*/ 2147483646 h 326"/>
              <a:gd name="T32" fmla="*/ 2147483646 w 291"/>
              <a:gd name="T33" fmla="*/ 0 h 326"/>
              <a:gd name="T34" fmla="*/ 2147483646 w 291"/>
              <a:gd name="T35" fmla="*/ 2147483646 h 326"/>
              <a:gd name="T36" fmla="*/ 2147483646 w 291"/>
              <a:gd name="T37" fmla="*/ 2147483646 h 326"/>
              <a:gd name="T38" fmla="*/ 2147483646 w 291"/>
              <a:gd name="T39" fmla="*/ 2147483646 h 326"/>
              <a:gd name="T40" fmla="*/ 2147483646 w 291"/>
              <a:gd name="T41" fmla="*/ 2147483646 h 326"/>
              <a:gd name="T42" fmla="*/ 2147483646 w 291"/>
              <a:gd name="T43" fmla="*/ 2147483646 h 326"/>
              <a:gd name="T44" fmla="*/ 2147483646 w 291"/>
              <a:gd name="T45" fmla="*/ 2147483646 h 326"/>
              <a:gd name="T46" fmla="*/ 2147483646 w 291"/>
              <a:gd name="T47" fmla="*/ 2147483646 h 326"/>
              <a:gd name="T48" fmla="*/ 2147483646 w 291"/>
              <a:gd name="T49" fmla="*/ 2147483646 h 326"/>
              <a:gd name="T50" fmla="*/ 2147483646 w 291"/>
              <a:gd name="T51" fmla="*/ 2147483646 h 326"/>
              <a:gd name="T52" fmla="*/ 2147483646 w 291"/>
              <a:gd name="T53" fmla="*/ 2147483646 h 326"/>
              <a:gd name="T54" fmla="*/ 2147483646 w 291"/>
              <a:gd name="T55" fmla="*/ 2147483646 h 326"/>
              <a:gd name="T56" fmla="*/ 2147483646 w 291"/>
              <a:gd name="T57" fmla="*/ 2147483646 h 326"/>
              <a:gd name="T58" fmla="*/ 2147483646 w 291"/>
              <a:gd name="T59" fmla="*/ 2147483646 h 326"/>
              <a:gd name="T60" fmla="*/ 2147483646 w 291"/>
              <a:gd name="T61" fmla="*/ 2147483646 h 326"/>
              <a:gd name="T62" fmla="*/ 2147483646 w 291"/>
              <a:gd name="T63" fmla="*/ 2147483646 h 326"/>
              <a:gd name="T64" fmla="*/ 2147483646 w 291"/>
              <a:gd name="T65" fmla="*/ 2147483646 h 326"/>
              <a:gd name="T66" fmla="*/ 2147483646 w 291"/>
              <a:gd name="T67" fmla="*/ 2147483646 h 326"/>
              <a:gd name="T68" fmla="*/ 2147483646 w 291"/>
              <a:gd name="T69" fmla="*/ 2147483646 h 326"/>
              <a:gd name="T70" fmla="*/ 2147483646 w 291"/>
              <a:gd name="T71" fmla="*/ 2147483646 h 326"/>
              <a:gd name="T72" fmla="*/ 2147483646 w 291"/>
              <a:gd name="T73" fmla="*/ 2147483646 h 326"/>
              <a:gd name="T74" fmla="*/ 2147483646 w 291"/>
              <a:gd name="T75" fmla="*/ 2147483646 h 326"/>
              <a:gd name="T76" fmla="*/ 2147483646 w 291"/>
              <a:gd name="T77" fmla="*/ 2147483646 h 326"/>
              <a:gd name="T78" fmla="*/ 2147483646 w 291"/>
              <a:gd name="T79" fmla="*/ 0 h 3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1"/>
              <a:gd name="T121" fmla="*/ 0 h 326"/>
              <a:gd name="T122" fmla="*/ 291 w 291"/>
              <a:gd name="T123" fmla="*/ 326 h 3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1" h="326">
                <a:moveTo>
                  <a:pt x="146" y="22"/>
                </a:moveTo>
                <a:lnTo>
                  <a:pt x="143" y="24"/>
                </a:lnTo>
                <a:lnTo>
                  <a:pt x="142" y="25"/>
                </a:lnTo>
                <a:lnTo>
                  <a:pt x="96" y="75"/>
                </a:lnTo>
                <a:lnTo>
                  <a:pt x="88" y="84"/>
                </a:lnTo>
                <a:lnTo>
                  <a:pt x="78" y="94"/>
                </a:lnTo>
                <a:lnTo>
                  <a:pt x="70" y="103"/>
                </a:lnTo>
                <a:lnTo>
                  <a:pt x="27" y="147"/>
                </a:lnTo>
                <a:lnTo>
                  <a:pt x="71" y="147"/>
                </a:lnTo>
                <a:lnTo>
                  <a:pt x="82" y="150"/>
                </a:lnTo>
                <a:lnTo>
                  <a:pt x="92" y="157"/>
                </a:lnTo>
                <a:lnTo>
                  <a:pt x="99" y="167"/>
                </a:lnTo>
                <a:lnTo>
                  <a:pt x="102" y="178"/>
                </a:lnTo>
                <a:lnTo>
                  <a:pt x="102" y="295"/>
                </a:lnTo>
                <a:lnTo>
                  <a:pt x="104" y="300"/>
                </a:lnTo>
                <a:lnTo>
                  <a:pt x="110" y="303"/>
                </a:lnTo>
                <a:lnTo>
                  <a:pt x="181" y="303"/>
                </a:lnTo>
                <a:lnTo>
                  <a:pt x="187" y="300"/>
                </a:lnTo>
                <a:lnTo>
                  <a:pt x="190" y="295"/>
                </a:lnTo>
                <a:lnTo>
                  <a:pt x="190" y="178"/>
                </a:lnTo>
                <a:lnTo>
                  <a:pt x="192" y="167"/>
                </a:lnTo>
                <a:lnTo>
                  <a:pt x="198" y="157"/>
                </a:lnTo>
                <a:lnTo>
                  <a:pt x="208" y="150"/>
                </a:lnTo>
                <a:lnTo>
                  <a:pt x="220" y="147"/>
                </a:lnTo>
                <a:lnTo>
                  <a:pt x="263" y="147"/>
                </a:lnTo>
                <a:lnTo>
                  <a:pt x="221" y="103"/>
                </a:lnTo>
                <a:lnTo>
                  <a:pt x="213" y="94"/>
                </a:lnTo>
                <a:lnTo>
                  <a:pt x="203" y="84"/>
                </a:lnTo>
                <a:lnTo>
                  <a:pt x="195" y="75"/>
                </a:lnTo>
                <a:lnTo>
                  <a:pt x="150" y="25"/>
                </a:lnTo>
                <a:lnTo>
                  <a:pt x="147" y="24"/>
                </a:lnTo>
                <a:lnTo>
                  <a:pt x="146" y="22"/>
                </a:lnTo>
                <a:close/>
                <a:moveTo>
                  <a:pt x="146" y="0"/>
                </a:moveTo>
                <a:lnTo>
                  <a:pt x="151" y="0"/>
                </a:lnTo>
                <a:lnTo>
                  <a:pt x="162" y="6"/>
                </a:lnTo>
                <a:lnTo>
                  <a:pt x="166" y="10"/>
                </a:lnTo>
                <a:lnTo>
                  <a:pt x="212" y="59"/>
                </a:lnTo>
                <a:lnTo>
                  <a:pt x="220" y="69"/>
                </a:lnTo>
                <a:lnTo>
                  <a:pt x="238" y="87"/>
                </a:lnTo>
                <a:lnTo>
                  <a:pt x="285" y="136"/>
                </a:lnTo>
                <a:lnTo>
                  <a:pt x="290" y="146"/>
                </a:lnTo>
                <a:lnTo>
                  <a:pt x="291" y="154"/>
                </a:lnTo>
                <a:lnTo>
                  <a:pt x="290" y="158"/>
                </a:lnTo>
                <a:lnTo>
                  <a:pt x="289" y="161"/>
                </a:lnTo>
                <a:lnTo>
                  <a:pt x="285" y="165"/>
                </a:lnTo>
                <a:lnTo>
                  <a:pt x="280" y="168"/>
                </a:lnTo>
                <a:lnTo>
                  <a:pt x="276" y="169"/>
                </a:lnTo>
                <a:lnTo>
                  <a:pt x="220" y="169"/>
                </a:lnTo>
                <a:lnTo>
                  <a:pt x="214" y="172"/>
                </a:lnTo>
                <a:lnTo>
                  <a:pt x="212" y="178"/>
                </a:lnTo>
                <a:lnTo>
                  <a:pt x="212" y="295"/>
                </a:lnTo>
                <a:lnTo>
                  <a:pt x="209" y="307"/>
                </a:lnTo>
                <a:lnTo>
                  <a:pt x="202" y="317"/>
                </a:lnTo>
                <a:lnTo>
                  <a:pt x="192" y="323"/>
                </a:lnTo>
                <a:lnTo>
                  <a:pt x="181" y="326"/>
                </a:lnTo>
                <a:lnTo>
                  <a:pt x="110" y="326"/>
                </a:lnTo>
                <a:lnTo>
                  <a:pt x="98" y="323"/>
                </a:lnTo>
                <a:lnTo>
                  <a:pt x="88" y="317"/>
                </a:lnTo>
                <a:lnTo>
                  <a:pt x="82" y="307"/>
                </a:lnTo>
                <a:lnTo>
                  <a:pt x="80" y="295"/>
                </a:lnTo>
                <a:lnTo>
                  <a:pt x="80" y="178"/>
                </a:lnTo>
                <a:lnTo>
                  <a:pt x="77" y="172"/>
                </a:lnTo>
                <a:lnTo>
                  <a:pt x="71" y="169"/>
                </a:lnTo>
                <a:lnTo>
                  <a:pt x="16" y="169"/>
                </a:lnTo>
                <a:lnTo>
                  <a:pt x="11" y="168"/>
                </a:lnTo>
                <a:lnTo>
                  <a:pt x="8" y="167"/>
                </a:lnTo>
                <a:lnTo>
                  <a:pt x="5" y="164"/>
                </a:lnTo>
                <a:lnTo>
                  <a:pt x="3" y="163"/>
                </a:lnTo>
                <a:lnTo>
                  <a:pt x="3" y="160"/>
                </a:lnTo>
                <a:lnTo>
                  <a:pt x="1" y="158"/>
                </a:lnTo>
                <a:lnTo>
                  <a:pt x="0" y="154"/>
                </a:lnTo>
                <a:lnTo>
                  <a:pt x="1" y="146"/>
                </a:lnTo>
                <a:lnTo>
                  <a:pt x="7" y="136"/>
                </a:lnTo>
                <a:lnTo>
                  <a:pt x="52" y="87"/>
                </a:lnTo>
                <a:lnTo>
                  <a:pt x="62" y="79"/>
                </a:lnTo>
                <a:lnTo>
                  <a:pt x="70" y="69"/>
                </a:lnTo>
                <a:lnTo>
                  <a:pt x="80" y="59"/>
                </a:lnTo>
                <a:lnTo>
                  <a:pt x="124" y="10"/>
                </a:lnTo>
                <a:lnTo>
                  <a:pt x="133" y="3"/>
                </a:lnTo>
                <a:lnTo>
                  <a:pt x="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Text Box 189"/>
          <p:cNvSpPr txBox="1">
            <a:spLocks noChangeArrowheads="1"/>
          </p:cNvSpPr>
          <p:nvPr/>
        </p:nvSpPr>
        <p:spPr bwMode="auto">
          <a:xfrm>
            <a:off x="3787775" y="807033"/>
            <a:ext cx="7315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Система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капремонта </a:t>
            </a:r>
            <a:endParaRPr lang="ru-RU" altLang="ru-RU" sz="3200" b="1" dirty="0" smtClean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общего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имущества в МКД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91260375"/>
              </p:ext>
            </p:extLst>
          </p:nvPr>
        </p:nvGraphicFramePr>
        <p:xfrm>
          <a:off x="3467376" y="1893612"/>
          <a:ext cx="8043659" cy="43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081" y="2610683"/>
            <a:ext cx="3353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Минимальный </a:t>
            </a:r>
            <a:r>
              <a:rPr lang="ru-RU" b="1" dirty="0"/>
              <a:t>размер взноса на капитальный </a:t>
            </a:r>
            <a:r>
              <a:rPr lang="ru-RU" b="1" dirty="0" smtClean="0"/>
              <a:t>ремонт </a:t>
            </a:r>
          </a:p>
          <a:p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u="sng" dirty="0" smtClean="0"/>
              <a:t>01.07.2019</a:t>
            </a:r>
            <a:r>
              <a:rPr lang="ru-RU" dirty="0" smtClean="0"/>
              <a:t> – </a:t>
            </a:r>
          </a:p>
          <a:p>
            <a:r>
              <a:rPr lang="ru-RU" b="1" dirty="0" smtClean="0"/>
              <a:t>7,11 </a:t>
            </a:r>
            <a:r>
              <a:rPr lang="ru-RU" b="1" dirty="0"/>
              <a:t>руб. </a:t>
            </a:r>
            <a:r>
              <a:rPr lang="ru-RU" dirty="0" smtClean="0"/>
              <a:t>с кв. м. для всех домов</a:t>
            </a:r>
          </a:p>
          <a:p>
            <a:r>
              <a:rPr lang="ru-RU" dirty="0" smtClean="0"/>
              <a:t>С </a:t>
            </a:r>
            <a:r>
              <a:rPr lang="ru-RU" u="sng" dirty="0" smtClean="0"/>
              <a:t>01.07.2019</a:t>
            </a:r>
            <a:r>
              <a:rPr lang="ru-RU" dirty="0" smtClean="0"/>
              <a:t> – </a:t>
            </a:r>
          </a:p>
          <a:p>
            <a:r>
              <a:rPr lang="ru-RU" b="1" dirty="0" smtClean="0"/>
              <a:t>8,63 руб</a:t>
            </a:r>
            <a:r>
              <a:rPr lang="ru-RU" dirty="0" smtClean="0"/>
              <a:t>. с кв. м для домов </a:t>
            </a:r>
            <a:r>
              <a:rPr lang="ru-RU" dirty="0"/>
              <a:t>без лифтового оборудования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9.63 руб.</a:t>
            </a:r>
            <a:r>
              <a:rPr lang="ru-RU" dirty="0" smtClean="0"/>
              <a:t> с кв. м для домов с лифтами.</a:t>
            </a:r>
          </a:p>
          <a:p>
            <a:r>
              <a:rPr lang="ru-RU" dirty="0" smtClean="0"/>
              <a:t>(Постановление Правительства СК от 14.10.2018 г. № 450-п)</a:t>
            </a:r>
            <a:endParaRPr lang="ru-RU" dirty="0"/>
          </a:p>
          <a:p>
            <a:r>
              <a:rPr lang="ru-RU" dirty="0" smtClean="0"/>
              <a:t>Взнос может </a:t>
            </a:r>
            <a:r>
              <a:rPr lang="ru-RU" dirty="0"/>
              <a:t>быть и выше, если такое решение было принято на общем собрании собственниками </a:t>
            </a:r>
            <a:r>
              <a:rPr lang="ru-RU" dirty="0" smtClean="0"/>
              <a:t>дома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493232" y="1893612"/>
            <a:ext cx="8042276" cy="4733555"/>
            <a:chOff x="2949575" y="1819645"/>
            <a:chExt cx="8566252" cy="503835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575" y="1819645"/>
              <a:ext cx="8540185" cy="50383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28695" y="1961677"/>
              <a:ext cx="54871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На Ставрополье в такую программу включено более 9 тысяч домов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35507" y="6396335"/>
            <a:ext cx="65649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564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001132"/>
              </p:ext>
            </p:extLst>
          </p:nvPr>
        </p:nvGraphicFramePr>
        <p:xfrm>
          <a:off x="2787650" y="2084631"/>
          <a:ext cx="9037388" cy="33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2787650" y="939702"/>
            <a:ext cx="82359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2060"/>
              </a:buClr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Два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способа формирования фонда капитального ремонта : 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87642" y="5599241"/>
            <a:ext cx="11610975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Владелец специального счета на основании решения общего собрания собственников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имеет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право разместить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средства на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специальном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депозите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банке,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соответствующем требованиям ч. 2 статьи 176 ЖК РФ.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Узнать, какие банки отвечают требованиям можно на сайте Центрального банка Российской Федерации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www.cbr.ru</a:t>
            </a:r>
            <a:r>
              <a:rPr lang="ru-RU" alt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5507" y="6396335"/>
            <a:ext cx="65649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796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2427169" y="932791"/>
            <a:ext cx="951309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2060"/>
              </a:buClr>
              <a:buNone/>
            </a:pP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Кто может быть владельцем специального счета?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35507" y="6396335"/>
            <a:ext cx="65649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574" y="1522274"/>
            <a:ext cx="8310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ТСЖ, осуществляющее управление МКД и созданное собственниками помещений в одном МКД или нескольких домах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существляющий </a:t>
            </a:r>
            <a:r>
              <a:rPr lang="ru-RU" dirty="0"/>
              <a:t>управление МКД жилищный кооператив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Управляющая </a:t>
            </a:r>
            <a:r>
              <a:rPr lang="ru-RU" dirty="0"/>
              <a:t>организация, осуществляющая управление МКД на основании договора </a:t>
            </a:r>
            <a:r>
              <a:rPr lang="ru-RU" dirty="0" smtClean="0"/>
              <a:t>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Региональный оператор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4" y="3388447"/>
            <a:ext cx="6050304" cy="3175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794" y="2870761"/>
            <a:ext cx="233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Собственники помещений в МКД вправе выбрать любой из этих способов. При этом форма управления домом (управляющей компанией, ТСЖ, ЖСК, непосредственный способ управления) значения не </a:t>
            </a:r>
            <a:r>
              <a:rPr lang="ru-RU" dirty="0" smtClean="0"/>
              <a:t>имеет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2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941962" y="842989"/>
            <a:ext cx="84753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Что за организация - региональный оператор?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61" y="2911699"/>
            <a:ext cx="8665839" cy="375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1963" y="1378520"/>
            <a:ext cx="8665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Региональный оператор</a:t>
            </a:r>
            <a:r>
              <a:rPr lang="ru-RU" dirty="0"/>
              <a:t> — специализированная некоммерческая организация, создаваемая в организационно-правовой форме фонда и осуществляющая деятельность, направленную на обеспечение своевременного проведения капитального ремонта общего </a:t>
            </a:r>
            <a:r>
              <a:rPr lang="ru-RU" dirty="0" smtClean="0"/>
              <a:t>имущества. Такие организации созданы во всех регионах. В Ставропольском крае это: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607799" y="6396335"/>
            <a:ext cx="5842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6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8900" y="2656849"/>
            <a:ext cx="2713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Учредителем  фонда  является министерство ЖКХ СК. </a:t>
            </a:r>
          </a:p>
          <a:p>
            <a:r>
              <a:rPr lang="ru-RU" dirty="0" smtClean="0"/>
              <a:t>Субъект </a:t>
            </a:r>
            <a:r>
              <a:rPr lang="ru-RU" dirty="0" smtClean="0"/>
              <a:t>РФ (Ставропольский край) </a:t>
            </a:r>
            <a:r>
              <a:rPr lang="ru-RU" dirty="0" smtClean="0"/>
              <a:t>несет </a:t>
            </a:r>
            <a:r>
              <a:rPr lang="ru-RU" dirty="0"/>
              <a:t>субсидиарную ответственность за неисполнение или ненадлежащее исполнение региональным оператором обязательств перед собственниками помещений в </a:t>
            </a:r>
            <a:r>
              <a:rPr lang="ru-RU" dirty="0" smtClean="0"/>
              <a:t>МКД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6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65100" y="2971800"/>
            <a:ext cx="4851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dirty="0">
                <a:latin typeface="+mn-lt"/>
                <a:cs typeface="Tahoma" panose="020B0604030504040204" pitchFamily="34" charset="0"/>
              </a:rPr>
              <a:t>Региональный оператор обязан не менее, чем за </a:t>
            </a:r>
            <a:r>
              <a:rPr lang="ru-RU" altLang="ru-RU" b="1" dirty="0" smtClean="0">
                <a:latin typeface="+mn-lt"/>
                <a:cs typeface="Tahoma" panose="020B0604030504040204" pitchFamily="34" charset="0"/>
              </a:rPr>
              <a:t>месяц </a:t>
            </a:r>
            <a:r>
              <a:rPr lang="ru-RU" altLang="ru-RU" dirty="0">
                <a:latin typeface="+mn-lt"/>
                <a:cs typeface="Tahoma" panose="020B0604030504040204" pitchFamily="34" charset="0"/>
              </a:rPr>
              <a:t>до наступления года,       в течение которого должен быть проведен капитальный ремонт направить предложения о </a:t>
            </a:r>
            <a:r>
              <a:rPr lang="ru-RU" altLang="ru-RU" dirty="0" smtClean="0">
                <a:latin typeface="+mn-lt"/>
                <a:cs typeface="Tahoma" panose="020B0604030504040204" pitchFamily="34" charset="0"/>
              </a:rPr>
              <a:t>сроках </a:t>
            </a:r>
            <a:r>
              <a:rPr lang="ru-RU" altLang="ru-RU" dirty="0">
                <a:latin typeface="+mn-lt"/>
                <a:cs typeface="Tahoma" panose="020B0604030504040204" pitchFamily="34" charset="0"/>
              </a:rPr>
              <a:t>проведения работ, составе и стоимости работ для утверждения собственниками на общем </a:t>
            </a:r>
            <a:r>
              <a:rPr lang="ru-RU" altLang="ru-RU" dirty="0" smtClean="0">
                <a:latin typeface="+mn-lt"/>
                <a:cs typeface="Tahoma" panose="020B0604030504040204" pitchFamily="34" charset="0"/>
              </a:rPr>
              <a:t>собрании.</a:t>
            </a:r>
          </a:p>
          <a:p>
            <a:pPr algn="just"/>
            <a:r>
              <a:rPr lang="ru-RU" altLang="ru-RU" i="1" dirty="0" smtClean="0">
                <a:latin typeface="+mn-lt"/>
                <a:cs typeface="Tahoma" panose="020B0604030504040204" pitchFamily="34" charset="0"/>
              </a:rPr>
              <a:t>(</a:t>
            </a:r>
            <a:r>
              <a:rPr lang="ru-RU" altLang="ru-RU" i="1" dirty="0">
                <a:latin typeface="+mn-lt"/>
                <a:cs typeface="Tahoma" panose="020B0604030504040204" pitchFamily="34" charset="0"/>
              </a:rPr>
              <a:t>ч. 3, 4, 6 статьи 189 </a:t>
            </a:r>
            <a:r>
              <a:rPr lang="ru-RU" altLang="ru-RU" i="1" dirty="0" smtClean="0">
                <a:latin typeface="+mn-lt"/>
                <a:cs typeface="Tahoma" panose="020B0604030504040204" pitchFamily="34" charset="0"/>
              </a:rPr>
              <a:t>ЖК РФ)</a:t>
            </a:r>
            <a:endParaRPr lang="ru-RU" altLang="ru-RU" i="1" dirty="0">
              <a:latin typeface="+mn-lt"/>
              <a:cs typeface="Tahoma" panose="020B0604030504040204" pitchFamily="34" charset="0"/>
            </a:endParaRPr>
          </a:p>
          <a:p>
            <a:endParaRPr lang="ru-RU" alt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200025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9225" name="Picture 30" descr="C:\Users\Gubanova\Desktop\000\с рабочего стола\Методический материал\материалы ШГП\на 2016\на май, 16\пломб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476500"/>
            <a:ext cx="5267325" cy="4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49862" y="1287489"/>
            <a:ext cx="84753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Проведение капитального ремонта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07799" y="6396335"/>
            <a:ext cx="5842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362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84000" y="-1588"/>
            <a:ext cx="508000" cy="5921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924050" y="3686175"/>
            <a:ext cx="873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849134" y="1066750"/>
            <a:ext cx="90043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Решение общего собрания по вопросу проведения работ </a:t>
            </a: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по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капитальному ремонту должно содержать: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49470900"/>
              </p:ext>
            </p:extLst>
          </p:nvPr>
        </p:nvGraphicFramePr>
        <p:xfrm>
          <a:off x="3313843" y="2521679"/>
          <a:ext cx="8370157" cy="366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700" y="2774927"/>
            <a:ext cx="2869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ВАЖНО: </a:t>
            </a:r>
            <a:r>
              <a:rPr lang="ru-RU" dirty="0" smtClean="0"/>
              <a:t>на принятие решения - 3 месяца!!!</a:t>
            </a:r>
          </a:p>
          <a:p>
            <a:endParaRPr lang="ru-RU" dirty="0" smtClean="0"/>
          </a:p>
          <a:p>
            <a:r>
              <a:rPr lang="ru-RU" dirty="0" smtClean="0"/>
              <a:t>Если собственники упустят </a:t>
            </a:r>
            <a:r>
              <a:rPr lang="ru-RU" dirty="0"/>
              <a:t>сроки и не </a:t>
            </a:r>
            <a:r>
              <a:rPr lang="ru-RU" dirty="0" smtClean="0"/>
              <a:t>примут его, </a:t>
            </a:r>
            <a:r>
              <a:rPr lang="ru-RU" dirty="0"/>
              <a:t>такое решение за них примет орган местного самоуправления в соответствии с региональной программой и предложениями </a:t>
            </a:r>
            <a:r>
              <a:rPr lang="ru-RU" dirty="0" err="1" smtClean="0"/>
              <a:t>регоператора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550315" y="6396335"/>
            <a:ext cx="6416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8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55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898775" y="846776"/>
            <a:ext cx="86836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ahoma" panose="020B0604030504040204" pitchFamily="34" charset="0"/>
              </a:rPr>
              <a:t>Общие правила проведения собрания собственников, прописанные в жилищном законодательстве касаются и  вопросов капитального ремонта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9150380"/>
              </p:ext>
            </p:extLst>
          </p:nvPr>
        </p:nvGraphicFramePr>
        <p:xfrm>
          <a:off x="910126" y="3041955"/>
          <a:ext cx="10672274" cy="317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550315" y="6396335"/>
            <a:ext cx="6416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9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528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48 Содержание общего имущества и КР" id="{3F67FA4E-AC2A-4906-9B86-DBA4666738C2}" vid="{777D3360-D816-4EF8-923E-91D38F9F54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48 Содержание общего имущества и КР ред</Template>
  <TotalTime>394</TotalTime>
  <Words>1032</Words>
  <Application>Microsoft Office PowerPoint</Application>
  <PresentationFormat>Широкоэкранный</PresentationFormat>
  <Paragraphs>109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Тема 50:  Система капитального ремонта общего имущества в МКД. Права и обязанности участников. Порядок согласования предложения регионального оператора о проведении капитального ремонта в МКД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48:  Содержание общего имущества в многоквартирном доме и капитальный ремонт</dc:title>
  <dc:creator>Ольга О.В. Губанова</dc:creator>
  <cp:lastModifiedBy>Ольга О.В. Губанова</cp:lastModifiedBy>
  <cp:revision>66</cp:revision>
  <cp:lastPrinted>2018-10-26T07:25:20Z</cp:lastPrinted>
  <dcterms:created xsi:type="dcterms:W3CDTF">2018-10-26T04:55:58Z</dcterms:created>
  <dcterms:modified xsi:type="dcterms:W3CDTF">2019-01-17T06:24:21Z</dcterms:modified>
</cp:coreProperties>
</file>