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10.xml" ContentType="application/vnd.openxmlformats-officedocument.drawingml.chartshapes+xml"/>
  <Override PartName="/ppt/charts/chart13.xml" ContentType="application/vnd.openxmlformats-officedocument.drawingml.chart+xml"/>
  <Override PartName="/ppt/drawings/drawing11.xml" ContentType="application/vnd.openxmlformats-officedocument.drawingml.chartshapes+xml"/>
  <Override PartName="/ppt/charts/chart14.xml" ContentType="application/vnd.openxmlformats-officedocument.drawingml.chart+xml"/>
  <Override PartName="/ppt/drawings/drawing1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drawings/drawing13.xml" ContentType="application/vnd.openxmlformats-officedocument.drawingml.chartshapes+xml"/>
  <Override PartName="/ppt/charts/chart16.xml" ContentType="application/vnd.openxmlformats-officedocument.drawingml.chart+xml"/>
  <Override PartName="/ppt/drawings/drawing14.xml" ContentType="application/vnd.openxmlformats-officedocument.drawingml.chartshapes+xml"/>
  <Override PartName="/ppt/charts/chart17.xml" ContentType="application/vnd.openxmlformats-officedocument.drawingml.chart+xml"/>
  <Override PartName="/ppt/drawings/drawing15.xml" ContentType="application/vnd.openxmlformats-officedocument.drawingml.chartshapes+xml"/>
  <Override PartName="/ppt/charts/chart18.xml" ContentType="application/vnd.openxmlformats-officedocument.drawingml.chart+xml"/>
  <Override PartName="/ppt/drawings/drawing16.xml" ContentType="application/vnd.openxmlformats-officedocument.drawingml.chartshapes+xml"/>
  <Override PartName="/ppt/charts/chart19.xml" ContentType="application/vnd.openxmlformats-officedocument.drawingml.chart+xml"/>
  <Override PartName="/ppt/drawings/drawing17.xml" ContentType="application/vnd.openxmlformats-officedocument.drawingml.chartshapes+xml"/>
  <Override PartName="/ppt/charts/chart20.xml" ContentType="application/vnd.openxmlformats-officedocument.drawingml.chart+xml"/>
  <Override PartName="/ppt/drawings/drawing18.xml" ContentType="application/vnd.openxmlformats-officedocument.drawingml.chartshapes+xml"/>
  <Override PartName="/ppt/charts/chart21.xml" ContentType="application/vnd.openxmlformats-officedocument.drawingml.chart+xml"/>
  <Override PartName="/ppt/drawings/drawing19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2.xml" ContentType="application/vnd.openxmlformats-officedocument.drawingml.chart+xml"/>
  <Override PartName="/ppt/drawings/drawing20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3.xml" ContentType="application/vnd.openxmlformats-officedocument.drawingml.chart+xml"/>
  <Override PartName="/ppt/notesSlides/notesSlide10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21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29" r:id="rId3"/>
    <p:sldMasterId id="2147483865" r:id="rId4"/>
    <p:sldMasterId id="2147483877" r:id="rId5"/>
    <p:sldMasterId id="2147483901" r:id="rId6"/>
  </p:sldMasterIdLst>
  <p:notesMasterIdLst>
    <p:notesMasterId r:id="rId67"/>
  </p:notesMasterIdLst>
  <p:sldIdLst>
    <p:sldId id="296" r:id="rId7"/>
    <p:sldId id="370" r:id="rId8"/>
    <p:sldId id="402" r:id="rId9"/>
    <p:sldId id="295" r:id="rId10"/>
    <p:sldId id="286" r:id="rId11"/>
    <p:sldId id="409" r:id="rId12"/>
    <p:sldId id="257" r:id="rId13"/>
    <p:sldId id="421" r:id="rId14"/>
    <p:sldId id="398" r:id="rId15"/>
    <p:sldId id="310" r:id="rId16"/>
    <p:sldId id="411" r:id="rId17"/>
    <p:sldId id="412" r:id="rId18"/>
    <p:sldId id="313" r:id="rId19"/>
    <p:sldId id="413" r:id="rId20"/>
    <p:sldId id="316" r:id="rId21"/>
    <p:sldId id="317" r:id="rId22"/>
    <p:sldId id="415" r:id="rId23"/>
    <p:sldId id="416" r:id="rId24"/>
    <p:sldId id="417" r:id="rId25"/>
    <p:sldId id="322" r:id="rId26"/>
    <p:sldId id="418" r:id="rId27"/>
    <p:sldId id="419" r:id="rId28"/>
    <p:sldId id="300" r:id="rId29"/>
    <p:sldId id="373" r:id="rId30"/>
    <p:sldId id="374" r:id="rId31"/>
    <p:sldId id="375" r:id="rId32"/>
    <p:sldId id="376" r:id="rId33"/>
    <p:sldId id="363" r:id="rId34"/>
    <p:sldId id="377" r:id="rId35"/>
    <p:sldId id="332" r:id="rId36"/>
    <p:sldId id="379" r:id="rId37"/>
    <p:sldId id="404" r:id="rId38"/>
    <p:sldId id="405" r:id="rId39"/>
    <p:sldId id="406" r:id="rId40"/>
    <p:sldId id="403" r:id="rId41"/>
    <p:sldId id="407" r:id="rId42"/>
    <p:sldId id="408" r:id="rId43"/>
    <p:sldId id="397" r:id="rId44"/>
    <p:sldId id="396" r:id="rId45"/>
    <p:sldId id="399" r:id="rId46"/>
    <p:sldId id="335" r:id="rId47"/>
    <p:sldId id="381" r:id="rId48"/>
    <p:sldId id="382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420" r:id="rId60"/>
    <p:sldId id="394" r:id="rId61"/>
    <p:sldId id="401" r:id="rId62"/>
    <p:sldId id="395" r:id="rId63"/>
    <p:sldId id="369" r:id="rId64"/>
    <p:sldId id="353" r:id="rId65"/>
    <p:sldId id="285" r:id="rId66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45" autoAdjust="0"/>
  </p:normalViewPr>
  <p:slideViewPr>
    <p:cSldViewPr>
      <p:cViewPr varScale="1">
        <p:scale>
          <a:sx n="104" d="100"/>
          <a:sy n="104" d="100"/>
        </p:scale>
        <p:origin x="182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97439324167763E-3"/>
          <c:y val="0.14318247478802279"/>
          <c:w val="0.96766563348683088"/>
          <c:h val="0.83518066396299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.00">
                  <c:v>5387.1</c:v>
                </c:pt>
                <c:pt idx="1">
                  <c:v>5571.77</c:v>
                </c:pt>
                <c:pt idx="2">
                  <c:v>5670.95</c:v>
                </c:pt>
                <c:pt idx="3">
                  <c:v>5115.84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9-45D2-A82E-1E37B7DF32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8502508440917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09-45D2-A82E-1E37B7DF327C}"/>
                </c:ext>
              </c:extLst>
            </c:dLbl>
            <c:dLbl>
              <c:idx val="1"/>
              <c:layout>
                <c:manualLayout>
                  <c:x val="7.139028246717620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09-45D2-A82E-1E37B7DF327C}"/>
                </c:ext>
              </c:extLst>
            </c:dLbl>
            <c:dLbl>
              <c:idx val="2"/>
              <c:layout>
                <c:manualLayout>
                  <c:x val="1.5705862142778765E-2"/>
                  <c:y val="-1.581654701569012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209-45D2-A82E-1E37B7DF327C}"/>
                </c:ext>
              </c:extLst>
            </c:dLbl>
            <c:dLbl>
              <c:idx val="3"/>
              <c:layout>
                <c:manualLayout>
                  <c:x val="1.28502508440915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09-45D2-A82E-1E37B7DF3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0.00</c:formatCode>
                <c:ptCount val="4"/>
                <c:pt idx="0">
                  <c:v>5521.1</c:v>
                </c:pt>
                <c:pt idx="1">
                  <c:v>5890.14</c:v>
                </c:pt>
                <c:pt idx="2">
                  <c:v>5730.95</c:v>
                </c:pt>
                <c:pt idx="3">
                  <c:v>5175.84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09-45D2-A82E-1E37B7DF32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9.1886311459418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09-45D2-A82E-1E37B7DF327C}"/>
                </c:ext>
              </c:extLst>
            </c:dLbl>
            <c:dLbl>
              <c:idx val="1"/>
              <c:layout>
                <c:manualLayout>
                  <c:x val="-5.3889988313538189E-17"/>
                  <c:y val="0.107728778952421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09-45D2-A82E-1E37B7DF327C}"/>
                </c:ext>
              </c:extLst>
            </c:dLbl>
            <c:dLbl>
              <c:idx val="2"/>
              <c:layout>
                <c:manualLayout>
                  <c:x val="-1.4697439324167763E-3"/>
                  <c:y val="7.604384396641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09-45D2-A82E-1E37B7DF327C}"/>
                </c:ext>
              </c:extLst>
            </c:dLbl>
            <c:dLbl>
              <c:idx val="3"/>
              <c:layout>
                <c:manualLayout>
                  <c:x val="1.4697439324166685E-3"/>
                  <c:y val="8.5549324462216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209-45D2-A82E-1E37B7DF3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0.00</c:formatCode>
                <c:ptCount val="4"/>
                <c:pt idx="0">
                  <c:v>-134</c:v>
                </c:pt>
                <c:pt idx="1">
                  <c:v>-318.37</c:v>
                </c:pt>
                <c:pt idx="2">
                  <c:v>-60</c:v>
                </c:pt>
                <c:pt idx="3">
                  <c:v>-60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09-45D2-A82E-1E37B7DF3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8"/>
        <c:axId val="1019868104"/>
        <c:axId val="1019876960"/>
      </c:barChart>
      <c:catAx>
        <c:axId val="1019868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19876960"/>
        <c:crosses val="autoZero"/>
        <c:auto val="1"/>
        <c:lblAlgn val="ctr"/>
        <c:lblOffset val="100"/>
        <c:noMultiLvlLbl val="0"/>
      </c:catAx>
      <c:valAx>
        <c:axId val="1019876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01986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5633332912856"/>
          <c:y val="0.37732017302469378"/>
          <c:w val="0.10043061182662437"/>
          <c:h val="0.33193437276552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391603547318271E-4"/>
          <c:y val="2.4512216541306944E-2"/>
          <c:w val="0.96604647264165888"/>
          <c:h val="0.77255575739678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4.4109924246704376E-3"/>
                  <c:y val="0.1181043160626607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A8-4672-842A-7BA615FD1A57}"/>
                </c:ext>
              </c:extLst>
            </c:dLbl>
            <c:dLbl>
              <c:idx val="2"/>
              <c:layout>
                <c:manualLayout>
                  <c:x val="7.4104744664224981E-3"/>
                  <c:y val="-1.3370299931621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101866</c:v>
                </c:pt>
                <c:pt idx="1">
                  <c:v>9340</c:v>
                </c:pt>
                <c:pt idx="2">
                  <c:v>0</c:v>
                </c:pt>
                <c:pt idx="3">
                  <c:v>1222</c:v>
                </c:pt>
                <c:pt idx="4">
                  <c:v>6032</c:v>
                </c:pt>
                <c:pt idx="5">
                  <c:v>21510</c:v>
                </c:pt>
                <c:pt idx="6">
                  <c:v>8522</c:v>
                </c:pt>
                <c:pt idx="7">
                  <c:v>16135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A5-4C61-AFCB-E259808F6B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5118534915354877E-3"/>
                  <c:y val="0.102505632809101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A5-4C61-AFCB-E259808F6B4C}"/>
                </c:ext>
              </c:extLst>
            </c:dLbl>
            <c:dLbl>
              <c:idx val="1"/>
              <c:layout>
                <c:manualLayout>
                  <c:x val="-2.1775946592027889E-3"/>
                  <c:y val="-1.20860843778222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A5-4C61-AFCB-E259808F6B4C}"/>
                </c:ext>
              </c:extLst>
            </c:dLbl>
            <c:dLbl>
              <c:idx val="2"/>
              <c:layout>
                <c:manualLayout>
                  <c:x val="7.1436349874767014E-3"/>
                  <c:y val="-6.60173859644958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A5-4C61-AFCB-E259808F6B4C}"/>
                </c:ext>
              </c:extLst>
            </c:dLbl>
            <c:dLbl>
              <c:idx val="3"/>
              <c:layout>
                <c:manualLayout>
                  <c:x val="4.0780261723514823E-3"/>
                  <c:y val="-1.51833617320609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A5-4C61-AFCB-E259808F6B4C}"/>
                </c:ext>
              </c:extLst>
            </c:dLbl>
            <c:dLbl>
              <c:idx val="4"/>
              <c:layout>
                <c:manualLayout>
                  <c:x val="3.9533374888509566E-3"/>
                  <c:y val="2.17241054400802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77-41D5-A7A8-A309EF68E511}"/>
                </c:ext>
              </c:extLst>
            </c:dLbl>
            <c:dLbl>
              <c:idx val="5"/>
              <c:layout>
                <c:manualLayout>
                  <c:x val="4.286180992486021E-3"/>
                  <c:y val="2.44459103435651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A5-4C61-AFCB-E259808F6B4C}"/>
                </c:ext>
              </c:extLst>
            </c:dLbl>
            <c:dLbl>
              <c:idx val="6"/>
              <c:layout>
                <c:manualLayout>
                  <c:x val="5.5901514232340205E-3"/>
                  <c:y val="-6.68514996581098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77-41D5-A7A8-A309EF68E5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Лист1!$C$2:$C$9</c:f>
              <c:numCache>
                <c:formatCode>#,##0</c:formatCode>
                <c:ptCount val="8"/>
                <c:pt idx="0">
                  <c:v>108220</c:v>
                </c:pt>
                <c:pt idx="1">
                  <c:v>12646</c:v>
                </c:pt>
                <c:pt idx="2">
                  <c:v>669</c:v>
                </c:pt>
                <c:pt idx="3">
                  <c:v>1698</c:v>
                </c:pt>
                <c:pt idx="4">
                  <c:v>6092</c:v>
                </c:pt>
                <c:pt idx="5">
                  <c:v>10651</c:v>
                </c:pt>
                <c:pt idx="6">
                  <c:v>2885</c:v>
                </c:pt>
                <c:pt idx="7">
                  <c:v>18786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7A5-4C61-AFCB-E259808F6B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6322994924000043E-3"/>
                  <c:y val="7.5765032945857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A8-4672-842A-7BA615FD1A57}"/>
                </c:ext>
              </c:extLst>
            </c:dLbl>
            <c:dLbl>
              <c:idx val="1"/>
              <c:layout>
                <c:manualLayout>
                  <c:x val="-1.47033080822347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A8-4672-842A-7BA615FD1A57}"/>
                </c:ext>
              </c:extLst>
            </c:dLbl>
            <c:dLbl>
              <c:idx val="2"/>
              <c:layout>
                <c:manualLayout>
                  <c:x val="0"/>
                  <c:y val="4.4567666438739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Лист1!$D$2:$D$9</c:f>
              <c:numCache>
                <c:formatCode>#,##0</c:formatCode>
                <c:ptCount val="8"/>
                <c:pt idx="0">
                  <c:v>112749</c:v>
                </c:pt>
                <c:pt idx="1">
                  <c:v>12461</c:v>
                </c:pt>
                <c:pt idx="2">
                  <c:v>695</c:v>
                </c:pt>
                <c:pt idx="3">
                  <c:v>1698</c:v>
                </c:pt>
                <c:pt idx="4">
                  <c:v>6092</c:v>
                </c:pt>
                <c:pt idx="5">
                  <c:v>8291</c:v>
                </c:pt>
                <c:pt idx="6">
                  <c:v>3008</c:v>
                </c:pt>
                <c:pt idx="7">
                  <c:v>18674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A8-4672-842A-7BA615FD1A5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5.9808947465220946E-4"/>
                  <c:y val="8.9107609683395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Лист1!$E$2:$E$9</c:f>
              <c:numCache>
                <c:formatCode>#,##0</c:formatCode>
                <c:ptCount val="8"/>
                <c:pt idx="0">
                  <c:v>110832</c:v>
                </c:pt>
                <c:pt idx="1">
                  <c:v>12909</c:v>
                </c:pt>
                <c:pt idx="2">
                  <c:v>723</c:v>
                </c:pt>
                <c:pt idx="3">
                  <c:v>1698</c:v>
                </c:pt>
                <c:pt idx="4">
                  <c:v>6092</c:v>
                </c:pt>
                <c:pt idx="5">
                  <c:v>5607</c:v>
                </c:pt>
                <c:pt idx="6">
                  <c:v>3125</c:v>
                </c:pt>
                <c:pt idx="7">
                  <c:v>16291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0A8-4672-842A-7BA615FD1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059584"/>
        <c:axId val="33061120"/>
      </c:barChart>
      <c:catAx>
        <c:axId val="330595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3061120"/>
        <c:crosses val="autoZero"/>
        <c:auto val="1"/>
        <c:lblAlgn val="ctr"/>
        <c:lblOffset val="100"/>
        <c:noMultiLvlLbl val="0"/>
      </c:catAx>
      <c:valAx>
        <c:axId val="330611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3059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003322693370204"/>
          <c:y val="0"/>
          <c:w val="0.85848467817301344"/>
          <c:h val="0.2500505772828778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view3D>
      <c:rotX val="10"/>
      <c:rotY val="0"/>
      <c:rAngAx val="0"/>
      <c:perspective val="4"/>
    </c:view3D>
    <c:floor>
      <c:thickness val="0"/>
      <c:spPr>
        <a:ln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78827631257073"/>
          <c:y val="2.4420363549349216E-2"/>
          <c:w val="0.85663816748611465"/>
          <c:h val="0.8710685657985963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Аренда земли в муниципальной собственности</c:v>
                </c:pt>
              </c:strCache>
            </c:strRef>
          </c:tx>
          <c:spPr>
            <a:solidFill>
              <a:srgbClr val="CC53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w="127000" h="127000"/>
            </a:sp3d>
          </c:spPr>
          <c:invertIfNegative val="0"/>
          <c:dLbls>
            <c:dLbl>
              <c:idx val="0"/>
              <c:layout>
                <c:manualLayout>
                  <c:x val="3.7000550832347527E-3"/>
                  <c:y val="9.1080995149518656E-3"/>
                </c:manualLayout>
              </c:layout>
              <c:spPr/>
              <c:txPr>
                <a:bodyPr rot="0" vert="horz"/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52-440F-BB0D-919B1030B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
 (план первонач.)</c:v>
                </c:pt>
                <c:pt idx="5">
                  <c:v>2022 
(план первонач.)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267377</c:v>
                </c:pt>
                <c:pt idx="1">
                  <c:v>128237</c:v>
                </c:pt>
                <c:pt idx="2">
                  <c:v>54059</c:v>
                </c:pt>
                <c:pt idx="3">
                  <c:v>48316.800000000003</c:v>
                </c:pt>
                <c:pt idx="4">
                  <c:v>101866</c:v>
                </c:pt>
                <c:pt idx="5">
                  <c:v>108220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04-4316-A3E3-7A3035430A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Аренда имущества муниципальной казны</c:v>
                </c:pt>
              </c:strCache>
            </c:strRef>
          </c:tx>
          <c:spPr>
            <a:solidFill>
              <a:srgbClr val="F4D38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</a:sp3d>
          </c:spPr>
          <c:invertIfNegative val="0"/>
          <c:dLbls>
            <c:dLbl>
              <c:idx val="5"/>
              <c:layout>
                <c:manualLayout>
                  <c:x val="0"/>
                  <c:y val="3.03603317165062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52-440F-BB0D-919B1030B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
 (план первонач.)</c:v>
                </c:pt>
                <c:pt idx="5">
                  <c:v>2022 
(план первонач.)</c:v>
                </c:pt>
              </c:strCache>
            </c:strRef>
          </c:cat>
          <c:val>
            <c:numRef>
              <c:f>Лист1!$C$2:$C$7</c:f>
              <c:numCache>
                <c:formatCode>#,##0</c:formatCode>
                <c:ptCount val="6"/>
                <c:pt idx="0">
                  <c:v>35123</c:v>
                </c:pt>
                <c:pt idx="1">
                  <c:v>23429</c:v>
                </c:pt>
                <c:pt idx="2">
                  <c:v>30408</c:v>
                </c:pt>
                <c:pt idx="3">
                  <c:v>27878.400000000001</c:v>
                </c:pt>
                <c:pt idx="4">
                  <c:v>9340</c:v>
                </c:pt>
                <c:pt idx="5">
                  <c:v>12646.4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04-4316-A3E3-7A3035430A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приватизации муниципального имущества</c:v>
                </c:pt>
              </c:strCache>
            </c:strRef>
          </c:tx>
          <c:spPr>
            <a:solidFill>
              <a:srgbClr val="64B484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>
              <a:bevelT w="127000" h="1270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
 (план первонач.)</c:v>
                </c:pt>
                <c:pt idx="5">
                  <c:v>2022 
(план первонач.)</c:v>
                </c:pt>
              </c:strCache>
            </c:strRef>
          </c:cat>
          <c:val>
            <c:numRef>
              <c:f>Лист1!$D$2:$D$7</c:f>
              <c:numCache>
                <c:formatCode>#,##0</c:formatCode>
                <c:ptCount val="6"/>
                <c:pt idx="0">
                  <c:v>31203</c:v>
                </c:pt>
                <c:pt idx="1">
                  <c:v>26039</c:v>
                </c:pt>
                <c:pt idx="2">
                  <c:v>25061</c:v>
                </c:pt>
                <c:pt idx="3">
                  <c:v>20739.599999999999</c:v>
                </c:pt>
                <c:pt idx="4">
                  <c:v>21510</c:v>
                </c:pt>
                <c:pt idx="5">
                  <c:v>10651.4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704-4316-A3E3-7A3035430AC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доходы от использования муниципального имущества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w="158750" h="158750"/>
            </a:sp3d>
          </c:spPr>
          <c:invertIfNegative val="0"/>
          <c:dLbls>
            <c:dLbl>
              <c:idx val="0"/>
              <c:layout>
                <c:manualLayout>
                  <c:x val="1.2333516944115766E-3"/>
                  <c:y val="-1.8216199029903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52-440F-BB0D-919B1030B6E6}"/>
                </c:ext>
              </c:extLst>
            </c:dLbl>
            <c:dLbl>
              <c:idx val="4"/>
              <c:layout>
                <c:manualLayout>
                  <c:x val="-1.2333516944115766E-3"/>
                  <c:y val="-9.1080995149519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52-440F-BB0D-919B1030B6E6}"/>
                </c:ext>
              </c:extLst>
            </c:dLbl>
            <c:dLbl>
              <c:idx val="5"/>
              <c:layout>
                <c:manualLayout>
                  <c:x val="1.2333516944115766E-3"/>
                  <c:y val="-1.8216199029903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52-440F-BB0D-919B1030B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
 (план первонач.)</c:v>
                </c:pt>
                <c:pt idx="5">
                  <c:v>2022 
(план первонач.)</c:v>
                </c:pt>
              </c:strCache>
            </c:strRef>
          </c:cat>
          <c:val>
            <c:numRef>
              <c:f>Лист1!$E$2:$E$7</c:f>
              <c:numCache>
                <c:formatCode>#,##0</c:formatCode>
                <c:ptCount val="6"/>
                <c:pt idx="0">
                  <c:v>9121</c:v>
                </c:pt>
                <c:pt idx="1">
                  <c:v>11790</c:v>
                </c:pt>
                <c:pt idx="2">
                  <c:v>13432</c:v>
                </c:pt>
                <c:pt idx="3">
                  <c:v>13990.3</c:v>
                </c:pt>
                <c:pt idx="4">
                  <c:v>8019</c:v>
                </c:pt>
                <c:pt idx="5">
                  <c:v>8548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704-4316-A3E3-7A3035430A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8"/>
        <c:gapDepth val="101"/>
        <c:shape val="box"/>
        <c:axId val="121189888"/>
        <c:axId val="121191424"/>
        <c:axId val="0"/>
      </c:bar3DChart>
      <c:catAx>
        <c:axId val="121189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121191424"/>
        <c:crosses val="autoZero"/>
        <c:auto val="1"/>
        <c:lblAlgn val="ctr"/>
        <c:lblOffset val="0"/>
        <c:noMultiLvlLbl val="0"/>
      </c:catAx>
      <c:valAx>
        <c:axId val="1211914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1211898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44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1416742678348846E-2"/>
          <c:y val="1.5620152697142512E-2"/>
          <c:w val="0.849666873503236"/>
          <c:h val="0.843586878637761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
всего за год 3 729 641 тыс. руб.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1538028250907597E-2"/>
                  <c:y val="-3.7005833712295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29-4357-9496-B2CB383C7BBE}"/>
                </c:ext>
              </c:extLst>
            </c:dLbl>
            <c:dLbl>
              <c:idx val="1"/>
              <c:layout>
                <c:manualLayout>
                  <c:x val="-3.7498591815449692E-2"/>
                  <c:y val="-1.4802527741262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29-4357-9496-B2CB383C7BBE}"/>
                </c:ext>
              </c:extLst>
            </c:dLbl>
            <c:dLbl>
              <c:idx val="2"/>
              <c:layout>
                <c:manualLayout>
                  <c:x val="2.8845070627268993E-3"/>
                  <c:y val="-1.973644464655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29-4357-9496-B2CB383C7BBE}"/>
                </c:ext>
              </c:extLst>
            </c:dLbl>
            <c:dLbl>
              <c:idx val="3"/>
              <c:layout>
                <c:manualLayout>
                  <c:x val="4.3267605940903488E-3"/>
                  <c:y val="-2.9604666969836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29-4357-9496-B2CB383C7B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прочие 
межбюджетные 
трансферты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959848</c:v>
                </c:pt>
                <c:pt idx="1">
                  <c:v>2726518</c:v>
                </c:pt>
                <c:pt idx="2">
                  <c:v>0</c:v>
                </c:pt>
                <c:pt idx="3">
                  <c:v>43275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75-4430-B363-09A3D15D7D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
всего за год 3 786 472 тыс. руб.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845070627269008E-2"/>
                  <c:y val="-1.4802333484918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29-4357-9496-B2CB383C7BBE}"/>
                </c:ext>
              </c:extLst>
            </c:dLbl>
            <c:dLbl>
              <c:idx val="1"/>
              <c:layout>
                <c:manualLayout>
                  <c:x val="1.1538028250907597E-2"/>
                  <c:y val="-1.973644464655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29-4357-9496-B2CB383C7BBE}"/>
                </c:ext>
              </c:extLst>
            </c:dLbl>
            <c:dLbl>
              <c:idx val="2"/>
              <c:layout>
                <c:manualLayout>
                  <c:x val="1.442242175036431E-2"/>
                  <c:y val="-2.4670750064541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29-4357-9496-B2CB383C7BBE}"/>
                </c:ext>
              </c:extLst>
            </c:dLbl>
            <c:dLbl>
              <c:idx val="3"/>
              <c:layout>
                <c:manualLayout>
                  <c:x val="1.8749295907724846E-2"/>
                  <c:y val="-1.2335277904098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29-4357-9496-B2CB383C7B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прочие 
межбюджетные 
трансферты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921020</c:v>
                </c:pt>
                <c:pt idx="1">
                  <c:v>2798654</c:v>
                </c:pt>
                <c:pt idx="2">
                  <c:v>64061</c:v>
                </c:pt>
                <c:pt idx="3">
                  <c:v>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75-4430-B363-09A3D15D7D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 
всего за год  3 177 536 тыс. руб.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8845070627268994E-2"/>
                  <c:y val="-2.9604666969836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29-4357-9496-B2CB383C7BBE}"/>
                </c:ext>
              </c:extLst>
            </c:dLbl>
            <c:dLbl>
              <c:idx val="1"/>
              <c:layout>
                <c:manualLayout>
                  <c:x val="6.057464831726489E-2"/>
                  <c:y val="-4.5546313917864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229-4357-9496-B2CB383C7BBE}"/>
                </c:ext>
              </c:extLst>
            </c:dLbl>
            <c:dLbl>
              <c:idx val="2"/>
              <c:layout>
                <c:manualLayout>
                  <c:x val="2.5960563564542096E-2"/>
                  <c:y val="-1.2335277904098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229-4357-9496-B2CB383C7BBE}"/>
                </c:ext>
              </c:extLst>
            </c:dLbl>
            <c:dLbl>
              <c:idx val="3"/>
              <c:layout>
                <c:manualLayout>
                  <c:x val="3.8940845346813142E-2"/>
                  <c:y val="-2.2203500227377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229-4357-9496-B2CB383C7B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прочие 
межбюджетные 
трансферты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354401</c:v>
                </c:pt>
                <c:pt idx="1">
                  <c:v>2817938</c:v>
                </c:pt>
                <c:pt idx="2">
                  <c:v>2460</c:v>
                </c:pt>
                <c:pt idx="3">
                  <c:v>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D75-4430-B363-09A3D15D7D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5603968"/>
        <c:axId val="145613952"/>
        <c:axId val="0"/>
      </c:bar3DChart>
      <c:catAx>
        <c:axId val="145603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5613952"/>
        <c:crosses val="autoZero"/>
        <c:auto val="1"/>
        <c:lblAlgn val="ctr"/>
        <c:lblOffset val="100"/>
        <c:noMultiLvlLbl val="0"/>
      </c:catAx>
      <c:valAx>
        <c:axId val="14561395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4560396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300" b="1"/>
            </a:pPr>
            <a:endParaRPr lang="ru-RU"/>
          </a:p>
        </c:txPr>
      </c:legendEntry>
      <c:layout>
        <c:manualLayout>
          <c:xMode val="edge"/>
          <c:yMode val="edge"/>
          <c:x val="0.65393762469247063"/>
          <c:y val="4.0887463997014671E-2"/>
          <c:w val="0.33729199751432715"/>
          <c:h val="0.58808563674413161"/>
        </c:manualLayout>
      </c:layout>
      <c:overlay val="0"/>
      <c:txPr>
        <a:bodyPr/>
        <a:lstStyle/>
        <a:p>
          <a:pPr>
            <a:defRPr sz="13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702828175877023E-2"/>
          <c:y val="1.3739931095089385E-2"/>
          <c:w val="0.8203971982060303"/>
          <c:h val="0.8631931415388763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г. 
Факт 
3 665 401 тыс. руб.</c:v>
                </c:pt>
                <c:pt idx="1">
                  <c:v>2021 г. 
Перванач. план
3 639 611 тыс. руб.</c:v>
                </c:pt>
                <c:pt idx="2">
                  <c:v>2022 г. 
Перванач. план
3 729 641 тыс. руб.</c:v>
                </c:pt>
                <c:pt idx="3">
                  <c:v>2023 г.
Перванач. план
 3 786 472 тыс. руб.</c:v>
                </c:pt>
                <c:pt idx="4">
                  <c:v>2024 г.
 Перванач. план
3 177 536 тыс. руб.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2419047</c:v>
                </c:pt>
                <c:pt idx="1">
                  <c:v>2524248</c:v>
                </c:pt>
                <c:pt idx="2">
                  <c:v>2726518</c:v>
                </c:pt>
                <c:pt idx="3">
                  <c:v>2798654</c:v>
                </c:pt>
                <c:pt idx="4">
                  <c:v>2817938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4-4C46-99CA-7491B6E2740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Lbl>
              <c:idx val="5"/>
              <c:layout>
                <c:manualLayout>
                  <c:x val="0"/>
                  <c:y val="4.2909304933455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C4-4C46-99CA-7491B6E27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г. 
Факт 
3 665 401 тыс. руб.</c:v>
                </c:pt>
                <c:pt idx="1">
                  <c:v>2021 г. 
Перванач. план
3 639 611 тыс. руб.</c:v>
                </c:pt>
                <c:pt idx="2">
                  <c:v>2022 г. 
Перванач. план
3 729 641 тыс. руб.</c:v>
                </c:pt>
                <c:pt idx="3">
                  <c:v>2023 г.
Перванач. план
 3 786 472 тыс. руб.</c:v>
                </c:pt>
                <c:pt idx="4">
                  <c:v>2024 г.
 Перванач. план
3 177 536 тыс. руб.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811078</c:v>
                </c:pt>
                <c:pt idx="1">
                  <c:v>1015520</c:v>
                </c:pt>
                <c:pt idx="2">
                  <c:v>959848</c:v>
                </c:pt>
                <c:pt idx="3">
                  <c:v>921020</c:v>
                </c:pt>
                <c:pt idx="4">
                  <c:v>354401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C4-4C46-99CA-7491B6E2740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межбюджетные трансферты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2.8108240185133705E-3"/>
                  <c:y val="3.93330751432933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C4-4C46-99CA-7491B6E27400}"/>
                </c:ext>
              </c:extLst>
            </c:dLbl>
            <c:dLbl>
              <c:idx val="5"/>
              <c:layout>
                <c:manualLayout>
                  <c:x val="4.2162360277700562E-3"/>
                  <c:y val="2.2046161537606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55-4F82-BECF-5BF2FD1EED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г. 
Факт 
3 665 401 тыс. руб.</c:v>
                </c:pt>
                <c:pt idx="1">
                  <c:v>2021 г. 
Перванач. план
3 639 611 тыс. руб.</c:v>
                </c:pt>
                <c:pt idx="2">
                  <c:v>2022 г. 
Перванач. план
3 729 641 тыс. руб.</c:v>
                </c:pt>
                <c:pt idx="3">
                  <c:v>2023 г.
Перванач. план
 3 786 472 тыс. руб.</c:v>
                </c:pt>
                <c:pt idx="4">
                  <c:v>2024 г.
 Перванач. план
3 177 536 тыс. руб.</c:v>
                </c:pt>
              </c:strCache>
            </c:strRef>
          </c:cat>
          <c:val>
            <c:numRef>
              <c:f>Лист1!$D$2:$D$6</c:f>
              <c:numCache>
                <c:formatCode>#,##0</c:formatCode>
                <c:ptCount val="5"/>
                <c:pt idx="0">
                  <c:v>78309</c:v>
                </c:pt>
                <c:pt idx="1">
                  <c:v>99843</c:v>
                </c:pt>
                <c:pt idx="2">
                  <c:v>43275</c:v>
                </c:pt>
                <c:pt idx="3">
                  <c:v>2737</c:v>
                </c:pt>
                <c:pt idx="4">
                  <c:v>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4-4C46-99CA-7491B6E2740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0668259082324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C4-4C46-99CA-7491B6E27400}"/>
                </c:ext>
              </c:extLst>
            </c:dLbl>
            <c:dLbl>
              <c:idx val="1"/>
              <c:layout>
                <c:manualLayout>
                  <c:x val="9.837884064796798E-3"/>
                  <c:y val="-1.7636929230085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55-4F82-BECF-5BF2FD1EED82}"/>
                </c:ext>
              </c:extLst>
            </c:dLbl>
            <c:dLbl>
              <c:idx val="2"/>
              <c:layout>
                <c:manualLayout>
                  <c:x val="9.837884064796798E-3"/>
                  <c:y val="-1.5432313076324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55-4F82-BECF-5BF2FD1EED82}"/>
                </c:ext>
              </c:extLst>
            </c:dLbl>
            <c:dLbl>
              <c:idx val="3"/>
              <c:layout>
                <c:manualLayout>
                  <c:x val="4.2162360277700562E-3"/>
                  <c:y val="-2.157295022775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C4-4C46-99CA-7491B6E27400}"/>
                </c:ext>
              </c:extLst>
            </c:dLbl>
            <c:dLbl>
              <c:idx val="4"/>
              <c:layout>
                <c:manualLayout>
                  <c:x val="1.6864944111080225E-2"/>
                  <c:y val="-3.0332220031107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C4-4C46-99CA-7491B6E27400}"/>
                </c:ext>
              </c:extLst>
            </c:dLbl>
            <c:dLbl>
              <c:idx val="5"/>
              <c:layout>
                <c:manualLayout>
                  <c:x val="1.6864833448717392E-2"/>
                  <c:y val="-2.4250777691367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55-4F82-BECF-5BF2FD1EED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г. 
Факт 
3 665 401 тыс. руб.</c:v>
                </c:pt>
                <c:pt idx="1">
                  <c:v>2021 г. 
Перванач. план
3 639 611 тыс. руб.</c:v>
                </c:pt>
                <c:pt idx="2">
                  <c:v>2022 г. 
Перванач. план
3 729 641 тыс. руб.</c:v>
                </c:pt>
                <c:pt idx="3">
                  <c:v>2023 г.
Перванач. план
 3 786 472 тыс. руб.</c:v>
                </c:pt>
                <c:pt idx="4">
                  <c:v>2024 г.
 Перванач. план
3 177 536 тыс. руб.</c:v>
                </c:pt>
              </c:strCache>
            </c:strRef>
          </c:cat>
          <c:val>
            <c:numRef>
              <c:f>Лист1!$E$2:$E$6</c:f>
              <c:numCache>
                <c:formatCode>#,##0</c:formatCode>
                <c:ptCount val="5"/>
                <c:pt idx="0">
                  <c:v>356967</c:v>
                </c:pt>
                <c:pt idx="1">
                  <c:v>0</c:v>
                </c:pt>
                <c:pt idx="2">
                  <c:v>0</c:v>
                </c:pt>
                <c:pt idx="3">
                  <c:v>64061</c:v>
                </c:pt>
                <c:pt idx="4">
                  <c:v>2460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1C4-4C46-99CA-7491B6E27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gapDepth val="32"/>
        <c:shape val="box"/>
        <c:axId val="145688448"/>
        <c:axId val="145689984"/>
        <c:axId val="0"/>
      </c:bar3DChart>
      <c:catAx>
        <c:axId val="14568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145689984"/>
        <c:crosses val="autoZero"/>
        <c:auto val="1"/>
        <c:lblAlgn val="ctr"/>
        <c:lblOffset val="100"/>
        <c:tickLblSkip val="1"/>
        <c:noMultiLvlLbl val="0"/>
      </c:catAx>
      <c:valAx>
        <c:axId val="14568998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45688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2781799493963149"/>
          <c:y val="0.12338195485054508"/>
          <c:w val="0.17218200506036854"/>
          <c:h val="0.5608697765744515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6133914767589309"/>
          <c:y val="0"/>
          <c:w val="0.63866082605470087"/>
          <c:h val="0.9431118769109454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2021 - 5 521 103,37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Лист1!$C$4:$C$13</c:f>
              <c:numCache>
                <c:formatCode>#,##0.00</c:formatCode>
                <c:ptCount val="10"/>
                <c:pt idx="0">
                  <c:v>2120913.84</c:v>
                </c:pt>
                <c:pt idx="1">
                  <c:v>1342601.42</c:v>
                </c:pt>
                <c:pt idx="2">
                  <c:v>89589.53</c:v>
                </c:pt>
                <c:pt idx="3">
                  <c:v>927021.6</c:v>
                </c:pt>
                <c:pt idx="4">
                  <c:v>359711.63</c:v>
                </c:pt>
                <c:pt idx="5">
                  <c:v>398549.74</c:v>
                </c:pt>
                <c:pt idx="6">
                  <c:v>157807.12</c:v>
                </c:pt>
                <c:pt idx="7">
                  <c:v>90000</c:v>
                </c:pt>
                <c:pt idx="8">
                  <c:v>26908.49</c:v>
                </c:pt>
                <c:pt idx="9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93-4118-A642-D496F9BF813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2022 -6 012 869,17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Лист1!$D$4:$D$13</c:f>
              <c:numCache>
                <c:formatCode>#,##0.00</c:formatCode>
                <c:ptCount val="10"/>
                <c:pt idx="0">
                  <c:v>2022912.3</c:v>
                </c:pt>
                <c:pt idx="1">
                  <c:v>1720590.17</c:v>
                </c:pt>
                <c:pt idx="2">
                  <c:v>102176.61</c:v>
                </c:pt>
                <c:pt idx="3">
                  <c:v>981772.25</c:v>
                </c:pt>
                <c:pt idx="4">
                  <c:v>417086.14</c:v>
                </c:pt>
                <c:pt idx="5">
                  <c:v>281389.45</c:v>
                </c:pt>
                <c:pt idx="6">
                  <c:v>202013.09</c:v>
                </c:pt>
                <c:pt idx="7">
                  <c:v>90000</c:v>
                </c:pt>
                <c:pt idx="8">
                  <c:v>28902.12</c:v>
                </c:pt>
                <c:pt idx="9">
                  <c:v>166027.04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93-4118-A642-D496F9BF813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2023 - 5 730 945,33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Лист1!$E$4:$E$13</c:f>
              <c:numCache>
                <c:formatCode>#,##0.00</c:formatCode>
                <c:ptCount val="10"/>
                <c:pt idx="0">
                  <c:v>1911131.35</c:v>
                </c:pt>
                <c:pt idx="1">
                  <c:v>1784299.75</c:v>
                </c:pt>
                <c:pt idx="2">
                  <c:v>93790.07</c:v>
                </c:pt>
                <c:pt idx="3">
                  <c:v>668645.28</c:v>
                </c:pt>
                <c:pt idx="4">
                  <c:v>408354.84</c:v>
                </c:pt>
                <c:pt idx="5">
                  <c:v>161291.59</c:v>
                </c:pt>
                <c:pt idx="6">
                  <c:v>105631.75</c:v>
                </c:pt>
                <c:pt idx="7">
                  <c:v>90000</c:v>
                </c:pt>
                <c:pt idx="8">
                  <c:v>27902.12</c:v>
                </c:pt>
                <c:pt idx="9">
                  <c:v>428898.58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93-4118-A642-D496F9BF813C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  <c:pt idx="0">
                  <c:v>2024 - 5 175 840,98 тыс.руб.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-3.0215020314842893E-3"/>
                  <c:y val="-2.48407453944866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93-4118-A642-D496F9BF81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Лист1!$F$4:$F$13</c:f>
              <c:numCache>
                <c:formatCode>#,##0.00</c:formatCode>
                <c:ptCount val="10"/>
                <c:pt idx="0">
                  <c:v>1873640.14</c:v>
                </c:pt>
                <c:pt idx="1">
                  <c:v>1801875.22</c:v>
                </c:pt>
                <c:pt idx="2">
                  <c:v>91696.79</c:v>
                </c:pt>
                <c:pt idx="3">
                  <c:v>517130.13</c:v>
                </c:pt>
                <c:pt idx="4">
                  <c:v>408354.83</c:v>
                </c:pt>
                <c:pt idx="5">
                  <c:v>155091.59</c:v>
                </c:pt>
                <c:pt idx="6">
                  <c:v>101150.19</c:v>
                </c:pt>
                <c:pt idx="7">
                  <c:v>90000</c:v>
                </c:pt>
                <c:pt idx="8">
                  <c:v>27902.12</c:v>
                </c:pt>
                <c:pt idx="9">
                  <c:v>7999.97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93-4118-A642-D496F9BF813C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Лист1!$G$4:$G$13</c:f>
            </c:numRef>
          </c:val>
          <c:shape val="box"/>
          <c:extLst>
            <c:ext xmlns:c16="http://schemas.microsoft.com/office/drawing/2014/chart" uri="{C3380CC4-5D6E-409C-BE32-E72D297353CC}">
              <c16:uniqueId val="{00000006-9F93-4118-A642-D496F9BF813C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2021 год -1 554,41 млн.руб.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95000"/>
                  </a:schemeClr>
                </a:gs>
                <a:gs pos="100000">
                  <a:schemeClr val="accent1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cap="none" spc="0">
                    <a:ln w="1905"/>
                    <a:solidFill>
                      <a:srgbClr val="0033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Лист1!$H$4:$H$13</c:f>
            </c:numRef>
          </c:val>
          <c:extLst>
            <c:ext xmlns:c16="http://schemas.microsoft.com/office/drawing/2014/chart" uri="{C3380CC4-5D6E-409C-BE32-E72D297353CC}">
              <c16:uniqueId val="{00000007-9F93-4118-A642-D496F9BF813C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2022 год - 939,62 млн.руб.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Лист1!$I$4:$I$13</c:f>
            </c:numRef>
          </c:val>
          <c:extLst>
            <c:ext xmlns:c16="http://schemas.microsoft.com/office/drawing/2014/chart" uri="{C3380CC4-5D6E-409C-BE32-E72D297353CC}">
              <c16:uniqueId val="{00000008-9F93-4118-A642-D496F9BF813C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2023 год - 654,89 млн.руб.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 cap="flat" cmpd="sng" algn="ctr">
              <a:solidFill>
                <a:schemeClr val="accent6">
                  <a:shade val="75000"/>
                  <a:satMod val="125000"/>
                  <a:lumMod val="75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cap="none" spc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Лист1!$J$4:$J$13</c:f>
            </c:numRef>
          </c:val>
          <c:extLst>
            <c:ext xmlns:c16="http://schemas.microsoft.com/office/drawing/2014/chart" uri="{C3380CC4-5D6E-409C-BE32-E72D297353CC}">
              <c16:uniqueId val="{00000009-9F93-4118-A642-D496F9BF81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56578944"/>
        <c:axId val="156580480"/>
        <c:axId val="0"/>
      </c:bar3DChart>
      <c:catAx>
        <c:axId val="1565789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56580480"/>
        <c:crosses val="autoZero"/>
        <c:auto val="1"/>
        <c:lblAlgn val="ctr"/>
        <c:lblOffset val="100"/>
        <c:noMultiLvlLbl val="0"/>
      </c:catAx>
      <c:valAx>
        <c:axId val="156580480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1565789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4043816537727438"/>
          <c:y val="0.22424894886483662"/>
          <c:w val="0.35956186027639442"/>
          <c:h val="0.20262966960416945"/>
        </c:manualLayout>
      </c:layout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63,1</a:t>
            </a:r>
          </a:p>
        </c:rich>
      </c:tx>
      <c:layout>
        <c:manualLayout>
          <c:xMode val="edge"/>
          <c:yMode val="edge"/>
          <c:x val="0.30425856637398102"/>
          <c:y val="6.9557023694064024E-2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06091817683924"/>
          <c:y val="4.1088851619226478E-2"/>
          <c:w val="0.70426710538386383"/>
          <c:h val="0.7152433976133549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из краевого бюджета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E5D-4DE5-AA39-C8429CB2EDD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7E5D-4DE5-AA39-C8429CB2EDD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7E5D-4DE5-AA39-C8429CB2EDD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7E5D-4DE5-AA39-C8429CB2EDD5}"/>
              </c:ext>
            </c:extLst>
          </c:dPt>
          <c:dLbls>
            <c:dLbl>
              <c:idx val="0"/>
              <c:layout>
                <c:manualLayout>
                  <c:x val="2.475358488433059E-2"/>
                  <c:y val="-2.7133737277054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5D-4DE5-AA39-C8429CB2EDD5}"/>
                </c:ext>
              </c:extLst>
            </c:dLbl>
            <c:dLbl>
              <c:idx val="1"/>
              <c:layout>
                <c:manualLayout>
                  <c:x val="8.2395116046719234E-3"/>
                  <c:y val="-1.2729179254055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5D-4DE5-AA39-C8429CB2EDD5}"/>
                </c:ext>
              </c:extLst>
            </c:dLbl>
            <c:dLbl>
              <c:idx val="2"/>
              <c:layout>
                <c:manualLayout>
                  <c:x val="1.35998523648572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5D-4DE5-AA39-C8429CB2EDD5}"/>
                </c:ext>
              </c:extLst>
            </c:dLbl>
            <c:dLbl>
              <c:idx val="3"/>
              <c:layout>
                <c:manualLayout>
                  <c:x val="1.6622041779269993E-2"/>
                  <c:y val="-4.8320354055028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5D-4DE5-AA39-C8429CB2ED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170.1</c:v>
                </c:pt>
                <c:pt idx="3">
                  <c:v>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5D-4DE5-AA39-C8429CB2ED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бюджета города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2.0112287718518661E-2"/>
                  <c:y val="-7.7350443648881466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/>
                      <a:t>52,4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5D-4DE5-AA39-C8429CB2EDD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52.41</c:v>
                </c:pt>
                <c:pt idx="1">
                  <c:v>52.41</c:v>
                </c:pt>
                <c:pt idx="2">
                  <c:v>87.3</c:v>
                </c:pt>
                <c:pt idx="3">
                  <c:v>63.1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E5D-4DE5-AA39-C8429CB2E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435264"/>
        <c:axId val="185436800"/>
        <c:axId val="0"/>
      </c:bar3DChart>
      <c:catAx>
        <c:axId val="185435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85436800"/>
        <c:crosses val="autoZero"/>
        <c:auto val="1"/>
        <c:lblAlgn val="ctr"/>
        <c:lblOffset val="100"/>
        <c:noMultiLvlLbl val="0"/>
      </c:catAx>
      <c:valAx>
        <c:axId val="185436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4352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0.82309290596326434"/>
          <c:w val="0.69394870821034871"/>
          <c:h val="0.1643322798296043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574798653611756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665819316089425E-2"/>
                  <c:y val="-7.4546671960682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D8-4AA8-BC2F-6E86DC10FB0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162.80000000000001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3911938238377461E-2"/>
                  <c:y val="-7.9871434243588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D8-4AA8-BC2F-6E86DC10FB03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129.80000000000001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296610966505218E-2"/>
                  <c:y val="-6.92219096777764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791040"/>
        <c:axId val="78793728"/>
        <c:axId val="0"/>
      </c:bar3DChart>
      <c:catAx>
        <c:axId val="7879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793728"/>
        <c:crosses val="autoZero"/>
        <c:auto val="0"/>
        <c:lblAlgn val="ctr"/>
        <c:lblOffset val="100"/>
        <c:noMultiLvlLbl val="0"/>
      </c:catAx>
      <c:valAx>
        <c:axId val="787937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78791040"/>
        <c:crosses val="autoZero"/>
        <c:crossBetween val="between"/>
      </c:valAx>
    </c:plotArea>
    <c:legend>
      <c:legendPos val="t"/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0246684262410047"/>
          <c:y val="0.22254371092422903"/>
          <c:w val="0.570204555335732"/>
          <c:h val="0.14350257378809761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38176498389113E-2"/>
                  <c:y val="-6.0727258507929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9E-4D0D-8142-38FEDF0552A0}"/>
                </c:ext>
              </c:extLst>
            </c:dLbl>
            <c:dLbl>
              <c:idx val="1"/>
              <c:layout>
                <c:manualLayout>
                  <c:x val="2.9187251345335671E-2"/>
                  <c:y val="-6.6674690235979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9E-4D0D-8142-38FEDF0552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156.44999999999999</c:v>
                </c:pt>
                <c:pt idx="1">
                  <c:v>156.32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64277443303877E-2"/>
                  <c:y val="-5.8789764100285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9E-4D0D-8142-38FEDF0552A0}"/>
                </c:ext>
              </c:extLst>
            </c:dLbl>
            <c:dLbl>
              <c:idx val="1"/>
              <c:layout>
                <c:manualLayout>
                  <c:x val="3.198728305646429E-2"/>
                  <c:y val="-5.8789764100285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9E-4D0D-8142-38FEDF0552A0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1.58</c:v>
                </c:pt>
                <c:pt idx="1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791040"/>
        <c:axId val="78793728"/>
        <c:axId val="0"/>
      </c:bar3DChart>
      <c:catAx>
        <c:axId val="7879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793728"/>
        <c:crosses val="autoZero"/>
        <c:auto val="0"/>
        <c:lblAlgn val="ctr"/>
        <c:lblOffset val="100"/>
        <c:noMultiLvlLbl val="0"/>
      </c:catAx>
      <c:valAx>
        <c:axId val="7879372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78791040"/>
        <c:crosses val="autoZero"/>
        <c:crossBetween val="between"/>
      </c:valAx>
    </c:plotArea>
    <c:legend>
      <c:legendPos val="t"/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2885180704042751"/>
          <c:y val="0.21048241866594422"/>
          <c:w val="0.570204555335732"/>
          <c:h val="0.14350257378809761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</c:v>
                </c:pt>
                <c:pt idx="1">
                  <c:v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995822081749E-2"/>
                  <c:y val="-4.6009380600223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01-46BB-A3FC-020D1FBCD48F}"/>
                </c:ext>
              </c:extLst>
            </c:dLbl>
            <c:dLbl>
              <c:idx val="1"/>
              <c:layout>
                <c:manualLayout>
                  <c:x val="2.0396448769486687E-2"/>
                  <c:y val="-5.6233687400272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01-46BB-A3FC-020D1FBCD48F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</c:v>
                </c:pt>
                <c:pt idx="1">
                  <c:v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40.6</c:v>
                </c:pt>
                <c:pt idx="1">
                  <c:v>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2456027183676494E-2"/>
                  <c:y val="-4.600938060022325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2.9437488805098666E-2"/>
                  <c:y val="-3.85331581515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</c:v>
                </c:pt>
                <c:pt idx="1">
                  <c:v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0.4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791040"/>
        <c:axId val="78793728"/>
        <c:axId val="0"/>
      </c:bar3DChart>
      <c:catAx>
        <c:axId val="7879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793728"/>
        <c:crosses val="autoZero"/>
        <c:auto val="0"/>
        <c:lblAlgn val="ctr"/>
        <c:lblOffset val="100"/>
        <c:noMultiLvlLbl val="0"/>
      </c:catAx>
      <c:valAx>
        <c:axId val="78793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8791040"/>
        <c:crosses val="autoZero"/>
        <c:crossBetween val="between"/>
      </c:valAx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lnSpc>
                <a:spcPts val="1680"/>
              </a:lnSpc>
              <a:defRPr sz="12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lnSpc>
                <a:spcPts val="1680"/>
              </a:lnSpc>
              <a:defRPr lang="ru-RU" sz="12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3865393108415322"/>
          <c:y val="0.20826711685819127"/>
          <c:w val="0.17103582520848523"/>
          <c:h val="0.14271703305107808"/>
        </c:manualLayout>
      </c:layout>
      <c:overlay val="0"/>
      <c:txPr>
        <a:bodyPr anchor="b"/>
        <a:lstStyle/>
        <a:p>
          <a:pPr>
            <a:lnSpc>
              <a:spcPts val="1680"/>
            </a:lnSpc>
            <a:defRPr sz="12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6571819530808597E-2"/>
          <c:y val="0.28017318384452272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9366587665033551E-2"/>
                  <c:y val="-0.102949572324092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097168422546675E-2"/>
                      <c:h val="5.18628663270501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F87-42FF-A7C5-B6C936AE3FE3}"/>
                </c:ext>
              </c:extLst>
            </c:dLbl>
            <c:dLbl>
              <c:idx val="1"/>
              <c:layout>
                <c:manualLayout>
                  <c:x val="2.7625676434808469E-2"/>
                  <c:y val="-7.790778737190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715884600806252E-2"/>
                      <c:h val="5.18628663270501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F87-42FF-A7C5-B6C936AE3F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no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Реконструкция и строительство ливневой канализации в г. Пятигорске Ставропольского края. Ливневой коллектор К-2 Огородная". Планируемый срок ввода в эксплуатацию 01.12.2022 года. Общая протяженность ливневого коллектора - 1838,5 м.</c:v>
                </c:pt>
                <c:pt idx="1">
                  <c:v>Проведение капитального ремонта объектов спорта, находящихся в собственности муниципальных образований города Пятигорска, МБУ спортивная школа олимпийского резерва № 1.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41.29</c:v>
                </c:pt>
                <c:pt idx="1">
                  <c:v>64.84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719257326106428E-2"/>
                  <c:y val="-8.9037596475653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87-42FF-A7C5-B6C936AE3FE3}"/>
                </c:ext>
              </c:extLst>
            </c:dLbl>
            <c:dLbl>
              <c:idx val="1"/>
              <c:layout>
                <c:manualLayout>
                  <c:x val="2.3481824969587284E-2"/>
                  <c:y val="-8.3472746695925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87-42FF-A7C5-B6C936AE3FE3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Реконструкция и строительство ливневой канализации в г. Пятигорске Ставропольского края. Ливневой коллектор К-2 Огородная". Планируемый срок ввода в эксплуатацию 01.12.2022 года. Общая протяженность ливневого коллектора - 1838,5 м.</c:v>
                </c:pt>
                <c:pt idx="1">
                  <c:v>Проведение капитального ремонта объектов спорта, находящихся в собственности муниципальных образований города Пятигорска, МБУ спортивная школа олимпийского резерва № 1.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0.42</c:v>
                </c:pt>
                <c:pt idx="1">
                  <c:v>3.41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9"/>
        <c:gapDepth val="31"/>
        <c:shape val="box"/>
        <c:axId val="100394496"/>
        <c:axId val="110230528"/>
        <c:axId val="0"/>
      </c:bar3DChart>
      <c:catAx>
        <c:axId val="100394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0230528"/>
        <c:crosses val="autoZero"/>
        <c:auto val="0"/>
        <c:lblAlgn val="ctr"/>
        <c:lblOffset val="100"/>
        <c:noMultiLvlLbl val="0"/>
      </c:catAx>
      <c:valAx>
        <c:axId val="1102305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003944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503592624075361E-2"/>
          <c:y val="2.7822000045966411E-2"/>
          <c:w val="0.71494414057352806"/>
          <c:h val="0.865621526291752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1582865</c:v>
                </c:pt>
                <c:pt idx="1">
                  <c:v>1721776</c:v>
                </c:pt>
                <c:pt idx="2">
                  <c:v>1720805</c:v>
                </c:pt>
                <c:pt idx="3">
                  <c:v>1781028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34-4350-9591-0A2B090D2B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D034-4350-9591-0A2B090D2B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164627</c:v>
                </c:pt>
                <c:pt idx="1">
                  <c:v>161647</c:v>
                </c:pt>
                <c:pt idx="2">
                  <c:v>163668</c:v>
                </c:pt>
                <c:pt idx="3">
                  <c:v>157277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34-4350-9591-0A2B090D2B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3639611</c:v>
                </c:pt>
                <c:pt idx="1">
                  <c:v>3729641</c:v>
                </c:pt>
                <c:pt idx="2">
                  <c:v>3786472</c:v>
                </c:pt>
                <c:pt idx="3">
                  <c:v>3177536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34-4350-9591-0A2B090D2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649984"/>
        <c:axId val="34651520"/>
      </c:barChart>
      <c:catAx>
        <c:axId val="3464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651520"/>
        <c:crosses val="autoZero"/>
        <c:auto val="1"/>
        <c:lblAlgn val="ctr"/>
        <c:lblOffset val="100"/>
        <c:noMultiLvlLbl val="0"/>
      </c:catAx>
      <c:valAx>
        <c:axId val="346515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4649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637534449577286"/>
          <c:y val="9.6937632554704681E-2"/>
          <c:w val="0.19362465550422714"/>
          <c:h val="0.81206882332843566"/>
        </c:manualLayout>
      </c:layout>
      <c:overlay val="0"/>
      <c:txPr>
        <a:bodyPr/>
        <a:lstStyle/>
        <a:p>
          <a:pPr>
            <a:defRPr sz="139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4937634097054739E-2"/>
                  <c:y val="-3.445728215317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79-4FA2-994F-15DDC72A4CE0}"/>
                </c:ext>
              </c:extLst>
            </c:dLbl>
            <c:dLbl>
              <c:idx val="1"/>
              <c:layout>
                <c:manualLayout>
                  <c:x val="6.927120582515104E-3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79-4FA2-994F-15DDC72A4CE0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416.62</c:v>
                </c:pt>
                <c:pt idx="1">
                  <c:v>157.9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9870799928612425E-2"/>
                  <c:y val="-2.915616182191575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2.4038444581995298E-2"/>
                  <c:y val="-3.6543919990650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4.28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4453248"/>
        <c:axId val="124455552"/>
        <c:axId val="0"/>
      </c:bar3DChart>
      <c:catAx>
        <c:axId val="124453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455552"/>
        <c:crosses val="autoZero"/>
        <c:auto val="0"/>
        <c:lblAlgn val="ctr"/>
        <c:lblOffset val="100"/>
        <c:noMultiLvlLbl val="0"/>
      </c:catAx>
      <c:valAx>
        <c:axId val="124455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45324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4495197269121797E-2"/>
          <c:y val="0.21649650209540347"/>
          <c:w val="0.18301618784964391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937642118589107E-2"/>
                  <c:y val="-7.4215684637603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79-4FA2-994F-15DDC72A4CE0}"/>
                </c:ext>
              </c:extLst>
            </c:dLbl>
            <c:dLbl>
              <c:idx val="1"/>
              <c:layout>
                <c:manualLayout>
                  <c:x val="6.927120582515104E-3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79-4FA2-994F-15DDC72A4CE0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998960442426502E-2"/>
                  <c:y val="-8.21673651344898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4453248"/>
        <c:axId val="124455552"/>
        <c:axId val="0"/>
      </c:bar3DChart>
      <c:catAx>
        <c:axId val="124453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455552"/>
        <c:crosses val="autoZero"/>
        <c:auto val="0"/>
        <c:lblAlgn val="ctr"/>
        <c:lblOffset val="100"/>
        <c:noMultiLvlLbl val="0"/>
      </c:catAx>
      <c:valAx>
        <c:axId val="124455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445324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4495197269121797E-2"/>
          <c:y val="0.21649650209540347"/>
          <c:w val="0.18301618784964391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70321005215526"/>
          <c:y val="5.9141754419661192E-2"/>
          <c:w val="0.52824439225747621"/>
          <c:h val="0.9307254265101706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Лист1!$C$4:$C$10</c:f>
            </c:numRef>
          </c:val>
          <c:shape val="box"/>
          <c:extLst>
            <c:ext xmlns:c16="http://schemas.microsoft.com/office/drawing/2014/chart" uri="{C3380CC4-5D6E-409C-BE32-E72D297353CC}">
              <c16:uniqueId val="{00000000-C825-4710-A29F-D83225CB9EAD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Лист1!$D$4:$D$10</c:f>
            </c:numRef>
          </c:val>
          <c:shape val="box"/>
          <c:extLst>
            <c:ext xmlns:c16="http://schemas.microsoft.com/office/drawing/2014/chart" uri="{C3380CC4-5D6E-409C-BE32-E72D297353CC}">
              <c16:uniqueId val="{00000001-C825-4710-A29F-D83225CB9EAD}"/>
            </c:ext>
          </c:extLst>
        </c:ser>
        <c:ser>
          <c:idx val="2"/>
          <c:order val="2"/>
          <c:tx>
            <c:strRef>
              <c:f>Лист1!$G$3</c:f>
              <c:strCache>
                <c:ptCount val="1"/>
                <c:pt idx="0">
                  <c:v>2020 год -3 864,91 млн.руб.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Лист1!$G$4:$G$10</c:f>
            </c:numRef>
          </c:val>
          <c:extLst>
            <c:ext xmlns:c16="http://schemas.microsoft.com/office/drawing/2014/chart" uri="{C3380CC4-5D6E-409C-BE32-E72D297353CC}">
              <c16:uniqueId val="{00000002-C825-4710-A29F-D83225CB9EAD}"/>
            </c:ext>
          </c:extLst>
        </c:ser>
        <c:ser>
          <c:idx val="3"/>
          <c:order val="3"/>
          <c:tx>
            <c:strRef>
              <c:f>Лист1!$E$3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Лист1!$E$4:$E$10</c:f>
            </c:numRef>
          </c:val>
          <c:shape val="box"/>
          <c:extLst>
            <c:ext xmlns:c16="http://schemas.microsoft.com/office/drawing/2014/chart" uri="{C3380CC4-5D6E-409C-BE32-E72D297353CC}">
              <c16:uniqueId val="{00000003-C825-4710-A29F-D83225CB9EAD}"/>
            </c:ext>
          </c:extLst>
        </c:ser>
        <c:ser>
          <c:idx val="4"/>
          <c:order val="4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Лист1!$F$4:$F$10</c:f>
            </c:numRef>
          </c:val>
          <c:shape val="box"/>
          <c:extLst>
            <c:ext xmlns:c16="http://schemas.microsoft.com/office/drawing/2014/chart" uri="{C3380CC4-5D6E-409C-BE32-E72D297353CC}">
              <c16:uniqueId val="{00000004-C825-4710-A29F-D83225CB9EAD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2022 год - 4 277,16 млн.руб.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Лист1!$H$4:$H$10</c:f>
              <c:numCache>
                <c:formatCode>_(* #,##0.00_);_(* \(#,##0.00\);_(* "-"??_);_(@_)</c:formatCode>
                <c:ptCount val="7"/>
                <c:pt idx="0">
                  <c:v>2018.5924190000001</c:v>
                </c:pt>
                <c:pt idx="1">
                  <c:v>1673.51476</c:v>
                </c:pt>
                <c:pt idx="2">
                  <c:v>125.003028</c:v>
                </c:pt>
                <c:pt idx="3">
                  <c:v>201.05270800000002</c:v>
                </c:pt>
                <c:pt idx="4">
                  <c:v>198.29</c:v>
                </c:pt>
                <c:pt idx="5">
                  <c:v>56.851131000000002</c:v>
                </c:pt>
                <c:pt idx="6">
                  <c:v>3.8533200000000001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25-4710-A29F-D83225CB9EAD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2023год - 4 129,46 млн.руб.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Лист1!$I$4:$I$10</c:f>
              <c:numCache>
                <c:formatCode>_(* #,##0.00_);_(* \(#,##0.00\);_(* "-"??_);_(@_)</c:formatCode>
                <c:ptCount val="7"/>
                <c:pt idx="0">
                  <c:v>1928.330594</c:v>
                </c:pt>
                <c:pt idx="1">
                  <c:v>1743.364842</c:v>
                </c:pt>
                <c:pt idx="2">
                  <c:v>106.704639</c:v>
                </c:pt>
                <c:pt idx="3">
                  <c:v>201.05270800000002</c:v>
                </c:pt>
                <c:pt idx="4">
                  <c:v>102.036551</c:v>
                </c:pt>
                <c:pt idx="5">
                  <c:v>44.121847000000002</c:v>
                </c:pt>
                <c:pt idx="6">
                  <c:v>3.8533200000000001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25-4710-A29F-D83225CB9EAD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2024 год - 4 102,97 млн.руб.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Лист1!$J$4:$J$10</c:f>
              <c:numCache>
                <c:formatCode>_(* #,##0.00_);_(* \(#,##0.00\);_(* "-"??_);_(@_)</c:formatCode>
                <c:ptCount val="7"/>
                <c:pt idx="0">
                  <c:v>1890.839389</c:v>
                </c:pt>
                <c:pt idx="1">
                  <c:v>1760.940304</c:v>
                </c:pt>
                <c:pt idx="2">
                  <c:v>104.61136399999999</c:v>
                </c:pt>
                <c:pt idx="3">
                  <c:v>201.05270800000002</c:v>
                </c:pt>
                <c:pt idx="4">
                  <c:v>97.55498200000001</c:v>
                </c:pt>
                <c:pt idx="5">
                  <c:v>44.121847000000002</c:v>
                </c:pt>
                <c:pt idx="6">
                  <c:v>3.8533200000000001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25-4710-A29F-D83225CB9E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62134272"/>
        <c:axId val="155787264"/>
        <c:axId val="0"/>
      </c:bar3DChart>
      <c:catAx>
        <c:axId val="16213427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55787264"/>
        <c:crosses val="autoZero"/>
        <c:auto val="1"/>
        <c:lblAlgn val="ctr"/>
        <c:lblOffset val="100"/>
        <c:noMultiLvlLbl val="0"/>
      </c:catAx>
      <c:valAx>
        <c:axId val="155787264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162134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1947244090287024"/>
          <c:y val="0.18650926412216826"/>
          <c:w val="0.31461701911969886"/>
          <c:h val="0.2441270753639020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712293791752908"/>
          <c:y val="2.8085645739227463E-2"/>
          <c:w val="0.63866082605470087"/>
          <c:h val="0.9611669348861631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Лист1!$C$4:$C$10</c:f>
            </c:numRef>
          </c:val>
          <c:shape val="box"/>
          <c:extLst>
            <c:ext xmlns:c16="http://schemas.microsoft.com/office/drawing/2014/chart" uri="{C3380CC4-5D6E-409C-BE32-E72D297353CC}">
              <c16:uniqueId val="{00000000-3E4D-4472-A4C4-0BE87CF1D24A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Лист1!$D$4:$D$10</c:f>
            </c:numRef>
          </c:val>
          <c:shape val="box"/>
          <c:extLst>
            <c:ext xmlns:c16="http://schemas.microsoft.com/office/drawing/2014/chart" uri="{C3380CC4-5D6E-409C-BE32-E72D297353CC}">
              <c16:uniqueId val="{00000001-3E4D-4472-A4C4-0BE87CF1D24A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2020 год - 1 093,97 млн.руб.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Лист1!$E$4:$E$10</c:f>
            </c:numRef>
          </c:val>
          <c:extLst>
            <c:ext xmlns:c16="http://schemas.microsoft.com/office/drawing/2014/chart" uri="{C3380CC4-5D6E-409C-BE32-E72D297353CC}">
              <c16:uniqueId val="{00000002-3E4D-4472-A4C4-0BE87CF1D24A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Лист1!$F$4:$F$10</c:f>
            </c:numRef>
          </c:val>
          <c:shape val="box"/>
          <c:extLst>
            <c:ext xmlns:c16="http://schemas.microsoft.com/office/drawing/2014/chart" uri="{C3380CC4-5D6E-409C-BE32-E72D297353CC}">
              <c16:uniqueId val="{00000003-3E4D-4472-A4C4-0BE87CF1D24A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Лист1!$G$4:$G$10</c:f>
            </c:numRef>
          </c:val>
          <c:shape val="box"/>
          <c:extLst>
            <c:ext xmlns:c16="http://schemas.microsoft.com/office/drawing/2014/chart" uri="{C3380CC4-5D6E-409C-BE32-E72D297353CC}">
              <c16:uniqueId val="{00000004-3E4D-4472-A4C4-0BE87CF1D24A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2022 год -1 707,07 млн.руб.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0"/>
                  <c:y val="1.922397505182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4D-4472-A4C4-0BE87CF1D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Лист1!$H$4:$H$10</c:f>
              <c:numCache>
                <c:formatCode>_(* #,##0.00_);_(* \(#,##0.00\);_(* "-"??_);_(@_)</c:formatCode>
                <c:ptCount val="7"/>
                <c:pt idx="0">
                  <c:v>579.95999999999992</c:v>
                </c:pt>
                <c:pt idx="1">
                  <c:v>404.41664000000003</c:v>
                </c:pt>
                <c:pt idx="2">
                  <c:v>258.15000000000003</c:v>
                </c:pt>
                <c:pt idx="3">
                  <c:v>159.647119</c:v>
                </c:pt>
                <c:pt idx="4">
                  <c:v>50.505054999999999</c:v>
                </c:pt>
                <c:pt idx="5">
                  <c:v>207.39213800000002</c:v>
                </c:pt>
                <c:pt idx="6">
                  <c:v>47.000970000000002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4D-4472-A4C4-0BE87CF1D24A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2023 год - 1 530,57 млн.руб.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w="50800"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Лист1!$I$4:$I$10</c:f>
              <c:numCache>
                <c:formatCode>_(* #,##0.00_);_(* \(#,##0.00\);_(* "-"??_);_(@_)</c:formatCode>
                <c:ptCount val="7"/>
                <c:pt idx="0">
                  <c:v>192.61801399999999</c:v>
                </c:pt>
                <c:pt idx="1">
                  <c:v>662.28818200000001</c:v>
                </c:pt>
                <c:pt idx="2">
                  <c:v>153.158332</c:v>
                </c:pt>
                <c:pt idx="3">
                  <c:v>159.647119</c:v>
                </c:pt>
                <c:pt idx="4">
                  <c:v>151.51515499999999</c:v>
                </c:pt>
                <c:pt idx="5">
                  <c:v>166.85413800000001</c:v>
                </c:pt>
                <c:pt idx="6">
                  <c:v>44.493050000000004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E4D-4472-A4C4-0BE87CF1D24A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2024 год - 951,96  млн.руб.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 algn="ctr" rtl="0">
                    <a:defRPr lang="ru-RU" sz="9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009-4E5B-9563-0D29297613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Лист1!$J$4:$J$10</c:f>
              <c:numCache>
                <c:formatCode>_(* #,##0.00_);_(* \(#,##0.00\);_(* "-"??_);_(@_)</c:formatCode>
                <c:ptCount val="7"/>
                <c:pt idx="0">
                  <c:v>186.418014</c:v>
                </c:pt>
                <c:pt idx="1">
                  <c:v>241.389566</c:v>
                </c:pt>
                <c:pt idx="2">
                  <c:v>153.158332</c:v>
                </c:pt>
                <c:pt idx="3">
                  <c:v>159.647119</c:v>
                </c:pt>
                <c:pt idx="4">
                  <c:v>0</c:v>
                </c:pt>
                <c:pt idx="5">
                  <c:v>166.85413800000001</c:v>
                </c:pt>
                <c:pt idx="6">
                  <c:v>44.493050000000004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4D-4472-A4C4-0BE87CF1D2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56011520"/>
        <c:axId val="156033792"/>
        <c:axId val="0"/>
      </c:bar3DChart>
      <c:catAx>
        <c:axId val="1560115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56033792"/>
        <c:crosses val="autoZero"/>
        <c:auto val="1"/>
        <c:lblAlgn val="ctr"/>
        <c:lblOffset val="100"/>
        <c:noMultiLvlLbl val="0"/>
      </c:catAx>
      <c:valAx>
        <c:axId val="156033792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1560115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8031289655185456"/>
          <c:y val="0.18139836187075042"/>
          <c:w val="0.31795650156518557"/>
          <c:h val="0.22821423969129034"/>
        </c:manualLayout>
      </c:layout>
      <c:overlay val="0"/>
      <c:spPr>
        <a:ln>
          <a:noFill/>
        </a:ln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20"/>
      <c:rAngAx val="1"/>
    </c:view3D>
    <c:floor>
      <c:thickness val="0"/>
      <c:spPr>
        <a:noFill/>
        <a:ln w="9525"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022289485565431E-2"/>
          <c:y val="0.12090557541799238"/>
          <c:w val="0.69051828165664808"/>
          <c:h val="0.747198102486604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Лист1!$C$4:$C$4</c:f>
            </c:numRef>
          </c:val>
          <c:shape val="box"/>
          <c:extLst>
            <c:ext xmlns:c16="http://schemas.microsoft.com/office/drawing/2014/chart" uri="{C3380CC4-5D6E-409C-BE32-E72D297353CC}">
              <c16:uniqueId val="{00000000-1B76-4ABB-A8E0-773DDA54AC17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Лист1!$D$4:$D$4</c:f>
            </c:numRef>
          </c:val>
          <c:shape val="box"/>
          <c:extLst>
            <c:ext xmlns:c16="http://schemas.microsoft.com/office/drawing/2014/chart" uri="{C3380CC4-5D6E-409C-BE32-E72D297353CC}">
              <c16:uniqueId val="{00000001-1B76-4ABB-A8E0-773DDA54AC17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2020 год - 1 084,97 млн.руб.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Лист1!$E$4:$E$4</c:f>
            </c:numRef>
          </c:val>
          <c:extLst>
            <c:ext xmlns:c16="http://schemas.microsoft.com/office/drawing/2014/chart" uri="{C3380CC4-5D6E-409C-BE32-E72D297353CC}">
              <c16:uniqueId val="{00000002-1B76-4ABB-A8E0-773DDA54AC17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Лист1!$F$4:$F$4</c:f>
            </c:numRef>
          </c:val>
          <c:shape val="box"/>
          <c:extLst>
            <c:ext xmlns:c16="http://schemas.microsoft.com/office/drawing/2014/chart" uri="{C3380CC4-5D6E-409C-BE32-E72D297353CC}">
              <c16:uniqueId val="{00000003-1B76-4ABB-A8E0-773DDA54AC17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1.734810049164013E-2"/>
                  <c:y val="0.373653931357024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Лист1!$G$4:$G$4</c:f>
              <c:numCache>
                <c:formatCode>#,##0.00</c:formatCode>
                <c:ptCount val="1"/>
                <c:pt idx="0">
                  <c:v>38217.21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76-4ABB-A8E0-773DDA54AC17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6350" cap="flat">
              <a:noFill/>
              <a:miter lim="800000"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2.8044022044688637E-2"/>
                  <c:y val="0.290544357186550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Лист1!$H$4:$H$4</c:f>
              <c:numCache>
                <c:formatCode>#,##0.00</c:formatCode>
                <c:ptCount val="1"/>
                <c:pt idx="0">
                  <c:v>28638.146000000001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76-4ABB-A8E0-773DDA54AC17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w="50800"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2.8909245774038576E-2"/>
                  <c:y val="0.19940973760612937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Лист1!$I$4:$I$4</c:f>
              <c:numCache>
                <c:formatCode>#,##0.00</c:formatCode>
                <c:ptCount val="1"/>
                <c:pt idx="0">
                  <c:v>19906.843000000001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B76-4ABB-A8E0-773DDA54AC17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B76-4ABB-A8E0-773DDA54AC17}"/>
              </c:ext>
            </c:extLst>
          </c:dPt>
          <c:dLbls>
            <c:dLbl>
              <c:idx val="0"/>
              <c:layout>
                <c:manualLayout>
                  <c:x val="3.8806995631237379E-2"/>
                  <c:y val="0.199334946719440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Лист1!$J$4:$J$4</c:f>
              <c:numCache>
                <c:formatCode>#,##0.00</c:formatCode>
                <c:ptCount val="1"/>
                <c:pt idx="0">
                  <c:v>19906.843000000001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76-4ABB-A8E0-773DDA54AC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3"/>
        <c:shape val="cylinder"/>
        <c:axId val="163358592"/>
        <c:axId val="163360128"/>
        <c:axId val="0"/>
      </c:bar3DChart>
      <c:catAx>
        <c:axId val="16335859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63360128"/>
        <c:crosses val="autoZero"/>
        <c:auto val="1"/>
        <c:lblAlgn val="ctr"/>
        <c:lblOffset val="100"/>
        <c:noMultiLvlLbl val="0"/>
      </c:catAx>
      <c:valAx>
        <c:axId val="16336012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63358592"/>
        <c:crosses val="autoZero"/>
        <c:crossBetween val="between"/>
      </c:valAx>
    </c:plotArea>
    <c:legend>
      <c:legendPos val="b"/>
      <c:legendEntry>
        <c:idx val="1"/>
        <c:txPr>
          <a:bodyPr/>
          <a:lstStyle/>
          <a:p>
            <a:pPr>
              <a:defRPr lang="ru-RU"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6821490874536399"/>
          <c:y val="0.79642305473421293"/>
          <c:w val="0.47750057101779275"/>
          <c:h val="4.4320033563768318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  <c:spPr>
        <a:ln w="25400">
          <a:noFill/>
        </a:ln>
      </c:spPr>
    </c:sideWall>
    <c:backWall>
      <c:thickness val="0"/>
      <c:spPr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529013491148002"/>
          <c:y val="7.8867967209488188E-2"/>
          <c:w val="0.85470986508851998"/>
          <c:h val="0.62626276487187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муниципальнгого долга в налоговых и неналоговых доходах (без доп. Норм. По НДФЛ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82550">
              <a:solidFill>
                <a:srgbClr val="FF9933"/>
              </a:solidFill>
            </a:ln>
          </c:spPr>
          <c:invertIfNegative val="0"/>
          <c:dLbls>
            <c:dLbl>
              <c:idx val="0"/>
              <c:layout>
                <c:manualLayout>
                  <c:x val="1.9370580269822961E-2"/>
                  <c:y val="-2.5761775617691308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/>
                      <a:t>54,87%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77-4980-B9BB-C413269B286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77-4980-B9BB-C413269B286F}"/>
                </c:ext>
              </c:extLst>
            </c:dLbl>
            <c:dLbl>
              <c:idx val="2"/>
              <c:layout>
                <c:manualLayout>
                  <c:x val="-0.21209149523663801"/>
                  <c:y val="-1.6432445646361399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59,67%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77-4980-B9BB-C413269B286F}"/>
                </c:ext>
              </c:extLst>
            </c:dLbl>
            <c:dLbl>
              <c:idx val="3"/>
              <c:layout>
                <c:manualLayout>
                  <c:x val="-0.22702893826169809"/>
                  <c:y val="-2.9208987534316184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63,94%</a:t>
                    </a:r>
                    <a:endParaRPr lang="en-US" sz="1600" baseline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77-4980-B9BB-C413269B286F}"/>
                </c:ext>
              </c:extLst>
            </c:dLbl>
            <c:dLbl>
              <c:idx val="4"/>
              <c:layout>
                <c:manualLayout>
                  <c:x val="-0.15177926007656697"/>
                  <c:y val="3.3703253685689147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/>
                      <a:t>73</a:t>
                    </a:r>
                    <a:r>
                      <a:rPr lang="en-US" sz="1400" baseline="0" dirty="0"/>
                      <a:t>,</a:t>
                    </a:r>
                    <a:r>
                      <a:rPr lang="ru-RU" sz="1400" baseline="0" dirty="0"/>
                      <a:t>1</a:t>
                    </a:r>
                    <a:r>
                      <a:rPr lang="en-US" sz="1400" baseline="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77-4980-B9BB-C413269B286F}"/>
                </c:ext>
              </c:extLst>
            </c:dLbl>
            <c:dLbl>
              <c:idx val="5"/>
              <c:layout>
                <c:manualLayout>
                  <c:x val="-0.15162779811759211"/>
                  <c:y val="-7.51575363371066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/>
                      <a:t>78</a:t>
                    </a:r>
                    <a:r>
                      <a:rPr lang="en-US" sz="1400" baseline="0" dirty="0"/>
                      <a:t>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77-4980-B9BB-C413269B2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прогноз 2021</c:v>
                </c:pt>
                <c:pt idx="1">
                  <c:v>проект 2022</c:v>
                </c:pt>
                <c:pt idx="2">
                  <c:v>проект 2023</c:v>
                </c:pt>
                <c:pt idx="3">
                  <c:v>проект 2024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0.74870000000000003</c:v>
                </c:pt>
                <c:pt idx="1">
                  <c:v>0.79669999999999996</c:v>
                </c:pt>
                <c:pt idx="2">
                  <c:v>0.83940000000000003</c:v>
                </c:pt>
                <c:pt idx="3">
                  <c:v>0.85260000000000002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77-4980-B9BB-C413269B28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прогноз 2021</c:v>
                </c:pt>
                <c:pt idx="1">
                  <c:v>проект 2022</c:v>
                </c:pt>
                <c:pt idx="2">
                  <c:v>проект 2023</c:v>
                </c:pt>
                <c:pt idx="3">
                  <c:v>проект 2024</c:v>
                </c:pt>
              </c:strCache>
            </c:strRef>
          </c:cat>
          <c:val>
            <c:numRef>
              <c:f>Лист1!$C$2:$C$5</c:f>
            </c:numRef>
          </c:val>
          <c:shape val="box"/>
          <c:extLst>
            <c:ext xmlns:c16="http://schemas.microsoft.com/office/drawing/2014/chart" uri="{C3380CC4-5D6E-409C-BE32-E72D297353CC}">
              <c16:uniqueId val="{00000007-9077-4980-B9BB-C413269B28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прогноз 2021</c:v>
                </c:pt>
                <c:pt idx="1">
                  <c:v>проект 2022</c:v>
                </c:pt>
                <c:pt idx="2">
                  <c:v>проект 2023</c:v>
                </c:pt>
                <c:pt idx="3">
                  <c:v>проект 2024</c:v>
                </c:pt>
              </c:strCache>
            </c:strRef>
          </c:cat>
          <c:val>
            <c:numRef>
              <c:f>Лист1!$D$2:$D$5</c:f>
            </c:numRef>
          </c:val>
          <c:shape val="box"/>
          <c:extLst>
            <c:ext xmlns:c16="http://schemas.microsoft.com/office/drawing/2014/chart" uri="{C3380CC4-5D6E-409C-BE32-E72D297353CC}">
              <c16:uniqueId val="{00000008-9077-4980-B9BB-C413269B2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548416"/>
        <c:axId val="39549952"/>
        <c:axId val="39727552"/>
      </c:bar3DChart>
      <c:catAx>
        <c:axId val="3954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baseline="0">
                <a:solidFill>
                  <a:srgbClr val="002060"/>
                </a:solidFill>
              </a:defRPr>
            </a:pPr>
            <a:endParaRPr lang="ru-RU"/>
          </a:p>
        </c:txPr>
        <c:crossAx val="39549952"/>
        <c:crosses val="autoZero"/>
        <c:auto val="1"/>
        <c:lblAlgn val="ctr"/>
        <c:lblOffset val="100"/>
        <c:noMultiLvlLbl val="0"/>
      </c:catAx>
      <c:valAx>
        <c:axId val="39549952"/>
        <c:scaling>
          <c:orientation val="minMax"/>
          <c:max val="0.8"/>
          <c:min val="0.5"/>
        </c:scaling>
        <c:delete val="1"/>
        <c:axPos val="l"/>
        <c:numFmt formatCode="0.00%" sourceLinked="1"/>
        <c:majorTickMark val="out"/>
        <c:minorTickMark val="none"/>
        <c:tickLblPos val="nextTo"/>
        <c:crossAx val="39548416"/>
        <c:crosses val="autoZero"/>
        <c:crossBetween val="between"/>
      </c:valAx>
      <c:serAx>
        <c:axId val="39727552"/>
        <c:scaling>
          <c:orientation val="minMax"/>
        </c:scaling>
        <c:delete val="1"/>
        <c:axPos val="b"/>
        <c:majorTickMark val="out"/>
        <c:minorTickMark val="none"/>
        <c:tickLblPos val="nextTo"/>
        <c:crossAx val="3954995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278707521939042E-3"/>
          <c:y val="2.1122415877790558E-2"/>
          <c:w val="0.5594134452898335"/>
          <c:h val="0.8678678678678675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566336"/>
        <c:axId val="39568128"/>
      </c:lineChart>
      <c:catAx>
        <c:axId val="39566336"/>
        <c:scaling>
          <c:orientation val="minMax"/>
        </c:scaling>
        <c:delete val="1"/>
        <c:axPos val="b"/>
        <c:majorTickMark val="out"/>
        <c:minorTickMark val="none"/>
        <c:tickLblPos val="nextTo"/>
        <c:crossAx val="39568128"/>
        <c:crosses val="autoZero"/>
        <c:auto val="1"/>
        <c:lblAlgn val="ctr"/>
        <c:lblOffset val="100"/>
        <c:noMultiLvlLbl val="0"/>
      </c:catAx>
      <c:valAx>
        <c:axId val="3956812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395663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30723932981084E-2"/>
          <c:y val="0.34187513139455389"/>
          <c:w val="0.93944330857044867"/>
          <c:h val="0.2256657864856607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4"/>
            <c:spPr>
              <a:solidFill>
                <a:schemeClr val="accent2">
                  <a:lumMod val="50000"/>
                </a:schemeClr>
              </a:solidFill>
              <a:ln w="1587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1828029560020642E-2"/>
                  <c:y val="-9.73642039933319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899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0C-4C6B-980C-5FA56C9A6243}"/>
                </c:ext>
              </c:extLst>
            </c:dLbl>
            <c:dLbl>
              <c:idx val="1"/>
              <c:layout>
                <c:manualLayout>
                  <c:x val="-3.6053837978147825E-2"/>
                  <c:y val="-0.105852110410486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BD-4DAA-805D-1F98E5F75EF2}"/>
                </c:ext>
              </c:extLst>
            </c:dLbl>
            <c:dLbl>
              <c:idx val="2"/>
              <c:layout>
                <c:manualLayout>
                  <c:x val="-5.0578621492886583E-2"/>
                  <c:y val="-0.11127993985366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BD-4DAA-805D-1F98E5F75EF2}"/>
                </c:ext>
              </c:extLst>
            </c:dLbl>
            <c:dLbl>
              <c:idx val="3"/>
              <c:layout>
                <c:manualLayout>
                  <c:x val="-4.9550055361731474E-2"/>
                  <c:y val="-0.126437220505406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1 265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BD-4DAA-805D-1F98E5F75EF2}"/>
                </c:ext>
              </c:extLst>
            </c:dLbl>
            <c:dLbl>
              <c:idx val="4"/>
              <c:layout>
                <c:manualLayout>
                  <c:x val="-6.2112812970334177E-2"/>
                  <c:y val="-9.73961405354229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1 266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BD-4DAA-805D-1F98E5F75EF2}"/>
                </c:ext>
              </c:extLst>
            </c:dLbl>
            <c:dLbl>
              <c:idx val="5"/>
              <c:layout>
                <c:manualLayout>
                  <c:x val="-5.0315522698309897E-2"/>
                  <c:y val="-0.1516092349029579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1 336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BD-4DAA-805D-1F98E5F75E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01.01.2021 г.</c:v>
                </c:pt>
                <c:pt idx="1">
                  <c:v>на 01.01.2022г.</c:v>
                </c:pt>
                <c:pt idx="2">
                  <c:v>на 01.01.2023г.</c:v>
                </c:pt>
                <c:pt idx="3">
                  <c:v>на 01.01.2024 г.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0">
                  <c:v>899</c:v>
                </c:pt>
                <c:pt idx="1">
                  <c:v>1033</c:v>
                </c:pt>
                <c:pt idx="2">
                  <c:v>1205</c:v>
                </c:pt>
                <c:pt idx="3">
                  <c:v>1265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7BD-4DAA-805D-1F98E5F75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639680"/>
        <c:axId val="39641472"/>
      </c:lineChart>
      <c:catAx>
        <c:axId val="39639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0" i="0" baseline="0"/>
            </a:pPr>
            <a:endParaRPr lang="ru-RU"/>
          </a:p>
        </c:txPr>
        <c:crossAx val="39641472"/>
        <c:crosses val="autoZero"/>
        <c:auto val="1"/>
        <c:lblAlgn val="ctr"/>
        <c:lblOffset val="100"/>
        <c:noMultiLvlLbl val="0"/>
      </c:catAx>
      <c:valAx>
        <c:axId val="3964147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9639680"/>
        <c:crosses val="autoZero"/>
        <c:crossBetween val="between"/>
      </c:valAx>
      <c:spPr>
        <a:ln w="41275"/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457429899745377E-2"/>
          <c:y val="4.9481439928029886E-3"/>
          <c:w val="0.97254263458629597"/>
          <c:h val="0.713307144977257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E61-4D41-8232-FCB6734D69A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E61-4D41-8232-FCB6734D69A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E61-4D41-8232-FCB6734D69A2}"/>
              </c:ext>
            </c:extLst>
          </c:dPt>
          <c:dPt>
            <c:idx val="3"/>
            <c:invertIfNegative val="0"/>
            <c:bubble3D val="0"/>
            <c:spPr>
              <a:solidFill>
                <a:srgbClr val="E775E7"/>
              </a:solidFill>
            </c:spPr>
            <c:extLst>
              <c:ext xmlns:c16="http://schemas.microsoft.com/office/drawing/2014/chart" uri="{C3380CC4-5D6E-409C-BE32-E72D297353CC}">
                <c16:uniqueId val="{00000007-7E61-4D41-8232-FCB6734D69A2}"/>
              </c:ext>
            </c:extLst>
          </c:dPt>
          <c:dPt>
            <c:idx val="4"/>
            <c:invertIfNegative val="0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9-7E61-4D41-8232-FCB6734D69A2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B-7E61-4D41-8232-FCB6734D69A2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D-7E61-4D41-8232-FCB6734D69A2}"/>
              </c:ext>
            </c:extLst>
          </c:dPt>
          <c:dLbls>
            <c:dLbl>
              <c:idx val="0"/>
              <c:layout>
                <c:manualLayout>
                  <c:x val="7.51121095878888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61-4D41-8232-FCB6734D69A2}"/>
                </c:ext>
              </c:extLst>
            </c:dLbl>
            <c:dLbl>
              <c:idx val="1"/>
              <c:layout>
                <c:manualLayout>
                  <c:x val="6.3984389648942347E-2"/>
                  <c:y val="0"/>
                </c:manualLayout>
              </c:layout>
              <c:spPr/>
              <c:txPr>
                <a:bodyPr rot="0" vert="horz"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61-4D41-8232-FCB6734D69A2}"/>
                </c:ext>
              </c:extLst>
            </c:dLbl>
            <c:dLbl>
              <c:idx val="2"/>
              <c:layout>
                <c:manualLayout>
                  <c:x val="3.1954080193184228E-2"/>
                  <c:y val="-4.813557835832052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</a:rPr>
                      <a:t>71,3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61-4D41-8232-FCB6734D69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г.Невинномысск</c:v>
                </c:pt>
                <c:pt idx="1">
                  <c:v>г.Ессентуки</c:v>
                </c:pt>
                <c:pt idx="2">
                  <c:v>г.Пятигорск</c:v>
                </c:pt>
                <c:pt idx="3">
                  <c:v>г.Ставрополь</c:v>
                </c:pt>
                <c:pt idx="4">
                  <c:v>г.Лермонтов</c:v>
                </c:pt>
                <c:pt idx="5">
                  <c:v>г.Кисловодск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79.400000000000006</c:v>
                </c:pt>
                <c:pt idx="1">
                  <c:v>74.69</c:v>
                </c:pt>
                <c:pt idx="2">
                  <c:v>71.3</c:v>
                </c:pt>
                <c:pt idx="3">
                  <c:v>66.349999999999994</c:v>
                </c:pt>
                <c:pt idx="4">
                  <c:v>65.849999999999994</c:v>
                </c:pt>
                <c:pt idx="5">
                  <c:v>49.99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E61-4D41-8232-FCB6734D69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1160448"/>
        <c:axId val="211215488"/>
        <c:axId val="0"/>
      </c:bar3DChart>
      <c:catAx>
        <c:axId val="211160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sz="1100" b="1"/>
            </a:pPr>
            <a:endParaRPr lang="ru-RU"/>
          </a:p>
        </c:txPr>
        <c:crossAx val="211215488"/>
        <c:crosses val="autoZero"/>
        <c:auto val="1"/>
        <c:lblAlgn val="ctr"/>
        <c:lblOffset val="100"/>
        <c:noMultiLvlLbl val="0"/>
      </c:catAx>
      <c:valAx>
        <c:axId val="211215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1160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0094862533661369E-2"/>
          <c:y val="0.10858700227152233"/>
          <c:w val="0.69059478400107221"/>
          <c:h val="0.7227754754798932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1786</c:v>
                </c:pt>
                <c:pt idx="1">
                  <c:v>1747</c:v>
                </c:pt>
                <c:pt idx="2">
                  <c:v>1883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D-40FE-BF0E-875E138EB9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ACD-40FE-BF0E-875E138EB9D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ACD-40FE-BF0E-875E138EB9D8}"/>
              </c:ext>
            </c:extLst>
          </c:dPt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2721</c:v>
                </c:pt>
                <c:pt idx="1">
                  <c:v>3640</c:v>
                </c:pt>
                <c:pt idx="2">
                  <c:v>3730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CD-40FE-BF0E-875E138EB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6860544"/>
        <c:axId val="216862080"/>
        <c:axId val="0"/>
      </c:bar3DChart>
      <c:catAx>
        <c:axId val="216860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6862080"/>
        <c:crosses val="autoZero"/>
        <c:auto val="1"/>
        <c:lblAlgn val="ctr"/>
        <c:lblOffset val="100"/>
        <c:noMultiLvlLbl val="0"/>
      </c:catAx>
      <c:valAx>
        <c:axId val="2168620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6860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736769555582697"/>
          <c:y val="7.5565265329668285E-2"/>
          <c:w val="0.26745837041173015"/>
          <c:h val="0.4833423997009103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</a:rPr>
              <a:t>Налог на доходы физических</a:t>
            </a:r>
            <a:r>
              <a:rPr lang="ru-RU" sz="1600" baseline="0" dirty="0">
                <a:solidFill>
                  <a:srgbClr val="FF0000"/>
                </a:solidFill>
              </a:rPr>
              <a:t> лиц</a:t>
            </a:r>
            <a:endParaRPr lang="ru-RU" sz="1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506567537693552"/>
          <c:y val="1.2445631299619274E-2"/>
        </c:manualLayout>
      </c:layout>
      <c:overlay val="0"/>
    </c:title>
    <c:autoTitleDeleted val="0"/>
    <c:view3D>
      <c:rotX val="20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5206869669848362E-2"/>
          <c:y val="0.13896216421547153"/>
          <c:w val="0.91479313033015175"/>
          <c:h val="0.5314851235626816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1060</c:v>
                </c:pt>
                <c:pt idx="1">
                  <c:v>994</c:v>
                </c:pt>
                <c:pt idx="2">
                  <c:v>1018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D-40FE-BF0E-875E138EB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4879616"/>
        <c:axId val="144881152"/>
        <c:axId val="0"/>
      </c:bar3DChart>
      <c:catAx>
        <c:axId val="144879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4881152"/>
        <c:crosses val="autoZero"/>
        <c:auto val="1"/>
        <c:lblAlgn val="ctr"/>
        <c:lblOffset val="100"/>
        <c:noMultiLvlLbl val="0"/>
      </c:catAx>
      <c:valAx>
        <c:axId val="144881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4879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1 853</a:t>
            </a:r>
            <a:r>
              <a:rPr lang="ru-RU" baseline="0" dirty="0"/>
              <a:t> 966,0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7658965349120988E-2"/>
          <c:y val="0.9187515158645489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513711591243959E-2"/>
          <c:y val="0.20200079866575837"/>
          <c:w val="0.83084438705353325"/>
          <c:h val="0.722088370017147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1 785 643,40</c:v>
                </c:pt>
              </c:strCache>
            </c:strRef>
          </c:tx>
          <c:explosion val="16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24A3-41EB-BD07-978A89AF3D50}"/>
              </c:ext>
            </c:extLst>
          </c:dPt>
          <c:dPt>
            <c:idx val="3"/>
            <c:bubble3D val="0"/>
            <c:explosion val="18"/>
            <c:extLst>
              <c:ext xmlns:c16="http://schemas.microsoft.com/office/drawing/2014/chart" uri="{C3380CC4-5D6E-409C-BE32-E72D297353CC}">
                <c16:uniqueId val="{00000001-24A3-41EB-BD07-978A89AF3D50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им. ФЛ</c:v>
                </c:pt>
                <c:pt idx="1">
                  <c:v>114</c:v>
                </c:pt>
                <c:pt idx="2">
                  <c:v>111</c:v>
                </c:pt>
                <c:pt idx="3">
                  <c:v>НДФЛ</c:v>
                </c:pt>
                <c:pt idx="4">
                  <c:v>105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1</c:v>
                </c:pt>
                <c:pt idx="2">
                  <c:v>4</c:v>
                </c:pt>
                <c:pt idx="3">
                  <c:v>58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A3-41EB-BD07-978A89AF3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1 747</a:t>
            </a:r>
            <a:r>
              <a:rPr lang="ru-RU" baseline="0" dirty="0"/>
              <a:t> 492,0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7658965349120988E-2"/>
          <c:y val="0.9187515158645489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513711591243959E-2"/>
          <c:y val="0.20200079866575837"/>
          <c:w val="0.83084438705353325"/>
          <c:h val="0.722088370017147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1 747 492,00</c:v>
                </c:pt>
              </c:strCache>
            </c:strRef>
          </c:tx>
          <c:explosion val="16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38B8-4F52-9BDA-94B75A274581}"/>
              </c:ext>
            </c:extLst>
          </c:dPt>
          <c:dPt>
            <c:idx val="3"/>
            <c:bubble3D val="0"/>
            <c:explosion val="20"/>
            <c:extLst>
              <c:ext xmlns:c16="http://schemas.microsoft.com/office/drawing/2014/chart" uri="{C3380CC4-5D6E-409C-BE32-E72D297353CC}">
                <c16:uniqueId val="{00000001-38B8-4F52-9BDA-94B75A274581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им. ФЛ</c:v>
                </c:pt>
                <c:pt idx="1">
                  <c:v>114</c:v>
                </c:pt>
                <c:pt idx="2">
                  <c:v>111</c:v>
                </c:pt>
                <c:pt idx="3">
                  <c:v>НДФЛ</c:v>
                </c:pt>
                <c:pt idx="4">
                  <c:v>105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</c:v>
                </c:pt>
                <c:pt idx="1">
                  <c:v>1</c:v>
                </c:pt>
                <c:pt idx="2">
                  <c:v>7</c:v>
                </c:pt>
                <c:pt idx="3">
                  <c:v>57</c:v>
                </c:pt>
                <c:pt idx="4">
                  <c:v>11</c:v>
                </c:pt>
                <c:pt idx="5">
                  <c:v>5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B8-4F52-9BDA-94B75A274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1 883</a:t>
            </a:r>
            <a:r>
              <a:rPr lang="ru-RU" baseline="0" dirty="0"/>
              <a:t> 423,3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0130640755015791E-3"/>
          <c:y val="0.92011445412373438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548198348331662E-2"/>
          <c:y val="0.12139722570508039"/>
          <c:w val="0.96604938271604934"/>
          <c:h val="0.839031825934060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1 883 423,30</c:v>
                </c:pt>
              </c:strCache>
            </c:strRef>
          </c:tx>
          <c:dPt>
            <c:idx val="0"/>
            <c:bubble3D val="0"/>
            <c:explosion val="9"/>
            <c:extLst>
              <c:ext xmlns:c16="http://schemas.microsoft.com/office/drawing/2014/chart" uri="{C3380CC4-5D6E-409C-BE32-E72D297353CC}">
                <c16:uniqueId val="{00000000-6D79-427C-A396-BEF05A7DC5F5}"/>
              </c:ext>
            </c:extLst>
          </c:dPt>
          <c:dPt>
            <c:idx val="1"/>
            <c:bubble3D val="0"/>
            <c:explosion val="7"/>
            <c:extLst>
              <c:ext xmlns:c16="http://schemas.microsoft.com/office/drawing/2014/chart" uri="{C3380CC4-5D6E-409C-BE32-E72D297353CC}">
                <c16:uniqueId val="{00000001-6D79-427C-A396-BEF05A7DC5F5}"/>
              </c:ext>
            </c:extLst>
          </c:dPt>
          <c:dPt>
            <c:idx val="2"/>
            <c:bubble3D val="0"/>
            <c:explosion val="14"/>
            <c:extLst>
              <c:ext xmlns:c16="http://schemas.microsoft.com/office/drawing/2014/chart" uri="{C3380CC4-5D6E-409C-BE32-E72D297353CC}">
                <c16:uniqueId val="{00000002-6D79-427C-A396-BEF05A7DC5F5}"/>
              </c:ext>
            </c:extLst>
          </c:dPt>
          <c:dPt>
            <c:idx val="3"/>
            <c:bubble3D val="0"/>
            <c:explosion val="34"/>
            <c:extLst>
              <c:ext xmlns:c16="http://schemas.microsoft.com/office/drawing/2014/chart" uri="{C3380CC4-5D6E-409C-BE32-E72D297353CC}">
                <c16:uniqueId val="{00000003-6D79-427C-A396-BEF05A7DC5F5}"/>
              </c:ext>
            </c:extLst>
          </c:dPt>
          <c:dPt>
            <c:idx val="4"/>
            <c:bubble3D val="0"/>
            <c:explosion val="7"/>
            <c:extLst>
              <c:ext xmlns:c16="http://schemas.microsoft.com/office/drawing/2014/chart" uri="{C3380CC4-5D6E-409C-BE32-E72D297353CC}">
                <c16:uniqueId val="{00000004-6D79-427C-A396-BEF05A7DC5F5}"/>
              </c:ext>
            </c:extLst>
          </c:dPt>
          <c:dPt>
            <c:idx val="5"/>
            <c:bubble3D val="0"/>
            <c:explosion val="6"/>
            <c:extLst>
              <c:ext xmlns:c16="http://schemas.microsoft.com/office/drawing/2014/chart" uri="{C3380CC4-5D6E-409C-BE32-E72D297353CC}">
                <c16:uniqueId val="{00000005-6D79-427C-A396-BEF05A7DC5F5}"/>
              </c:ext>
            </c:extLst>
          </c:dPt>
          <c:dPt>
            <c:idx val="6"/>
            <c:bubble3D val="0"/>
            <c:explosion val="8"/>
            <c:extLst>
              <c:ext xmlns:c16="http://schemas.microsoft.com/office/drawing/2014/chart" uri="{C3380CC4-5D6E-409C-BE32-E72D297353CC}">
                <c16:uniqueId val="{00000006-6D79-427C-A396-BEF05A7DC5F5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им-во ФЛ</c:v>
                </c:pt>
                <c:pt idx="1">
                  <c:v>Доходы от прод. Мат акт.</c:v>
                </c:pt>
                <c:pt idx="2">
                  <c:v>дох от использ. Им-ва</c:v>
                </c:pt>
                <c:pt idx="3">
                  <c:v>НДФЛ</c:v>
                </c:pt>
                <c:pt idx="4">
                  <c:v>совокупн. Доход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</c:v>
                </c:pt>
                <c:pt idx="1">
                  <c:v>1</c:v>
                </c:pt>
                <c:pt idx="2">
                  <c:v>7</c:v>
                </c:pt>
                <c:pt idx="3">
                  <c:v>54</c:v>
                </c:pt>
                <c:pt idx="4">
                  <c:v>13</c:v>
                </c:pt>
                <c:pt idx="5">
                  <c:v>4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79-427C-A396-BEF05A7DC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8160469410580107E-2"/>
          <c:y val="7.2437095253448044E-4"/>
          <c:w val="0.63737760755340911"/>
          <c:h val="0.9514784822524821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 (НДФЛ)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677603290334643E-3"/>
                  <c:y val="-4.6227656505806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78-4307-99E0-3417B6CDEAB9}"/>
                </c:ext>
              </c:extLst>
            </c:dLbl>
            <c:dLbl>
              <c:idx val="1"/>
              <c:layout>
                <c:manualLayout>
                  <c:x val="3.8565783733965687E-3"/>
                  <c:y val="1.9940185154240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78-4307-99E0-3417B6CDEAB9}"/>
                </c:ext>
              </c:extLst>
            </c:dLbl>
            <c:dLbl>
              <c:idx val="2"/>
              <c:layout>
                <c:manualLayout>
                  <c:x val="5.2067446612418123E-3"/>
                  <c:y val="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78-4307-99E0-3417B6CDEAB9}"/>
                </c:ext>
              </c:extLst>
            </c:dLbl>
            <c:dLbl>
              <c:idx val="3"/>
              <c:layout>
                <c:manualLayout>
                  <c:x val="5.2067446612418123E-3"/>
                  <c:y val="-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78-4307-99E0-3417B6CDE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993654.5</c:v>
                </c:pt>
                <c:pt idx="1">
                  <c:v>1018477</c:v>
                </c:pt>
                <c:pt idx="2">
                  <c:v>1008280</c:v>
                </c:pt>
                <c:pt idx="3">
                  <c:v>1058770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78-4307-99E0-3417B6CDEA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использования имущества,
находящегося в муниципальной собственности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111301</c:v>
                </c:pt>
                <c:pt idx="1">
                  <c:v>123848</c:v>
                </c:pt>
                <c:pt idx="2">
                  <c:v>128340</c:v>
                </c:pt>
                <c:pt idx="3">
                  <c:v>126940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78-4307-99E0-3417B6CDEA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199498.6</c:v>
                </c:pt>
                <c:pt idx="1">
                  <c:v>239798</c:v>
                </c:pt>
                <c:pt idx="2">
                  <c:v>247971</c:v>
                </c:pt>
                <c:pt idx="3">
                  <c:v>256539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78-4307-99E0-3417B6CDEAB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173993.8</c:v>
                </c:pt>
                <c:pt idx="1">
                  <c:v>193533</c:v>
                </c:pt>
                <c:pt idx="2">
                  <c:v>193920</c:v>
                </c:pt>
                <c:pt idx="3">
                  <c:v>194308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78-4307-99E0-3417B6CDEAB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доходы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4"/>
                <c:pt idx="0">
                  <c:v>92861.3</c:v>
                </c:pt>
                <c:pt idx="1">
                  <c:v>92419</c:v>
                </c:pt>
                <c:pt idx="2">
                  <c:v>92565</c:v>
                </c:pt>
                <c:pt idx="3">
                  <c:v>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78-4307-99E0-3417B6CDEAB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0"/>
              <c:layout>
                <c:manualLayout>
                  <c:x val="-2.6033723306209062E-3"/>
                  <c:y val="-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C2-45A2-83CE-971049260321}"/>
                </c:ext>
              </c:extLst>
            </c:dLbl>
            <c:dLbl>
              <c:idx val="1"/>
              <c:layout>
                <c:manualLayout>
                  <c:x val="-1.3016861653104531E-3"/>
                  <c:y val="-1.4502644924626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C2-45A2-83CE-971049260321}"/>
                </c:ext>
              </c:extLst>
            </c:dLbl>
            <c:dLbl>
              <c:idx val="2"/>
              <c:layout>
                <c:manualLayout>
                  <c:x val="-1.3016861653104054E-3"/>
                  <c:y val="-1.450283524805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C2-45A2-83CE-971049260321}"/>
                </c:ext>
              </c:extLst>
            </c:dLbl>
            <c:dLbl>
              <c:idx val="3"/>
              <c:layout>
                <c:manualLayout>
                  <c:x val="0"/>
                  <c:y val="-7.2513224623131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C2-45A2-83CE-971049260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4"/>
                <c:pt idx="0">
                  <c:v>21510.400000000001</c:v>
                </c:pt>
                <c:pt idx="1">
                  <c:v>10651</c:v>
                </c:pt>
                <c:pt idx="2">
                  <c:v>8291</c:v>
                </c:pt>
                <c:pt idx="3">
                  <c:v>5607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78-4307-99E0-3417B6CDEAB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C00000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1.6919752412063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C2-45A2-83CE-971049260321}"/>
                </c:ext>
              </c:extLst>
            </c:dLbl>
            <c:dLbl>
              <c:idx val="1"/>
              <c:layout>
                <c:manualLayout>
                  <c:x val="2.6033723306209062E-3"/>
                  <c:y val="-2.4171074874377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C2-45A2-83CE-971049260321}"/>
                </c:ext>
              </c:extLst>
            </c:dLbl>
            <c:dLbl>
              <c:idx val="2"/>
              <c:layout>
                <c:manualLayout>
                  <c:x val="-1.3016861653104531E-3"/>
                  <c:y val="-2.4171074874377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C2-45A2-83CE-971049260321}"/>
                </c:ext>
              </c:extLst>
            </c:dLbl>
            <c:dLbl>
              <c:idx val="3"/>
              <c:layout>
                <c:manualLayout>
                  <c:x val="1.3016861653104531E-3"/>
                  <c:y val="-2.6588182361814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C2-45A2-83CE-971049260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Лист1!$H$2:$H$5</c:f>
              <c:numCache>
                <c:formatCode>#,##0</c:formatCode>
                <c:ptCount val="4"/>
                <c:pt idx="0">
                  <c:v>154672.9</c:v>
                </c:pt>
                <c:pt idx="1">
                  <c:v>204697</c:v>
                </c:pt>
                <c:pt idx="2">
                  <c:v>205106</c:v>
                </c:pt>
                <c:pt idx="3">
                  <c:v>205516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78-4307-99E0-3417B6CDE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5592704"/>
        <c:axId val="145595392"/>
        <c:axId val="0"/>
      </c:bar3DChart>
      <c:catAx>
        <c:axId val="14559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595392"/>
        <c:crosses val="autoZero"/>
        <c:auto val="1"/>
        <c:lblAlgn val="ctr"/>
        <c:lblOffset val="100"/>
        <c:noMultiLvlLbl val="0"/>
      </c:catAx>
      <c:valAx>
        <c:axId val="1455953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45592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57162676742329"/>
          <c:y val="3.8665345568338103E-2"/>
          <c:w val="0.30670524167494828"/>
          <c:h val="0.7824355840854597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830835510204471"/>
          <c:y val="0"/>
          <c:w val="0.6288170022893943"/>
          <c:h val="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000" b="1" dirty="0"/>
                      <a:t>1 305,0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2F-419B-B9F7-1ACC8D2DC8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b="1"/>
                      <a:t>19 550,6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2F-419B-B9F7-1ACC8D2DC8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000" b="1"/>
                      <a:t>23 010,9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2F-419B-B9F7-1ACC8D2DC80F}"/>
                </c:ext>
              </c:extLst>
            </c:dLbl>
            <c:dLbl>
              <c:idx val="3"/>
              <c:layout>
                <c:manualLayout>
                  <c:x val="8.5114859245758456E-3"/>
                  <c:y val="-4.4015224802869367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38 033,9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2F-419B-B9F7-1ACC8D2DC80F}"/>
                </c:ext>
              </c:extLst>
            </c:dLbl>
            <c:dLbl>
              <c:idx val="4"/>
              <c:layout>
                <c:manualLayout>
                  <c:x val="2.8334025137188553E-3"/>
                  <c:y val="1.0807197218925223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154 672,9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2F-419B-B9F7-1ACC8D2DC80F}"/>
                </c:ext>
              </c:extLst>
            </c:dLbl>
            <c:dLbl>
              <c:idx val="5"/>
              <c:layout>
                <c:manualLayout>
                  <c:x val="-5.5990735345950466E-3"/>
                  <c:y val="1.088580984430674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173 993,8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2F-419B-B9F7-1ACC8D2DC80F}"/>
                </c:ext>
              </c:extLst>
            </c:dLbl>
            <c:dLbl>
              <c:idx val="6"/>
              <c:layout>
                <c:manualLayout>
                  <c:x val="-9.8943229648220908E-3"/>
                  <c:y val="-5.2538523657149785E-5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45 489,0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2F-419B-B9F7-1ACC8D2DC80F}"/>
                </c:ext>
              </c:extLst>
            </c:dLbl>
            <c:dLbl>
              <c:idx val="7"/>
              <c:layout>
                <c:manualLayout>
                  <c:x val="1.3828370402461944E-3"/>
                  <c:y val="1.528750458204829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133 154,0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2F-419B-B9F7-1ACC8D2DC80F}"/>
                </c:ext>
              </c:extLst>
            </c:dLbl>
            <c:dLbl>
              <c:idx val="8"/>
              <c:layout>
                <c:manualLayout>
                  <c:x val="5.6668050274377105E-3"/>
                  <c:y val="1.296846647062808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993 654,5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1305</c:v>
                </c:pt>
                <c:pt idx="1">
                  <c:v>19550.599999999999</c:v>
                </c:pt>
                <c:pt idx="2">
                  <c:v>23010.9</c:v>
                </c:pt>
                <c:pt idx="3">
                  <c:v>38033.9</c:v>
                </c:pt>
                <c:pt idx="4">
                  <c:v>154672.9</c:v>
                </c:pt>
                <c:pt idx="5">
                  <c:v>173993.8</c:v>
                </c:pt>
                <c:pt idx="6">
                  <c:v>45489</c:v>
                </c:pt>
                <c:pt idx="7">
                  <c:v>133154</c:v>
                </c:pt>
                <c:pt idx="8">
                  <c:v>993654.5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24-4A32-8FCD-47DF072D3D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1314132304615841E-2"/>
                  <c:y val="2.6183133101268092E-5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2 323,4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2F-419B-B9F7-1ACC8D2DC80F}"/>
                </c:ext>
              </c:extLst>
            </c:dLbl>
            <c:dLbl>
              <c:idx val="1"/>
              <c:layout>
                <c:manualLayout>
                  <c:x val="1.3100322636154836E-2"/>
                  <c:y val="2.1614865404913659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47 545,0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2F-419B-B9F7-1ACC8D2DC80F}"/>
                </c:ext>
              </c:extLst>
            </c:dLbl>
            <c:dLbl>
              <c:idx val="2"/>
              <c:layout>
                <c:manualLayout>
                  <c:x val="3.1438406151942759E-2"/>
                  <c:y val="-4.3755116046402826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24 320,5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2F-419B-B9F7-1ACC8D2DC80F}"/>
                </c:ext>
              </c:extLst>
            </c:dLbl>
            <c:dLbl>
              <c:idx val="3"/>
              <c:layout>
                <c:manualLayout>
                  <c:x val="3.8465466975857295E-2"/>
                  <c:y val="-8.6719570376128392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40 950,4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2F-419B-B9F7-1ACC8D2DC80F}"/>
                </c:ext>
              </c:extLst>
            </c:dLbl>
            <c:dLbl>
              <c:idx val="4"/>
              <c:layout>
                <c:manualLayout>
                  <c:x val="2.1656848147428843E-2"/>
                  <c:y val="1.0754721921345868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204 696,6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92F-419B-B9F7-1ACC8D2DC80F}"/>
                </c:ext>
              </c:extLst>
            </c:dLbl>
            <c:dLbl>
              <c:idx val="5"/>
              <c:layout>
                <c:manualLayout>
                  <c:x val="1.0379798804735685E-2"/>
                  <c:y val="6.5630090207783832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193 533,3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92F-419B-B9F7-1ACC8D2DC80F}"/>
                </c:ext>
              </c:extLst>
            </c:dLbl>
            <c:dLbl>
              <c:idx val="6"/>
              <c:layout>
                <c:manualLayout>
                  <c:x val="5.6555113459366715E-2"/>
                  <c:y val="2.240208197249904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1 182,0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92F-419B-B9F7-1ACC8D2DC80F}"/>
                </c:ext>
              </c:extLst>
            </c:dLbl>
            <c:dLbl>
              <c:idx val="7"/>
              <c:layout>
                <c:manualLayout>
                  <c:x val="2.0036972299547557E-2"/>
                  <c:y val="1.0859626711205514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188 747,5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92F-419B-B9F7-1ACC8D2DC80F}"/>
                </c:ext>
              </c:extLst>
            </c:dLbl>
            <c:dLbl>
              <c:idx val="8"/>
              <c:layout>
                <c:manualLayout>
                  <c:x val="9.9169087980159939E-3"/>
                  <c:y val="2.1614394437850445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1 018 477,4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2323.4</c:v>
                </c:pt>
                <c:pt idx="1">
                  <c:v>47545</c:v>
                </c:pt>
                <c:pt idx="2">
                  <c:v>24320.5</c:v>
                </c:pt>
                <c:pt idx="3">
                  <c:v>40950.400000000001</c:v>
                </c:pt>
                <c:pt idx="4">
                  <c:v>204696.6</c:v>
                </c:pt>
                <c:pt idx="5">
                  <c:v>193533.3</c:v>
                </c:pt>
                <c:pt idx="6">
                  <c:v>1182</c:v>
                </c:pt>
                <c:pt idx="7">
                  <c:v>188747.5</c:v>
                </c:pt>
                <c:pt idx="8">
                  <c:v>1018477.4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4-4A32-8FCD-47DF072D3DD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8.7838260298932269E-2"/>
                  <c:y val="1.09383483679639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222521563947087E-2"/>
                      <c:h val="3.8524862951969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5-792F-419B-B9F7-1ACC8D2DC80F}"/>
                </c:ext>
              </c:extLst>
            </c:dLbl>
            <c:dLbl>
              <c:idx val="1"/>
              <c:layout>
                <c:manualLayout>
                  <c:x val="5.2000250096967855E-2"/>
                  <c:y val="4.3753393471855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792F-419B-B9F7-1ACC8D2DC80F}"/>
                </c:ext>
              </c:extLst>
            </c:dLbl>
            <c:dLbl>
              <c:idx val="2"/>
              <c:layout>
                <c:manualLayout>
                  <c:x val="7.7297669063060348E-2"/>
                  <c:y val="-1.0938348367963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792F-419B-B9F7-1ACC8D2DC80F}"/>
                </c:ext>
              </c:extLst>
            </c:dLbl>
            <c:dLbl>
              <c:idx val="3"/>
              <c:layout>
                <c:manualLayout>
                  <c:x val="8.5730142051757899E-2"/>
                  <c:y val="-1.3126018041556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792F-419B-B9F7-1ACC8D2DC80F}"/>
                </c:ext>
              </c:extLst>
            </c:dLbl>
            <c:dLbl>
              <c:idx val="4"/>
              <c:layout>
                <c:manualLayout>
                  <c:x val="5.2124413281919593E-2"/>
                  <c:y val="4.34915621408432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92F-419B-B9F7-1ACC8D2DC80F}"/>
                </c:ext>
              </c:extLst>
            </c:dLbl>
            <c:dLbl>
              <c:idx val="5"/>
              <c:layout>
                <c:manualLayout>
                  <c:x val="4.0734377654167903E-2"/>
                  <c:y val="5.2538523657149785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92F-419B-B9F7-1ACC8D2DC80F}"/>
                </c:ext>
              </c:extLst>
            </c:dLbl>
            <c:dLbl>
              <c:idx val="6"/>
              <c:layout>
                <c:manualLayout>
                  <c:x val="9.697343937002117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92F-419B-B9F7-1ACC8D2DC80F}"/>
                </c:ext>
              </c:extLst>
            </c:dLbl>
            <c:dLbl>
              <c:idx val="7"/>
              <c:layout>
                <c:manualLayout>
                  <c:x val="7.1676020403928689E-2"/>
                  <c:y val="6.5630090207783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792F-419B-B9F7-1ACC8D2DC80F}"/>
                </c:ext>
              </c:extLst>
            </c:dLbl>
            <c:dLbl>
              <c:idx val="8"/>
              <c:layout>
                <c:manualLayout>
                  <c:x val="2.975072639404798E-2"/>
                  <c:y val="-2.16143944378505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Лист1!$D$2:$D$10</c:f>
              <c:numCache>
                <c:formatCode>#,##0.0</c:formatCode>
                <c:ptCount val="9"/>
                <c:pt idx="0">
                  <c:v>2416.3000000000002</c:v>
                </c:pt>
                <c:pt idx="1">
                  <c:v>48430</c:v>
                </c:pt>
                <c:pt idx="2">
                  <c:v>23927.9</c:v>
                </c:pt>
                <c:pt idx="3">
                  <c:v>41600.400000000001</c:v>
                </c:pt>
                <c:pt idx="4">
                  <c:v>205105.9</c:v>
                </c:pt>
                <c:pt idx="5">
                  <c:v>193920.4</c:v>
                </c:pt>
                <c:pt idx="6">
                  <c:v>827</c:v>
                </c:pt>
                <c:pt idx="7">
                  <c:v>196297.4</c:v>
                </c:pt>
                <c:pt idx="8">
                  <c:v>1008280.3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92F-419B-B9F7-1ACC8D2DC80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.1184496865211566"/>
                  <c:y val="-8.6457739045114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92F-419B-B9F7-1ACC8D2DC80F}"/>
                </c:ext>
              </c:extLst>
            </c:dLbl>
            <c:dLbl>
              <c:idx val="1"/>
              <c:layout>
                <c:manualLayout>
                  <c:x val="9.8807889563376064E-2"/>
                  <c:y val="-1.604272561274523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92F-419B-B9F7-1ACC8D2DC80F}"/>
                </c:ext>
              </c:extLst>
            </c:dLbl>
            <c:dLbl>
              <c:idx val="2"/>
              <c:layout>
                <c:manualLayout>
                  <c:x val="0.1256010211923981"/>
                  <c:y val="-8.7244955612699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92F-419B-B9F7-1ACC8D2DC80F}"/>
                </c:ext>
              </c:extLst>
            </c:dLbl>
            <c:dLbl>
              <c:idx val="3"/>
              <c:layout>
                <c:manualLayout>
                  <c:x val="0.14387137933457597"/>
                  <c:y val="-8.67195703761275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92F-419B-B9F7-1ACC8D2DC80F}"/>
                </c:ext>
              </c:extLst>
            </c:dLbl>
            <c:dLbl>
              <c:idx val="4"/>
              <c:layout>
                <c:manualLayout>
                  <c:x val="9.89546278728643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92F-419B-B9F7-1ACC8D2DC80F}"/>
                </c:ext>
              </c:extLst>
            </c:dLbl>
            <c:dLbl>
              <c:idx val="5"/>
              <c:layout>
                <c:manualLayout>
                  <c:x val="8.7677467867796038E-2"/>
                  <c:y val="-4.21806829112336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92F-419B-B9F7-1ACC8D2DC80F}"/>
                </c:ext>
              </c:extLst>
            </c:dLbl>
            <c:dLbl>
              <c:idx val="6"/>
              <c:layout>
                <c:manualLayout>
                  <c:x val="0.13672004466333462"/>
                  <c:y val="5.52171270763913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344021105528192E-2"/>
                      <c:h val="3.41495236047835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792F-419B-B9F7-1ACC8D2DC80F}"/>
                </c:ext>
              </c:extLst>
            </c:dLbl>
            <c:dLbl>
              <c:idx val="7"/>
              <c:layout>
                <c:manualLayout>
                  <c:x val="0.12967040871488336"/>
                  <c:y val="7.872165675841788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92F-419B-B9F7-1ACC8D2DC80F}"/>
                </c:ext>
              </c:extLst>
            </c:dLbl>
            <c:dLbl>
              <c:idx val="8"/>
              <c:layout>
                <c:manualLayout>
                  <c:x val="1.7000415082313133E-2"/>
                  <c:y val="-1.2968636662710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Лист1!$E$2:$E$10</c:f>
              <c:numCache>
                <c:formatCode>#,##0.0</c:formatCode>
                <c:ptCount val="9"/>
                <c:pt idx="0">
                  <c:v>2513</c:v>
                </c:pt>
                <c:pt idx="1">
                  <c:v>49300</c:v>
                </c:pt>
                <c:pt idx="2">
                  <c:v>23744.7</c:v>
                </c:pt>
                <c:pt idx="3">
                  <c:v>42150.400000000001</c:v>
                </c:pt>
                <c:pt idx="4">
                  <c:v>205516.2</c:v>
                </c:pt>
                <c:pt idx="5">
                  <c:v>194308.2</c:v>
                </c:pt>
                <c:pt idx="6">
                  <c:v>577</c:v>
                </c:pt>
                <c:pt idx="7">
                  <c:v>204149.3</c:v>
                </c:pt>
                <c:pt idx="8">
                  <c:v>1058769.6000000001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792F-419B-B9F7-1ACC8D2DC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718656"/>
        <c:axId val="119720192"/>
        <c:axId val="0"/>
      </c:bar3DChart>
      <c:catAx>
        <c:axId val="119718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effectLst/>
              </a:defRPr>
            </a:pPr>
            <a:endParaRPr lang="ru-RU"/>
          </a:p>
        </c:txPr>
        <c:crossAx val="119720192"/>
        <c:crosses val="autoZero"/>
        <c:auto val="1"/>
        <c:lblAlgn val="ctr"/>
        <c:lblOffset val="100"/>
        <c:noMultiLvlLbl val="0"/>
      </c:catAx>
      <c:valAx>
        <c:axId val="119720192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19718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808419636153169"/>
          <c:y val="1.1875428921061986E-3"/>
          <c:w val="0.22348333064977072"/>
          <c:h val="0.72846110013256937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F1180-CB94-45DD-9696-B23C581E613A}" type="doc">
      <dgm:prSet loTypeId="urn:microsoft.com/office/officeart/2005/8/layout/hierarchy6" loCatId="hierarchy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F3BC446-A531-438F-8454-B8F917C5F9F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CC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Доходы бюджета города</a:t>
          </a:r>
        </a:p>
      </dgm:t>
    </dgm:pt>
    <dgm:pt modelId="{230210D9-4C31-4984-B5B7-479A1DCA7D06}" type="parTrans" cxnId="{569CA6F4-2F57-49D7-A256-9C7CFD03966B}">
      <dgm:prSet/>
      <dgm:spPr/>
      <dgm:t>
        <a:bodyPr/>
        <a:lstStyle/>
        <a:p>
          <a:endParaRPr lang="ru-RU"/>
        </a:p>
      </dgm:t>
    </dgm:pt>
    <dgm:pt modelId="{BDF99E1D-C273-4C6E-9CE0-AFB65ECCC9D0}" type="sibTrans" cxnId="{569CA6F4-2F57-49D7-A256-9C7CFD03966B}">
      <dgm:prSet/>
      <dgm:spPr/>
      <dgm:t>
        <a:bodyPr/>
        <a:lstStyle/>
        <a:p>
          <a:endParaRPr lang="ru-RU"/>
        </a:p>
      </dgm:t>
    </dgm:pt>
    <dgm:pt modelId="{3062EFCA-A308-4448-B30C-4E380AE78917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налоговые доходы</a:t>
          </a:r>
        </a:p>
      </dgm:t>
    </dgm:pt>
    <dgm:pt modelId="{02ED4327-E1BF-4F57-AA7D-B97F8F093050}" type="parTrans" cxnId="{C53C97CC-6236-410F-A430-5CAF22776F04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F667B02B-B89C-4747-8825-17154E9E7195}" type="sibTrans" cxnId="{C53C97CC-6236-410F-A430-5CAF22776F04}">
      <dgm:prSet/>
      <dgm:spPr/>
      <dgm:t>
        <a:bodyPr/>
        <a:lstStyle/>
        <a:p>
          <a:endParaRPr lang="ru-RU"/>
        </a:p>
      </dgm:t>
    </dgm:pt>
    <dgm:pt modelId="{398B7CA0-1258-401C-93F7-B77B4BAA47D3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неналоговые доходы</a:t>
          </a:r>
        </a:p>
      </dgm:t>
    </dgm:pt>
    <dgm:pt modelId="{9EFBF06C-FC58-4FEE-88AD-D3C45448C69E}" type="parTrans" cxnId="{AB80C80F-2400-4208-9784-CBA773D1736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07F708BA-DE4D-4E08-8824-498A955D5CE5}" type="sibTrans" cxnId="{AB80C80F-2400-4208-9784-CBA773D17369}">
      <dgm:prSet/>
      <dgm:spPr/>
      <dgm:t>
        <a:bodyPr/>
        <a:lstStyle/>
        <a:p>
          <a:endParaRPr lang="ru-RU"/>
        </a:p>
      </dgm:t>
    </dgm:pt>
    <dgm:pt modelId="{656444A4-E465-4DA1-BF9B-83FCC213854E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безвозмездные поступления</a:t>
          </a:r>
        </a:p>
      </dgm:t>
    </dgm:pt>
    <dgm:pt modelId="{B272CEF5-65A8-4C56-9FA5-05BC3EEDECA6}" type="parTrans" cxnId="{6273156D-73C4-42E6-B94D-0F8323EE95F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49E13969-C09D-4D65-8435-219CE94F808C}" type="sibTrans" cxnId="{6273156D-73C4-42E6-B94D-0F8323EE95F1}">
      <dgm:prSet/>
      <dgm:spPr/>
      <dgm:t>
        <a:bodyPr/>
        <a:lstStyle/>
        <a:p>
          <a:endParaRPr lang="ru-RU"/>
        </a:p>
      </dgm:t>
    </dgm:pt>
    <dgm:pt modelId="{2F015054-0673-42EB-B816-6E4959293678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Доходы от предусмотренных налоговым законодательством РФ федеральных, региональных и местных налогов и сборов, специальных налоговых режимов</a:t>
          </a:r>
        </a:p>
      </dgm:t>
    </dgm:pt>
    <dgm:pt modelId="{0B6DA4F4-AC96-4AB7-8ADF-19E0A76DEF76}" type="parTrans" cxnId="{4BB6E460-3C83-4230-801B-8A9E0910B7A3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8525D2C3-DA59-421C-AC81-99DC2CF036EF}" type="sibTrans" cxnId="{4BB6E460-3C83-4230-801B-8A9E0910B7A3}">
      <dgm:prSet/>
      <dgm:spPr/>
      <dgm:t>
        <a:bodyPr/>
        <a:lstStyle/>
        <a:p>
          <a:endParaRPr lang="ru-RU"/>
        </a:p>
      </dgm:t>
    </dgm:pt>
    <dgm:pt modelId="{28C80732-3571-4E14-B01D-85D08407FBF0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Доходы от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доходы от продажи материальных и нематериальных активов, штрафы и прочее</a:t>
          </a:r>
        </a:p>
      </dgm:t>
    </dgm:pt>
    <dgm:pt modelId="{23DFCF98-13F3-4772-B845-7D69545461C8}" type="parTrans" cxnId="{3DB12340-F2BE-4B66-9582-37E54B738C5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7E0B4100-CD5B-49AA-B22A-8F89D686CAE5}" type="sibTrans" cxnId="{3DB12340-F2BE-4B66-9582-37E54B738C5E}">
      <dgm:prSet/>
      <dgm:spPr/>
      <dgm:t>
        <a:bodyPr/>
        <a:lstStyle/>
        <a:p>
          <a:endParaRPr lang="ru-RU"/>
        </a:p>
      </dgm:t>
    </dgm:pt>
    <dgm:pt modelId="{C2E20B37-ACCA-4247-A3A5-5F7A97329BCA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Поступающие в бюджет денежные средства на безвозвратной и безвозмездной основе из федерального и краевого бюджета (дотации, субсидии, субвенции, иные межбюджетные трансферты), а также добровольные перечисления от физических и юридических лиц</a:t>
          </a:r>
        </a:p>
      </dgm:t>
    </dgm:pt>
    <dgm:pt modelId="{E3F19242-4237-4A58-A55B-6210BD4495F9}" type="parTrans" cxnId="{4CE6F9D5-FE7E-4FE9-A450-86DAFB19C63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4A964538-3EA1-4A8D-8AAF-93B8EA799F1C}" type="sibTrans" cxnId="{4CE6F9D5-FE7E-4FE9-A450-86DAFB19C637}">
      <dgm:prSet/>
      <dgm:spPr/>
      <dgm:t>
        <a:bodyPr/>
        <a:lstStyle/>
        <a:p>
          <a:endParaRPr lang="ru-RU"/>
        </a:p>
      </dgm:t>
    </dgm:pt>
    <dgm:pt modelId="{BEC65BA0-3F42-4314-BD54-D97DA41617E1}" type="pres">
      <dgm:prSet presAssocID="{D32F1180-CB94-45DD-9696-B23C581E613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B6F7EE4-93E9-4D63-B56F-D79DE9C4F64C}" type="pres">
      <dgm:prSet presAssocID="{D32F1180-CB94-45DD-9696-B23C581E613A}" presName="hierFlow" presStyleCnt="0"/>
      <dgm:spPr/>
    </dgm:pt>
    <dgm:pt modelId="{BE362DE6-4D90-465A-9999-137A4AF505FC}" type="pres">
      <dgm:prSet presAssocID="{D32F1180-CB94-45DD-9696-B23C581E613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055D8EB-B4F9-4B00-8ECA-04E103FF34F5}" type="pres">
      <dgm:prSet presAssocID="{EF3BC446-A531-438F-8454-B8F917C5F9F1}" presName="Name14" presStyleCnt="0"/>
      <dgm:spPr/>
    </dgm:pt>
    <dgm:pt modelId="{9A2BD362-9D01-4107-A2BC-582DF017D41A}" type="pres">
      <dgm:prSet presAssocID="{EF3BC446-A531-438F-8454-B8F917C5F9F1}" presName="level1Shape" presStyleLbl="node0" presStyleIdx="0" presStyleCnt="1" custScaleX="157031" custScaleY="41371" custLinFactNeighborX="-11331" custLinFactNeighborY="-7994">
        <dgm:presLayoutVars>
          <dgm:chPref val="3"/>
        </dgm:presLayoutVars>
      </dgm:prSet>
      <dgm:spPr/>
    </dgm:pt>
    <dgm:pt modelId="{309031DC-8E86-4735-93FB-CED5B0E6CABD}" type="pres">
      <dgm:prSet presAssocID="{EF3BC446-A531-438F-8454-B8F917C5F9F1}" presName="hierChild2" presStyleCnt="0"/>
      <dgm:spPr/>
    </dgm:pt>
    <dgm:pt modelId="{18DC5E95-8025-428C-8A77-AFC43FDFAEB3}" type="pres">
      <dgm:prSet presAssocID="{02ED4327-E1BF-4F57-AA7D-B97F8F093050}" presName="Name19" presStyleLbl="parChTrans1D2" presStyleIdx="0" presStyleCnt="3"/>
      <dgm:spPr/>
    </dgm:pt>
    <dgm:pt modelId="{15DC5D73-009F-4AEE-AA8F-E52676F4A238}" type="pres">
      <dgm:prSet presAssocID="{3062EFCA-A308-4448-B30C-4E380AE78917}" presName="Name21" presStyleCnt="0"/>
      <dgm:spPr/>
    </dgm:pt>
    <dgm:pt modelId="{0A3033F9-BB0C-4DAE-96B4-6280B7480764}" type="pres">
      <dgm:prSet presAssocID="{3062EFCA-A308-4448-B30C-4E380AE78917}" presName="level2Shape" presStyleLbl="node2" presStyleIdx="0" presStyleCnt="3" custScaleY="28484"/>
      <dgm:spPr/>
    </dgm:pt>
    <dgm:pt modelId="{FD46957B-9739-484C-90B1-850FDD96509D}" type="pres">
      <dgm:prSet presAssocID="{3062EFCA-A308-4448-B30C-4E380AE78917}" presName="hierChild3" presStyleCnt="0"/>
      <dgm:spPr/>
    </dgm:pt>
    <dgm:pt modelId="{C2DDA4EF-9952-45EC-B087-4878EFDD3F75}" type="pres">
      <dgm:prSet presAssocID="{0B6DA4F4-AC96-4AB7-8ADF-19E0A76DEF76}" presName="Name19" presStyleLbl="parChTrans1D3" presStyleIdx="0" presStyleCnt="3"/>
      <dgm:spPr/>
    </dgm:pt>
    <dgm:pt modelId="{F5DA2618-B55D-407E-8C70-7BB1E16CFF28}" type="pres">
      <dgm:prSet presAssocID="{2F015054-0673-42EB-B816-6E4959293678}" presName="Name21" presStyleCnt="0"/>
      <dgm:spPr/>
    </dgm:pt>
    <dgm:pt modelId="{E933A4FB-4153-4AD3-92E3-BFCA3B71F0F4}" type="pres">
      <dgm:prSet presAssocID="{2F015054-0673-42EB-B816-6E4959293678}" presName="level2Shape" presStyleLbl="node3" presStyleIdx="0" presStyleCnt="3" custScaleX="140614" custScaleY="109170"/>
      <dgm:spPr/>
    </dgm:pt>
    <dgm:pt modelId="{BF98FAB0-39EE-4D33-9B62-9B8B9354AAFB}" type="pres">
      <dgm:prSet presAssocID="{2F015054-0673-42EB-B816-6E4959293678}" presName="hierChild3" presStyleCnt="0"/>
      <dgm:spPr/>
    </dgm:pt>
    <dgm:pt modelId="{B92A2B91-56FB-4388-9336-F1CAD3D870FD}" type="pres">
      <dgm:prSet presAssocID="{9EFBF06C-FC58-4FEE-88AD-D3C45448C69E}" presName="Name19" presStyleLbl="parChTrans1D2" presStyleIdx="1" presStyleCnt="3"/>
      <dgm:spPr/>
    </dgm:pt>
    <dgm:pt modelId="{3741D8B6-6A7E-4D7F-9E22-BF68923A635C}" type="pres">
      <dgm:prSet presAssocID="{398B7CA0-1258-401C-93F7-B77B4BAA47D3}" presName="Name21" presStyleCnt="0"/>
      <dgm:spPr/>
    </dgm:pt>
    <dgm:pt modelId="{41FBCD5A-3CEF-4898-9C99-CBACFB315ADA}" type="pres">
      <dgm:prSet presAssocID="{398B7CA0-1258-401C-93F7-B77B4BAA47D3}" presName="level2Shape" presStyleLbl="node2" presStyleIdx="1" presStyleCnt="3" custScaleY="39879"/>
      <dgm:spPr/>
    </dgm:pt>
    <dgm:pt modelId="{9BDA33C8-3AAC-4DEF-AED1-F786D00C9C10}" type="pres">
      <dgm:prSet presAssocID="{398B7CA0-1258-401C-93F7-B77B4BAA47D3}" presName="hierChild3" presStyleCnt="0"/>
      <dgm:spPr/>
    </dgm:pt>
    <dgm:pt modelId="{A0801614-E06F-4885-AC4E-9BF70E692F4E}" type="pres">
      <dgm:prSet presAssocID="{23DFCF98-13F3-4772-B845-7D69545461C8}" presName="Name19" presStyleLbl="parChTrans1D3" presStyleIdx="1" presStyleCnt="3"/>
      <dgm:spPr/>
    </dgm:pt>
    <dgm:pt modelId="{540DB596-4AA6-4809-8EC4-3632B3AB7E8D}" type="pres">
      <dgm:prSet presAssocID="{28C80732-3571-4E14-B01D-85D08407FBF0}" presName="Name21" presStyleCnt="0"/>
      <dgm:spPr/>
    </dgm:pt>
    <dgm:pt modelId="{ED93CF32-F017-4814-B515-FD798AE96013}" type="pres">
      <dgm:prSet presAssocID="{28C80732-3571-4E14-B01D-85D08407FBF0}" presName="level2Shape" presStyleLbl="node3" presStyleIdx="1" presStyleCnt="3" custScaleX="118222" custScaleY="205840"/>
      <dgm:spPr/>
    </dgm:pt>
    <dgm:pt modelId="{E218E0E0-D095-48DF-8B58-7EE8B17FDD01}" type="pres">
      <dgm:prSet presAssocID="{28C80732-3571-4E14-B01D-85D08407FBF0}" presName="hierChild3" presStyleCnt="0"/>
      <dgm:spPr/>
    </dgm:pt>
    <dgm:pt modelId="{CD96D4C0-50B0-458A-98A9-7FA5027A0DAB}" type="pres">
      <dgm:prSet presAssocID="{B272CEF5-65A8-4C56-9FA5-05BC3EEDECA6}" presName="Name19" presStyleLbl="parChTrans1D2" presStyleIdx="2" presStyleCnt="3"/>
      <dgm:spPr/>
    </dgm:pt>
    <dgm:pt modelId="{0BA19988-1467-4B70-816D-F1BA2371A277}" type="pres">
      <dgm:prSet presAssocID="{656444A4-E465-4DA1-BF9B-83FCC213854E}" presName="Name21" presStyleCnt="0"/>
      <dgm:spPr/>
    </dgm:pt>
    <dgm:pt modelId="{E2BCDE4D-15FB-475A-BB1F-C49C4E304DFD}" type="pres">
      <dgm:prSet presAssocID="{656444A4-E465-4DA1-BF9B-83FCC213854E}" presName="level2Shape" presStyleLbl="node2" presStyleIdx="2" presStyleCnt="3" custScaleY="36204"/>
      <dgm:spPr/>
    </dgm:pt>
    <dgm:pt modelId="{5A95585B-C2C7-469C-ABA5-E6926312F168}" type="pres">
      <dgm:prSet presAssocID="{656444A4-E465-4DA1-BF9B-83FCC213854E}" presName="hierChild3" presStyleCnt="0"/>
      <dgm:spPr/>
    </dgm:pt>
    <dgm:pt modelId="{E2082AB9-ADFA-4FEC-8EEE-71ED7860CD6E}" type="pres">
      <dgm:prSet presAssocID="{E3F19242-4237-4A58-A55B-6210BD4495F9}" presName="Name19" presStyleLbl="parChTrans1D3" presStyleIdx="2" presStyleCnt="3"/>
      <dgm:spPr/>
    </dgm:pt>
    <dgm:pt modelId="{142F6C14-28E4-4657-80CE-666145050C91}" type="pres">
      <dgm:prSet presAssocID="{C2E20B37-ACCA-4247-A3A5-5F7A97329BCA}" presName="Name21" presStyleCnt="0"/>
      <dgm:spPr/>
    </dgm:pt>
    <dgm:pt modelId="{A8AE9822-D828-4CEC-98E7-DAAA33F9A56D}" type="pres">
      <dgm:prSet presAssocID="{C2E20B37-ACCA-4247-A3A5-5F7A97329BCA}" presName="level2Shape" presStyleLbl="node3" presStyleIdx="2" presStyleCnt="3" custScaleX="125164" custScaleY="206856"/>
      <dgm:spPr/>
    </dgm:pt>
    <dgm:pt modelId="{7EEEA134-8A14-48C7-B2CE-D33B5CED0CBD}" type="pres">
      <dgm:prSet presAssocID="{C2E20B37-ACCA-4247-A3A5-5F7A97329BCA}" presName="hierChild3" presStyleCnt="0"/>
      <dgm:spPr/>
    </dgm:pt>
    <dgm:pt modelId="{EBDD3479-40A4-4F63-835B-668E96E74B53}" type="pres">
      <dgm:prSet presAssocID="{D32F1180-CB94-45DD-9696-B23C581E613A}" presName="bgShapesFlow" presStyleCnt="0"/>
      <dgm:spPr/>
    </dgm:pt>
  </dgm:ptLst>
  <dgm:cxnLst>
    <dgm:cxn modelId="{3FE22800-A0CA-4D7D-8EC7-34046F6C7311}" type="presOf" srcId="{9EFBF06C-FC58-4FEE-88AD-D3C45448C69E}" destId="{B92A2B91-56FB-4388-9336-F1CAD3D870FD}" srcOrd="0" destOrd="0" presId="urn:microsoft.com/office/officeart/2005/8/layout/hierarchy6"/>
    <dgm:cxn modelId="{AB80C80F-2400-4208-9784-CBA773D17369}" srcId="{EF3BC446-A531-438F-8454-B8F917C5F9F1}" destId="{398B7CA0-1258-401C-93F7-B77B4BAA47D3}" srcOrd="1" destOrd="0" parTransId="{9EFBF06C-FC58-4FEE-88AD-D3C45448C69E}" sibTransId="{07F708BA-DE4D-4E08-8824-498A955D5CE5}"/>
    <dgm:cxn modelId="{5A08A823-F4AF-4531-B70A-0201CD895A65}" type="presOf" srcId="{3062EFCA-A308-4448-B30C-4E380AE78917}" destId="{0A3033F9-BB0C-4DAE-96B4-6280B7480764}" srcOrd="0" destOrd="0" presId="urn:microsoft.com/office/officeart/2005/8/layout/hierarchy6"/>
    <dgm:cxn modelId="{83808532-F127-4E81-AF3A-42DB101E8C58}" type="presOf" srcId="{D32F1180-CB94-45DD-9696-B23C581E613A}" destId="{BEC65BA0-3F42-4314-BD54-D97DA41617E1}" srcOrd="0" destOrd="0" presId="urn:microsoft.com/office/officeart/2005/8/layout/hierarchy6"/>
    <dgm:cxn modelId="{3DB12340-F2BE-4B66-9582-37E54B738C5E}" srcId="{398B7CA0-1258-401C-93F7-B77B4BAA47D3}" destId="{28C80732-3571-4E14-B01D-85D08407FBF0}" srcOrd="0" destOrd="0" parTransId="{23DFCF98-13F3-4772-B845-7D69545461C8}" sibTransId="{7E0B4100-CD5B-49AA-B22A-8F89D686CAE5}"/>
    <dgm:cxn modelId="{3A886540-9D39-4248-A49F-4F7D7EB9AF09}" type="presOf" srcId="{0B6DA4F4-AC96-4AB7-8ADF-19E0A76DEF76}" destId="{C2DDA4EF-9952-45EC-B087-4878EFDD3F75}" srcOrd="0" destOrd="0" presId="urn:microsoft.com/office/officeart/2005/8/layout/hierarchy6"/>
    <dgm:cxn modelId="{652C9240-CC21-4B42-B5EE-458FABF7FD0D}" type="presOf" srcId="{2F015054-0673-42EB-B816-6E4959293678}" destId="{E933A4FB-4153-4AD3-92E3-BFCA3B71F0F4}" srcOrd="0" destOrd="0" presId="urn:microsoft.com/office/officeart/2005/8/layout/hierarchy6"/>
    <dgm:cxn modelId="{4BB6E460-3C83-4230-801B-8A9E0910B7A3}" srcId="{3062EFCA-A308-4448-B30C-4E380AE78917}" destId="{2F015054-0673-42EB-B816-6E4959293678}" srcOrd="0" destOrd="0" parTransId="{0B6DA4F4-AC96-4AB7-8ADF-19E0A76DEF76}" sibTransId="{8525D2C3-DA59-421C-AC81-99DC2CF036EF}"/>
    <dgm:cxn modelId="{6273156D-73C4-42E6-B94D-0F8323EE95F1}" srcId="{EF3BC446-A531-438F-8454-B8F917C5F9F1}" destId="{656444A4-E465-4DA1-BF9B-83FCC213854E}" srcOrd="2" destOrd="0" parTransId="{B272CEF5-65A8-4C56-9FA5-05BC3EEDECA6}" sibTransId="{49E13969-C09D-4D65-8435-219CE94F808C}"/>
    <dgm:cxn modelId="{E3EC116E-B6F1-4CF1-884B-8693AC65423F}" type="presOf" srcId="{EF3BC446-A531-438F-8454-B8F917C5F9F1}" destId="{9A2BD362-9D01-4107-A2BC-582DF017D41A}" srcOrd="0" destOrd="0" presId="urn:microsoft.com/office/officeart/2005/8/layout/hierarchy6"/>
    <dgm:cxn modelId="{89A2C351-6FF6-44A9-A46B-BC17D8013BFB}" type="presOf" srcId="{656444A4-E465-4DA1-BF9B-83FCC213854E}" destId="{E2BCDE4D-15FB-475A-BB1F-C49C4E304DFD}" srcOrd="0" destOrd="0" presId="urn:microsoft.com/office/officeart/2005/8/layout/hierarchy6"/>
    <dgm:cxn modelId="{3B41069C-C964-4107-9912-C44A3ABE9C2B}" type="presOf" srcId="{C2E20B37-ACCA-4247-A3A5-5F7A97329BCA}" destId="{A8AE9822-D828-4CEC-98E7-DAAA33F9A56D}" srcOrd="0" destOrd="0" presId="urn:microsoft.com/office/officeart/2005/8/layout/hierarchy6"/>
    <dgm:cxn modelId="{36BCCFA2-7E74-4E33-B3CB-AE7C227B144C}" type="presOf" srcId="{02ED4327-E1BF-4F57-AA7D-B97F8F093050}" destId="{18DC5E95-8025-428C-8A77-AFC43FDFAEB3}" srcOrd="0" destOrd="0" presId="urn:microsoft.com/office/officeart/2005/8/layout/hierarchy6"/>
    <dgm:cxn modelId="{784C2AA6-FA3F-4A21-B6FD-10A8CDB1D0ED}" type="presOf" srcId="{B272CEF5-65A8-4C56-9FA5-05BC3EEDECA6}" destId="{CD96D4C0-50B0-458A-98A9-7FA5027A0DAB}" srcOrd="0" destOrd="0" presId="urn:microsoft.com/office/officeart/2005/8/layout/hierarchy6"/>
    <dgm:cxn modelId="{A9233FB6-9CA4-4AD1-8513-DC51A134A3C9}" type="presOf" srcId="{23DFCF98-13F3-4772-B845-7D69545461C8}" destId="{A0801614-E06F-4885-AC4E-9BF70E692F4E}" srcOrd="0" destOrd="0" presId="urn:microsoft.com/office/officeart/2005/8/layout/hierarchy6"/>
    <dgm:cxn modelId="{C53C97CC-6236-410F-A430-5CAF22776F04}" srcId="{EF3BC446-A531-438F-8454-B8F917C5F9F1}" destId="{3062EFCA-A308-4448-B30C-4E380AE78917}" srcOrd="0" destOrd="0" parTransId="{02ED4327-E1BF-4F57-AA7D-B97F8F093050}" sibTransId="{F667B02B-B89C-4747-8825-17154E9E7195}"/>
    <dgm:cxn modelId="{4CE6F9D5-FE7E-4FE9-A450-86DAFB19C637}" srcId="{656444A4-E465-4DA1-BF9B-83FCC213854E}" destId="{C2E20B37-ACCA-4247-A3A5-5F7A97329BCA}" srcOrd="0" destOrd="0" parTransId="{E3F19242-4237-4A58-A55B-6210BD4495F9}" sibTransId="{4A964538-3EA1-4A8D-8AAF-93B8EA799F1C}"/>
    <dgm:cxn modelId="{D978BDD8-EAF2-4652-90CC-E708BB519ECD}" type="presOf" srcId="{E3F19242-4237-4A58-A55B-6210BD4495F9}" destId="{E2082AB9-ADFA-4FEC-8EEE-71ED7860CD6E}" srcOrd="0" destOrd="0" presId="urn:microsoft.com/office/officeart/2005/8/layout/hierarchy6"/>
    <dgm:cxn modelId="{0B1F63EF-A193-4AF2-86A3-20B480ED6DC9}" type="presOf" srcId="{398B7CA0-1258-401C-93F7-B77B4BAA47D3}" destId="{41FBCD5A-3CEF-4898-9C99-CBACFB315ADA}" srcOrd="0" destOrd="0" presId="urn:microsoft.com/office/officeart/2005/8/layout/hierarchy6"/>
    <dgm:cxn modelId="{569CA6F4-2F57-49D7-A256-9C7CFD03966B}" srcId="{D32F1180-CB94-45DD-9696-B23C581E613A}" destId="{EF3BC446-A531-438F-8454-B8F917C5F9F1}" srcOrd="0" destOrd="0" parTransId="{230210D9-4C31-4984-B5B7-479A1DCA7D06}" sibTransId="{BDF99E1D-C273-4C6E-9CE0-AFB65ECCC9D0}"/>
    <dgm:cxn modelId="{312400F9-F150-448B-8294-1752BB94C4CE}" type="presOf" srcId="{28C80732-3571-4E14-B01D-85D08407FBF0}" destId="{ED93CF32-F017-4814-B515-FD798AE96013}" srcOrd="0" destOrd="0" presId="urn:microsoft.com/office/officeart/2005/8/layout/hierarchy6"/>
    <dgm:cxn modelId="{52547BDF-2ECD-4141-A838-379BA56D445E}" type="presParOf" srcId="{BEC65BA0-3F42-4314-BD54-D97DA41617E1}" destId="{4B6F7EE4-93E9-4D63-B56F-D79DE9C4F64C}" srcOrd="0" destOrd="0" presId="urn:microsoft.com/office/officeart/2005/8/layout/hierarchy6"/>
    <dgm:cxn modelId="{13CA972D-A05E-4CAC-BFAF-199EE0E005CE}" type="presParOf" srcId="{4B6F7EE4-93E9-4D63-B56F-D79DE9C4F64C}" destId="{BE362DE6-4D90-465A-9999-137A4AF505FC}" srcOrd="0" destOrd="0" presId="urn:microsoft.com/office/officeart/2005/8/layout/hierarchy6"/>
    <dgm:cxn modelId="{3E60B953-0372-47DB-AE49-3EC4932C233C}" type="presParOf" srcId="{BE362DE6-4D90-465A-9999-137A4AF505FC}" destId="{A055D8EB-B4F9-4B00-8ECA-04E103FF34F5}" srcOrd="0" destOrd="0" presId="urn:microsoft.com/office/officeart/2005/8/layout/hierarchy6"/>
    <dgm:cxn modelId="{125AD133-B76E-4F89-8837-330B82062F77}" type="presParOf" srcId="{A055D8EB-B4F9-4B00-8ECA-04E103FF34F5}" destId="{9A2BD362-9D01-4107-A2BC-582DF017D41A}" srcOrd="0" destOrd="0" presId="urn:microsoft.com/office/officeart/2005/8/layout/hierarchy6"/>
    <dgm:cxn modelId="{22EEEBCF-79CD-483A-AAA8-C8F807B1141A}" type="presParOf" srcId="{A055D8EB-B4F9-4B00-8ECA-04E103FF34F5}" destId="{309031DC-8E86-4735-93FB-CED5B0E6CABD}" srcOrd="1" destOrd="0" presId="urn:microsoft.com/office/officeart/2005/8/layout/hierarchy6"/>
    <dgm:cxn modelId="{89497A3C-AC96-4EAF-AFAA-F049C33077E4}" type="presParOf" srcId="{309031DC-8E86-4735-93FB-CED5B0E6CABD}" destId="{18DC5E95-8025-428C-8A77-AFC43FDFAEB3}" srcOrd="0" destOrd="0" presId="urn:microsoft.com/office/officeart/2005/8/layout/hierarchy6"/>
    <dgm:cxn modelId="{31EF78D4-B2E1-46EF-8481-66360291A50F}" type="presParOf" srcId="{309031DC-8E86-4735-93FB-CED5B0E6CABD}" destId="{15DC5D73-009F-4AEE-AA8F-E52676F4A238}" srcOrd="1" destOrd="0" presId="urn:microsoft.com/office/officeart/2005/8/layout/hierarchy6"/>
    <dgm:cxn modelId="{248E2D51-DC9C-4A6D-B6BC-D762BDED35E1}" type="presParOf" srcId="{15DC5D73-009F-4AEE-AA8F-E52676F4A238}" destId="{0A3033F9-BB0C-4DAE-96B4-6280B7480764}" srcOrd="0" destOrd="0" presId="urn:microsoft.com/office/officeart/2005/8/layout/hierarchy6"/>
    <dgm:cxn modelId="{62B1B9F5-85C3-400C-9738-4A066E089E81}" type="presParOf" srcId="{15DC5D73-009F-4AEE-AA8F-E52676F4A238}" destId="{FD46957B-9739-484C-90B1-850FDD96509D}" srcOrd="1" destOrd="0" presId="urn:microsoft.com/office/officeart/2005/8/layout/hierarchy6"/>
    <dgm:cxn modelId="{8ED8C550-7DFF-42F9-A98D-FE5F11D523B1}" type="presParOf" srcId="{FD46957B-9739-484C-90B1-850FDD96509D}" destId="{C2DDA4EF-9952-45EC-B087-4878EFDD3F75}" srcOrd="0" destOrd="0" presId="urn:microsoft.com/office/officeart/2005/8/layout/hierarchy6"/>
    <dgm:cxn modelId="{3326B95D-CD22-4C03-BCE6-655FD16FE09C}" type="presParOf" srcId="{FD46957B-9739-484C-90B1-850FDD96509D}" destId="{F5DA2618-B55D-407E-8C70-7BB1E16CFF28}" srcOrd="1" destOrd="0" presId="urn:microsoft.com/office/officeart/2005/8/layout/hierarchy6"/>
    <dgm:cxn modelId="{8DF17664-D324-492A-96E4-1584F51CE495}" type="presParOf" srcId="{F5DA2618-B55D-407E-8C70-7BB1E16CFF28}" destId="{E933A4FB-4153-4AD3-92E3-BFCA3B71F0F4}" srcOrd="0" destOrd="0" presId="urn:microsoft.com/office/officeart/2005/8/layout/hierarchy6"/>
    <dgm:cxn modelId="{BC55EDEA-077F-4E6B-A732-BD17AAA5EFEC}" type="presParOf" srcId="{F5DA2618-B55D-407E-8C70-7BB1E16CFF28}" destId="{BF98FAB0-39EE-4D33-9B62-9B8B9354AAFB}" srcOrd="1" destOrd="0" presId="urn:microsoft.com/office/officeart/2005/8/layout/hierarchy6"/>
    <dgm:cxn modelId="{79A48527-A941-4285-9224-A470890EEC59}" type="presParOf" srcId="{309031DC-8E86-4735-93FB-CED5B0E6CABD}" destId="{B92A2B91-56FB-4388-9336-F1CAD3D870FD}" srcOrd="2" destOrd="0" presId="urn:microsoft.com/office/officeart/2005/8/layout/hierarchy6"/>
    <dgm:cxn modelId="{23F82FFF-B6B2-4CD3-AD29-DF72099C9355}" type="presParOf" srcId="{309031DC-8E86-4735-93FB-CED5B0E6CABD}" destId="{3741D8B6-6A7E-4D7F-9E22-BF68923A635C}" srcOrd="3" destOrd="0" presId="urn:microsoft.com/office/officeart/2005/8/layout/hierarchy6"/>
    <dgm:cxn modelId="{3E051428-917D-4923-BA2D-499F32AF7BD4}" type="presParOf" srcId="{3741D8B6-6A7E-4D7F-9E22-BF68923A635C}" destId="{41FBCD5A-3CEF-4898-9C99-CBACFB315ADA}" srcOrd="0" destOrd="0" presId="urn:microsoft.com/office/officeart/2005/8/layout/hierarchy6"/>
    <dgm:cxn modelId="{016BDF42-BA7B-48AF-822F-F80A038D52C5}" type="presParOf" srcId="{3741D8B6-6A7E-4D7F-9E22-BF68923A635C}" destId="{9BDA33C8-3AAC-4DEF-AED1-F786D00C9C10}" srcOrd="1" destOrd="0" presId="urn:microsoft.com/office/officeart/2005/8/layout/hierarchy6"/>
    <dgm:cxn modelId="{BC6265E0-2480-4DF1-B327-0EA790EFD807}" type="presParOf" srcId="{9BDA33C8-3AAC-4DEF-AED1-F786D00C9C10}" destId="{A0801614-E06F-4885-AC4E-9BF70E692F4E}" srcOrd="0" destOrd="0" presId="urn:microsoft.com/office/officeart/2005/8/layout/hierarchy6"/>
    <dgm:cxn modelId="{61AEB00F-272A-40B6-95B7-626E1ADDA797}" type="presParOf" srcId="{9BDA33C8-3AAC-4DEF-AED1-F786D00C9C10}" destId="{540DB596-4AA6-4809-8EC4-3632B3AB7E8D}" srcOrd="1" destOrd="0" presId="urn:microsoft.com/office/officeart/2005/8/layout/hierarchy6"/>
    <dgm:cxn modelId="{A1A195BF-103B-4070-91BE-54A78D9DDC36}" type="presParOf" srcId="{540DB596-4AA6-4809-8EC4-3632B3AB7E8D}" destId="{ED93CF32-F017-4814-B515-FD798AE96013}" srcOrd="0" destOrd="0" presId="urn:microsoft.com/office/officeart/2005/8/layout/hierarchy6"/>
    <dgm:cxn modelId="{035E88C1-4A8B-4829-B806-20ADCA7D8938}" type="presParOf" srcId="{540DB596-4AA6-4809-8EC4-3632B3AB7E8D}" destId="{E218E0E0-D095-48DF-8B58-7EE8B17FDD01}" srcOrd="1" destOrd="0" presId="urn:microsoft.com/office/officeart/2005/8/layout/hierarchy6"/>
    <dgm:cxn modelId="{885D7DD4-21F3-40EF-A041-D567C79C1A8E}" type="presParOf" srcId="{309031DC-8E86-4735-93FB-CED5B0E6CABD}" destId="{CD96D4C0-50B0-458A-98A9-7FA5027A0DAB}" srcOrd="4" destOrd="0" presId="urn:microsoft.com/office/officeart/2005/8/layout/hierarchy6"/>
    <dgm:cxn modelId="{557F5561-2C61-4D37-83EE-C7F0D8A1BF8A}" type="presParOf" srcId="{309031DC-8E86-4735-93FB-CED5B0E6CABD}" destId="{0BA19988-1467-4B70-816D-F1BA2371A277}" srcOrd="5" destOrd="0" presId="urn:microsoft.com/office/officeart/2005/8/layout/hierarchy6"/>
    <dgm:cxn modelId="{65040403-1BB6-46C3-97F6-3B18135EF426}" type="presParOf" srcId="{0BA19988-1467-4B70-816D-F1BA2371A277}" destId="{E2BCDE4D-15FB-475A-BB1F-C49C4E304DFD}" srcOrd="0" destOrd="0" presId="urn:microsoft.com/office/officeart/2005/8/layout/hierarchy6"/>
    <dgm:cxn modelId="{E718E799-EA76-4BAF-BF73-0DD47AE869A6}" type="presParOf" srcId="{0BA19988-1467-4B70-816D-F1BA2371A277}" destId="{5A95585B-C2C7-469C-ABA5-E6926312F168}" srcOrd="1" destOrd="0" presId="urn:microsoft.com/office/officeart/2005/8/layout/hierarchy6"/>
    <dgm:cxn modelId="{9E5C5A11-6AF2-4BA3-9C63-270CD6131562}" type="presParOf" srcId="{5A95585B-C2C7-469C-ABA5-E6926312F168}" destId="{E2082AB9-ADFA-4FEC-8EEE-71ED7860CD6E}" srcOrd="0" destOrd="0" presId="urn:microsoft.com/office/officeart/2005/8/layout/hierarchy6"/>
    <dgm:cxn modelId="{CBB7A60B-3003-4584-8772-18F29ED65229}" type="presParOf" srcId="{5A95585B-C2C7-469C-ABA5-E6926312F168}" destId="{142F6C14-28E4-4657-80CE-666145050C91}" srcOrd="1" destOrd="0" presId="urn:microsoft.com/office/officeart/2005/8/layout/hierarchy6"/>
    <dgm:cxn modelId="{F092480F-DAC5-4EF7-A6AF-780668DDD7A5}" type="presParOf" srcId="{142F6C14-28E4-4657-80CE-666145050C91}" destId="{A8AE9822-D828-4CEC-98E7-DAAA33F9A56D}" srcOrd="0" destOrd="0" presId="urn:microsoft.com/office/officeart/2005/8/layout/hierarchy6"/>
    <dgm:cxn modelId="{A69BAB3E-B924-4F48-A019-126E47475BF8}" type="presParOf" srcId="{142F6C14-28E4-4657-80CE-666145050C91}" destId="{7EEEA134-8A14-48C7-B2CE-D33B5CED0CBD}" srcOrd="1" destOrd="0" presId="urn:microsoft.com/office/officeart/2005/8/layout/hierarchy6"/>
    <dgm:cxn modelId="{EF6E75C0-7DAA-4066-BB5C-D233A32F7BC9}" type="presParOf" srcId="{BEC65BA0-3F42-4314-BD54-D97DA41617E1}" destId="{EBDD3479-40A4-4F63-835B-668E96E74B53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BD362-9D01-4107-A2BC-582DF017D41A}">
      <dsp:nvSpPr>
        <dsp:cNvPr id="0" name=""/>
        <dsp:cNvSpPr/>
      </dsp:nvSpPr>
      <dsp:spPr>
        <a:xfrm>
          <a:off x="2736307" y="241823"/>
          <a:ext cx="3156158" cy="554342"/>
        </a:xfrm>
        <a:prstGeom prst="roundRect">
          <a:avLst>
            <a:gd name="adj" fmla="val 10000"/>
          </a:avLst>
        </a:prstGeom>
        <a:solidFill>
          <a:srgbClr val="FFFFCC"/>
        </a:solidFill>
        <a:ln w="9525" cap="flat" cmpd="sng" algn="ctr">
          <a:solidFill>
            <a:schemeClr val="tx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Доходы бюджета города</a:t>
          </a:r>
        </a:p>
      </dsp:txBody>
      <dsp:txXfrm>
        <a:off x="2752543" y="258059"/>
        <a:ext cx="3123686" cy="521870"/>
      </dsp:txXfrm>
    </dsp:sp>
    <dsp:sp modelId="{18DC5E95-8025-428C-8A77-AFC43FDFAEB3}">
      <dsp:nvSpPr>
        <dsp:cNvPr id="0" name=""/>
        <dsp:cNvSpPr/>
      </dsp:nvSpPr>
      <dsp:spPr>
        <a:xfrm>
          <a:off x="1415625" y="796165"/>
          <a:ext cx="2898761" cy="643086"/>
        </a:xfrm>
        <a:custGeom>
          <a:avLst/>
          <a:gdLst/>
          <a:ahLst/>
          <a:cxnLst/>
          <a:rect l="0" t="0" r="0" b="0"/>
          <a:pathLst>
            <a:path>
              <a:moveTo>
                <a:pt x="2898761" y="0"/>
              </a:moveTo>
              <a:lnTo>
                <a:pt x="2898761" y="321543"/>
              </a:lnTo>
              <a:lnTo>
                <a:pt x="0" y="321543"/>
              </a:lnTo>
              <a:lnTo>
                <a:pt x="0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0A3033F9-BB0C-4DAE-96B4-6280B7480764}">
      <dsp:nvSpPr>
        <dsp:cNvPr id="0" name=""/>
        <dsp:cNvSpPr/>
      </dsp:nvSpPr>
      <dsp:spPr>
        <a:xfrm>
          <a:off x="410678" y="1439251"/>
          <a:ext cx="2009895" cy="381665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налоговые доходы</a:t>
          </a:r>
        </a:p>
      </dsp:txBody>
      <dsp:txXfrm>
        <a:off x="421857" y="1450430"/>
        <a:ext cx="1987537" cy="359307"/>
      </dsp:txXfrm>
    </dsp:sp>
    <dsp:sp modelId="{C2DDA4EF-9952-45EC-B087-4878EFDD3F75}">
      <dsp:nvSpPr>
        <dsp:cNvPr id="0" name=""/>
        <dsp:cNvSpPr/>
      </dsp:nvSpPr>
      <dsp:spPr>
        <a:xfrm>
          <a:off x="1369905" y="1820917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933A4FB-4153-4AD3-92E3-BFCA3B71F0F4}">
      <dsp:nvSpPr>
        <dsp:cNvPr id="0" name=""/>
        <dsp:cNvSpPr/>
      </dsp:nvSpPr>
      <dsp:spPr>
        <a:xfrm>
          <a:off x="2528" y="2356889"/>
          <a:ext cx="2826193" cy="1462801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Доходы от предусмотренных налоговым законодательством РФ федеральных, региональных и местных налогов и сборов, специальных налоговых режимов</a:t>
          </a:r>
        </a:p>
      </dsp:txBody>
      <dsp:txXfrm>
        <a:off x="45372" y="2399733"/>
        <a:ext cx="2740505" cy="1377113"/>
      </dsp:txXfrm>
    </dsp:sp>
    <dsp:sp modelId="{B92A2B91-56FB-4388-9336-F1CAD3D870FD}">
      <dsp:nvSpPr>
        <dsp:cNvPr id="0" name=""/>
        <dsp:cNvSpPr/>
      </dsp:nvSpPr>
      <dsp:spPr>
        <a:xfrm>
          <a:off x="4314386" y="796165"/>
          <a:ext cx="305373" cy="643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43"/>
              </a:lnTo>
              <a:lnTo>
                <a:pt x="305373" y="321543"/>
              </a:lnTo>
              <a:lnTo>
                <a:pt x="305373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41FBCD5A-3CEF-4898-9C99-CBACFB315ADA}">
      <dsp:nvSpPr>
        <dsp:cNvPr id="0" name=""/>
        <dsp:cNvSpPr/>
      </dsp:nvSpPr>
      <dsp:spPr>
        <a:xfrm>
          <a:off x="3614812" y="1439251"/>
          <a:ext cx="2009895" cy="534350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неналоговые доходы</a:t>
          </a:r>
        </a:p>
      </dsp:txBody>
      <dsp:txXfrm>
        <a:off x="3630463" y="1454902"/>
        <a:ext cx="1978593" cy="503048"/>
      </dsp:txXfrm>
    </dsp:sp>
    <dsp:sp modelId="{A0801614-E06F-4885-AC4E-9BF70E692F4E}">
      <dsp:nvSpPr>
        <dsp:cNvPr id="0" name=""/>
        <dsp:cNvSpPr/>
      </dsp:nvSpPr>
      <dsp:spPr>
        <a:xfrm>
          <a:off x="4574040" y="1973602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D93CF32-F017-4814-B515-FD798AE96013}">
      <dsp:nvSpPr>
        <dsp:cNvPr id="0" name=""/>
        <dsp:cNvSpPr/>
      </dsp:nvSpPr>
      <dsp:spPr>
        <a:xfrm>
          <a:off x="3431691" y="2509574"/>
          <a:ext cx="2376138" cy="2758112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Доходы от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доходы от продажи материальных и нематериальных активов, штрафы и прочее</a:t>
          </a:r>
        </a:p>
      </dsp:txBody>
      <dsp:txXfrm>
        <a:off x="3501286" y="2579169"/>
        <a:ext cx="2236948" cy="2618922"/>
      </dsp:txXfrm>
    </dsp:sp>
    <dsp:sp modelId="{CD96D4C0-50B0-458A-98A9-7FA5027A0DAB}">
      <dsp:nvSpPr>
        <dsp:cNvPr id="0" name=""/>
        <dsp:cNvSpPr/>
      </dsp:nvSpPr>
      <dsp:spPr>
        <a:xfrm>
          <a:off x="4314386" y="796165"/>
          <a:ext cx="3354243" cy="643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43"/>
              </a:lnTo>
              <a:lnTo>
                <a:pt x="3354243" y="321543"/>
              </a:lnTo>
              <a:lnTo>
                <a:pt x="3354243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2BCDE4D-15FB-475A-BB1F-C49C4E304DFD}">
      <dsp:nvSpPr>
        <dsp:cNvPr id="0" name=""/>
        <dsp:cNvSpPr/>
      </dsp:nvSpPr>
      <dsp:spPr>
        <a:xfrm>
          <a:off x="6663683" y="1439251"/>
          <a:ext cx="2009895" cy="485108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безвозмездные поступления</a:t>
          </a:r>
        </a:p>
      </dsp:txBody>
      <dsp:txXfrm>
        <a:off x="6677891" y="1453459"/>
        <a:ext cx="1981479" cy="456692"/>
      </dsp:txXfrm>
    </dsp:sp>
    <dsp:sp modelId="{E2082AB9-ADFA-4FEC-8EEE-71ED7860CD6E}">
      <dsp:nvSpPr>
        <dsp:cNvPr id="0" name=""/>
        <dsp:cNvSpPr/>
      </dsp:nvSpPr>
      <dsp:spPr>
        <a:xfrm>
          <a:off x="7622910" y="1924360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A8AE9822-D828-4CEC-98E7-DAAA33F9A56D}">
      <dsp:nvSpPr>
        <dsp:cNvPr id="0" name=""/>
        <dsp:cNvSpPr/>
      </dsp:nvSpPr>
      <dsp:spPr>
        <a:xfrm>
          <a:off x="6410798" y="2460332"/>
          <a:ext cx="2515665" cy="2771725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Поступающие в бюджет денежные средства на безвозвратной и безвозмездной основе из федерального и краевого бюджета (дотации, субсидии, субвенции, иные межбюджетные трансферты), а также добровольные перечисления от физических и юридических лиц</a:t>
          </a:r>
        </a:p>
      </dsp:txBody>
      <dsp:txXfrm>
        <a:off x="6484479" y="2534013"/>
        <a:ext cx="2368303" cy="2624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drawing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0.29875</cdr:x>
      <cdr:y>0.78591</cdr:y>
    </cdr:from>
    <cdr:to>
      <cdr:x>0.40986</cdr:x>
      <cdr:y>0.84955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8616" y="3556992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0.17054</cdr:x>
      <cdr:y>0.76114</cdr:y>
    </cdr:from>
    <cdr:to>
      <cdr:x>0.31008</cdr:x>
      <cdr:y>0.86351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3212371"/>
          <a:ext cx="1296167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0.2811</cdr:x>
      <cdr:y>0.57328</cdr:y>
    </cdr:from>
    <cdr:to>
      <cdr:x>0.39221</cdr:x>
      <cdr:y>0.83895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11127" y="2419529"/>
          <a:ext cx="1032105" cy="112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0.17829</cdr:x>
      <cdr:y>0.60741</cdr:y>
    </cdr:from>
    <cdr:to>
      <cdr:x>0.31008</cdr:x>
      <cdr:y>0.67565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56184" y="2563544"/>
          <a:ext cx="1224159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0.17829</cdr:x>
      <cdr:y>0.41991</cdr:y>
    </cdr:from>
    <cdr:to>
      <cdr:x>0.31008</cdr:x>
      <cdr:y>0.52228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656184" y="1772219"/>
          <a:ext cx="1224159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0.53488</cdr:x>
      <cdr:y>0.3346</cdr:y>
    </cdr:from>
    <cdr:to>
      <cdr:x>0.66667</cdr:x>
      <cdr:y>0.46838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968552" y="1412170"/>
          <a:ext cx="1224167" cy="564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0.54264</cdr:x>
      <cdr:y>0.60741</cdr:y>
    </cdr:from>
    <cdr:to>
      <cdr:x>0.65892</cdr:x>
      <cdr:y>0.72685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040560" y="2563545"/>
          <a:ext cx="1080129" cy="504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0.52713</cdr:x>
      <cdr:y>0.72701</cdr:y>
    </cdr:from>
    <cdr:to>
      <cdr:x>0.66667</cdr:x>
      <cdr:y>0.84813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896544" y="3068326"/>
          <a:ext cx="1296175" cy="511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0.12403</cdr:x>
      <cdr:y>0.50169</cdr:y>
    </cdr:from>
    <cdr:to>
      <cdr:x>0.21365</cdr:x>
      <cdr:y>0.55887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92145" y="2487378"/>
          <a:ext cx="789164" cy="283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0.19762</cdr:x>
      <cdr:y>0.23958</cdr:y>
    </cdr:from>
    <cdr:to>
      <cdr:x>0.31211</cdr:x>
      <cdr:y>0.3122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40217" y="1187843"/>
          <a:ext cx="1008161" cy="360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0.29575</cdr:x>
      <cdr:y>0.09243</cdr:y>
    </cdr:from>
    <cdr:to>
      <cdr:x>0.40206</cdr:x>
      <cdr:y>0.16504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04313" y="458246"/>
          <a:ext cx="936130" cy="360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0.42659</cdr:x>
      <cdr:y>0.69721</cdr:y>
    </cdr:from>
    <cdr:to>
      <cdr:x>0.50018</cdr:x>
      <cdr:y>0.75531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756441" y="3456761"/>
          <a:ext cx="648009" cy="288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0.50837</cdr:x>
      <cdr:y>0.76051</cdr:y>
    </cdr:from>
    <cdr:to>
      <cdr:x>0.57379</cdr:x>
      <cdr:y>0.8186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476521" y="3770614"/>
          <a:ext cx="576067" cy="288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0.62234</cdr:x>
      <cdr:y>0.5717</cdr:y>
    </cdr:from>
    <cdr:to>
      <cdr:x>0.70411</cdr:x>
      <cdr:y>0.61527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480154" y="2834510"/>
          <a:ext cx="720039" cy="216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0.14167</cdr:x>
      <cdr:y>0.66993</cdr:y>
    </cdr:from>
    <cdr:to>
      <cdr:x>0.26153</cdr:x>
      <cdr:y>0.85817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3428851"/>
          <a:ext cx="1035705" cy="9634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0.13749</cdr:x>
      <cdr:y>0.43013</cdr:y>
    </cdr:from>
    <cdr:to>
      <cdr:x>0.2661</cdr:x>
      <cdr:y>0.49019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42392" y="2546122"/>
          <a:ext cx="1162184" cy="355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0.14167</cdr:x>
      <cdr:y>0.37006</cdr:y>
    </cdr:from>
    <cdr:to>
      <cdr:x>0.25278</cdr:x>
      <cdr:y>0.43013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80200" y="2190557"/>
          <a:ext cx="1004045" cy="355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0.14167</cdr:x>
      <cdr:y>0.27275</cdr:y>
    </cdr:from>
    <cdr:to>
      <cdr:x>0.27028</cdr:x>
      <cdr:y>0.33281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80200" y="1614533"/>
          <a:ext cx="1162184" cy="35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0.14343</cdr:x>
      <cdr:y>0.19976</cdr:y>
    </cdr:from>
    <cdr:to>
      <cdr:x>0.26986</cdr:x>
      <cdr:y>0.25982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96105" y="1182473"/>
          <a:ext cx="1142484" cy="3555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0.13749</cdr:x>
      <cdr:y>0.14107</cdr:y>
    </cdr:from>
    <cdr:to>
      <cdr:x>0.24861</cdr:x>
      <cdr:y>0.18226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42392" y="835073"/>
          <a:ext cx="1004135" cy="243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0.14343</cdr:x>
      <cdr:y>0.17467</cdr:y>
    </cdr:from>
    <cdr:to>
      <cdr:x>0.23225</cdr:x>
      <cdr:y>0.22256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296144" y="1033954"/>
          <a:ext cx="802558" cy="283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b="1" dirty="0">
            <a:ln>
              <a:solidFill>
                <a:schemeClr val="accent5">
                  <a:lumMod val="20000"/>
                  <a:lumOff val="80000"/>
                </a:schemeClr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0.14343</cdr:x>
      <cdr:y>0.12677</cdr:y>
    </cdr:from>
    <cdr:to>
      <cdr:x>0.26986</cdr:x>
      <cdr:y>0.16327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296105" y="750423"/>
          <a:ext cx="1142484" cy="216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0.42233</cdr:x>
      <cdr:y>0.39363</cdr:y>
    </cdr:from>
    <cdr:to>
      <cdr:x>0.54219</cdr:x>
      <cdr:y>0.42936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816424" y="2330098"/>
          <a:ext cx="1083114" cy="211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0.41437</cdr:x>
      <cdr:y>0.66993</cdr:y>
    </cdr:from>
    <cdr:to>
      <cdr:x>0.55361</cdr:x>
      <cdr:y>0.73424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744416" y="3965625"/>
          <a:ext cx="1258279" cy="380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0.42233</cdr:x>
      <cdr:y>0.34497</cdr:y>
    </cdr:from>
    <cdr:to>
      <cdr:x>0.52626</cdr:x>
      <cdr:y>0.38147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816424" y="2042037"/>
          <a:ext cx="939122" cy="216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0.41437</cdr:x>
      <cdr:y>0.27275</cdr:y>
    </cdr:from>
    <cdr:to>
      <cdr:x>0.54486</cdr:x>
      <cdr:y>0.33281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1614533"/>
          <a:ext cx="1179209" cy="35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0.41437</cdr:x>
      <cdr:y>0.21192</cdr:y>
    </cdr:from>
    <cdr:to>
      <cdr:x>0.54444</cdr:x>
      <cdr:y>0.25982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744417" y="1254452"/>
          <a:ext cx="1175414" cy="283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0.4125</cdr:x>
      <cdr:y>0.17795</cdr:y>
    </cdr:from>
    <cdr:to>
      <cdr:x>0.52361</cdr:x>
      <cdr:y>0.36619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394720" y="8644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0.41437</cdr:x>
      <cdr:y>0.17543</cdr:y>
    </cdr:from>
    <cdr:to>
      <cdr:x>0.54444</cdr:x>
      <cdr:y>0.21192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744416" y="1038451"/>
          <a:ext cx="1175415" cy="216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b="1" dirty="0">
            <a:ln>
              <a:solidFill>
                <a:schemeClr val="accent5">
                  <a:lumMod val="20000"/>
                  <a:lumOff val="80000"/>
                </a:schemeClr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0.4303</cdr:x>
      <cdr:y>0.12677</cdr:y>
    </cdr:from>
    <cdr:to>
      <cdr:x>0.56194</cdr:x>
      <cdr:y>0.18684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888432" y="750411"/>
          <a:ext cx="1189537" cy="355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0.04098</cdr:x>
      <cdr:y>0.83099</cdr:y>
    </cdr:from>
    <cdr:to>
      <cdr:x>0.09835</cdr:x>
      <cdr:y>0.91183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3DAF2F2-CFC4-48ED-BE92-B651F10E4DA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44492" y="4248472"/>
          <a:ext cx="482276" cy="4133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0.056</cdr:x>
      <cdr:y>0.73915</cdr:y>
    </cdr:from>
    <cdr:to>
      <cdr:x>0.36734</cdr:x>
      <cdr:y>0.73915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E198E296-48E9-49F2-86CF-963AC7585D93}"/>
            </a:ext>
          </a:extLst>
        </cdr:cNvPr>
        <cdr:cNvCxnSpPr/>
      </cdr:nvCxnSpPr>
      <cdr:spPr>
        <a:xfrm xmlns:a="http://schemas.openxmlformats.org/drawingml/2006/main">
          <a:off x="504056" y="4608513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0.64675</cdr:y>
    </cdr:from>
    <cdr:to>
      <cdr:x>0.36734</cdr:x>
      <cdr:y>0.64675</cdr:y>
    </cdr:to>
    <cdr:cxnSp macro="">
      <cdr:nvCxnSpPr>
        <cdr:cNvPr id="4" name="Прямая со стрелкой 3">
          <a:extLst xmlns:a="http://schemas.openxmlformats.org/drawingml/2006/main">
            <a:ext uri="{FF2B5EF4-FFF2-40B4-BE49-F238E27FC236}">
              <a16:creationId xmlns:a16="http://schemas.microsoft.com/office/drawing/2014/main" id="{2A29060C-7B7B-40D7-AF65-80285529776B}"/>
            </a:ext>
          </a:extLst>
        </cdr:cNvPr>
        <cdr:cNvCxnSpPr/>
      </cdr:nvCxnSpPr>
      <cdr:spPr>
        <a:xfrm xmlns:a="http://schemas.openxmlformats.org/drawingml/2006/main">
          <a:off x="504056" y="4032449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0.18574</cdr:y>
    </cdr:from>
    <cdr:to>
      <cdr:x>0.36164</cdr:x>
      <cdr:y>0.18574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:a16="http://schemas.microsoft.com/office/drawing/2014/main" id="{FDF6E720-7E54-4ECF-9C60-C86EF8F2F8CD}"/>
            </a:ext>
          </a:extLst>
        </cdr:cNvPr>
        <cdr:cNvCxnSpPr/>
      </cdr:nvCxnSpPr>
      <cdr:spPr>
        <a:xfrm xmlns:a="http://schemas.openxmlformats.org/drawingml/2006/main">
          <a:off x="454612" y="1175845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0.09239</cdr:y>
    </cdr:from>
    <cdr:to>
      <cdr:x>0.36734</cdr:x>
      <cdr:y>0.09239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:a16="http://schemas.microsoft.com/office/drawing/2014/main" id="{8875055D-66AD-4641-91BD-0CB1E14154A3}"/>
            </a:ext>
          </a:extLst>
        </cdr:cNvPr>
        <cdr:cNvCxnSpPr/>
      </cdr:nvCxnSpPr>
      <cdr:spPr>
        <a:xfrm xmlns:a="http://schemas.openxmlformats.org/drawingml/2006/main">
          <a:off x="504056" y="576065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0.55436</cdr:y>
    </cdr:from>
    <cdr:to>
      <cdr:x>0.36734</cdr:x>
      <cdr:y>0.55436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id="{0DE985CB-313E-4EF2-B2D7-AB7D4C229237}"/>
            </a:ext>
          </a:extLst>
        </cdr:cNvPr>
        <cdr:cNvCxnSpPr/>
      </cdr:nvCxnSpPr>
      <cdr:spPr>
        <a:xfrm xmlns:a="http://schemas.openxmlformats.org/drawingml/2006/main">
          <a:off x="504056" y="3456385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0.46197</cdr:y>
    </cdr:from>
    <cdr:to>
      <cdr:x>0.36734</cdr:x>
      <cdr:y>0.46197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12E71EFE-D159-4476-A1E1-E5E4DB686897}"/>
            </a:ext>
          </a:extLst>
        </cdr:cNvPr>
        <cdr:cNvCxnSpPr/>
      </cdr:nvCxnSpPr>
      <cdr:spPr>
        <a:xfrm xmlns:a="http://schemas.openxmlformats.org/drawingml/2006/main">
          <a:off x="504056" y="2880321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0.36773</cdr:y>
    </cdr:from>
    <cdr:to>
      <cdr:x>0.36164</cdr:x>
      <cdr:y>0.36773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:a16="http://schemas.microsoft.com/office/drawing/2014/main" id="{0CAF0953-1BE8-446E-B52A-70B8E254E2A5}"/>
            </a:ext>
          </a:extLst>
        </cdr:cNvPr>
        <cdr:cNvCxnSpPr/>
      </cdr:nvCxnSpPr>
      <cdr:spPr>
        <a:xfrm xmlns:a="http://schemas.openxmlformats.org/drawingml/2006/main">
          <a:off x="454612" y="2327973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0.27674</cdr:y>
    </cdr:from>
    <cdr:to>
      <cdr:x>0.36164</cdr:x>
      <cdr:y>0.27674</cdr:y>
    </cdr:to>
    <cdr:cxnSp macro="">
      <cdr:nvCxnSpPr>
        <cdr:cNvPr id="10" name="Прямая со стрелкой 9">
          <a:extLst xmlns:a="http://schemas.openxmlformats.org/drawingml/2006/main">
            <a:ext uri="{FF2B5EF4-FFF2-40B4-BE49-F238E27FC236}">
              <a16:creationId xmlns:a16="http://schemas.microsoft.com/office/drawing/2014/main" id="{B57A25C1-C2DB-42E0-B2C5-F4F9B00FDE65}"/>
            </a:ext>
          </a:extLst>
        </cdr:cNvPr>
        <cdr:cNvCxnSpPr/>
      </cdr:nvCxnSpPr>
      <cdr:spPr>
        <a:xfrm xmlns:a="http://schemas.openxmlformats.org/drawingml/2006/main">
          <a:off x="454612" y="1751909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0.81999</cdr:y>
    </cdr:from>
    <cdr:to>
      <cdr:x>0.36734</cdr:x>
      <cdr:y>0.81999</cdr:y>
    </cdr:to>
    <cdr:cxnSp macro="">
      <cdr:nvCxnSpPr>
        <cdr:cNvPr id="11" name="Прямая со стрелкой 10">
          <a:extLst xmlns:a="http://schemas.openxmlformats.org/drawingml/2006/main">
            <a:ext uri="{FF2B5EF4-FFF2-40B4-BE49-F238E27FC236}">
              <a16:creationId xmlns:a16="http://schemas.microsoft.com/office/drawing/2014/main" id="{68CA80EF-3AAD-4D85-AEE6-E909E2500431}"/>
            </a:ext>
          </a:extLst>
        </cdr:cNvPr>
        <cdr:cNvCxnSpPr/>
      </cdr:nvCxnSpPr>
      <cdr:spPr>
        <a:xfrm xmlns:a="http://schemas.openxmlformats.org/drawingml/2006/main">
          <a:off x="504056" y="5112569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0.91238</cdr:y>
    </cdr:from>
    <cdr:to>
      <cdr:x>0.36734</cdr:x>
      <cdr:y>0.91238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F1723AB0-1D39-448B-8257-389080342E5E}"/>
            </a:ext>
          </a:extLst>
        </cdr:cNvPr>
        <cdr:cNvCxnSpPr/>
      </cdr:nvCxnSpPr>
      <cdr:spPr>
        <a:xfrm xmlns:a="http://schemas.openxmlformats.org/drawingml/2006/main">
          <a:off x="504056" y="5688633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0.04129</cdr:x>
      <cdr:y>0.21127</cdr:y>
    </cdr:from>
    <cdr:to>
      <cdr:x>0.09279</cdr:x>
      <cdr:y>0.28562</cdr:y>
    </cdr:to>
    <cdr:pic>
      <cdr:nvPicPr>
        <cdr:cNvPr id="13" name="Picture 15">
          <a:extLst xmlns:a="http://schemas.openxmlformats.org/drawingml/2006/main">
            <a:ext uri="{FF2B5EF4-FFF2-40B4-BE49-F238E27FC236}">
              <a16:creationId xmlns:a16="http://schemas.microsoft.com/office/drawing/2014/main" id="{1BE43782-64E9-41C8-A421-A24ADC6967C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47125" y="1080120"/>
          <a:ext cx="432930" cy="380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0.03784</cdr:x>
      <cdr:y>0.28169</cdr:y>
    </cdr:from>
    <cdr:to>
      <cdr:x>0.09373</cdr:x>
      <cdr:y>0.36253</cdr:y>
    </cdr:to>
    <cdr:pic>
      <cdr:nvPicPr>
        <cdr:cNvPr id="14" name="Picture 23" descr="C:\Users\superuser\Desktop\СЛАЙДЫ!!!!!!!\Новая папка\Картинки для бюджета\1547038611_sport3.jpg">
          <a:extLst xmlns:a="http://schemas.openxmlformats.org/drawingml/2006/main">
            <a:ext uri="{FF2B5EF4-FFF2-40B4-BE49-F238E27FC236}">
              <a16:creationId xmlns:a16="http://schemas.microsoft.com/office/drawing/2014/main" id="{CC575946-42A3-41D8-A23D-F6375A6753D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 cstate="print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sharpenSoften amount="5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18074" y="1440160"/>
          <a:ext cx="469835" cy="413300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3175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0.0396</cdr:x>
      <cdr:y>0.74648</cdr:y>
    </cdr:from>
    <cdr:to>
      <cdr:x>0.08775</cdr:x>
      <cdr:y>0.81599</cdr:y>
    </cdr:to>
    <cdr:pic>
      <cdr:nvPicPr>
        <cdr:cNvPr id="15" name="Picture 20">
          <a:extLst xmlns:a="http://schemas.openxmlformats.org/drawingml/2006/main">
            <a:ext uri="{FF2B5EF4-FFF2-40B4-BE49-F238E27FC236}">
              <a16:creationId xmlns:a16="http://schemas.microsoft.com/office/drawing/2014/main" id="{ABFED1BF-B9AE-432B-BE1C-D42EA2586CD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32869" y="3816424"/>
          <a:ext cx="404769" cy="3553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0.66197</cdr:y>
    </cdr:from>
    <cdr:to>
      <cdr:x>0.09363</cdr:x>
      <cdr:y>0.73221</cdr:y>
    </cdr:to>
    <cdr:pic>
      <cdr:nvPicPr>
        <cdr:cNvPr id="16" name="Picture 14" descr="C:\Users\superuser\Desktop\СЛАЙДЫ!!!!!!!\Новая папка\Картинки для бюджета\unnamed.jpg">
          <a:extLst xmlns:a="http://schemas.openxmlformats.org/drawingml/2006/main">
            <a:ext uri="{FF2B5EF4-FFF2-40B4-BE49-F238E27FC236}">
              <a16:creationId xmlns:a16="http://schemas.microsoft.com/office/drawing/2014/main" id="{82FB6CDC-7BA1-4FCF-8FE5-85D67CF6AFC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6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3384376"/>
          <a:ext cx="409056" cy="35910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softEdge rad="127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0.04497</cdr:x>
      <cdr:y>0.57746</cdr:y>
    </cdr:from>
    <cdr:to>
      <cdr:x>0.09112</cdr:x>
      <cdr:y>0.64675</cdr:y>
    </cdr:to>
    <cdr:pic>
      <cdr:nvPicPr>
        <cdr:cNvPr id="17" name="Picture 21">
          <a:extLst xmlns:a="http://schemas.openxmlformats.org/drawingml/2006/main">
            <a:ext uri="{FF2B5EF4-FFF2-40B4-BE49-F238E27FC236}">
              <a16:creationId xmlns:a16="http://schemas.microsoft.com/office/drawing/2014/main" id="{93A18880-9139-4C12-A19B-271A3E6026F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7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2952328"/>
          <a:ext cx="387956" cy="3542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0.47887</cdr:y>
    </cdr:from>
    <cdr:to>
      <cdr:x>0.09386</cdr:x>
      <cdr:y>0.54816</cdr:y>
    </cdr:to>
    <cdr:pic>
      <cdr:nvPicPr>
        <cdr:cNvPr id="18" name="Picture 24" descr="C:\Users\superuser\Desktop\СЛАЙДЫ!!!!!!!\Новая папка\Картинки для бюджета\partnership-icon-28.png">
          <a:extLst xmlns:a="http://schemas.openxmlformats.org/drawingml/2006/main">
            <a:ext uri="{FF2B5EF4-FFF2-40B4-BE49-F238E27FC236}">
              <a16:creationId xmlns:a16="http://schemas.microsoft.com/office/drawing/2014/main" id="{05CCD7A2-7D61-40C6-8696-79DD6047FD41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8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2448272"/>
          <a:ext cx="410990" cy="354249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0.04497</cdr:x>
      <cdr:y>0.11268</cdr:y>
    </cdr:from>
    <cdr:to>
      <cdr:x>0.09271</cdr:x>
      <cdr:y>0.1816</cdr:y>
    </cdr:to>
    <cdr:pic>
      <cdr:nvPicPr>
        <cdr:cNvPr id="19" name="Picture 10">
          <a:extLst xmlns:a="http://schemas.openxmlformats.org/drawingml/2006/main">
            <a:ext uri="{FF2B5EF4-FFF2-40B4-BE49-F238E27FC236}">
              <a16:creationId xmlns:a16="http://schemas.microsoft.com/office/drawing/2014/main" id="{6FF20F87-E22E-46A6-A891-7C00ED853E36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9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576064"/>
          <a:ext cx="401307" cy="3523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0.3662</cdr:y>
    </cdr:from>
    <cdr:to>
      <cdr:x>0.09298</cdr:x>
      <cdr:y>0.44705</cdr:y>
    </cdr:to>
    <cdr:pic>
      <cdr:nvPicPr>
        <cdr:cNvPr id="20" name="Рисунок 19" descr="C:\Users\superuser\Documents\3.jpg">
          <a:extLst xmlns:a="http://schemas.openxmlformats.org/drawingml/2006/main">
            <a:ext uri="{FF2B5EF4-FFF2-40B4-BE49-F238E27FC236}">
              <a16:creationId xmlns:a16="http://schemas.microsoft.com/office/drawing/2014/main" id="{49C530A3-881A-4319-BDA9-981494F82F7F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0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1872208"/>
          <a:ext cx="403592" cy="413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0.04497</cdr:x>
      <cdr:y>0.02892</cdr:y>
    </cdr:from>
    <cdr:to>
      <cdr:x>0.09036</cdr:x>
      <cdr:y>0.09445</cdr:y>
    </cdr:to>
    <cdr:pic>
      <cdr:nvPicPr>
        <cdr:cNvPr id="21" name="Picture 4" descr="C:\Users\superuser\Documents\презентации\фото\Budget-PNG-Pic.png">
          <a:extLst xmlns:a="http://schemas.openxmlformats.org/drawingml/2006/main">
            <a:ext uri="{FF2B5EF4-FFF2-40B4-BE49-F238E27FC236}">
              <a16:creationId xmlns:a16="http://schemas.microsoft.com/office/drawing/2014/main" id="{76F3BD27-F06B-42F0-B2AE-61AFCAE0D814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147852"/>
          <a:ext cx="381567" cy="33502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0.29987</cdr:x>
      <cdr:y>0.23288</cdr:y>
    </cdr:from>
    <cdr:to>
      <cdr:x>0.35985</cdr:x>
      <cdr:y>0.30323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0280" y="1224136"/>
          <a:ext cx="504056" cy="369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0.33898</cdr:x>
      <cdr:y>0.22973</cdr:y>
    </cdr:from>
    <cdr:to>
      <cdr:x>0.41609</cdr:x>
      <cdr:y>0.32457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0" y="1224136"/>
          <a:ext cx="655199" cy="505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87,3</a:t>
          </a:r>
        </a:p>
      </cdr:txBody>
    </cdr:sp>
  </cdr:relSizeAnchor>
  <cdr:relSizeAnchor xmlns:cdr="http://schemas.openxmlformats.org/drawingml/2006/chartDrawing">
    <cdr:from>
      <cdr:x>0.27417</cdr:x>
      <cdr:y>0.41096</cdr:y>
    </cdr:from>
    <cdr:to>
      <cdr:x>0.44294</cdr:x>
      <cdr:y>0.47945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04256" y="2160240"/>
          <a:ext cx="14184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52,4</a:t>
          </a:r>
        </a:p>
      </cdr:txBody>
    </cdr:sp>
  </cdr:relSizeAnchor>
  <cdr:relSizeAnchor xmlns:cdr="http://schemas.openxmlformats.org/drawingml/2006/chartDrawing">
    <cdr:from>
      <cdr:x>0.02327</cdr:x>
      <cdr:y>0.17808</cdr:y>
    </cdr:from>
    <cdr:to>
      <cdr:x>0.18366</cdr:x>
      <cdr:y>0.39313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5591" y="936104"/>
          <a:ext cx="1347941" cy="1130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381,1 млн. руб.</a:t>
          </a:r>
        </a:p>
      </cdr:txBody>
    </cdr:sp>
  </cdr:relSizeAnchor>
  <cdr:relSizeAnchor xmlns:cdr="http://schemas.openxmlformats.org/drawingml/2006/chartDrawing">
    <cdr:from>
      <cdr:x>0.02327</cdr:x>
      <cdr:y>0.34142</cdr:y>
    </cdr:from>
    <cdr:to>
      <cdr:x>0.20924</cdr:x>
      <cdr:y>0.58491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95591" y="1794682"/>
          <a:ext cx="1562953" cy="1279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257,4 млн. руб.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0.02327</cdr:x>
      <cdr:y>0.68388</cdr:y>
    </cdr:from>
    <cdr:to>
      <cdr:x>0.15422</cdr:x>
      <cdr:y>0.84931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5591" y="3594880"/>
          <a:ext cx="1100553" cy="869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152,4 млн. руб.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0.02327</cdr:x>
      <cdr:y>0.50685</cdr:y>
    </cdr:from>
    <cdr:to>
      <cdr:x>0.18366</cdr:x>
      <cdr:y>0.80409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5591" y="2664296"/>
          <a:ext cx="1347941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152,4 млн. руб.</a:t>
          </a:r>
          <a:endParaRPr lang="ru-RU" sz="12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0.11111</cdr:x>
      <cdr:y>0.64749</cdr:y>
    </cdr:from>
    <cdr:to>
      <cdr:x>0.28571</cdr:x>
      <cdr:y>0.75995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3403566"/>
          <a:ext cx="792087" cy="591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0.44158</cdr:x>
      <cdr:y>0.30912</cdr:y>
    </cdr:from>
    <cdr:to>
      <cdr:x>0.60309</cdr:x>
      <cdr:y>0.39343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98043" y="1584177"/>
          <a:ext cx="694245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0.41881</cdr:x>
      <cdr:y>0.64384</cdr:y>
    </cdr:from>
    <cdr:to>
      <cdr:x>0.6016</cdr:x>
      <cdr:y>0.78554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299524"/>
          <a:ext cx="785672" cy="726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0.22011</cdr:x>
      <cdr:y>0.53809</cdr:y>
    </cdr:from>
    <cdr:to>
      <cdr:x>0.36856</cdr:x>
      <cdr:y>0.60835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46104" y="2944755"/>
          <a:ext cx="638072" cy="384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-39</a:t>
          </a:r>
        </a:p>
      </cdr:txBody>
    </cdr:sp>
  </cdr:relSizeAnchor>
  <cdr:relSizeAnchor xmlns:cdr="http://schemas.openxmlformats.org/drawingml/2006/chartDrawing">
    <cdr:from>
      <cdr:x>0.06349</cdr:x>
      <cdr:y>0</cdr:y>
    </cdr:from>
    <cdr:to>
      <cdr:x>0.24179</cdr:x>
      <cdr:y>0.05314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8032" y="-1677448"/>
          <a:ext cx="808859" cy="2712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0.07579</cdr:x>
      <cdr:y>0.89041</cdr:y>
    </cdr:from>
    <cdr:to>
      <cdr:x>0.29977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25760" y="4872864"/>
          <a:ext cx="962744" cy="599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4 507 м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0.26804</cdr:x>
      <cdr:y>0.89995</cdr:y>
    </cdr:from>
    <cdr:to>
      <cdr:x>0.46907</cdr:x>
      <cdr:y>0.99206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152123" y="4925072"/>
          <a:ext cx="86409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5 387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0.14762</cdr:x>
      <cdr:y>0.15908</cdr:y>
    </cdr:from>
    <cdr:to>
      <cdr:x>0.41776</cdr:x>
      <cdr:y>0.25741</cdr:y>
    </cdr:to>
    <cdr:sp macro="" textlink="">
      <cdr:nvSpPr>
        <cdr:cNvPr id="11" name="Стрелка вправо 10"/>
        <cdr:cNvSpPr/>
      </cdr:nvSpPr>
      <cdr:spPr>
        <a:xfrm xmlns:a="http://schemas.openxmlformats.org/drawingml/2006/main" rot="19343095">
          <a:off x="634519" y="870582"/>
          <a:ext cx="1161149" cy="53812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0.1469</cdr:x>
      <cdr:y>0.19407</cdr:y>
    </cdr:from>
    <cdr:to>
      <cdr:x>0.36459</cdr:x>
      <cdr:y>0.25162</cdr:y>
    </cdr:to>
    <cdr:sp macro="" textlink="">
      <cdr:nvSpPr>
        <cdr:cNvPr id="12" name="TextBox 11"/>
        <cdr:cNvSpPr txBox="1"/>
      </cdr:nvSpPr>
      <cdr:spPr>
        <a:xfrm xmlns:a="http://schemas.openxmlformats.org/drawingml/2006/main" rot="19420705">
          <a:off x="631424" y="1062069"/>
          <a:ext cx="935702" cy="314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/>
            <a:t>Рост на 880</a:t>
          </a:r>
          <a:endParaRPr lang="ru-RU" sz="1300" dirty="0"/>
        </a:p>
      </cdr:txBody>
    </cdr:sp>
  </cdr:relSizeAnchor>
  <cdr:relSizeAnchor xmlns:cdr="http://schemas.openxmlformats.org/drawingml/2006/chartDrawing">
    <cdr:from>
      <cdr:x>0.8254</cdr:x>
      <cdr:y>0</cdr:y>
    </cdr:from>
    <cdr:to>
      <cdr:x>1</cdr:x>
      <cdr:y>0.23701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0"/>
          <a:ext cx="792088" cy="1202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0.21466</cdr:x>
      <cdr:y>0.36574</cdr:y>
    </cdr:from>
    <cdr:to>
      <cdr:x>0.35469</cdr:x>
      <cdr:y>0.40789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22678" y="2001578"/>
          <a:ext cx="601895" cy="2306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919</a:t>
          </a:r>
        </a:p>
      </cdr:txBody>
    </cdr:sp>
  </cdr:relSizeAnchor>
  <cdr:relSizeAnchor xmlns:cdr="http://schemas.openxmlformats.org/drawingml/2006/chartDrawing">
    <cdr:from>
      <cdr:x>0.46907</cdr:x>
      <cdr:y>0.91311</cdr:y>
    </cdr:from>
    <cdr:to>
      <cdr:x>0.70361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6224" y="4997079"/>
          <a:ext cx="1008112" cy="475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5 613 </a:t>
          </a:r>
          <a:r>
            <a:rPr lang="ru-RU" sz="1200" b="1" dirty="0" err="1"/>
            <a:t>млн.руб</a:t>
          </a:r>
          <a:r>
            <a:rPr lang="ru-RU" sz="1100" dirty="0"/>
            <a:t>.</a:t>
          </a:r>
        </a:p>
      </cdr:txBody>
    </cdr:sp>
  </cdr:relSizeAnchor>
  <cdr:relSizeAnchor xmlns:cdr="http://schemas.openxmlformats.org/drawingml/2006/chartDrawing">
    <cdr:from>
      <cdr:x>0.42679</cdr:x>
      <cdr:y>0.37097</cdr:y>
    </cdr:from>
    <cdr:to>
      <cdr:x>0.58207</cdr:x>
      <cdr:y>0.46641</cdr:y>
    </cdr:to>
    <cdr:cxnSp macro="">
      <cdr:nvCxnSpPr>
        <cdr:cNvPr id="15" name="Прямая со стрелкой 14">
          <a:extLst xmlns:a="http://schemas.openxmlformats.org/drawingml/2006/main">
            <a:ext uri="{FF2B5EF4-FFF2-40B4-BE49-F238E27FC236}">
              <a16:creationId xmlns:a16="http://schemas.microsoft.com/office/drawing/2014/main" id="{CCA006A7-3309-470E-8D2B-5E3527B09A17}"/>
            </a:ext>
          </a:extLst>
        </cdr:cNvPr>
        <cdr:cNvCxnSpPr/>
      </cdr:nvCxnSpPr>
      <cdr:spPr>
        <a:xfrm xmlns:a="http://schemas.openxmlformats.org/drawingml/2006/main" flipV="1">
          <a:off x="1834471" y="2030188"/>
          <a:ext cx="667443" cy="52230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0.43659</cdr:x>
      <cdr:y>0.33273</cdr:y>
    </cdr:from>
    <cdr:to>
      <cdr:x>0.56518</cdr:x>
      <cdr:y>0.38536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876606" y="1820909"/>
          <a:ext cx="55274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/>
            <a:t>137</a:t>
          </a:r>
          <a:endParaRPr lang="ru-RU" sz="1100" b="1" dirty="0"/>
        </a:p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0.45348</cdr:x>
      <cdr:y>0.54526</cdr:y>
    </cdr:from>
    <cdr:to>
      <cdr:x>0.57075</cdr:x>
      <cdr:y>0.60066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1949199" y="2983994"/>
          <a:ext cx="504070" cy="303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89</a:t>
          </a:r>
        </a:p>
      </cdr:txBody>
    </cdr:sp>
  </cdr:relSizeAnchor>
  <cdr:relSizeAnchor xmlns:cdr="http://schemas.openxmlformats.org/drawingml/2006/chartDrawing">
    <cdr:from>
      <cdr:x>0.40297</cdr:x>
      <cdr:y>0.10901</cdr:y>
    </cdr:from>
    <cdr:to>
      <cdr:x>0.62126</cdr:x>
      <cdr:y>0.20678</cdr:y>
    </cdr:to>
    <cdr:sp macro="" textlink="">
      <cdr:nvSpPr>
        <cdr:cNvPr id="18" name="Стрелка вправо 17"/>
        <cdr:cNvSpPr/>
      </cdr:nvSpPr>
      <cdr:spPr>
        <a:xfrm xmlns:a="http://schemas.openxmlformats.org/drawingml/2006/main" rot="20193757">
          <a:off x="1732081" y="596579"/>
          <a:ext cx="938294" cy="53503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dirty="0">
            <a:ln>
              <a:solidFill>
                <a:schemeClr val="tx1"/>
              </a:solidFill>
            </a:ln>
            <a:noFill/>
          </a:endParaRPr>
        </a:p>
      </cdr:txBody>
    </cdr:sp>
  </cdr:relSizeAnchor>
  <cdr:relSizeAnchor xmlns:cdr="http://schemas.openxmlformats.org/drawingml/2006/chartDrawing">
    <cdr:from>
      <cdr:x>0.37276</cdr:x>
      <cdr:y>0.1182</cdr:y>
    </cdr:from>
    <cdr:to>
      <cdr:x>0.72797</cdr:x>
      <cdr:y>0.18969</cdr:y>
    </cdr:to>
    <cdr:sp macro="" textlink="">
      <cdr:nvSpPr>
        <cdr:cNvPr id="14" name="TextBox 13"/>
        <cdr:cNvSpPr txBox="1"/>
      </cdr:nvSpPr>
      <cdr:spPr>
        <a:xfrm xmlns:a="http://schemas.openxmlformats.org/drawingml/2006/main" rot="20147042">
          <a:off x="1602223" y="646841"/>
          <a:ext cx="1526808" cy="39123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1800000" rev="0"/>
          </a:camera>
          <a:lightRig rig="threePt" dir="t"/>
        </a:scene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/>
            <a:t>Рост на 226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0.23285</cdr:x>
      <cdr:y>0.87875</cdr:y>
    </cdr:from>
    <cdr:to>
      <cdr:x>0.28838</cdr:x>
      <cdr:y>0.95229</cdr:y>
    </cdr:to>
    <cdr:pic>
      <cdr:nvPicPr>
        <cdr:cNvPr id="2" name="Picture 19" descr="C:\Users\superuser\Desktop\СЛАЙДЫ!!!!!!!\Новая папка\Картинки для бюджета\image003.png">
          <a:extLst xmlns:a="http://schemas.openxmlformats.org/drawingml/2006/main">
            <a:ext uri="{FF2B5EF4-FFF2-40B4-BE49-F238E27FC236}">
              <a16:creationId xmlns:a16="http://schemas.microsoft.com/office/drawing/2014/main" id="{2A1ED075-0B21-48C1-9B70-FC8621F238BB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044232" y="5179109"/>
          <a:ext cx="487507" cy="433424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0.35402</cdr:x>
      <cdr:y>0.44507</cdr:y>
    </cdr:from>
    <cdr:to>
      <cdr:x>0.42173</cdr:x>
      <cdr:y>0.5092</cdr:y>
    </cdr:to>
    <cdr:sp macro="" textlink="">
      <cdr:nvSpPr>
        <cdr:cNvPr id="3" name="TextBox 10"/>
        <cdr:cNvSpPr txBox="1"/>
      </cdr:nvSpPr>
      <cdr:spPr>
        <a:xfrm xmlns:a="http://schemas.openxmlformats.org/drawingml/2006/main">
          <a:off x="3237159" y="2776737"/>
          <a:ext cx="61914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9pPr>
        </a:lstStyle>
        <a:p xmlns:a="http://schemas.openxmlformats.org/drawingml/2006/main">
          <a:endParaRPr lang="ru-RU" sz="2000" b="1" dirty="0">
            <a:solidFill>
              <a:srgbClr val="2D2D8A">
                <a:lumMod val="75000"/>
              </a:srgbClr>
            </a:solidFill>
            <a:latin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0.11111</cdr:x>
      <cdr:y>0.64749</cdr:y>
    </cdr:from>
    <cdr:to>
      <cdr:x>0.28571</cdr:x>
      <cdr:y>0.75995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3403566"/>
          <a:ext cx="792087" cy="591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0.41881</cdr:x>
      <cdr:y>0.64384</cdr:y>
    </cdr:from>
    <cdr:to>
      <cdr:x>0.6016</cdr:x>
      <cdr:y>0.78554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299524"/>
          <a:ext cx="785672" cy="726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0.22011</cdr:x>
      <cdr:y>0.53809</cdr:y>
    </cdr:from>
    <cdr:to>
      <cdr:x>0.31359</cdr:x>
      <cdr:y>0.60835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46098" y="2757560"/>
          <a:ext cx="401807" cy="36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</a:t>
          </a:r>
        </a:p>
      </cdr:txBody>
    </cdr:sp>
  </cdr:relSizeAnchor>
  <cdr:relSizeAnchor xmlns:cdr="http://schemas.openxmlformats.org/drawingml/2006/chartDrawing">
    <cdr:from>
      <cdr:x>0.26804</cdr:x>
      <cdr:y>0.02481</cdr:y>
    </cdr:from>
    <cdr:to>
      <cdr:x>0.44634</cdr:x>
      <cdr:y>0.07795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152128" y="144016"/>
          <a:ext cx="766391" cy="308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0.18644</cdr:x>
      <cdr:y>0.71425</cdr:y>
    </cdr:from>
    <cdr:to>
      <cdr:x>0.38983</cdr:x>
      <cdr:y>0.84652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92087" y="3888432"/>
          <a:ext cx="864097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1 060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0.42373</cdr:x>
      <cdr:y>0.7407</cdr:y>
    </cdr:from>
    <cdr:to>
      <cdr:x>0.61017</cdr:x>
      <cdr:y>0.85975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800200" y="4032449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994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0.29926</cdr:x>
      <cdr:y>0.09944</cdr:y>
    </cdr:from>
    <cdr:to>
      <cdr:x>0.61067</cdr:x>
      <cdr:y>0.25603</cdr:y>
    </cdr:to>
    <cdr:sp macro="" textlink="">
      <cdr:nvSpPr>
        <cdr:cNvPr id="11" name="Стрелка вправо 10"/>
        <cdr:cNvSpPr/>
      </cdr:nvSpPr>
      <cdr:spPr>
        <a:xfrm xmlns:a="http://schemas.openxmlformats.org/drawingml/2006/main" rot="2398012">
          <a:off x="1271391" y="541386"/>
          <a:ext cx="1323033" cy="85244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scene3d xmlns:a="http://schemas.openxmlformats.org/drawingml/2006/main">
          <a:camera prst="orthographicFront">
            <a:rot lat="1200000" lon="1800000" rev="1200000"/>
          </a:camera>
          <a:lightRig rig="threePt" dir="t"/>
        </a:scene3d>
        <a:sp3d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-120000" vertOverflow="clip" anchor="ctr" anchorCtr="1">
          <a:normAutofit/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0.29796</cdr:x>
      <cdr:y>0.12818</cdr:y>
    </cdr:from>
    <cdr:to>
      <cdr:x>0.57838</cdr:x>
      <cdr:y>0.23914</cdr:y>
    </cdr:to>
    <cdr:sp macro="" textlink="">
      <cdr:nvSpPr>
        <cdr:cNvPr id="12" name="TextBox 11"/>
        <cdr:cNvSpPr txBox="1"/>
      </cdr:nvSpPr>
      <cdr:spPr>
        <a:xfrm xmlns:a="http://schemas.openxmlformats.org/drawingml/2006/main" rot="2655423">
          <a:off x="1265889" y="697811"/>
          <a:ext cx="1191333" cy="60409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1200000" lon="0" rev="600000"/>
          </a:camera>
          <a:lightRig rig="threePt" dir="t"/>
        </a:scene3d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/>
            <a:t>Уменьшение</a:t>
          </a:r>
        </a:p>
        <a:p xmlns:a="http://schemas.openxmlformats.org/drawingml/2006/main">
          <a:r>
            <a:rPr lang="ru-RU" sz="1300" b="1" dirty="0"/>
            <a:t> на 66</a:t>
          </a:r>
          <a:endParaRPr lang="ru-RU" sz="1300" dirty="0"/>
        </a:p>
      </cdr:txBody>
    </cdr:sp>
  </cdr:relSizeAnchor>
  <cdr:relSizeAnchor xmlns:cdr="http://schemas.openxmlformats.org/drawingml/2006/chartDrawing">
    <cdr:from>
      <cdr:x>0.8254</cdr:x>
      <cdr:y>0.02481</cdr:y>
    </cdr:from>
    <cdr:to>
      <cdr:x>1</cdr:x>
      <cdr:y>0.26182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547837" y="144016"/>
          <a:ext cx="750488" cy="1375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0.54932</cdr:x>
      <cdr:y>0.29105</cdr:y>
    </cdr:from>
    <cdr:to>
      <cdr:x>0.79214</cdr:x>
      <cdr:y>0.41594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465961">
          <a:off x="2333754" y="1584493"/>
          <a:ext cx="1031619" cy="67991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0.55101</cdr:x>
      <cdr:y>0.33097</cdr:y>
    </cdr:from>
    <cdr:to>
      <cdr:x>0.80492</cdr:x>
      <cdr:y>0.40065</cdr:y>
    </cdr:to>
    <cdr:sp macro="" textlink="">
      <cdr:nvSpPr>
        <cdr:cNvPr id="14" name="TextBox 13"/>
        <cdr:cNvSpPr txBox="1"/>
      </cdr:nvSpPr>
      <cdr:spPr>
        <a:xfrm xmlns:a="http://schemas.openxmlformats.org/drawingml/2006/main" rot="19344556">
          <a:off x="2340957" y="1801810"/>
          <a:ext cx="1078725" cy="379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Рост на 24</a:t>
          </a:r>
        </a:p>
        <a:p xmlns:a="http://schemas.openxmlformats.org/drawingml/2006/main">
          <a:r>
            <a:rPr lang="ru-RU" sz="1200" b="1" dirty="0"/>
            <a:t>       </a:t>
          </a:r>
        </a:p>
      </cdr:txBody>
    </cdr:sp>
  </cdr:relSizeAnchor>
  <cdr:relSizeAnchor xmlns:cdr="http://schemas.openxmlformats.org/drawingml/2006/chartDrawing">
    <cdr:from>
      <cdr:x>0.57627</cdr:x>
      <cdr:y>0.76716</cdr:y>
    </cdr:from>
    <cdr:to>
      <cdr:x>0.91525</cdr:x>
      <cdr:y>0.84652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2448272" y="4176465"/>
          <a:ext cx="144016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1 018 </a:t>
          </a: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0.5045</cdr:x>
      <cdr:y>0.00749</cdr:y>
    </cdr:from>
    <cdr:to>
      <cdr:x>0.6883</cdr:x>
      <cdr:y>0.16091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39861"/>
          <a:ext cx="1469092" cy="816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0.7541</cdr:x>
      <cdr:y>0.02659</cdr:y>
    </cdr:from>
    <cdr:to>
      <cdr:x>0.94098</cdr:x>
      <cdr:y>0.25192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624736" y="141473"/>
          <a:ext cx="1641736" cy="119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материальных и </a:t>
          </a:r>
        </a:p>
        <a:p xmlns:a="http://schemas.openxmlformats.org/drawingml/2006/main">
          <a:pPr algn="ctr"/>
          <a:r>
            <a:rPr lang="ru-RU" sz="1300" b="1" dirty="0"/>
            <a:t>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0.82787</cdr:x>
      <cdr:y>0.24425</cdr:y>
    </cdr:from>
    <cdr:to>
      <cdr:x>0.98462</cdr:x>
      <cdr:y>0.53519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72808" y="1299752"/>
          <a:ext cx="1377055" cy="1548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   </a:t>
          </a:r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4%</a:t>
          </a:r>
        </a:p>
      </cdr:txBody>
    </cdr:sp>
  </cdr:relSizeAnchor>
  <cdr:relSizeAnchor xmlns:cdr="http://schemas.openxmlformats.org/drawingml/2006/chartDrawing">
    <cdr:from>
      <cdr:x>0.38874</cdr:x>
      <cdr:y>0.53519</cdr:y>
    </cdr:from>
    <cdr:to>
      <cdr:x>0.66393</cdr:x>
      <cdr:y>0.7111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415042" y="2847925"/>
          <a:ext cx="2417606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58%</a:t>
          </a:r>
        </a:p>
      </cdr:txBody>
    </cdr:sp>
  </cdr:relSizeAnchor>
  <cdr:relSizeAnchor xmlns:cdr="http://schemas.openxmlformats.org/drawingml/2006/chartDrawing">
    <cdr:from>
      <cdr:x>0</cdr:x>
      <cdr:y>0.33221</cdr:y>
    </cdr:from>
    <cdr:to>
      <cdr:x>0.17305</cdr:x>
      <cdr:y>0.62991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1767804"/>
          <a:ext cx="1520240" cy="1584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 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8%</a:t>
          </a:r>
        </a:p>
      </cdr:txBody>
    </cdr:sp>
  </cdr:relSizeAnchor>
  <cdr:relSizeAnchor xmlns:cdr="http://schemas.openxmlformats.org/drawingml/2006/chartDrawing">
    <cdr:from>
      <cdr:x>0.08249</cdr:x>
      <cdr:y>0.10898</cdr:y>
    </cdr:from>
    <cdr:to>
      <cdr:x>0.1936</cdr:x>
      <cdr:y>0.25102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4673" y="579923"/>
          <a:ext cx="976098" cy="7558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9%</a:t>
          </a:r>
        </a:p>
      </cdr:txBody>
    </cdr:sp>
  </cdr:relSizeAnchor>
  <cdr:relSizeAnchor xmlns:cdr="http://schemas.openxmlformats.org/drawingml/2006/chartDrawing">
    <cdr:from>
      <cdr:x>0.23657</cdr:x>
      <cdr:y>0.05341</cdr:y>
    </cdr:from>
    <cdr:to>
      <cdr:x>0.43443</cdr:x>
      <cdr:y>0.17522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078261" y="284190"/>
          <a:ext cx="1738163" cy="6482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 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0.7377</cdr:x>
      <cdr:y>0.31868</cdr:y>
    </cdr:from>
    <cdr:to>
      <cdr:x>0.82787</cdr:x>
      <cdr:y>0.33221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0C92CA73-3FCB-45D6-80AA-FABB1238A089}"/>
            </a:ext>
          </a:extLst>
        </cdr:cNvPr>
        <cdr:cNvCxnSpPr/>
      </cdr:nvCxnSpPr>
      <cdr:spPr>
        <a:xfrm xmlns:a="http://schemas.openxmlformats.org/drawingml/2006/main" flipV="1">
          <a:off x="6480720" y="1695796"/>
          <a:ext cx="792088" cy="7200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0.5045</cdr:x>
      <cdr:y>0.00749</cdr:y>
    </cdr:from>
    <cdr:to>
      <cdr:x>0.6883</cdr:x>
      <cdr:y>0.16091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39861"/>
          <a:ext cx="1469092" cy="816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9%</a:t>
          </a:r>
        </a:p>
      </cdr:txBody>
    </cdr:sp>
  </cdr:relSizeAnchor>
  <cdr:relSizeAnchor xmlns:cdr="http://schemas.openxmlformats.org/drawingml/2006/chartDrawing">
    <cdr:from>
      <cdr:x>0.72131</cdr:x>
      <cdr:y>0.00744</cdr:y>
    </cdr:from>
    <cdr:to>
      <cdr:x>0.91803</cdr:x>
      <cdr:y>0.23296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36705" y="39612"/>
          <a:ext cx="1728192" cy="120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материальных и </a:t>
          </a:r>
        </a:p>
        <a:p xmlns:a="http://schemas.openxmlformats.org/drawingml/2006/main">
          <a:pPr algn="ctr"/>
          <a:r>
            <a:rPr lang="ru-RU" sz="1300" b="1" dirty="0"/>
            <a:t>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0.80328</cdr:x>
      <cdr:y>0.21175</cdr:y>
    </cdr:from>
    <cdr:to>
      <cdr:x>0.98462</cdr:x>
      <cdr:y>0.63891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056784" y="1126790"/>
          <a:ext cx="1593079" cy="2273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   </a:t>
          </a:r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0.40319</cdr:x>
      <cdr:y>0.53519</cdr:y>
    </cdr:from>
    <cdr:to>
      <cdr:x>0.68033</cdr:x>
      <cdr:y>0.72463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542008" y="2847925"/>
          <a:ext cx="2434655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57%</a:t>
          </a:r>
        </a:p>
      </cdr:txBody>
    </cdr:sp>
  </cdr:relSizeAnchor>
  <cdr:relSizeAnchor xmlns:cdr="http://schemas.openxmlformats.org/drawingml/2006/chartDrawing">
    <cdr:from>
      <cdr:x>0</cdr:x>
      <cdr:y>0.27808</cdr:y>
    </cdr:from>
    <cdr:to>
      <cdr:x>0.17305</cdr:x>
      <cdr:y>0.46753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1479773"/>
          <a:ext cx="152024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 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11%</a:t>
          </a:r>
        </a:p>
      </cdr:txBody>
    </cdr:sp>
  </cdr:relSizeAnchor>
  <cdr:relSizeAnchor xmlns:cdr="http://schemas.openxmlformats.org/drawingml/2006/chartDrawing">
    <cdr:from>
      <cdr:x>0.09836</cdr:x>
      <cdr:y>0.10898</cdr:y>
    </cdr:from>
    <cdr:to>
      <cdr:x>0.22131</cdr:x>
      <cdr:y>0.29161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579923"/>
          <a:ext cx="1080119" cy="971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5%</a:t>
          </a:r>
        </a:p>
      </cdr:txBody>
    </cdr:sp>
  </cdr:relSizeAnchor>
  <cdr:relSizeAnchor xmlns:cdr="http://schemas.openxmlformats.org/drawingml/2006/chartDrawing">
    <cdr:from>
      <cdr:x>0.2541</cdr:x>
      <cdr:y>0.05341</cdr:y>
    </cdr:from>
    <cdr:to>
      <cdr:x>0.45082</cdr:x>
      <cdr:y>0.17522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32248" y="284215"/>
          <a:ext cx="1728192" cy="648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 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0.7377</cdr:x>
      <cdr:y>0.29161</cdr:y>
    </cdr:from>
    <cdr:to>
      <cdr:x>0.80328</cdr:x>
      <cdr:y>0.30514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22A1CFA4-3EB5-42CC-A518-4BA858715C58}"/>
            </a:ext>
          </a:extLst>
        </cdr:cNvPr>
        <cdr:cNvCxnSpPr/>
      </cdr:nvCxnSpPr>
      <cdr:spPr>
        <a:xfrm xmlns:a="http://schemas.openxmlformats.org/drawingml/2006/main" flipV="1">
          <a:off x="6480677" y="1551780"/>
          <a:ext cx="576107" cy="71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0.49001</cdr:x>
      <cdr:y>0.009</cdr:y>
    </cdr:from>
    <cdr:to>
      <cdr:x>0.68126</cdr:x>
      <cdr:y>0.19846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7984" y="47697"/>
          <a:ext cx="1728191" cy="10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11%</a:t>
          </a:r>
        </a:p>
      </cdr:txBody>
    </cdr:sp>
  </cdr:relSizeAnchor>
  <cdr:relSizeAnchor xmlns:cdr="http://schemas.openxmlformats.org/drawingml/2006/chartDrawing">
    <cdr:from>
      <cdr:x>0.70175</cdr:x>
      <cdr:y>0.00813</cdr:y>
    </cdr:from>
    <cdr:to>
      <cdr:x>0.85661</cdr:x>
      <cdr:y>0.21864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41361" y="43066"/>
          <a:ext cx="1399392" cy="1115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  материальных и </a:t>
          </a:r>
        </a:p>
        <a:p xmlns:a="http://schemas.openxmlformats.org/drawingml/2006/main">
          <a:pPr algn="ctr"/>
          <a:r>
            <a:rPr lang="ru-RU" sz="1300" b="1" dirty="0"/>
            <a:t>  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0.83333</cdr:x>
      <cdr:y>0.18476</cdr:y>
    </cdr:from>
    <cdr:to>
      <cdr:x>0.99203</cdr:x>
      <cdr:y>0.51086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530383" y="979163"/>
          <a:ext cx="1434092" cy="1728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 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0.40171</cdr:x>
      <cdr:y>0.54286</cdr:y>
    </cdr:from>
    <cdr:to>
      <cdr:x>0.67949</cdr:x>
      <cdr:y>0.74286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376" y="2736305"/>
          <a:ext cx="234026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54%</a:t>
          </a:r>
        </a:p>
      </cdr:txBody>
    </cdr:sp>
  </cdr:relSizeAnchor>
  <cdr:relSizeAnchor xmlns:cdr="http://schemas.openxmlformats.org/drawingml/2006/chartDrawing">
    <cdr:from>
      <cdr:x>0.00386</cdr:x>
      <cdr:y>0.21194</cdr:y>
    </cdr:from>
    <cdr:to>
      <cdr:x>0.16747</cdr:x>
      <cdr:y>0.42933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4881" y="1123187"/>
          <a:ext cx="1478461" cy="1152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13%</a:t>
          </a:r>
        </a:p>
      </cdr:txBody>
    </cdr:sp>
  </cdr:relSizeAnchor>
  <cdr:relSizeAnchor xmlns:cdr="http://schemas.openxmlformats.org/drawingml/2006/chartDrawing">
    <cdr:from>
      <cdr:x>0.22119</cdr:x>
      <cdr:y>0.0353</cdr:y>
    </cdr:from>
    <cdr:to>
      <cdr:x>0.33064</cdr:x>
      <cdr:y>0.21194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98760" y="187083"/>
          <a:ext cx="989064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4%</a:t>
          </a:r>
        </a:p>
      </cdr:txBody>
    </cdr:sp>
  </cdr:relSizeAnchor>
  <cdr:relSizeAnchor xmlns:cdr="http://schemas.openxmlformats.org/drawingml/2006/chartDrawing">
    <cdr:from>
      <cdr:x>0.31148</cdr:x>
      <cdr:y>0.02357</cdr:y>
    </cdr:from>
    <cdr:to>
      <cdr:x>0.47407</cdr:x>
      <cdr:y>0.15759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14700" y="124914"/>
          <a:ext cx="1469268" cy="710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</a:t>
          </a:r>
        </a:p>
        <a:p xmlns:a="http://schemas.openxmlformats.org/drawingml/2006/main">
          <a:pPr algn="ctr"/>
          <a:r>
            <a:rPr lang="ru-RU" sz="1300" b="1" dirty="0"/>
            <a:t>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0.76094</cdr:x>
      <cdr:y>0.29025</cdr:y>
    </cdr:from>
    <cdr:to>
      <cdr:x>0.84063</cdr:x>
      <cdr:y>0.31742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B1F9E8BB-8C43-4785-8BAF-A073AE2634B4}"/>
            </a:ext>
          </a:extLst>
        </cdr:cNvPr>
        <cdr:cNvCxnSpPr/>
      </cdr:nvCxnSpPr>
      <cdr:spPr>
        <a:xfrm xmlns:a="http://schemas.openxmlformats.org/drawingml/2006/main" flipV="1">
          <a:off x="6876256" y="1538208"/>
          <a:ext cx="720080" cy="1440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0.12862</cdr:x>
      <cdr:y>0.61275</cdr:y>
    </cdr:from>
    <cdr:to>
      <cdr:x>0.23974</cdr:x>
      <cdr:y>0.70029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59633" y="3528392"/>
          <a:ext cx="1088208" cy="504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0.12879</cdr:x>
      <cdr:y>0.40016</cdr:y>
    </cdr:from>
    <cdr:to>
      <cdr:x>0.24866</cdr:x>
      <cdr:y>0.45019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61237" y="2304256"/>
          <a:ext cx="1173898" cy="28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0.12862</cdr:x>
      <cdr:y>0.32513</cdr:y>
    </cdr:from>
    <cdr:to>
      <cdr:x>0.23835</cdr:x>
      <cdr:y>0.37904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59633" y="1872208"/>
          <a:ext cx="1074525" cy="310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0.12862</cdr:x>
      <cdr:y>0.2501</cdr:y>
    </cdr:from>
    <cdr:to>
      <cdr:x>0.24849</cdr:x>
      <cdr:y>0.30013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59633" y="1440160"/>
          <a:ext cx="1173897" cy="288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0.14125</cdr:x>
      <cdr:y>0.13348</cdr:y>
    </cdr:from>
    <cdr:to>
      <cdr:x>0.25237</cdr:x>
      <cdr:y>0.35136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62472" y="648419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0.13598</cdr:x>
      <cdr:y>0.16257</cdr:y>
    </cdr:from>
    <cdr:to>
      <cdr:x>0.24557</cdr:x>
      <cdr:y>0.21259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331664" y="936104"/>
          <a:ext cx="1073225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0.13598</cdr:x>
      <cdr:y>0.12505</cdr:y>
    </cdr:from>
    <cdr:to>
      <cdr:x>0.23835</cdr:x>
      <cdr:y>0.16257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331640" y="720080"/>
          <a:ext cx="100251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0.40068</cdr:x>
      <cdr:y>0.62526</cdr:y>
    </cdr:from>
    <cdr:to>
      <cdr:x>0.51179</cdr:x>
      <cdr:y>0.70029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923928" y="3600400"/>
          <a:ext cx="1088110" cy="432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0.40804</cdr:x>
      <cdr:y>0.41267</cdr:y>
    </cdr:from>
    <cdr:to>
      <cdr:x>0.51775</cdr:x>
      <cdr:y>0.4752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995972" y="2376264"/>
          <a:ext cx="1074399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0.40804</cdr:x>
      <cdr:y>0.33764</cdr:y>
    </cdr:from>
    <cdr:to>
      <cdr:x>0.50489</cdr:x>
      <cdr:y>0.38766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995936" y="1944216"/>
          <a:ext cx="948482" cy="288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0.40804</cdr:x>
      <cdr:y>0.26261</cdr:y>
    </cdr:from>
    <cdr:to>
      <cdr:x>0.51775</cdr:x>
      <cdr:y>0.31263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995936" y="1512168"/>
          <a:ext cx="1074399" cy="288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0.40804</cdr:x>
      <cdr:y>0.20008</cdr:y>
    </cdr:from>
    <cdr:to>
      <cdr:x>0.509</cdr:x>
      <cdr:y>0.2501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995936" y="1152128"/>
          <a:ext cx="988710" cy="287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0.41296</cdr:x>
      <cdr:y>0.13705</cdr:y>
    </cdr:from>
    <cdr:to>
      <cdr:x>0.52127</cdr:x>
      <cdr:y>0.16446</cdr:y>
    </cdr:to>
    <cdr:sp macro="" textlink="">
      <cdr:nvSpPr>
        <cdr:cNvPr id="16" name="TextBox 15"/>
        <cdr:cNvSpPr txBox="1"/>
      </cdr:nvSpPr>
      <cdr:spPr>
        <a:xfrm xmlns:a="http://schemas.openxmlformats.org/drawingml/2006/main" flipV="1">
          <a:off x="4029033" y="720081"/>
          <a:ext cx="1056735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0.51289</cdr:x>
      <cdr:y>0.97259</cdr:y>
    </cdr:from>
    <cdr:to>
      <cdr:x>0.60884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004048" y="5112568"/>
          <a:ext cx="936104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0.4125</cdr:x>
      <cdr:y>0.71409</cdr:y>
    </cdr:from>
    <cdr:to>
      <cdr:x>0.52361</cdr:x>
      <cdr:y>0.90847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94720" y="3888334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0.465</cdr:x>
      <cdr:y>0.27769</cdr:y>
    </cdr:from>
    <cdr:to>
      <cdr:x>0.57875</cdr:x>
      <cdr:y>0.33059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826769" y="1512070"/>
          <a:ext cx="936104" cy="28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0.47788</cdr:x>
      <cdr:y>0.30611</cdr:y>
    </cdr:from>
    <cdr:to>
      <cdr:x>0.56538</cdr:x>
      <cdr:y>0.35901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283967" y="1798642"/>
          <a:ext cx="784393" cy="310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0.75365</cdr:x>
      <cdr:y>0.645</cdr:y>
    </cdr:from>
    <cdr:to>
      <cdr:x>0.99503</cdr:x>
      <cdr:y>0.79206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10358" y="3744416"/>
          <a:ext cx="2181229" cy="853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1 582 864,8 тыс. руб.</a:t>
          </a:r>
        </a:p>
      </cdr:txBody>
    </cdr:sp>
  </cdr:relSizeAnchor>
  <cdr:relSizeAnchor xmlns:cdr="http://schemas.openxmlformats.org/drawingml/2006/chartDrawing">
    <cdr:from>
      <cdr:x>0.75099</cdr:x>
      <cdr:y>0.47135</cdr:y>
    </cdr:from>
    <cdr:to>
      <cdr:x>1</cdr:x>
      <cdr:y>0.58035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86318" y="2736304"/>
          <a:ext cx="2250177" cy="632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1 721 776,1 тыс. руб.</a:t>
          </a:r>
        </a:p>
      </cdr:txBody>
    </cdr:sp>
  </cdr:relSizeAnchor>
  <cdr:relSizeAnchor xmlns:cdr="http://schemas.openxmlformats.org/drawingml/2006/chartDrawing">
    <cdr:from>
      <cdr:x>0.74461</cdr:x>
      <cdr:y>0.09923</cdr:y>
    </cdr:from>
    <cdr:to>
      <cdr:x>1</cdr:x>
      <cdr:y>0.22178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728646" y="576064"/>
          <a:ext cx="2307849" cy="711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1 781 028,4 тыс. руб.</a:t>
          </a:r>
        </a:p>
      </cdr:txBody>
    </cdr:sp>
  </cdr:relSizeAnchor>
  <cdr:relSizeAnchor xmlns:cdr="http://schemas.openxmlformats.org/drawingml/2006/chartDrawing">
    <cdr:from>
      <cdr:x>0.74964</cdr:x>
      <cdr:y>0.28397</cdr:y>
    </cdr:from>
    <cdr:to>
      <cdr:x>0.99905</cdr:x>
      <cdr:y>0.40652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774077" y="1648544"/>
          <a:ext cx="2253792" cy="711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1 720 805,6 тыс. руб.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0.01209</cdr:x>
      <cdr:y>0.8038</cdr:y>
    </cdr:from>
    <cdr:to>
      <cdr:x>0.13361</cdr:x>
      <cdr:y>0.99978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504" y="4638896"/>
          <a:ext cx="1080120" cy="1131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</a:t>
          </a:r>
        </a:p>
        <a:p xmlns:a="http://schemas.openxmlformats.org/drawingml/2006/main">
          <a:pPr algn="ctr"/>
          <a:r>
            <a:rPr lang="ru-RU" sz="950" b="1" dirty="0"/>
            <a:t>земли в </a:t>
          </a:r>
        </a:p>
        <a:p xmlns:a="http://schemas.openxmlformats.org/drawingml/2006/main">
          <a:pPr algn="ctr"/>
          <a:r>
            <a:rPr lang="ru-RU" sz="950" b="1" dirty="0"/>
            <a:t>муниципальной </a:t>
          </a:r>
        </a:p>
        <a:p xmlns:a="http://schemas.openxmlformats.org/drawingml/2006/main">
          <a:pPr algn="ctr"/>
          <a:r>
            <a:rPr lang="ru-RU" sz="950" b="1" dirty="0"/>
            <a:t>собственности</a:t>
          </a:r>
        </a:p>
      </cdr:txBody>
    </cdr:sp>
  </cdr:relSizeAnchor>
  <cdr:relSizeAnchor xmlns:cdr="http://schemas.openxmlformats.org/drawingml/2006/chartDrawing">
    <cdr:from>
      <cdr:x>0.36043</cdr:x>
      <cdr:y>0.8038</cdr:y>
    </cdr:from>
    <cdr:to>
      <cdr:x>0.4958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88506" y="4581016"/>
          <a:ext cx="1159965" cy="1118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Плата за </a:t>
          </a:r>
        </a:p>
        <a:p xmlns:a="http://schemas.openxmlformats.org/drawingml/2006/main">
          <a:pPr algn="ctr"/>
          <a:r>
            <a:rPr lang="ru-RU" sz="950" b="1" dirty="0"/>
            <a:t>негативное</a:t>
          </a:r>
        </a:p>
        <a:p xmlns:a="http://schemas.openxmlformats.org/drawingml/2006/main">
          <a:pPr algn="ctr"/>
          <a:r>
            <a:rPr lang="ru-RU" sz="950" b="1" dirty="0"/>
            <a:t>воздействие на </a:t>
          </a:r>
        </a:p>
        <a:p xmlns:a="http://schemas.openxmlformats.org/drawingml/2006/main">
          <a:pPr algn="ctr"/>
          <a:r>
            <a:rPr lang="ru-RU" sz="950" b="1" dirty="0"/>
            <a:t>окружающую </a:t>
          </a:r>
        </a:p>
        <a:p xmlns:a="http://schemas.openxmlformats.org/drawingml/2006/main">
          <a:pPr algn="ctr"/>
          <a:r>
            <a:rPr lang="ru-RU" sz="950" b="1" dirty="0"/>
            <a:t>среду</a:t>
          </a:r>
        </a:p>
      </cdr:txBody>
    </cdr:sp>
  </cdr:relSizeAnchor>
  <cdr:relSizeAnchor xmlns:cdr="http://schemas.openxmlformats.org/drawingml/2006/chartDrawing">
    <cdr:from>
      <cdr:x>0.47059</cdr:x>
      <cdr:y>0.81714</cdr:y>
    </cdr:from>
    <cdr:to>
      <cdr:x>0.60504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32448" y="4657043"/>
          <a:ext cx="1152127" cy="1042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Доходы  </a:t>
          </a:r>
        </a:p>
        <a:p xmlns:a="http://schemas.openxmlformats.org/drawingml/2006/main">
          <a:pPr algn="ctr"/>
          <a:r>
            <a:rPr lang="ru-RU" sz="950" b="1" dirty="0"/>
            <a:t>от оказания</a:t>
          </a:r>
        </a:p>
        <a:p xmlns:a="http://schemas.openxmlformats.org/drawingml/2006/main">
          <a:pPr algn="ctr"/>
          <a:r>
            <a:rPr lang="ru-RU" sz="950" b="1" dirty="0"/>
            <a:t>платных </a:t>
          </a:r>
        </a:p>
        <a:p xmlns:a="http://schemas.openxmlformats.org/drawingml/2006/main">
          <a:pPr algn="ctr"/>
          <a:r>
            <a:rPr lang="ru-RU" sz="950" b="1" dirty="0"/>
            <a:t>услуг</a:t>
          </a:r>
        </a:p>
      </cdr:txBody>
    </cdr:sp>
  </cdr:relSizeAnchor>
  <cdr:relSizeAnchor xmlns:cdr="http://schemas.openxmlformats.org/drawingml/2006/chartDrawing">
    <cdr:from>
      <cdr:x>0.57983</cdr:x>
      <cdr:y>0.81714</cdr:y>
    </cdr:from>
    <cdr:to>
      <cdr:x>0.7395</cdr:x>
      <cdr:y>0.99978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68552" y="4657043"/>
          <a:ext cx="1368152" cy="1040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Доходы от </a:t>
          </a:r>
        </a:p>
        <a:p xmlns:a="http://schemas.openxmlformats.org/drawingml/2006/main">
          <a:pPr algn="ctr"/>
          <a:r>
            <a:rPr lang="ru-RU" sz="950" b="1" dirty="0"/>
            <a:t>продажи</a:t>
          </a:r>
        </a:p>
        <a:p xmlns:a="http://schemas.openxmlformats.org/drawingml/2006/main">
          <a:pPr algn="ctr"/>
          <a:r>
            <a:rPr lang="ru-RU" sz="950" b="1" dirty="0"/>
            <a:t>материальных и </a:t>
          </a:r>
        </a:p>
        <a:p xmlns:a="http://schemas.openxmlformats.org/drawingml/2006/main">
          <a:pPr algn="ctr"/>
          <a:r>
            <a:rPr lang="ru-RU" sz="950" b="1" dirty="0"/>
            <a:t>нематериальных</a:t>
          </a:r>
        </a:p>
        <a:p xmlns:a="http://schemas.openxmlformats.org/drawingml/2006/main">
          <a:pPr algn="ctr"/>
          <a:r>
            <a:rPr lang="ru-RU" sz="950" b="1" dirty="0"/>
            <a:t>активов</a:t>
          </a:r>
        </a:p>
      </cdr:txBody>
    </cdr:sp>
  </cdr:relSizeAnchor>
  <cdr:relSizeAnchor xmlns:cdr="http://schemas.openxmlformats.org/drawingml/2006/chartDrawing">
    <cdr:from>
      <cdr:x>0.73109</cdr:x>
      <cdr:y>0.81714</cdr:y>
    </cdr:from>
    <cdr:to>
      <cdr:x>0.86555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264696" y="4657043"/>
          <a:ext cx="1152127" cy="1042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50" b="1" dirty="0"/>
            <a:t>    Штрафы</a:t>
          </a:r>
        </a:p>
      </cdr:txBody>
    </cdr:sp>
  </cdr:relSizeAnchor>
  <cdr:relSizeAnchor xmlns:cdr="http://schemas.openxmlformats.org/drawingml/2006/chartDrawing">
    <cdr:from>
      <cdr:x>0.83193</cdr:x>
      <cdr:y>0.81714</cdr:y>
    </cdr:from>
    <cdr:to>
      <cdr:x>0.98319</cdr:x>
      <cdr:y>0.88708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128792" y="4657043"/>
          <a:ext cx="1296144" cy="3986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Прочие</a:t>
          </a:r>
          <a:r>
            <a:rPr lang="ru-RU" sz="1000" b="1" dirty="0"/>
            <a:t> </a:t>
          </a:r>
        </a:p>
        <a:p xmlns:a="http://schemas.openxmlformats.org/drawingml/2006/main">
          <a:pPr algn="ctr"/>
          <a:r>
            <a:rPr lang="ru-RU" sz="950" b="1" dirty="0"/>
            <a:t>поступления</a:t>
          </a:r>
        </a:p>
      </cdr:txBody>
    </cdr:sp>
  </cdr:relSizeAnchor>
  <cdr:relSizeAnchor xmlns:cdr="http://schemas.openxmlformats.org/drawingml/2006/chartDrawing">
    <cdr:from>
      <cdr:x>0.0607</cdr:x>
      <cdr:y>0.1222</cdr:y>
    </cdr:from>
    <cdr:to>
      <cdr:x>0.14981</cdr:x>
      <cdr:y>0.18019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39564" y="634846"/>
          <a:ext cx="792076" cy="3012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0.24702</cdr:x>
      <cdr:y>0.72075</cdr:y>
    </cdr:from>
    <cdr:to>
      <cdr:x>0.32111</cdr:x>
      <cdr:y>0.80392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195769" y="3744416"/>
          <a:ext cx="658588" cy="432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0.19841</cdr:x>
      <cdr:y>0.74847</cdr:y>
    </cdr:from>
    <cdr:to>
      <cdr:x>0.27132</cdr:x>
      <cdr:y>0.80392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763688" y="3888432"/>
          <a:ext cx="648084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0.39283</cdr:x>
      <cdr:y>0.70689</cdr:y>
    </cdr:from>
    <cdr:to>
      <cdr:x>0.45764</cdr:x>
      <cdr:y>0.7762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491880" y="3672408"/>
          <a:ext cx="576097" cy="360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0.32802</cdr:x>
      <cdr:y>0.63759</cdr:y>
    </cdr:from>
    <cdr:to>
      <cdr:x>0.40093</cdr:x>
      <cdr:y>0.69303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915780" y="3312369"/>
          <a:ext cx="6481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0.53054</cdr:x>
      <cdr:y>0.62373</cdr:y>
    </cdr:from>
    <cdr:to>
      <cdr:x>0.59535</cdr:x>
      <cdr:y>0.73461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716016" y="3240361"/>
          <a:ext cx="576069" cy="576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0.46574</cdr:x>
      <cdr:y>0.58215</cdr:y>
    </cdr:from>
    <cdr:to>
      <cdr:x>0.54674</cdr:x>
      <cdr:y>0.64461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139978" y="3024337"/>
          <a:ext cx="720011" cy="324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0.64395</cdr:x>
      <cdr:y>0.30843</cdr:y>
    </cdr:from>
    <cdr:to>
      <cdr:x>0.73309</cdr:x>
      <cdr:y>0.34652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724129" y="1602323"/>
          <a:ext cx="792332" cy="197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0.59535</cdr:x>
      <cdr:y>0.58721</cdr:y>
    </cdr:from>
    <cdr:to>
      <cdr:x>0.68446</cdr:x>
      <cdr:y>0.59601</cdr:y>
    </cdr:to>
    <cdr:sp macro="" textlink="">
      <cdr:nvSpPr>
        <cdr:cNvPr id="17" name="TextBox 16"/>
        <cdr:cNvSpPr txBox="1"/>
      </cdr:nvSpPr>
      <cdr:spPr>
        <a:xfrm xmlns:a="http://schemas.openxmlformats.org/drawingml/2006/main" flipV="1">
          <a:off x="5292085" y="3050638"/>
          <a:ext cx="792102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0.80597</cdr:x>
      <cdr:y>0.66531</cdr:y>
    </cdr:from>
    <cdr:to>
      <cdr:x>0.88698</cdr:x>
      <cdr:y>0.73461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7164288" y="3456385"/>
          <a:ext cx="720106" cy="360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0.73309</cdr:x>
      <cdr:y>0.64461</cdr:y>
    </cdr:from>
    <cdr:to>
      <cdr:x>0.80597</cdr:x>
      <cdr:y>0.74847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6516460" y="3348832"/>
          <a:ext cx="647833" cy="539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0.12605</cdr:x>
      <cdr:y>0.81101</cdr:y>
    </cdr:from>
    <cdr:to>
      <cdr:x>0.24702</cdr:x>
      <cdr:y>0.98095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1080120" y="4622107"/>
          <a:ext cx="1036583" cy="9685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 имущества муниципальной казны</a:t>
          </a:r>
        </a:p>
      </cdr:txBody>
    </cdr:sp>
  </cdr:relSizeAnchor>
  <cdr:relSizeAnchor xmlns:cdr="http://schemas.openxmlformats.org/drawingml/2006/chartDrawing">
    <cdr:from>
      <cdr:x>0.2521</cdr:x>
      <cdr:y>0.81101</cdr:y>
    </cdr:from>
    <cdr:to>
      <cdr:x>0.36975</cdr:x>
      <cdr:y>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2160240" y="4622107"/>
          <a:ext cx="1008112" cy="1077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 имущества в оперативном управлении</a:t>
          </a:r>
        </a:p>
      </cdr:txBody>
    </cdr:sp>
  </cdr:relSizeAnchor>
  <cdr:relSizeAnchor xmlns:cdr="http://schemas.openxmlformats.org/drawingml/2006/chartDrawing">
    <cdr:from>
      <cdr:x>0.15126</cdr:x>
      <cdr:y>0.13898</cdr:y>
    </cdr:from>
    <cdr:to>
      <cdr:x>0.40336</cdr:x>
      <cdr:y>0.25269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1296144" y="792088"/>
          <a:ext cx="2160233" cy="648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164 627 тыс. руб.</a:t>
          </a:r>
        </a:p>
      </cdr:txBody>
    </cdr:sp>
  </cdr:relSizeAnchor>
  <cdr:relSizeAnchor xmlns:cdr="http://schemas.openxmlformats.org/drawingml/2006/chartDrawing">
    <cdr:from>
      <cdr:x>0.35294</cdr:x>
      <cdr:y>0.13898</cdr:y>
    </cdr:from>
    <cdr:to>
      <cdr:x>0.59663</cdr:x>
      <cdr:y>0.25269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3024336" y="792088"/>
          <a:ext cx="2088168" cy="648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161 647 тыс. руб.</a:t>
          </a:r>
        </a:p>
      </cdr:txBody>
    </cdr:sp>
  </cdr:relSizeAnchor>
  <cdr:relSizeAnchor xmlns:cdr="http://schemas.openxmlformats.org/drawingml/2006/chartDrawing">
    <cdr:from>
      <cdr:x>0.57983</cdr:x>
      <cdr:y>0.13898</cdr:y>
    </cdr:from>
    <cdr:to>
      <cdr:x>0.79832</cdr:x>
      <cdr:y>0.24383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4968552" y="792088"/>
          <a:ext cx="1872230" cy="597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163 668 тыс. руб.</a:t>
          </a:r>
        </a:p>
      </cdr:txBody>
    </cdr:sp>
  </cdr:relSizeAnchor>
  <cdr:relSizeAnchor xmlns:cdr="http://schemas.openxmlformats.org/drawingml/2006/chartDrawing">
    <cdr:from>
      <cdr:x>0.7395</cdr:x>
      <cdr:y>0.13898</cdr:y>
    </cdr:from>
    <cdr:to>
      <cdr:x>1</cdr:x>
      <cdr:y>0.2691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6336740" y="792088"/>
          <a:ext cx="2232212" cy="741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157 277 тыс. руб.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981" y="0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r">
              <a:defRPr sz="1200"/>
            </a:lvl1pPr>
          </a:lstStyle>
          <a:p>
            <a:fld id="{0B51C4AD-8DC0-4677-AC5A-D0F12D2871F9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7" tIns="45785" rIns="91567" bIns="4578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3" y="4721663"/>
            <a:ext cx="5447666" cy="4473654"/>
          </a:xfrm>
          <a:prstGeom prst="rect">
            <a:avLst/>
          </a:prstGeom>
        </p:spPr>
        <p:txBody>
          <a:bodyPr vert="horz" lIns="91567" tIns="45785" rIns="91567" bIns="4578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1733"/>
            <a:ext cx="2951217" cy="497602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981" y="9441733"/>
            <a:ext cx="2951217" cy="497602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r">
              <a:defRPr sz="1200"/>
            </a:lvl1pPr>
          </a:lstStyle>
          <a:p>
            <a:fld id="{7398F5FD-CD92-4601-BD7D-282EB1A39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37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CC64-BFA4-4032-9F03-2D9EA15831E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97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8F5FD-CD92-4601-BD7D-282EB1A3932F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3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70E12-0619-4C0A-AD19-A3180F03D3A5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2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F5FD-CD92-4601-BD7D-282EB1A3932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1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1528-660B-4F64-BB4B-69CF4D038C40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632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A21CA-4932-4C93-B415-9B922AAFE24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AD45-CC9C-42A8-B332-8EA97157F2DA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7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AD45-CC9C-42A8-B332-8EA97157F2DA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73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00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31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84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47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38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8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7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4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48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24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40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6"/>
          <p:cNvGrpSpPr/>
          <p:nvPr userDrawn="1"/>
        </p:nvGrpSpPr>
        <p:grpSpPr>
          <a:xfrm>
            <a:off x="418982" y="-315416"/>
            <a:ext cx="8617514" cy="1496507"/>
            <a:chOff x="202958" y="-11723"/>
            <a:chExt cx="8617514" cy="13524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9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34479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54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15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73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02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44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1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23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13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37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26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4874-EE0B-4A09-90A9-9F07C3B20ED5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023-F91D-4307-84F6-A342CB4EAB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644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7DF28-DBB8-4ED4-A88B-47882B65AFF7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33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9F3BD-AEB6-4956-BD9D-F04BB99BE19B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4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9D488-0D00-405C-863F-A01FFCE35E66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2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7EB22-2F1F-4D6D-A69A-33696A734E0F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756C1-0F88-44CC-B838-11393E9E3E8D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34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1A471-2578-4C0D-A6F5-2A5257567496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09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68249-9FA6-4048-8E55-71D72C70AA08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28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417DA-15BA-4A99-9E11-197F777F3E3C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0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4D74C-DF6A-4879-96D8-54F1694CAC93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83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869B92-2740-4E0E-BC54-13EC54046CA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84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BBA99-97C5-4124-94F8-9F2913479529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97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89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84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1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5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80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16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8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38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63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2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4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84F7DF28-DBB8-4ED4-A88B-47882B65AFF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90843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E1B9F3BD-AEB6-4956-BD9D-F04BB99BE1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575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4AB9D488-0D00-405C-863F-A01FFCE35E6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603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BD77EB22-2F1F-4D6D-A69A-33696A734E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4641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CD5756C1-0F88-44CC-B838-11393E9E3E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4428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4791A471-2578-4C0D-A6F5-2A52575674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603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74268249-9FA6-4048-8E55-71D72C70AA0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26955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871417DA-15BA-4A99-9E11-197F777F3E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422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AE14D74C-DF6A-4879-96D8-54F1694CAC9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468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1F869B92-2740-4E0E-BC54-13EC54046CA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250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547BBA99-97C5-4124-94F8-9F291347952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44593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6"/>
          <p:cNvGrpSpPr/>
          <p:nvPr userDrawn="1"/>
        </p:nvGrpSpPr>
        <p:grpSpPr>
          <a:xfrm>
            <a:off x="418982" y="-315416"/>
            <a:ext cx="8617514" cy="1496507"/>
            <a:chOff x="202958" y="-11723"/>
            <a:chExt cx="8617514" cy="13524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9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13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8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CC"/>
            </a:gs>
            <a:gs pos="11000">
              <a:schemeClr val="tx1">
                <a:lumMod val="95000"/>
                <a:lumOff val="5000"/>
              </a:schemeClr>
            </a:gs>
            <a:gs pos="18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3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916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915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B3FB2E-1CFF-4CF0-9D2C-9B5A18B60958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  <a:latin typeface="Constanti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7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B3FB2E-1CFF-4CF0-9D2C-9B5A18B60958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68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.png"/><Relationship Id="rId4" Type="http://schemas.openxmlformats.org/officeDocument/2006/relationships/chart" Target="../charts/chart1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.png"/><Relationship Id="rId4" Type="http://schemas.openxmlformats.org/officeDocument/2006/relationships/chart" Target="../charts/char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37.jpeg"/><Relationship Id="rId7" Type="http://schemas.microsoft.com/office/2007/relationships/hdphoto" Target="../media/hdphoto5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jpeg"/><Relationship Id="rId11" Type="http://schemas.microsoft.com/office/2007/relationships/hdphoto" Target="../media/hdphoto7.wdp"/><Relationship Id="rId5" Type="http://schemas.openxmlformats.org/officeDocument/2006/relationships/chart" Target="../charts/chart22.xml"/><Relationship Id="rId10" Type="http://schemas.openxmlformats.org/officeDocument/2006/relationships/image" Target="../media/image41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chart" Target="../charts/chart23.xml"/><Relationship Id="rId7" Type="http://schemas.openxmlformats.org/officeDocument/2006/relationships/image" Target="../media/image46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openxmlformats.org/officeDocument/2006/relationships/image" Target="../media/image50.gif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13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chart" Target="../charts/chart24.xml"/><Relationship Id="rId7" Type="http://schemas.microsoft.com/office/2007/relationships/hdphoto" Target="../media/hdphoto1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2.png"/><Relationship Id="rId4" Type="http://schemas.openxmlformats.org/officeDocument/2006/relationships/image" Target="../media/image68.jpeg"/><Relationship Id="rId9" Type="http://schemas.microsoft.com/office/2007/relationships/hdphoto" Target="../media/hdphoto20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png"/><Relationship Id="rId4" Type="http://schemas.openxmlformats.org/officeDocument/2006/relationships/chart" Target="../charts/char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01824" y="2276872"/>
            <a:ext cx="8352928" cy="109814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b="1" dirty="0"/>
              <a:t>к решению Думы города Пятигорска № 57-6 РД от 21.12.2021г. «О бюджете города-курорта Пятигорска </a:t>
            </a:r>
          </a:p>
          <a:p>
            <a:pPr algn="ctr"/>
            <a:r>
              <a:rPr lang="ru-RU" sz="2400" b="1" dirty="0"/>
              <a:t>на 2022 год и плановый период 2023 и 2024 годов»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59632" y="404664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/>
              <a:t>БЮДЖЕТ </a:t>
            </a:r>
            <a:br>
              <a:rPr lang="ru-RU" dirty="0"/>
            </a:br>
            <a:r>
              <a:rPr lang="ru-RU" dirty="0"/>
              <a:t>ДЛЯ ГРАЖДАН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1"/>
          <p:cNvSpPr txBox="1">
            <a:spLocks/>
          </p:cNvSpPr>
          <p:nvPr/>
        </p:nvSpPr>
        <p:spPr>
          <a:xfrm>
            <a:off x="4022939" y="6219102"/>
            <a:ext cx="2088232" cy="576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/>
              <a:t>2021 год</a:t>
            </a:r>
          </a:p>
          <a:p>
            <a:pPr algn="ctr"/>
            <a:r>
              <a:rPr lang="ru-RU" sz="1800" b="1" dirty="0"/>
              <a:t>город Пятигорск</a:t>
            </a:r>
          </a:p>
        </p:txBody>
      </p:sp>
      <p:pic>
        <p:nvPicPr>
          <p:cNvPr id="6" name="Рисунок 5" descr="https://kolomnagrad.ru/uploads/posts/2019-11/1573633754_260abe733e259bedf3a2acdcc9354630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70" y="3284984"/>
            <a:ext cx="3474386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865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Объем и структура доходов бюджета               города-курорта Пятигорска по первоначальному плану на 2021-2024гг.(тыс.руб.)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-252536" y="1052737"/>
          <a:ext cx="8928992" cy="475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1" y="5877272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5 387 103 тыс.руб.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852507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5 613 064</a:t>
            </a:r>
            <a:br>
              <a:rPr lang="ru-RU" sz="1600" b="1" dirty="0"/>
            </a:br>
            <a:r>
              <a:rPr lang="ru-RU" sz="1600" b="1" dirty="0"/>
              <a:t>тыс.руб.</a:t>
            </a:r>
          </a:p>
        </p:txBody>
      </p:sp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2" y="5059363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3888" y="5877271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Всего</a:t>
            </a:r>
          </a:p>
          <a:p>
            <a:pPr algn="ctr"/>
            <a:r>
              <a:rPr lang="ru-RU" sz="1600" b="1" dirty="0"/>
              <a:t>5 670 945</a:t>
            </a:r>
          </a:p>
          <a:p>
            <a:pPr algn="ctr"/>
            <a:r>
              <a:rPr lang="ru-RU" sz="1600" b="1" dirty="0"/>
              <a:t>тыс.руб.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6320" y="5852507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5 115 841</a:t>
            </a:r>
          </a:p>
          <a:p>
            <a:pPr algn="ctr"/>
            <a:r>
              <a:rPr lang="ru-RU" sz="1600" b="1" dirty="0"/>
              <a:t>тыс.руб.</a:t>
            </a:r>
          </a:p>
        </p:txBody>
      </p: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564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esktop\Картинки для бюджета\depositphotos_16890261-stock-photo-3d-small-good-prof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59" y="5297512"/>
            <a:ext cx="1690941" cy="1560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Динамика поступлений доходов бюджета города–курорта Пятигорска по первоначальному плану</a:t>
            </a:r>
            <a:r>
              <a:rPr lang="ru-RU" sz="2000" b="1" dirty="0">
                <a:solidFill>
                  <a:prstClr val="black"/>
                </a:solidFill>
                <a:effectLst/>
              </a:rPr>
              <a:t> на 2020-2022 гг. (млн.руб.)  </a:t>
            </a:r>
            <a:endParaRPr lang="ru-RU" sz="2000" b="1" dirty="0">
              <a:effectLst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708958729"/>
              </p:ext>
            </p:extLst>
          </p:nvPr>
        </p:nvGraphicFramePr>
        <p:xfrm>
          <a:off x="5123137" y="476672"/>
          <a:ext cx="4298325" cy="54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>
            <a:off x="6137898" y="3789040"/>
            <a:ext cx="625709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0476" y="1670050"/>
            <a:ext cx="54996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/>
              <a:t>      В бюджете города-курорта Пятигорска в 2021 году по сравнению с 2020 годом сложился прирост общего объема поступлений доходов в сумме 880 </a:t>
            </a:r>
            <a:r>
              <a:rPr lang="ru-RU" sz="1200" b="1" dirty="0" err="1"/>
              <a:t>млн.руб</a:t>
            </a:r>
            <a:r>
              <a:rPr lang="ru-RU" sz="1200" b="1" dirty="0"/>
              <a:t>., за счет увеличения на 919 </a:t>
            </a:r>
            <a:r>
              <a:rPr lang="ru-RU" sz="1200" b="1" dirty="0" err="1"/>
              <a:t>млн.руб</a:t>
            </a:r>
            <a:r>
              <a:rPr lang="ru-RU" sz="1200" b="1" dirty="0"/>
              <a:t>. объема безвозмездных поступлений.</a:t>
            </a:r>
          </a:p>
          <a:p>
            <a:pPr algn="just"/>
            <a:r>
              <a:rPr lang="ru-RU" sz="1200" b="1" dirty="0"/>
              <a:t>        Уменьшение объема налоговых и неналоговых доходов на 39 </a:t>
            </a:r>
            <a:r>
              <a:rPr lang="ru-RU" sz="1200" b="1" dirty="0" err="1"/>
              <a:t>млн.руб</a:t>
            </a:r>
            <a:r>
              <a:rPr lang="ru-RU" sz="1200" b="1" dirty="0"/>
              <a:t>.  сложилось в основном за счет снижения поступлений от:</a:t>
            </a:r>
          </a:p>
          <a:p>
            <a:pPr indent="449263" algn="just"/>
            <a:r>
              <a:rPr lang="ru-RU" sz="1200" b="1" dirty="0">
                <a:solidFill>
                  <a:prstClr val="black"/>
                </a:solidFill>
              </a:rPr>
              <a:t> </a:t>
            </a:r>
            <a:r>
              <a:rPr lang="ru-RU" sz="1200" b="1" dirty="0"/>
              <a:t>- НДФЛ, в связи </a:t>
            </a:r>
            <a:r>
              <a:rPr lang="ru-RU" sz="1200" b="1" dirty="0">
                <a:solidFill>
                  <a:prstClr val="black"/>
                </a:solidFill>
              </a:rPr>
              <a:t>со снижением с 35,4% до 33,79% размера норматива отчислений доходов от НДФЛ;</a:t>
            </a:r>
            <a:endParaRPr lang="ru-RU" sz="1200" b="1" dirty="0"/>
          </a:p>
          <a:p>
            <a:pPr algn="just"/>
            <a:r>
              <a:rPr lang="ru-RU" sz="1200" b="1" dirty="0"/>
              <a:t>            - ЕНВД, в связи с его отменой с 01.01.2021г. и планируемым поступлением ЕНВД в 2021г. по итогам 4 квартала 2020г.</a:t>
            </a:r>
          </a:p>
          <a:p>
            <a:pPr indent="449263" algn="just"/>
            <a:r>
              <a:rPr lang="ru-RU" sz="1200" b="1" dirty="0"/>
              <a:t>В бюджете города-курорта Пятигорска на 2022 год по сравнению  с 2021 годом  запланировано увеличение общего объема доходов в сумме 226 </a:t>
            </a:r>
            <a:r>
              <a:rPr lang="ru-RU" sz="1200" b="1" dirty="0" err="1"/>
              <a:t>млн.руб</a:t>
            </a:r>
            <a:r>
              <a:rPr lang="ru-RU" sz="1200" b="1" dirty="0"/>
              <a:t>., из них:</a:t>
            </a:r>
          </a:p>
          <a:p>
            <a:pPr indent="449263" algn="just"/>
            <a:r>
              <a:rPr lang="ru-RU" sz="1200" b="1" dirty="0"/>
              <a:t>- 137 </a:t>
            </a:r>
            <a:r>
              <a:rPr lang="ru-RU" sz="1200" b="1" dirty="0" err="1"/>
              <a:t>млн.руб</a:t>
            </a:r>
            <a:r>
              <a:rPr lang="ru-RU" sz="1200" b="1" dirty="0"/>
              <a:t>. по налоговым и неналоговым доходам, в основном за счет прироста поступлений от УСН, по которому с 01.01.2021г. норматив отчисления в бюджет города-курорта Пятигорска составил 15% на основании Закона СК от 13.10.2011г.                   № 77-кз «Об установлении нормативов отчислений в бюджеты муниципальных округов (городских округов) Ставропольского края от налогов и неналоговых доходов, подлежащих зачислению в бюджет Ставропольского края», а так же по налогу, взимаемому в связи с применением патентной системы налогообложения, в связи в увеличением количества налогоплательщиков.</a:t>
            </a:r>
          </a:p>
          <a:p>
            <a:pPr indent="449263" algn="just"/>
            <a:r>
              <a:rPr lang="ru-RU" sz="1200" b="1" dirty="0"/>
              <a:t>- 89 </a:t>
            </a:r>
            <a:r>
              <a:rPr lang="ru-RU" sz="1200" b="1" dirty="0" err="1"/>
              <a:t>млн.руб</a:t>
            </a:r>
            <a:r>
              <a:rPr lang="ru-RU" sz="1200" b="1" dirty="0"/>
              <a:t>. по безвозмездным поступлениям.</a:t>
            </a:r>
          </a:p>
          <a:p>
            <a:pPr algn="just"/>
            <a:r>
              <a:rPr lang="ru-RU" sz="1200" dirty="0"/>
              <a:t>          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137898" y="2577968"/>
            <a:ext cx="697717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V="1">
            <a:off x="6997357" y="3845361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545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Причины изменения объема доходов бюджета города–курорта Пятигорска от НДФЛ по первоначальному плану на 2020-2022 гг. (млн.руб.) 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5076056" y="1268760"/>
          <a:ext cx="4248472" cy="5444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6" y="1665303"/>
            <a:ext cx="5112568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1500" dirty="0"/>
              <a:t>В связи со снижением в 2021 году по сравнению с 2020 годом с 35,4%  до 33,79% норматива отчислений доходов от НДФЛ в первоначальном бюджете планировалось уменьшение доходов бюджета города от НДФЛ на 66 млн. руб.</a:t>
            </a:r>
          </a:p>
          <a:p>
            <a:pPr indent="449263" algn="just"/>
            <a:r>
              <a:rPr lang="ru-RU" sz="1500" dirty="0"/>
              <a:t> В 2022 году по сравнению с 2021 годом в размер норматива отчислений доходов от НДФЛ снижен с 33,79% до 31,74% за счет уменьшения дополнительного норматива отчислений от НДФЛ (с 6,79% до 4,74%). Однако в бюджете города-курорта Пятигорска планируется увеличение доходов от НДФЛ на 24 млн. руб., связанное с  ростом планируемых поступлений от НДФЛ в бюджет города в отношении суммы НДФЛ, превышающей 650 000,00 руб., относящейся к части налоговой базы, превышающей     5 миллионов рублей (согласно </a:t>
            </a:r>
            <a:r>
              <a:rPr lang="ru-RU" sz="1500" dirty="0" err="1"/>
              <a:t>абз</a:t>
            </a:r>
            <a:r>
              <a:rPr lang="ru-RU" sz="1500" dirty="0"/>
              <a:t>. 7 п. 2 ст. 61.2 Бюджетного кодекса Российской Федерации, </a:t>
            </a:r>
            <a:r>
              <a:rPr lang="ru-RU" sz="1500" dirty="0" err="1"/>
              <a:t>абз</a:t>
            </a:r>
            <a:r>
              <a:rPr lang="ru-RU" sz="1500" dirty="0"/>
              <a:t>. 2 ст.2 закона Ставропольского края от 13 октября 2011 г. № 77-кз, п.3 ст. 2 закона Ставропольского края от 10 декабря 2020 г. № 144-кз).</a:t>
            </a: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71" y="5805264"/>
            <a:ext cx="1512167" cy="105273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50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26" y="5157192"/>
            <a:ext cx="2305774" cy="17008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769" y="116632"/>
            <a:ext cx="7730917" cy="1287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</a:t>
            </a:r>
            <a:r>
              <a:rPr lang="ru-RU" sz="2000" dirty="0">
                <a:solidFill>
                  <a:schemeClr val="tx1"/>
                </a:solidFill>
                <a:effectLst/>
              </a:rPr>
              <a:t>результатам исполнения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за 2020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1373164"/>
          <a:ext cx="8784976" cy="532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395579" y="2060848"/>
            <a:ext cx="253934" cy="551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619672" y="2420888"/>
            <a:ext cx="880841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403648" y="3429000"/>
            <a:ext cx="43204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940152" y="2347511"/>
            <a:ext cx="720080" cy="505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991228" y="2060848"/>
            <a:ext cx="81009" cy="57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4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26" y="5157192"/>
            <a:ext cx="2305774" cy="17008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88640"/>
            <a:ext cx="8039672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</a:t>
            </a:r>
            <a:r>
              <a:rPr lang="ru-RU" sz="2000" dirty="0">
                <a:solidFill>
                  <a:schemeClr val="tx1"/>
                </a:solidFill>
                <a:effectLst/>
              </a:rPr>
              <a:t>первоначальному плану н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а 2021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1373164"/>
          <a:ext cx="8784976" cy="532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347864" y="2132856"/>
            <a:ext cx="301649" cy="479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863569" y="2499954"/>
            <a:ext cx="636944" cy="4249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475656" y="3284984"/>
            <a:ext cx="576064" cy="10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940152" y="2224063"/>
            <a:ext cx="576064" cy="4883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991228" y="2060848"/>
            <a:ext cx="81009" cy="57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48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59363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639" y="146021"/>
            <a:ext cx="7754650" cy="1122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первоначальному плану на 2022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0" y="1153686"/>
          <a:ext cx="9036496" cy="529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581890" y="1978774"/>
            <a:ext cx="54006" cy="298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555776" y="2060849"/>
            <a:ext cx="360040" cy="387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369736" y="2708920"/>
            <a:ext cx="7539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6264188" y="1988841"/>
            <a:ext cx="396044" cy="391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004048" y="1772816"/>
            <a:ext cx="0" cy="411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38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1741"/>
            <a:ext cx="8172400" cy="9589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Объем и структура собственных (налоговых и неналоговых) доходов бюджета города-курорта Пятигорска по первоначальному плану на 2021-2024 гг.</a:t>
            </a:r>
            <a:r>
              <a:rPr lang="ru-RU" sz="2000" dirty="0">
                <a:solidFill>
                  <a:schemeClr val="tx1"/>
                </a:solidFill>
                <a:effectLst/>
              </a:rPr>
              <a:t> (тыс.руб.) </a:t>
            </a:r>
            <a:br>
              <a:rPr lang="ru-RU" sz="2000" b="1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                                                          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             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0" y="1196752"/>
          <a:ext cx="9756576" cy="5254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6200545"/>
            <a:ext cx="14401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2021 г.                           </a:t>
            </a:r>
            <a:r>
              <a:rPr lang="ru-RU" sz="1100" b="1" dirty="0"/>
              <a:t>Всего 1 747 493 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9" y="6200545"/>
            <a:ext cx="1296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2022 г.</a:t>
            </a:r>
          </a:p>
          <a:p>
            <a:pPr algn="ctr"/>
            <a:r>
              <a:rPr lang="ru-RU" sz="1100" b="1" dirty="0"/>
              <a:t>Всего 1 883 423 тыс. руб.</a:t>
            </a:r>
          </a:p>
        </p:txBody>
      </p:sp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43091"/>
            <a:ext cx="2051720" cy="131490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9249" y="6202984"/>
            <a:ext cx="136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2023 г. </a:t>
            </a:r>
          </a:p>
          <a:p>
            <a:pPr algn="ctr"/>
            <a:r>
              <a:rPr lang="ru-RU" sz="1100" b="1" dirty="0"/>
              <a:t>Всего 1 884 473 тыс.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016" y="6180892"/>
            <a:ext cx="12961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2024 г. </a:t>
            </a:r>
            <a:r>
              <a:rPr lang="ru-RU" sz="1100" b="1" dirty="0"/>
              <a:t>Всего 1 938 305 тыс. руб.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53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uperuser\Desktop\СЛАЙДЫ!!!!!!!\Новая папка\Картинки для бюджета\800px_COLOURBOX5953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55" y="5005589"/>
            <a:ext cx="2344655" cy="1843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776864" cy="8930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Динамика поступлений налоговых доходов города-курорта Пятигорска по первоначальному плану на 2021-2024 гг.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                                                                                        </a:t>
            </a:r>
            <a:r>
              <a:rPr lang="ru-RU" sz="1400" dirty="0">
                <a:solidFill>
                  <a:schemeClr val="tx1"/>
                </a:solidFill>
                <a:effectLst/>
              </a:rPr>
              <a:t>(в 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72009" y="1052736"/>
          <a:ext cx="9036495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447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51520" y="1268760"/>
          <a:ext cx="8568952" cy="569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763" y="188640"/>
            <a:ext cx="7418709" cy="9941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Динамика поступлений неналоговых доходов бюджета города–курорта Пятигорска по первоначальному плану 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на  2021-2024 гг. (в тыс. руб.)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1300" dirty="0">
                <a:solidFill>
                  <a:schemeClr val="tx1"/>
                </a:solidFill>
                <a:effectLst/>
              </a:rPr>
              <a:t>                                                                                                                              (в тыс. руб.)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1"/>
            <a:ext cx="899592" cy="107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256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755575" y="332656"/>
            <a:ext cx="8388427" cy="589154"/>
          </a:xfrm>
          <a:prstGeom prst="rect">
            <a:avLst/>
          </a:prstGeom>
        </p:spPr>
        <p:txBody>
          <a:bodyPr wrap="square" lIns="95777" tIns="47888" rIns="95777" bIns="47888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ru-RU" altLang="ru-RU" sz="20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Доходы бюджета города-курорта Пятигорска от использования муниципального имущества за </a:t>
            </a:r>
            <a:r>
              <a:rPr lang="ru-RU" altLang="ru-RU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период</a:t>
            </a:r>
            <a:r>
              <a:rPr lang="ru-RU" altLang="ru-RU" sz="20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 2017-2022гг. (</a:t>
            </a:r>
            <a:r>
              <a:rPr lang="ru-RU" altLang="ru-RU" sz="16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в тыс. руб.</a:t>
            </a:r>
            <a:r>
              <a:rPr lang="ru-RU" altLang="ru-RU" sz="20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)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83622" y="6209116"/>
            <a:ext cx="8960379" cy="600164"/>
            <a:chOff x="2214285" y="6413111"/>
            <a:chExt cx="4767296" cy="375577"/>
          </a:xfrm>
        </p:grpSpPr>
        <p:grpSp>
          <p:nvGrpSpPr>
            <p:cNvPr id="2" name="Группа 7"/>
            <p:cNvGrpSpPr/>
            <p:nvPr/>
          </p:nvGrpSpPr>
          <p:grpSpPr>
            <a:xfrm>
              <a:off x="2214285" y="6413111"/>
              <a:ext cx="1365448" cy="375577"/>
              <a:chOff x="-2158005" y="6110431"/>
              <a:chExt cx="1365448" cy="375577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-1924164" y="6110431"/>
                <a:ext cx="1131607" cy="37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Аренда земли в </a:t>
                </a:r>
              </a:p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муниципальной </a:t>
                </a:r>
              </a:p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собственности</a:t>
                </a: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-2158005" y="6199721"/>
                <a:ext cx="200822" cy="200822"/>
              </a:xfrm>
              <a:prstGeom prst="ellipse">
                <a:avLst/>
              </a:prstGeom>
              <a:solidFill>
                <a:srgbClr val="CC53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3" name="Группа 8"/>
            <p:cNvGrpSpPr/>
            <p:nvPr/>
          </p:nvGrpSpPr>
          <p:grpSpPr>
            <a:xfrm>
              <a:off x="3163664" y="6478915"/>
              <a:ext cx="1253198" cy="269644"/>
              <a:chOff x="1954803" y="6158731"/>
              <a:chExt cx="1253198" cy="26964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155625" y="6158731"/>
                <a:ext cx="1052376" cy="269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Аренда имущества</a:t>
                </a:r>
              </a:p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муниципальной казны</a:t>
                </a:r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1954803" y="6202764"/>
                <a:ext cx="200822" cy="200822"/>
              </a:xfrm>
              <a:prstGeom prst="ellipse">
                <a:avLst/>
              </a:prstGeom>
              <a:solidFill>
                <a:srgbClr val="F2CC7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4" name="Группа 9"/>
            <p:cNvGrpSpPr/>
            <p:nvPr/>
          </p:nvGrpSpPr>
          <p:grpSpPr>
            <a:xfrm>
              <a:off x="4402829" y="6490184"/>
              <a:ext cx="1411287" cy="269645"/>
              <a:chOff x="6414546" y="6178752"/>
              <a:chExt cx="1411287" cy="269645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6632236" y="6178752"/>
                <a:ext cx="1193597" cy="26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Доходы от приватизации</a:t>
                </a:r>
              </a:p>
              <a:p>
                <a:r>
                  <a:rPr lang="ru-RU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муниц</a:t>
                </a:r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имущества</a:t>
                </a:r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6414546" y="6213163"/>
                <a:ext cx="200822" cy="200822"/>
              </a:xfrm>
              <a:prstGeom prst="ellipse">
                <a:avLst/>
              </a:prstGeom>
              <a:solidFill>
                <a:srgbClr val="64B48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" name="Группа 10"/>
            <p:cNvGrpSpPr/>
            <p:nvPr/>
          </p:nvGrpSpPr>
          <p:grpSpPr>
            <a:xfrm>
              <a:off x="5691569" y="6467990"/>
              <a:ext cx="1290012" cy="269645"/>
              <a:chOff x="10605469" y="6147806"/>
              <a:chExt cx="1290012" cy="269645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0798776" y="6147806"/>
                <a:ext cx="1096705" cy="26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Прочие доходы </a:t>
                </a:r>
              </a:p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от </a:t>
                </a:r>
                <a:r>
                  <a:rPr lang="ru-RU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использов</a:t>
                </a:r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имущества</a:t>
                </a:r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10605469" y="6202764"/>
                <a:ext cx="200822" cy="2008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9" name="Группа 28"/>
          <p:cNvGrpSpPr/>
          <p:nvPr/>
        </p:nvGrpSpPr>
        <p:grpSpPr>
          <a:xfrm>
            <a:off x="-1188640" y="1953273"/>
            <a:ext cx="10585176" cy="4343545"/>
            <a:chOff x="-360040" y="1806399"/>
            <a:chExt cx="9180512" cy="4574928"/>
          </a:xfrm>
        </p:grpSpPr>
        <p:graphicFrame>
          <p:nvGraphicFramePr>
            <p:cNvPr id="12" name="Объект 1"/>
            <p:cNvGraphicFramePr>
              <a:graphicFrameLocks/>
            </p:cNvGraphicFramePr>
            <p:nvPr>
              <p:extLst/>
            </p:nvPr>
          </p:nvGraphicFramePr>
          <p:xfrm>
            <a:off x="-360040" y="2051700"/>
            <a:ext cx="9180512" cy="43296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8" name="Скругленный прямоугольник 17"/>
            <p:cNvSpPr/>
            <p:nvPr/>
          </p:nvSpPr>
          <p:spPr>
            <a:xfrm>
              <a:off x="1157801" y="1806399"/>
              <a:ext cx="793215" cy="48576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76200" dist="76200" dir="2700000" algn="tl" rotWithShape="0">
                <a:prstClr val="black">
                  <a:alpha val="36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1400" b="1" dirty="0"/>
                <a:t>342 824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 flipH="1">
              <a:off x="2387868" y="3300625"/>
              <a:ext cx="847252" cy="49242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76200" dist="76200" dir="2700000" algn="tl" rotWithShape="0">
                <a:prstClr val="black">
                  <a:alpha val="36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1400" b="1" dirty="0"/>
                <a:t>189 495</a:t>
              </a: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 flipH="1">
            <a:off x="3373633" y="3965927"/>
            <a:ext cx="973313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122 960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 flipH="1">
            <a:off x="4788024" y="4082275"/>
            <a:ext cx="920461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110 925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403648" y="1772816"/>
            <a:ext cx="864096" cy="11039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728268" y="3196534"/>
            <a:ext cx="846266" cy="5007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117938" y="3785464"/>
            <a:ext cx="908122" cy="559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904507" y="1345145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24,4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156756" y="2817273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13,8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574534" y="3394224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8,1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962497" y="3483016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6,0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" y="1330212"/>
            <a:ext cx="1018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n>
                  <a:solidFill>
                    <a:schemeClr val="tx1"/>
                  </a:solidFill>
                </a:ln>
              </a:rPr>
              <a:t>Уд. вес в собственных доходах</a:t>
            </a:r>
          </a:p>
        </p:txBody>
      </p:sp>
      <p:sp>
        <p:nvSpPr>
          <p:cNvPr id="42" name="TextBox 1"/>
          <p:cNvSpPr txBox="1"/>
          <p:nvPr/>
        </p:nvSpPr>
        <p:spPr>
          <a:xfrm>
            <a:off x="4061192" y="3284986"/>
            <a:ext cx="1021615" cy="28802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20688" y="3645024"/>
            <a:ext cx="18473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7236295" y="5747895"/>
            <a:ext cx="1534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476019" y="1188601"/>
            <a:ext cx="7560477" cy="2107072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schemeClr val="tx1"/>
                </a:solidFill>
              </a:rPr>
              <a:t>      В бюджете города-курорта Пятигорска в период 2018-2020гг. в сравнении с 2017 годом значительно сократились  неналоговые доходы, в том числе от                                               </a:t>
            </a:r>
          </a:p>
          <a:p>
            <a:pPr lvl="0" algn="ctr"/>
            <a:r>
              <a:rPr lang="ru-RU" sz="1200" b="1" dirty="0">
                <a:solidFill>
                  <a:schemeClr val="tx1"/>
                </a:solidFill>
              </a:rPr>
              <a:t>арендной платы за землю: к 2020 году на 82% (или 219 млн. р.), в связи со вступлением в силу постановления Правительства РФ от 05.05.2017г. № 531, повлекшего снижение ставок арендной платы до уровня ставок земельного налога.</a:t>
            </a:r>
          </a:p>
          <a:p>
            <a:pPr lvl="0" algn="ctr"/>
            <a:r>
              <a:rPr lang="ru-RU" sz="1200" b="1" dirty="0">
                <a:solidFill>
                  <a:schemeClr val="tx1"/>
                </a:solidFill>
              </a:rPr>
              <a:t>В 2021 году запланирован рост неналоговых доходов в результате прогнозируемого увеличения поступлений от арендной платы за земли, в связи с уменьшением производимых зачетов и возвратов сумм переплат, поступивших в бюджет в  2017-2018г.г.</a:t>
            </a:r>
          </a:p>
          <a:p>
            <a:pPr lvl="0" algn="ctr"/>
            <a:r>
              <a:rPr lang="ru-RU" sz="1200" b="1" dirty="0">
                <a:solidFill>
                  <a:schemeClr val="tx1"/>
                </a:solidFill>
              </a:rPr>
              <a:t>Поступления от использования муниципального имущества в 2022 году планируются на уровне 140 065 тыс. рублей</a:t>
            </a:r>
          </a:p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 flipH="1">
            <a:off x="6228179" y="3679141"/>
            <a:ext cx="869751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140 735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330089" y="3091181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8,1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5534009" y="3371927"/>
            <a:ext cx="816451" cy="4115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 flipH="1">
            <a:off x="7518871" y="3706315"/>
            <a:ext cx="957362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140 065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719772" y="3100383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7,4</a:t>
            </a:r>
          </a:p>
        </p:txBody>
      </p:sp>
      <p:cxnSp>
        <p:nvCxnSpPr>
          <p:cNvPr id="52" name="Прямая со стрелкой 51"/>
          <p:cNvCxnSpPr>
            <a:stCxn id="36" idx="3"/>
          </p:cNvCxnSpPr>
          <p:nvPr/>
        </p:nvCxnSpPr>
        <p:spPr>
          <a:xfrm>
            <a:off x="6901601" y="3341535"/>
            <a:ext cx="828518" cy="492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4493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1"/>
          <p:cNvSpPr txBox="1">
            <a:spLocks/>
          </p:cNvSpPr>
          <p:nvPr/>
        </p:nvSpPr>
        <p:spPr>
          <a:xfrm>
            <a:off x="567701" y="139234"/>
            <a:ext cx="8352928" cy="3934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>
                <a:solidFill>
                  <a:schemeClr val="tx1"/>
                </a:solidFill>
              </a:rPr>
              <a:t>ОГЛАВЛЕНИЕ:</a:t>
            </a:r>
          </a:p>
        </p:txBody>
      </p:sp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899591" cy="10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44447"/>
              </p:ext>
            </p:extLst>
          </p:nvPr>
        </p:nvGraphicFramePr>
        <p:xfrm>
          <a:off x="899592" y="692696"/>
          <a:ext cx="8038114" cy="5607393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623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Введение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Описание административно-территориального деления города Пятигорска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задачи и приоритетные направления бюджетной, налоговой и долговой политики города Пятигорска на 2022 год и плановый период 2023 и 2024 годов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4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показатели социально-экономического развития города Пятигорска на 2021 год и на плановый период 2022-2024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7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характеристики бюджета города-курорта </a:t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Пятигорска по первоначальному плану на 2021,2022, 2023,2024гг.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8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Доходы бюджета 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9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доходов бюджета города-курорта Пятигорска по первоначальному плану на 2021-2024гг.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поступлений доходов бюджета города–курорта Пятигорска за 2020-2022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11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Причины изменения объема доходов бюджета города–курорта Пятигорска от НДФЛ за 2020-2022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12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результатам исполнения за 2020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первоначальному плану на 2021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первоначальному плану за 2022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собственных (налоговых и неналоговых) доходов бюджета города-курорта Пятигорска по первоначальному плану на 2021-2024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60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поступлений налоговых доходов города-курорта Пятигорска по первоначальному плану на 2021-2022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17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поступлений неналоговых доходов бюджета города–курорта Пятигорска по первоначальному плану на  2021-2022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Доходы бюджета города-курорта Пятигорска от использования муниципального имущества за период 2018-2022гг.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сведения о межбюджетных отношениях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Планируемые к поступлению в бюджет города – курорта Пятигорска межбюджетные трансферты в 2022 году и плановом периоде 2023-2024 годах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548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межбюджетных трансфертов в динамике (факт в 2019 году, первоначальный план и факт в 2020 году, прогноз на 2022год и плановый период 2023-2024 годов)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сведения о расходах в разрезе разделов и подразделов бюджета классификации расходов бюджета города-курорта Пятигорска  по первоначальному плану на 2021, 2022,2023,2024гг.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Информация о расходах бюджета с учетом интересов целевых групп (социальная поддержка семей с детьми) по первоначальному плану в 2021 г., 2022 г.,2023г., 2024 гг.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24-25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17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(защита детей-сирот) по первоначальному плану  в 2021г., 2022г.,2023г., 202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(социальное обеспечение ветеранов, инвалидов, пожилых граждан) по первоначальному плану в 2021 г., 2022 г.,2023г., 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27-28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(предоставление мер социальной поддержки прочим категориям граждан) по первоначальному плану     2021 г., 2022 г.,2023г., 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29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48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Дорожный фонд города-курорта Пятигорска по первоначальному плану за счет собственных доходов на 2021 год, 2022 год (млн. руб.)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5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Источники расходов дорожного фонда города-курорта Пятигорска по первоначальному плану на 2021-2024гг.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25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2022 год в области жилищного строительства</a:t>
                      </a:r>
                      <a:endParaRPr lang="ru-RU" sz="800" b="1" dirty="0">
                        <a:solidFill>
                          <a:prstClr val="black"/>
                        </a:solidFill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2022 год, вошедших в федеральные программы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206975857"/>
                  </a:ext>
                </a:extLst>
              </a:tr>
              <a:tr h="1896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2022 год 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84203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2022 год, включенных в проект бюджета по результатам общественных слушаний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2255" y="114812"/>
            <a:ext cx="7848248" cy="620687"/>
          </a:xfrm>
          <a:noFill/>
          <a:ln/>
        </p:spPr>
        <p:txBody>
          <a:bodyPr tIns="0" bIns="0"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Основные сведения о межбюджетных отношениях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2255" y="647267"/>
            <a:ext cx="7961745" cy="576064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ru-RU" sz="1800" dirty="0">
                <a:solidFill>
                  <a:srgbClr val="FF0000"/>
                </a:solidFill>
              </a:rPr>
              <a:t>Межбюджетные трансферты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300" dirty="0"/>
              <a:t>-</a:t>
            </a:r>
            <a:r>
              <a:rPr lang="ru-RU" sz="1300" b="1" dirty="0"/>
              <a:t> это средства бюджета города-курорта Пятигорска, получаемые из других бюджетов бюджетной системы РФ (из федерального и краевого бюджетов)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786912" y="2470151"/>
            <a:ext cx="6444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indent="539750" algn="ctr"/>
            <a:endParaRPr lang="ru-RU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724128" y="2758183"/>
            <a:ext cx="2893693" cy="18915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tIns="0" rIns="108000" bIns="0" anchor="ctr"/>
          <a:lstStyle/>
          <a:p>
            <a:pPr algn="ctr"/>
            <a:r>
              <a:rPr lang="ru-RU" sz="1500" b="1" u="sng" dirty="0"/>
              <a:t>Дотация</a:t>
            </a:r>
            <a:r>
              <a:rPr lang="ru-RU" sz="1500" b="1" dirty="0"/>
              <a:t> - бюджетные средства, предоставляемые на безвозмездной и безвозвратной основе, в том числе без установления направлений их использования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308126" y="2754478"/>
            <a:ext cx="2463674" cy="3796771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400" b="1" u="sng" dirty="0"/>
              <a:t>Субвенция</a:t>
            </a:r>
            <a:r>
              <a:rPr lang="ru-RU" sz="1400" b="1" dirty="0"/>
              <a:t> – </a:t>
            </a:r>
          </a:p>
          <a:p>
            <a:pPr algn="ctr"/>
            <a:r>
              <a:rPr lang="ru-RU" sz="1400" b="1" dirty="0"/>
              <a:t>бюджетные средства, получаемые на безвозмездной и безвозвратной основе на осуществление определенных целевых расходов, возникающих при выполнении полномочий государственного органа власти, переданных для осуществления органам местного самоуправления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3203848" y="2782627"/>
            <a:ext cx="2232248" cy="376862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500" b="1" u="sng" dirty="0"/>
              <a:t>Субсидия</a:t>
            </a:r>
            <a:r>
              <a:rPr lang="ru-RU" sz="1500" b="1" dirty="0"/>
              <a:t> - бюджетные средства, получаемые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 rot="7897213">
            <a:off x="724099" y="1692623"/>
            <a:ext cx="1631727" cy="837486"/>
          </a:xfrm>
          <a:prstGeom prst="curvedUpArrow">
            <a:avLst>
              <a:gd name="adj1" fmla="val 33789"/>
              <a:gd name="adj2" fmla="val 77846"/>
              <a:gd name="adj3" fmla="val 75527"/>
            </a:avLst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anchor="ctr"/>
          <a:lstStyle/>
          <a:p>
            <a:endParaRPr lang="ru-RU"/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4074600" y="2125835"/>
            <a:ext cx="490743" cy="63234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21" name="AutoShape 13"/>
          <p:cNvSpPr>
            <a:spLocks noChangeArrowheads="1"/>
          </p:cNvSpPr>
          <p:nvPr/>
        </p:nvSpPr>
        <p:spPr bwMode="auto">
          <a:xfrm rot="2313247">
            <a:off x="6455910" y="1805858"/>
            <a:ext cx="1780837" cy="660397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 descr="C:\Users\superuser\Desktop\СЛАЙДЫ!!!!!!!\Новая папка\Картинки для бюджета\PicMon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09" y="4725144"/>
            <a:ext cx="3275856" cy="2132856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2195736" y="1628799"/>
            <a:ext cx="4536504" cy="4970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126000" rIns="126000" anchor="ctr"/>
          <a:lstStyle/>
          <a:p>
            <a:pPr algn="ctr"/>
            <a:r>
              <a:rPr lang="ru-RU" b="1" dirty="0"/>
              <a:t>Формы межбюджетных трансфертов </a:t>
            </a:r>
          </a:p>
        </p:txBody>
      </p:sp>
      <p:pic>
        <p:nvPicPr>
          <p:cNvPr id="14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43011" grpId="0" build="p"/>
      <p:bldP spid="43016" grpId="0" animBg="1"/>
      <p:bldP spid="43017" grpId="0" animBg="1"/>
      <p:bldP spid="43018" grpId="0" animBg="1"/>
      <p:bldP spid="43019" grpId="0" animBg="1"/>
      <p:bldP spid="43020" grpId="0" animBg="1"/>
      <p:bldP spid="43021" grpId="0" animBg="1"/>
      <p:bldP spid="430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25" y="4869160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1"/>
            <a:ext cx="8244407" cy="1037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Планируемые к поступлению в бюджет города – курорта Пятигорска межбюджетные трансферты в 2022 году и плановом периоде 2023-2024 годах 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9542" y="1199912"/>
          <a:ext cx="8805664" cy="514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652119" y="249289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78914" y="3773831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/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69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572" y="5445224"/>
            <a:ext cx="2204428" cy="141277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6112"/>
            <a:ext cx="7920880" cy="1378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Объем и структура межбюджетных трансфертов в динамике                 (факт в 2020 году, первоначальный план на 2021 год, прогноз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на 2022 год и плановый период 2023-2024 годов) 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-252536" y="908720"/>
          <a:ext cx="9396536" cy="5677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" y="6309317"/>
            <a:ext cx="2699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55681" y="6309318"/>
            <a:ext cx="18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1200" b="1" dirty="0"/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71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5301208"/>
            <a:ext cx="91440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/>
              <a:t>Бюджет города по расходам на 2022 год и плановый период  2023 и 2024 годов сформирован на основании методических рекомендаций по планированию доходов и бюджетных ассигнований на 2022 год и плановый период 2023 и 2024 годов органами местного самоуправления муниципальных образований Ставропольского края, утвержденными приказом министерства финансов Ставропольского края от 30.09.2021 № 253, </a:t>
            </a:r>
          </a:p>
          <a:p>
            <a:pPr algn="ctr"/>
            <a:r>
              <a:rPr lang="ru-RU" sz="1200" dirty="0"/>
              <a:t>                                      а также методических рекомендаций по планированию бюджетных ассигнований на 2022 год и плановый период 2023 и 2024 годов главными распорядителями бюджетных средств города-курорта Пятигорска, утвержденных приказом МУ «Финансовое управление администрации г. Пятигорска» от 05.10.2021 №77.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522625"/>
              </p:ext>
            </p:extLst>
          </p:nvPr>
        </p:nvGraphicFramePr>
        <p:xfrm>
          <a:off x="737585" y="420356"/>
          <a:ext cx="8406415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850643" y="-50"/>
            <a:ext cx="8316415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200" dirty="0">
                <a:solidFill>
                  <a:schemeClr val="tx1"/>
                </a:solidFill>
                <a:effectLst/>
              </a:rPr>
              <a:t>Основные сведения о расходах в разрезе разделов бюджета классификации расходов бюджета города-курорта Пятигорска  по первоначальному плану на 2021, 2022,2023,2024гг.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890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48778"/>
            <a:ext cx="6328629" cy="93662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(социальная поддержка семей с детьми)</a:t>
            </a: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2" descr="C:\Users\superuser\Desktop\Картинки для бюджета\efefef5031b266894ba1eb5c3cc57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69" y="35528"/>
            <a:ext cx="1475656" cy="114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9E1CD4BA-10A7-4333-B5C4-8A5BA4FCC89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63733744"/>
              </p:ext>
            </p:extLst>
          </p:nvPr>
        </p:nvGraphicFramePr>
        <p:xfrm>
          <a:off x="539553" y="1412775"/>
          <a:ext cx="8280919" cy="5069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5508">
                  <a:extLst>
                    <a:ext uri="{9D8B030D-6E8A-4147-A177-3AD203B41FA5}">
                      <a16:colId xmlns:a16="http://schemas.microsoft.com/office/drawing/2014/main" val="2377728552"/>
                    </a:ext>
                  </a:extLst>
                </a:gridCol>
                <a:gridCol w="1202069">
                  <a:extLst>
                    <a:ext uri="{9D8B030D-6E8A-4147-A177-3AD203B41FA5}">
                      <a16:colId xmlns:a16="http://schemas.microsoft.com/office/drawing/2014/main" val="3442341175"/>
                    </a:ext>
                  </a:extLst>
                </a:gridCol>
                <a:gridCol w="1226352">
                  <a:extLst>
                    <a:ext uri="{9D8B030D-6E8A-4147-A177-3AD203B41FA5}">
                      <a16:colId xmlns:a16="http://schemas.microsoft.com/office/drawing/2014/main" val="547243976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2828323185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1635177692"/>
                    </a:ext>
                  </a:extLst>
                </a:gridCol>
              </a:tblGrid>
              <a:tr h="958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расходов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102183761"/>
                  </a:ext>
                </a:extLst>
              </a:tr>
              <a:tr h="95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Предусмотрено в первоначальном бюджете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038990"/>
                  </a:ext>
                </a:extLst>
              </a:tr>
              <a:tr h="278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867756626"/>
                  </a:ext>
                </a:extLst>
              </a:tr>
              <a:tr h="553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Выплаты государственных пособий лицам, не подлежащим обязательному социальному страхованию на случай времен-ной нетрудоспособности и в связи с материнством, и лицам, уволенным в связи с ликвидацией организаций (прекращением деятельности, полномочий физическими лицами), в соответствии с Федеральным законом от 19 мая 1995 года № 81-ФЗ "О государственных пособиях гражданам, имеющим детей"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119 794,58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137 686,74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143 095,27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143 095,27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322944874"/>
                  </a:ext>
                </a:extLst>
              </a:tr>
              <a:tr h="141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Ежемесячная выплата в связи с рождением (усыновлением) первого ребенка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150 325,41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170 157,82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203 175,65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218 142,18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226992888"/>
                  </a:ext>
                </a:extLst>
              </a:tr>
              <a:tr h="210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Выплата денежной компенсации семьям, в которых в период с 1 января 2011 года по 31 декабря 2015 года родился третий или последующий ребенок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800,27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189,01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88,17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287740379"/>
                  </a:ext>
                </a:extLst>
              </a:tr>
              <a:tr h="210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68 442,32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85 143,56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102 988,19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113 802,74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706298227"/>
                  </a:ext>
                </a:extLst>
              </a:tr>
              <a:tr h="73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Выплата пособия на ребенка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54 057,25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58 298,37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60 688,74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63 079,10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215828508"/>
                  </a:ext>
                </a:extLst>
              </a:tr>
              <a:tr h="141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Выплата ежемесячной денежной компенсации на каждого ребенка в возрасте до 18 лет многодетным семьям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54 851,17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58 505,57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62 370,69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66 489,44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06884562"/>
                  </a:ext>
                </a:extLst>
              </a:tr>
              <a:tr h="347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Выплата ежегодной денежной компенсации многодетным семьям на каждого из детей не старше 18 лет, обучающихся в общеобразовательных организациях, на приобретение комплекта школьной одежды, спортивной одежды и обуви, школьных письменных принадлежностей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2 196,04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16 406,14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17 062,38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17 744,88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036005627"/>
                  </a:ext>
                </a:extLst>
              </a:tr>
              <a:tr h="278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Компенсация части платы, взимаемой с родителей (законных представителей) за присмотр и уход за детьми, осваивающими образовательные программы дошкольного образования в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35 789,87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37 621,29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37 621,29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37 621,29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872655706"/>
                  </a:ext>
                </a:extLst>
              </a:tr>
              <a:tr h="141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Осуществление ежемесячных выплат на детей в возрасте от трех до семи лет включительно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237 743,69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452 491,65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479 425,16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520 073,80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713244103"/>
                  </a:ext>
                </a:extLst>
              </a:tr>
              <a:tr h="141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Ежемесячные денежные выплаты семьям  погибших ветеранов боевых действий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146,40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153,20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157,74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157,74</a:t>
                      </a:r>
                    </a:p>
                    <a:p>
                      <a:pPr algn="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265880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4393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48778"/>
            <a:ext cx="6328629" cy="93662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(социальная поддержка семей с детьми)</a:t>
            </a: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2" descr="C:\Users\superuser\Desktop\Картинки для бюджета\efefef5031b266894ba1eb5c3cc57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69" y="35528"/>
            <a:ext cx="1475656" cy="114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9E1CD4BA-10A7-4333-B5C4-8A5BA4FCC89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69304658"/>
              </p:ext>
            </p:extLst>
          </p:nvPr>
        </p:nvGraphicFramePr>
        <p:xfrm>
          <a:off x="971601" y="1306445"/>
          <a:ext cx="7992888" cy="5402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37772855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44234117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79934711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60983773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200949648"/>
                    </a:ext>
                  </a:extLst>
                </a:gridCol>
              </a:tblGrid>
              <a:tr h="25839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расходов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2021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2022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2023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2024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102183761"/>
                  </a:ext>
                </a:extLst>
              </a:tr>
              <a:tr h="138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Предусмотрено в первоначальном бюджете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201038990"/>
                  </a:ext>
                </a:extLst>
              </a:tr>
              <a:tr h="410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Объем расходов (</a:t>
                      </a:r>
                      <a:r>
                        <a:rPr lang="ru-RU" sz="900" u="none" strike="noStrike" dirty="0" err="1">
                          <a:effectLst/>
                        </a:rPr>
                        <a:t>тыс.руб</a:t>
                      </a:r>
                      <a:r>
                        <a:rPr lang="ru-RU" sz="900" u="none" strike="noStrike" dirty="0">
                          <a:effectLst/>
                        </a:rPr>
                        <a:t>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Объем расходов (</a:t>
                      </a:r>
                      <a:r>
                        <a:rPr lang="ru-RU" sz="900" u="none" strike="noStrike" dirty="0" err="1">
                          <a:effectLst/>
                        </a:rPr>
                        <a:t>тыс.руб</a:t>
                      </a:r>
                      <a:r>
                        <a:rPr lang="ru-RU" sz="900" u="none" strike="noStrike" dirty="0">
                          <a:effectLst/>
                        </a:rPr>
                        <a:t>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867756626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Выплата ежегодного социального пособия на проезд учащимся (студентам)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100,52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103,86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108,01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762854267"/>
                  </a:ext>
                </a:extLst>
              </a:tr>
              <a:tr h="232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Поддержка одаренных детей (премии Главы города Пятигорска)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969244636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Предоставление  молодым семьям социальных выплат на приобретение (строительство) жилья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2 001,10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9 778,58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3 638,08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3 638,08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201054180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Мероприятия по приобретению льготного месячного проездного билета для проезда  отдельным категориям граждан в городском электрическом, пассажирском автобусном транспорте (школьники)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778,54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78462240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Организация трудовой занятости несовершеннолетних граждан в каникулярное время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283565625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Обеспечение отдыха и оздоровления детей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8 870,00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10 363,80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10 363,80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10 363,80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593921767"/>
                  </a:ext>
                </a:extLst>
              </a:tr>
              <a:tr h="423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Организация горячего питания с целью социальной поддержки отдельных категорий обучающихся (обучающиеся из малообеспеченных семей)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2 419,81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2 557,69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u="none" strike="noStrike">
                        <a:effectLst/>
                      </a:endParaRP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>
                          <a:effectLst/>
                        </a:rPr>
                        <a:t>2 557,69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u="none" strike="noStrike">
                        <a:effectLst/>
                      </a:endParaRP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>
                          <a:effectLst/>
                        </a:rPr>
                        <a:t>2 557,69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885720478"/>
                  </a:ext>
                </a:extLst>
              </a:tr>
              <a:tr h="3470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Организация горячего питания с целью социальной поддержки отдельных категорий обучающихся (дети-инвалиды, обучающиеся с ОВЗ)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1 892,61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1 569,38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1 569,38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1 569,38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916703021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Денежная компенсация стоимости двухразового питания родителям (представителям) обучающихся с ОВЗ муниципальных общеобразовательных организаций, получающих образование на дому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901417657"/>
                  </a:ext>
                </a:extLst>
              </a:tr>
              <a:tr h="691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Денежная компенсация стоимости горячего питания родителям (законным представителям) обучающихся по образовательным программам начального общего образования в муниципальных образовательных организациях, имеющих заболевания, требующие индивидуального подхода к организации питания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462,45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116,79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116,79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116,79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460532997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Организация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100 601,96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99 415,99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99 415,99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99 415,99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816443216"/>
                  </a:ext>
                </a:extLst>
              </a:tr>
              <a:tr h="3361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Организация питания в дошкольных образовательных организациях</a:t>
                      </a: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23 886,00</a:t>
                      </a: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24 361,52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24 361,52</a:t>
                      </a: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24 361,52</a:t>
                      </a: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263918504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ИТОГО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866 677,49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1 167 502,64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1 251 386,07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1 324 923,38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extLst>
                  <a:ext uri="{0D108BD9-81ED-4DB2-BD59-A6C34878D82A}">
                    <a16:rowId xmlns:a16="http://schemas.microsoft.com/office/drawing/2014/main" val="661925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87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5721" y="332655"/>
            <a:ext cx="5526559" cy="125213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(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</a:rPr>
              <a:t>защита детей-сирот)</a:t>
            </a:r>
            <a:r>
              <a:rPr lang="ru-RU" sz="1800" dirty="0">
                <a:solidFill>
                  <a:schemeClr val="tx1"/>
                </a:solidFill>
                <a:effectLst/>
              </a:rPr>
              <a:t> по первоначальному плану 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в 2021 г., 2022 г.,2023 г., 2024 г.</a:t>
            </a:r>
          </a:p>
        </p:txBody>
      </p:sp>
      <p:pic>
        <p:nvPicPr>
          <p:cNvPr id="4" name="Picture 2" descr="C:\Users\superuser\Desktop\СЛАЙДЫ!!!!!!!\Новая папка\Картинки для бюджета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3554"/>
            <a:ext cx="1855629" cy="1855629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06492D3-AC3D-4FA0-9022-88D550F1F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714514"/>
              </p:ext>
            </p:extLst>
          </p:nvPr>
        </p:nvGraphicFramePr>
        <p:xfrm>
          <a:off x="539552" y="1844824"/>
          <a:ext cx="8280919" cy="4411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5507">
                  <a:extLst>
                    <a:ext uri="{9D8B030D-6E8A-4147-A177-3AD203B41FA5}">
                      <a16:colId xmlns:a16="http://schemas.microsoft.com/office/drawing/2014/main" val="4252339863"/>
                    </a:ext>
                  </a:extLst>
                </a:gridCol>
                <a:gridCol w="1202069">
                  <a:extLst>
                    <a:ext uri="{9D8B030D-6E8A-4147-A177-3AD203B41FA5}">
                      <a16:colId xmlns:a16="http://schemas.microsoft.com/office/drawing/2014/main" val="2631050439"/>
                    </a:ext>
                  </a:extLst>
                </a:gridCol>
                <a:gridCol w="1226353">
                  <a:extLst>
                    <a:ext uri="{9D8B030D-6E8A-4147-A177-3AD203B41FA5}">
                      <a16:colId xmlns:a16="http://schemas.microsoft.com/office/drawing/2014/main" val="1584535610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704554139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3832163928"/>
                    </a:ext>
                  </a:extLst>
                </a:gridCol>
              </a:tblGrid>
              <a:tr h="2335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00529482"/>
                  </a:ext>
                </a:extLst>
              </a:tr>
              <a:tr h="2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909031"/>
                  </a:ext>
                </a:extLst>
              </a:tr>
              <a:tr h="485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760216622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денежных средств на содержание ребенка опекуну (попечителю)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9 900,25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10 169,92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10 577,62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11 001,75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341847344"/>
                  </a:ext>
                </a:extLst>
              </a:tr>
              <a:tr h="11101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бесплатного проезда детей-сирот и детей, оставшихся без попечения родителей, а также лиц из числа детей-сирот и детей, оставшихся без попечения родителей, обучающихся по основным образовательным программам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560,85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637431882"/>
                  </a:ext>
                </a:extLst>
              </a:tr>
              <a:tr h="889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на содержание детей-сирот и детей, оставшихся без попечения родителей, в приемных семьях, а также на вознаграждение, причитающееся приемным родителям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5 609,67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6 631,04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6 873,66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7 126,31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56250166"/>
                  </a:ext>
                </a:extLst>
              </a:tr>
              <a:tr h="229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единовременного пособия усыновителям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637098955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горячего питания с целью социальной поддержки отдельных категорий обучающихся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899,64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622912905"/>
                  </a:ext>
                </a:extLst>
              </a:tr>
              <a:tr h="2428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18 470,41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18 613,40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19 263,72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19 940,50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130983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175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44623"/>
            <a:ext cx="6696743" cy="1224137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(социальное обеспечение ветеранов, инвалидов, пожилых граждан)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:\Users\superuser\Desktop\СЛАЙДЫ!!!!!!!\Новая папка\Картинки для бюджета\c7296ce514e16e77be5a0bd846a7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656185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FA1CCF-BADA-4F22-A90E-7776857D4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145815"/>
              </p:ext>
            </p:extLst>
          </p:nvPr>
        </p:nvGraphicFramePr>
        <p:xfrm>
          <a:off x="502747" y="1484784"/>
          <a:ext cx="8352929" cy="5252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4435">
                  <a:extLst>
                    <a:ext uri="{9D8B030D-6E8A-4147-A177-3AD203B41FA5}">
                      <a16:colId xmlns:a16="http://schemas.microsoft.com/office/drawing/2014/main" val="4051854345"/>
                    </a:ext>
                  </a:extLst>
                </a:gridCol>
                <a:gridCol w="1276338">
                  <a:extLst>
                    <a:ext uri="{9D8B030D-6E8A-4147-A177-3AD203B41FA5}">
                      <a16:colId xmlns:a16="http://schemas.microsoft.com/office/drawing/2014/main" val="3736750716"/>
                    </a:ext>
                  </a:extLst>
                </a:gridCol>
                <a:gridCol w="1302124">
                  <a:extLst>
                    <a:ext uri="{9D8B030D-6E8A-4147-A177-3AD203B41FA5}">
                      <a16:colId xmlns:a16="http://schemas.microsoft.com/office/drawing/2014/main" val="712915354"/>
                    </a:ext>
                  </a:extLst>
                </a:gridCol>
                <a:gridCol w="1315016">
                  <a:extLst>
                    <a:ext uri="{9D8B030D-6E8A-4147-A177-3AD203B41FA5}">
                      <a16:colId xmlns:a16="http://schemas.microsoft.com/office/drawing/2014/main" val="74803587"/>
                    </a:ext>
                  </a:extLst>
                </a:gridCol>
                <a:gridCol w="142674">
                  <a:extLst>
                    <a:ext uri="{9D8B030D-6E8A-4147-A177-3AD203B41FA5}">
                      <a16:colId xmlns:a16="http://schemas.microsoft.com/office/drawing/2014/main" val="1895724519"/>
                    </a:ext>
                  </a:extLst>
                </a:gridCol>
                <a:gridCol w="1172342">
                  <a:extLst>
                    <a:ext uri="{9D8B030D-6E8A-4147-A177-3AD203B41FA5}">
                      <a16:colId xmlns:a16="http://schemas.microsoft.com/office/drawing/2014/main" val="3901197141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225200633"/>
                  </a:ext>
                </a:extLst>
              </a:tr>
              <a:tr h="151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582523925"/>
                  </a:ext>
                </a:extLst>
              </a:tr>
              <a:tr h="299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59228881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 ветеранам труда, труженикам тыла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176 554,10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178 313,06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185 747,27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193 385,07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454343160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ветеранам труда Ставропольского края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127 246,60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012709935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инвалидам компенсаций страховых премий по договорам обязательного страхования гражданской ответственности владельцев транспортных средств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20,62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15119533"/>
                  </a:ext>
                </a:extLst>
              </a:tr>
              <a:tr h="595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Ежегодная денежная выплата гражданам Россий-ской Федерации, не достигшим совершеннолетия на 3 сентября 1945 года и постоянно проживающим на территории Ставропольского края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49 432,28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60 471,01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62 889,85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14 301,36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644292581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доплата к пенсии граждан ставшими инвалидами при исполнении служебных обязанностей в районах боевых действий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918642346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расходов на оплату жилого помещения и коммунальных услуг инвалидам, ветеранам и гражданам Чернобыльской АЭС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99 549,33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730487064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реабилитированным лицам и лицам, пострадавшим от политических репрессий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4 813,60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104002700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уплату взноса на капитальный ремонт общего имущества в многоквартирном доме отдельным категориям граждан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5 972,59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5 964,94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5 956,68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5 956,68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793915876"/>
                  </a:ext>
                </a:extLst>
              </a:tr>
              <a:tr h="7440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Дополнительные меры социальной поддержки в виде дополнительной компенсации расходов на оплату жилых помещений и коммунальных услуг участникам, инвалидам Великой Отечественной войны и бывшим несовершеннолетним узникам фашизма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850833629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ремонта жилых помещений участникам (инвалидам) Великой Отечественной войны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16279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527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44623"/>
            <a:ext cx="6768751" cy="1224137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(социальное обеспечение ветеранов, инвалидов, пожилых граждан)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:\Users\superuser\Desktop\СЛАЙДЫ!!!!!!!\Новая папка\Картинки для бюджета\c7296ce514e16e77be5a0bd846a7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656185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FA1CCF-BADA-4F22-A90E-7776857D4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92773"/>
              </p:ext>
            </p:extLst>
          </p:nvPr>
        </p:nvGraphicFramePr>
        <p:xfrm>
          <a:off x="215515" y="1628800"/>
          <a:ext cx="8640961" cy="5255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2269">
                  <a:extLst>
                    <a:ext uri="{9D8B030D-6E8A-4147-A177-3AD203B41FA5}">
                      <a16:colId xmlns:a16="http://schemas.microsoft.com/office/drawing/2014/main" val="4051854345"/>
                    </a:ext>
                  </a:extLst>
                </a:gridCol>
                <a:gridCol w="1254332">
                  <a:extLst>
                    <a:ext uri="{9D8B030D-6E8A-4147-A177-3AD203B41FA5}">
                      <a16:colId xmlns:a16="http://schemas.microsoft.com/office/drawing/2014/main" val="3736750716"/>
                    </a:ext>
                  </a:extLst>
                </a:gridCol>
                <a:gridCol w="1279674">
                  <a:extLst>
                    <a:ext uri="{9D8B030D-6E8A-4147-A177-3AD203B41FA5}">
                      <a16:colId xmlns:a16="http://schemas.microsoft.com/office/drawing/2014/main" val="712915354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74803587"/>
                    </a:ext>
                  </a:extLst>
                </a:gridCol>
                <a:gridCol w="140214">
                  <a:extLst>
                    <a:ext uri="{9D8B030D-6E8A-4147-A177-3AD203B41FA5}">
                      <a16:colId xmlns:a16="http://schemas.microsoft.com/office/drawing/2014/main" val="1895724519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3901197141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225200633"/>
                  </a:ext>
                </a:extLst>
              </a:tr>
              <a:tr h="139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582523925"/>
                  </a:ext>
                </a:extLst>
              </a:tr>
              <a:tr h="211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59228881"/>
                  </a:ext>
                </a:extLst>
              </a:tr>
              <a:tr h="2115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ремонта жилых помещений ветеранов (инвалидов) боевых действий, постоянно проживающих на территории муниципального образования города-курорта Пятигорска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6386229"/>
                  </a:ext>
                </a:extLst>
              </a:tr>
              <a:tr h="31056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городском электрическом, пассажирском автобусном транспорте (пенсионеры)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1 876,79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1 369,66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4148181498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права бесплатного (льготного)  проезда   в городском электрическом, пассажирском автобусном транспорте  участникам (инвалидам) ВОВ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458915885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 отдельным категориям  пенсионеров, получающих пенсию через госучреждение - управление пенсионного фонда по г. Пятигорску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7 865,42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6 391,12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4 760,75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3 130,38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421442848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 заслуженным работникам народного хозяйства РФ, РСФСР (СССР)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51237677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участникам боев за город Пятигорск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122,40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29249065"/>
                  </a:ext>
                </a:extLst>
              </a:tr>
              <a:tr h="46808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 выплата участникам и инвалидам ВОВ; несовершеннолетним узникам концлагерей, гетто и других мест принудительного содержания, созданных фашистами и их союзниками в период второй мировой войны;  лицам, награжденным знаком «Жителю блокадного Ленинграда» ко Дню Победы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164355896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поддержки общественным организациям ветеранов и инвалидов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693,00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051274486"/>
                  </a:ext>
                </a:extLst>
              </a:tr>
              <a:tr h="11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 по  перевозке  инвалидов в «Социальном такси»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013508184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Беспрепятственный доступа инвалидов к информации (обеспечение инвалидов по слуху услугами по сурдопереводу)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193,61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42010889"/>
                  </a:ext>
                </a:extLst>
              </a:tr>
              <a:tr h="11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475 836,87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501 475,42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509 670,81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467 079,75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extLst>
                  <a:ext uri="{0D108BD9-81ED-4DB2-BD59-A6C34878D82A}">
                    <a16:rowId xmlns:a16="http://schemas.microsoft.com/office/drawing/2014/main" val="2284153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14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3160" y="129740"/>
            <a:ext cx="5832648" cy="1322032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(предоставление мер социальной поддержки прочим категориям граждан) </a:t>
            </a:r>
            <a:r>
              <a:rPr lang="ru-RU" sz="1600" dirty="0">
                <a:solidFill>
                  <a:schemeClr val="tx1"/>
                </a:solidFill>
                <a:effectLst/>
              </a:rPr>
              <a:t>по первоначальному плану                               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2" descr="C:\Users\superuser\Desktop\СЛАЙДЫ!!!!!!!\не удалять графики для слайдов\картинки\bQoHE2b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8" y="133514"/>
            <a:ext cx="1728192" cy="153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775326B-05AB-4F24-A37C-B4B13B767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140897"/>
              </p:ext>
            </p:extLst>
          </p:nvPr>
        </p:nvGraphicFramePr>
        <p:xfrm>
          <a:off x="323528" y="1556792"/>
          <a:ext cx="8640960" cy="49830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2269">
                  <a:extLst>
                    <a:ext uri="{9D8B030D-6E8A-4147-A177-3AD203B41FA5}">
                      <a16:colId xmlns:a16="http://schemas.microsoft.com/office/drawing/2014/main" val="2112013019"/>
                    </a:ext>
                  </a:extLst>
                </a:gridCol>
                <a:gridCol w="1254332">
                  <a:extLst>
                    <a:ext uri="{9D8B030D-6E8A-4147-A177-3AD203B41FA5}">
                      <a16:colId xmlns:a16="http://schemas.microsoft.com/office/drawing/2014/main" val="3931811261"/>
                    </a:ext>
                  </a:extLst>
                </a:gridCol>
                <a:gridCol w="1279673">
                  <a:extLst>
                    <a:ext uri="{9D8B030D-6E8A-4147-A177-3AD203B41FA5}">
                      <a16:colId xmlns:a16="http://schemas.microsoft.com/office/drawing/2014/main" val="2453228878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2883145816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539038926"/>
                    </a:ext>
                  </a:extLst>
                </a:gridCol>
              </a:tblGrid>
              <a:tr h="1961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42038242"/>
                  </a:ext>
                </a:extLst>
              </a:tr>
              <a:tr h="191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599508"/>
                  </a:ext>
                </a:extLst>
              </a:tr>
              <a:tr h="409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243741711"/>
                  </a:ext>
                </a:extLst>
              </a:tr>
              <a:tr h="37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Ежегодная денежная выплата гражданам, награжденным знаком «Почетный донор СССР», «Почетный донор России»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7 019,07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7 220,15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7 508,95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7 508,68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055847499"/>
                  </a:ext>
                </a:extLst>
              </a:tr>
              <a:tr h="556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государственной социальной помощи малоимущим семьям, малоимущим одиноко проживающим гражданам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2 421,60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4 257,67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4 257,67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4 257,67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54700539"/>
                  </a:ext>
                </a:extLst>
              </a:tr>
              <a:tr h="37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оплату жилого помещения и коммунальных услуг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66 007,64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70 361,00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70 361,00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70 361,00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975655253"/>
                  </a:ext>
                </a:extLst>
              </a:tr>
              <a:tr h="739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городском электрическом, пассажирском автобусном транспорте (малоимущие)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379653538"/>
                  </a:ext>
                </a:extLst>
              </a:tr>
              <a:tr h="922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по оплате жилых помещений, отопления и освещения педагогическим работникам муниципальных образовательных организаций, проживающим и работающим в сельских населенных пунктах, рабочих поселках (поселках городского типа)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1 816,88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2 346,35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2 413,65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2 480,96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957879954"/>
                  </a:ext>
                </a:extLst>
              </a:tr>
              <a:tr h="55679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государственной социальной помощи на основании социального контракта отдельным категориям граждан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43 482,20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42 761,73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43 680,97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514497577"/>
                  </a:ext>
                </a:extLst>
              </a:tr>
              <a:tr h="213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социального пособия на погребение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892,05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892,05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892,05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621716324"/>
                  </a:ext>
                </a:extLst>
              </a:tr>
              <a:tr h="213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Гарантированный перечнь услуг на погребение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118951173"/>
                  </a:ext>
                </a:extLst>
              </a:tr>
              <a:tr h="2217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79 387,25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130 681,48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130 317,11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131 303,39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693756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67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454240"/>
              </p:ext>
            </p:extLst>
          </p:nvPr>
        </p:nvGraphicFramePr>
        <p:xfrm>
          <a:off x="995662" y="116632"/>
          <a:ext cx="8025977" cy="625016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84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2023 год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2024 год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5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социально значимых муниципальных программ города-курорта Пятигорска  по первоначальному плану на  2021,2022,2023, 2024 гг.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иных муниципальных программ города-курорта Пятигорска  по первоначальному плану на 2021, 2022,2023,2024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планируемых к достижению в 2022 году целевых индикаторов и показателей муниципальных программ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2688451310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образования»,  планируемых для достижения цели муниципальной программы 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978582036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«Социальная поддержка населения»,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347495850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жилищно-коммунального хозяйства»,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621917000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«Молодежная политика»,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938007674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«Сохранение и развитие культуры»,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4265264888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«Экология и охрана окружающей среды»,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20607774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физической культуры и спорта»,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2310721898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«Безопасный Пятигорск»,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479729884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«Управление финансами»,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209209380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«Управление имуществом»,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2466882722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«Модернизация экономики, развитие малого и среднего бизнеса, курорта и туризма, энергетики, промышленности и улучшение  инвестиционного климата»,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713168451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транспортной системы и обеспечение безопасности дорожного движения»,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747061310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096849114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«Формирование современной городской среды» на 2018-2024 годы»,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992306744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непрограммных расходов бюджета города-курорта Пятигорска  по первоначальному плану на 2021, 2022,2023,2024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844423442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долговой нагрузки бюджета города-курорта Пятигорска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236982900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Сравнительная информация о доле собственных доходов (налоговых и неналоговых доходов) местных бюджетов на душу населения по отдельным городам Ставропольского края по первоначальному  плану на 2021 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805183584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2020 год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4008505368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Глоссарий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440497781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Контактная информация МУ «Финансовое управление администрации г.Пятигорска»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50810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417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451282" y="404664"/>
            <a:ext cx="7961313" cy="77172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446088" indent="-446088" algn="ctr" eaLnBrk="1" hangingPunct="1">
              <a:defRPr/>
            </a:pP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Дорожный фонд города-курорта Пятигорска по первоначальному плану за счет собственных </a:t>
            </a:r>
          </a:p>
          <a:p>
            <a:pPr marL="446088" indent="-446088" algn="ctr" eaLnBrk="1" hangingPunct="1">
              <a:defRPr/>
            </a:pP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доходов на 2021 год, 2022 год (</a:t>
            </a:r>
            <a:r>
              <a:rPr lang="ru-RU" alt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млн. руб.)</a:t>
            </a:r>
          </a:p>
        </p:txBody>
      </p:sp>
      <p:sp>
        <p:nvSpPr>
          <p:cNvPr id="12" name="TextBox 11"/>
          <p:cNvSpPr txBox="1"/>
          <p:nvPr/>
        </p:nvSpPr>
        <p:spPr>
          <a:xfrm rot="321410">
            <a:off x="345078" y="5205852"/>
            <a:ext cx="408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321410">
            <a:off x="393678" y="3828233"/>
            <a:ext cx="433187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Акцизы по подакцизным товарам, производимым на территории Российской Федерации</a:t>
            </a:r>
          </a:p>
        </p:txBody>
      </p:sp>
      <p:sp>
        <p:nvSpPr>
          <p:cNvPr id="14" name="TextBox 13"/>
          <p:cNvSpPr txBox="1"/>
          <p:nvPr/>
        </p:nvSpPr>
        <p:spPr>
          <a:xfrm rot="321410">
            <a:off x="480492" y="3069556"/>
            <a:ext cx="4301033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Государственная пошлина за выдачу специального разрешения на движение транспортных средств, осуществляющих перевозки опасных, тяжеловесных и (или) крупногабаритных грузов</a:t>
            </a:r>
          </a:p>
        </p:txBody>
      </p:sp>
      <p:sp>
        <p:nvSpPr>
          <p:cNvPr id="15" name="TextBox 14"/>
          <p:cNvSpPr txBox="1"/>
          <p:nvPr/>
        </p:nvSpPr>
        <p:spPr>
          <a:xfrm rot="321410">
            <a:off x="557993" y="2195039"/>
            <a:ext cx="429159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Денежные взыскания (штрафы), поступающие в счет погашения задолженности, образовавшейся до 01 января 2020 года (доходы направленные на формирование муниципального дорожного фонда)</a:t>
            </a:r>
          </a:p>
        </p:txBody>
      </p:sp>
      <p:sp>
        <p:nvSpPr>
          <p:cNvPr id="17" name="TextBox 16"/>
          <p:cNvSpPr txBox="1"/>
          <p:nvPr/>
        </p:nvSpPr>
        <p:spPr>
          <a:xfrm rot="321410">
            <a:off x="578837" y="1558034"/>
            <a:ext cx="4348773" cy="5770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</a:rPr>
              <a:t>Возмещение вреда, причиняемого автомобильным дорогам  транспортными средствами, осуществляющими перевозки тяжеловесных и  (или) крупногабаритных грузов  </a:t>
            </a:r>
          </a:p>
        </p:txBody>
      </p:sp>
      <p:sp>
        <p:nvSpPr>
          <p:cNvPr id="18" name="TextBox 17"/>
          <p:cNvSpPr txBox="1"/>
          <p:nvPr/>
        </p:nvSpPr>
        <p:spPr>
          <a:xfrm rot="300000">
            <a:off x="4745391" y="4831879"/>
            <a:ext cx="403224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Строительство и реконструкция улично-дорожной сети </a:t>
            </a:r>
          </a:p>
        </p:txBody>
      </p:sp>
      <p:sp>
        <p:nvSpPr>
          <p:cNvPr id="19" name="TextBox 18"/>
          <p:cNvSpPr txBox="1"/>
          <p:nvPr/>
        </p:nvSpPr>
        <p:spPr>
          <a:xfrm rot="321410">
            <a:off x="4817984" y="4300401"/>
            <a:ext cx="4074694" cy="4590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Ремонт и содержание автомобильных дорог</a:t>
            </a:r>
          </a:p>
          <a:p>
            <a:pPr algn="ctr"/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321410">
            <a:off x="4870142" y="3579125"/>
            <a:ext cx="4053939" cy="668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Ремонт, сооружение, восстановление и содержание ливневых канализаций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321410">
            <a:off x="4841183" y="2877350"/>
            <a:ext cx="411185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Диагностика, обследование и паспортизация улично-дорожной сети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321410">
            <a:off x="4950722" y="2343860"/>
            <a:ext cx="405045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Повышение безопасности дорожного движения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319358">
            <a:off x="905415" y="5639081"/>
            <a:ext cx="281010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Доходы</a:t>
            </a:r>
            <a:r>
              <a:rPr lang="ru-RU" sz="1600" b="1" dirty="0">
                <a:solidFill>
                  <a:srgbClr val="212745"/>
                </a:solidFill>
              </a:rPr>
              <a:t> дорожного фонда  2021 год -23,5</a:t>
            </a:r>
          </a:p>
          <a:p>
            <a:pPr algn="ctr"/>
            <a:r>
              <a:rPr lang="ru-RU" sz="1600" b="1" dirty="0">
                <a:solidFill>
                  <a:srgbClr val="212745"/>
                </a:solidFill>
              </a:rPr>
              <a:t>2022 год -24,3</a:t>
            </a:r>
          </a:p>
        </p:txBody>
      </p:sp>
      <p:sp>
        <p:nvSpPr>
          <p:cNvPr id="25" name="TextBox 24"/>
          <p:cNvSpPr txBox="1"/>
          <p:nvPr/>
        </p:nvSpPr>
        <p:spPr>
          <a:xfrm rot="275781">
            <a:off x="5243456" y="1362584"/>
            <a:ext cx="313038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rgbClr val="002060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Направления расходования </a:t>
            </a:r>
          </a:p>
          <a:p>
            <a:r>
              <a:rPr lang="ru-RU" sz="1600" dirty="0"/>
              <a:t>2021 год – 63,1</a:t>
            </a:r>
          </a:p>
          <a:p>
            <a:r>
              <a:rPr lang="ru-RU" sz="1600" dirty="0"/>
              <a:t>2022 год – 87,3</a:t>
            </a:r>
          </a:p>
        </p:txBody>
      </p:sp>
      <p:sp>
        <p:nvSpPr>
          <p:cNvPr id="6" name="Трапеция 5"/>
          <p:cNvSpPr/>
          <p:nvPr/>
        </p:nvSpPr>
        <p:spPr>
          <a:xfrm>
            <a:off x="4236795" y="5387862"/>
            <a:ext cx="821851" cy="620688"/>
          </a:xfrm>
          <a:prstGeom prst="trapezoi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 rot="300000">
            <a:off x="295057" y="5162512"/>
            <a:ext cx="8660796" cy="227605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300000">
            <a:off x="4805594" y="1413207"/>
            <a:ext cx="113112" cy="3866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с двумя вырезанными соседними углами 22"/>
          <p:cNvSpPr/>
          <p:nvPr/>
        </p:nvSpPr>
        <p:spPr>
          <a:xfrm rot="11100000">
            <a:off x="874333" y="5194194"/>
            <a:ext cx="3024336" cy="164239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Picture 5" descr="C:\Users\superuser\Desktop\СЛАЙДЫ!!!!!!!\Новая папка\Картинки для бюджета\na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618" y="83300"/>
            <a:ext cx="1333537" cy="13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Выгнутая вправо стрелка 28"/>
          <p:cNvSpPr/>
          <p:nvPr/>
        </p:nvSpPr>
        <p:spPr>
          <a:xfrm>
            <a:off x="8412596" y="1613422"/>
            <a:ext cx="507495" cy="964854"/>
          </a:xfrm>
          <a:prstGeom prst="curved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Выгнутая вправо стрелка 36"/>
          <p:cNvSpPr/>
          <p:nvPr/>
        </p:nvSpPr>
        <p:spPr>
          <a:xfrm rot="9648239">
            <a:off x="125927" y="4183554"/>
            <a:ext cx="500463" cy="1874237"/>
          </a:xfrm>
          <a:prstGeom prst="curvedLeftArrow">
            <a:avLst>
              <a:gd name="adj1" fmla="val 25000"/>
              <a:gd name="adj2" fmla="val 48945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321410">
            <a:off x="359334" y="4320694"/>
            <a:ext cx="4331878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Возмещение убытков, причиненных уклонением от заключения муниципального контракта, финансируемого за счет средств муниципального дорожного фонда</a:t>
            </a:r>
          </a:p>
        </p:txBody>
      </p:sp>
      <p:pic>
        <p:nvPicPr>
          <p:cNvPr id="2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255" y="188640"/>
            <a:ext cx="7774138" cy="13681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Источники расходов дорожного фонда города-курорта Пятигорска по первоначальному плану </a:t>
            </a:r>
            <a:b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2021-2024гг. </a:t>
            </a:r>
            <a:r>
              <a:rPr lang="ru-RU" sz="2200" b="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(млн.руб.)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467544" y="1340768"/>
          <a:ext cx="849694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1526"/>
            <a:ext cx="2784633" cy="272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86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1" y="171002"/>
          <a:ext cx="8676456" cy="477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672" y="11089"/>
            <a:ext cx="6696744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2022 год в области жилищного строительства</a:t>
            </a:r>
            <a:r>
              <a:rPr lang="ru-RU" sz="1100" b="1" dirty="0">
                <a:solidFill>
                  <a:prstClr val="black"/>
                </a:solidFill>
              </a:rPr>
              <a:t>      </a:t>
            </a:r>
          </a:p>
          <a:p>
            <a:pPr algn="ctr"/>
            <a:r>
              <a:rPr lang="ru-RU" kern="0" dirty="0">
                <a:solidFill>
                  <a:prstClr val="black"/>
                </a:solidFill>
              </a:rPr>
              <a:t>(</a:t>
            </a:r>
            <a:r>
              <a:rPr lang="ru-RU" kern="0" dirty="0" err="1">
                <a:solidFill>
                  <a:prstClr val="black"/>
                </a:solidFill>
              </a:rPr>
              <a:t>млн.руб</a:t>
            </a:r>
            <a:r>
              <a:rPr lang="ru-RU" kern="0" dirty="0">
                <a:solidFill>
                  <a:prstClr val="black"/>
                </a:solidFill>
              </a:rPr>
              <a:t>.)</a:t>
            </a:r>
            <a:r>
              <a:rPr lang="ru-RU" sz="1100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9C0F6D-BB24-41D1-92F0-12F128EFC095}"/>
              </a:ext>
            </a:extLst>
          </p:cNvPr>
          <p:cNvSpPr/>
          <p:nvPr/>
        </p:nvSpPr>
        <p:spPr>
          <a:xfrm>
            <a:off x="251520" y="4437112"/>
            <a:ext cx="72008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 строительства), корпус 3 (3 этап строительства) по </a:t>
            </a:r>
            <a:r>
              <a:rPr lang="ru-RU" sz="1050" b="1" dirty="0" err="1"/>
              <a:t>ул.Пальмиро</a:t>
            </a:r>
            <a:r>
              <a:rPr lang="ru-RU" sz="1050" b="1" dirty="0"/>
              <a:t> Тольятти в городе-курорте Пятигорске для переселения граждан из аварийного жилищного фонда».  Заключены контракты на строительство: многоквартирного жилого дома корпус 1 (1 этап строительства) на сумму 110 903 670,00 руб., многоквартирного жилого дома корпус 2 (2 этап строительства) на сумму 98 715 730,79 руб. Контракт на строительство многоквартирного жилого дома корпус 3 (3 этап строительства) планируется заключить в 2022году. Площадь расселения 1 этапа составляет  1 913,09 м2, 160 граждан будут переселены их аварийных домов. Площадь расселения 2 этапа составляет  2 169,54 м2, 146 граждан будут переселены их аварийных домов. </a:t>
            </a:r>
          </a:p>
          <a:p>
            <a:pPr algn="ctr"/>
            <a:r>
              <a:rPr lang="ru-RU" sz="1050" b="1" dirty="0"/>
              <a:t>Прогнозная сумма финансирования составляет 367,5 млн. руб. </a:t>
            </a:r>
          </a:p>
          <a:p>
            <a:pPr algn="ctr"/>
            <a:r>
              <a:rPr lang="ru-RU" sz="1050" b="1" dirty="0"/>
              <a:t>Финансирование в 2022 году запланировано в сумме 297,5 млн руб.</a:t>
            </a:r>
          </a:p>
          <a:p>
            <a:pPr algn="ctr"/>
            <a:endParaRPr lang="ru-RU" sz="1050" b="1" dirty="0"/>
          </a:p>
        </p:txBody>
      </p:sp>
      <p:pic>
        <p:nvPicPr>
          <p:cNvPr id="31" name="Рисунок 30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5CEC48CE-A5B8-48DE-9FB2-D7ABDF9209F7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4941168"/>
            <a:ext cx="1978453" cy="1646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441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-2974" y="260647"/>
          <a:ext cx="9146973" cy="427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672" y="11089"/>
            <a:ext cx="669674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2022 год, </a:t>
            </a:r>
          </a:p>
          <a:p>
            <a:pPr algn="ctr"/>
            <a:r>
              <a:rPr lang="ru-RU" b="1" kern="0" dirty="0">
                <a:solidFill>
                  <a:prstClr val="black"/>
                </a:solidFill>
              </a:rPr>
              <a:t>вошедших в федеральные программы</a:t>
            </a:r>
          </a:p>
          <a:p>
            <a:pPr algn="ctr"/>
            <a:r>
              <a:rPr lang="ru-RU" kern="0" dirty="0">
                <a:solidFill>
                  <a:prstClr val="black"/>
                </a:solidFill>
              </a:rPr>
              <a:t>(</a:t>
            </a:r>
            <a:r>
              <a:rPr lang="ru-RU" kern="0" dirty="0" err="1">
                <a:solidFill>
                  <a:prstClr val="black"/>
                </a:solidFill>
              </a:rPr>
              <a:t>млн.руб</a:t>
            </a:r>
            <a:r>
              <a:rPr lang="ru-RU" kern="0" dirty="0">
                <a:solidFill>
                  <a:prstClr val="black"/>
                </a:solidFill>
              </a:rPr>
              <a:t>.)                                                                                                                                                   </a:t>
            </a:r>
          </a:p>
          <a:p>
            <a:pPr algn="ctr"/>
            <a:endParaRPr lang="ru-RU" b="1" kern="0" dirty="0">
              <a:solidFill>
                <a:prstClr val="black"/>
              </a:solidFill>
            </a:endParaRPr>
          </a:p>
          <a:p>
            <a:pPr algn="ctr"/>
            <a:endParaRPr lang="ru-RU" sz="1100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D85548-B54E-412A-8304-E8983FA55C90}"/>
              </a:ext>
            </a:extLst>
          </p:cNvPr>
          <p:cNvSpPr/>
          <p:nvPr/>
        </p:nvSpPr>
        <p:spPr>
          <a:xfrm>
            <a:off x="683567" y="4204287"/>
            <a:ext cx="4032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городе-курорте Пятигорске по ул. Маршала Жукова. Общая сумма финансирования 578,9 млн. руб. Финансирование в 2022 году – 158 млн. рублей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E376CC-D585-483A-953A-8FB100D9F8A8}"/>
              </a:ext>
            </a:extLst>
          </p:cNvPr>
          <p:cNvSpPr/>
          <p:nvPr/>
        </p:nvSpPr>
        <p:spPr>
          <a:xfrm>
            <a:off x="4716016" y="4151657"/>
            <a:ext cx="41582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 Общая сумма финансирования 478,7 млн. руб. Финансирование в 2022 году – 157,9 млн. рублей </a:t>
            </a:r>
          </a:p>
          <a:p>
            <a:pPr algn="ctr"/>
            <a:endParaRPr lang="ru-RU" sz="1200" b="1" dirty="0"/>
          </a:p>
        </p:txBody>
      </p:sp>
      <p:pic>
        <p:nvPicPr>
          <p:cNvPr id="31" name="Рисунок 30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5CEC48CE-A5B8-48DE-9FB2-D7ABDF9209F7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73216"/>
            <a:ext cx="2232248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231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C955ECB6-5988-48BA-B8EE-749979B7865F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90" y="5301208"/>
            <a:ext cx="1962462" cy="15567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Диаграмма 1"/>
          <p:cNvGraphicFramePr/>
          <p:nvPr>
            <p:extLst/>
          </p:nvPr>
        </p:nvGraphicFramePr>
        <p:xfrm>
          <a:off x="-612576" y="-272357"/>
          <a:ext cx="1058517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231078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2022 год </a:t>
            </a:r>
          </a:p>
          <a:p>
            <a:pPr algn="ctr"/>
            <a:r>
              <a:rPr lang="ru-RU" sz="1600" kern="0" dirty="0">
                <a:solidFill>
                  <a:prstClr val="black"/>
                </a:solidFill>
              </a:rPr>
              <a:t>(</a:t>
            </a:r>
            <a:r>
              <a:rPr lang="ru-RU" sz="1600" kern="0" dirty="0" err="1">
                <a:solidFill>
                  <a:prstClr val="black"/>
                </a:solidFill>
              </a:rPr>
              <a:t>млн.руб</a:t>
            </a:r>
            <a:r>
              <a:rPr lang="ru-RU" sz="1600" kern="0" dirty="0">
                <a:solidFill>
                  <a:prstClr val="black"/>
                </a:solidFill>
              </a:rPr>
              <a:t>.)</a:t>
            </a:r>
            <a:r>
              <a:rPr lang="ru-RU" sz="1050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BD712B-75F3-4DE6-983E-5B48B400319F}"/>
              </a:ext>
            </a:extLst>
          </p:cNvPr>
          <p:cNvSpPr/>
          <p:nvPr/>
        </p:nvSpPr>
        <p:spPr>
          <a:xfrm>
            <a:off x="665830" y="4188368"/>
            <a:ext cx="33118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путепровода по ул. Мира в г. Пятигорске (проектно-изыскательские работы). Финансирование разработки ПСД запланировано в 2022 году в сумме 41 млн. рублей </a:t>
            </a:r>
          </a:p>
          <a:p>
            <a:pPr algn="ctr"/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5999AC-B8EB-4ECC-8B91-8353CD784D71}"/>
              </a:ext>
            </a:extLst>
          </p:cNvPr>
          <p:cNvSpPr/>
          <p:nvPr/>
        </p:nvSpPr>
        <p:spPr>
          <a:xfrm>
            <a:off x="5591459" y="4234537"/>
            <a:ext cx="27762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 Общая сумма финансирования 64,2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млн.руб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Финансирование в 2022 году – 28 млн. рублей </a:t>
            </a: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96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B331FAD6-92B9-47C0-8529-2D5E11F40B2E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608682"/>
            <a:ext cx="2160240" cy="12493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30781844"/>
              </p:ext>
            </p:extLst>
          </p:nvPr>
        </p:nvGraphicFramePr>
        <p:xfrm>
          <a:off x="58175" y="476672"/>
          <a:ext cx="9194345" cy="398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71601" y="231078"/>
            <a:ext cx="80648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2022 год, включенных в проект бюджета по результатам общественных слушаний</a:t>
            </a:r>
          </a:p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 </a:t>
            </a:r>
            <a:r>
              <a:rPr lang="ru-RU" kern="0" dirty="0">
                <a:solidFill>
                  <a:prstClr val="black"/>
                </a:solidFill>
              </a:rPr>
              <a:t>(в млн.руб.)</a:t>
            </a:r>
            <a:r>
              <a:rPr lang="ru-RU" sz="1100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70C9B1-46D6-4CDE-B3DB-EE9C27C625B0}"/>
              </a:ext>
            </a:extLst>
          </p:cNvPr>
          <p:cNvSpPr/>
          <p:nvPr/>
        </p:nvSpPr>
        <p:spPr>
          <a:xfrm>
            <a:off x="539552" y="4054410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Реконструкция и строительство ливневой канализации в г. Пятигорске Ставропольского края. Ливневой коллектор К-2 Огородная". Планируемый срок ввода в эксплуатацию 01.12.2022 года. Общая протяженность ливневого коллектора - 1838,5 м. Прогнозная сумма финансирования составляет 131,4 млн. руб. 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Финансирование в 2022 году – 41,7 млн руб.</a:t>
            </a: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3BE75F-49BF-49D0-9B52-65B7F29296C9}"/>
              </a:ext>
            </a:extLst>
          </p:cNvPr>
          <p:cNvSpPr/>
          <p:nvPr/>
        </p:nvSpPr>
        <p:spPr>
          <a:xfrm>
            <a:off x="5076056" y="4045659"/>
            <a:ext cx="3816424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Проведение капитального ремонта объектов спорта, находящихся в собственности муниципальных образований города Пятигорска. в 2022 году запланировано  финансирование капитального ремонта МБУ спортивная школа олимпийского резерва № 1 в сумме 68,2 млн руб.</a:t>
            </a: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16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-252536" y="34426"/>
          <a:ext cx="9073008" cy="479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231078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2023 год </a:t>
            </a:r>
          </a:p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(в млн.руб.)</a:t>
            </a:r>
            <a:r>
              <a:rPr lang="ru-RU" sz="12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0" y="4380153"/>
            <a:ext cx="4323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городе-курорте Пятигорске по ул. Маршала Жукова. Общая сумма финансирования 578,9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млн.руб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Финансирование в 2023 году – 420,9 млн. рублей </a:t>
            </a:r>
          </a:p>
          <a:p>
            <a:pPr algn="ctr"/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6A0295-72C3-4D3D-BAF4-8AF4BED8F00A}"/>
              </a:ext>
            </a:extLst>
          </p:cNvPr>
          <p:cNvSpPr/>
          <p:nvPr/>
        </p:nvSpPr>
        <p:spPr>
          <a:xfrm>
            <a:off x="4638862" y="4380153"/>
            <a:ext cx="39655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 Общая сумма финансирования 478,7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млн.руб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Финансирование в 2023 году – 165,9 млн. рублей </a:t>
            </a:r>
          </a:p>
          <a:p>
            <a:pPr algn="ctr"/>
            <a:endParaRPr lang="ru-RU" sz="14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73216"/>
            <a:ext cx="1800200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395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-252536" y="34426"/>
          <a:ext cx="8347782" cy="479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23107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2024 год (в млн.руб.)</a:t>
            </a:r>
            <a:r>
              <a:rPr lang="ru-RU" sz="12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1" y="4380153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6A0295-72C3-4D3D-BAF4-8AF4BED8F00A}"/>
              </a:ext>
            </a:extLst>
          </p:cNvPr>
          <p:cNvSpPr/>
          <p:nvPr/>
        </p:nvSpPr>
        <p:spPr>
          <a:xfrm>
            <a:off x="861015" y="4926581"/>
            <a:ext cx="612067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Общая сумма финансирования 478,7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млн.руб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Финансирование в 2024 году – 165,9 млн. рублей </a:t>
            </a:r>
          </a:p>
          <a:p>
            <a:pPr algn="ctr"/>
            <a:endParaRPr lang="ru-RU" sz="14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11859"/>
            <a:ext cx="2736304" cy="2029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709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:\Users\superuser\Desktop\СЛАЙДЫ!!!!!!!\Новая папка\Картинки для бюджета\202-2023836_business-png-transparent-free-images-business-clipart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" y="3648835"/>
            <a:ext cx="43704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24232" y="-27384"/>
            <a:ext cx="7916804" cy="9087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450" dirty="0">
                <a:solidFill>
                  <a:schemeClr val="tx1"/>
                </a:solidFill>
                <a:effectLst/>
              </a:rPr>
              <a:t>Информация о расходной части бюджета в разрезе социально значимых муниципальных программ города-курорта Пятигорска  по первоначальному плану на  2022,2023,2024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/>
          </p:nvPr>
        </p:nvGraphicFramePr>
        <p:xfrm>
          <a:off x="306722" y="814716"/>
          <a:ext cx="8779172" cy="5893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884368" y="1700808"/>
            <a:ext cx="118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(млн.руб.)</a:t>
            </a:r>
          </a:p>
        </p:txBody>
      </p:sp>
      <p:pic>
        <p:nvPicPr>
          <p:cNvPr id="18" name="Picture 4" descr="C:\Users\superuser\Desktop\СЛАЙДЫ!!!!!!!\Новая папка\Картинки для бюджета\kissclipart-security-icon-clipart-computer-security-computer-i-b4e5b97b5fda47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68" y="2252872"/>
            <a:ext cx="446840" cy="47450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superuser\Desktop\СЛАЙДЫ!!!!!!!\Новая папка\Картинки для бюджета\fav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39" y="4293096"/>
            <a:ext cx="819695" cy="8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Users\superuser\Desktop\СЛАЙДЫ!!!!!!!\Новая папка\Картинки для бюджета\gol3107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30" y="1454105"/>
            <a:ext cx="794214" cy="4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C:\Users\superuser\Desktop\СЛАЙДЫ!!!!!!!\Новая папка\Картинки для бюджета\s12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8" y="2924944"/>
            <a:ext cx="565383" cy="6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superuser\Desktop\СЛАЙДЫ!!!!!!!\Новая папка\Картинки для бюджета\sm.aspx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50" y="5283278"/>
            <a:ext cx="755184" cy="4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491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35667" y="44624"/>
            <a:ext cx="7916804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расходной части бюджета в разрезе иных муниципальных программ города-курорта Пятигорска  по первоначальному плану на 2022, 2023,2024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1488929"/>
              </p:ext>
            </p:extLst>
          </p:nvPr>
        </p:nvGraphicFramePr>
        <p:xfrm>
          <a:off x="118359" y="413865"/>
          <a:ext cx="8568952" cy="660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8344" y="668979"/>
            <a:ext cx="118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(млн.руб.)</a:t>
            </a:r>
          </a:p>
        </p:txBody>
      </p:sp>
      <p:pic>
        <p:nvPicPr>
          <p:cNvPr id="16" name="Picture 2" descr="C:\Users\superuser\Desktop\СЛАЙДЫ!!!!!!!\Новая папка\Картинки для бюджета\программы\1ed95b2bbdada1557e145e7ae663f1a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1275960"/>
            <a:ext cx="836963" cy="4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superuser\Desktop\СЛАЙДЫ!!!!!!!\Новая папка\Картинки для бюджета\Dengiest_830_13431769-829x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3717032"/>
            <a:ext cx="782898" cy="4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superuser\Desktop\СЛАЙДЫ!!!!!!!\Новая папка\Картинки для бюджета\жкх37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" y="5949280"/>
            <a:ext cx="513962" cy="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superuser\Desktop\СЛАЙДЫ!!!!!!!\Новая папка\Картинки для бюджета\natu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9" y="4437112"/>
            <a:ext cx="520610" cy="5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superuser\Desktop\СЛАЙДЫ!!!!!!!\Новая папка\Картинки для бюджета\04_g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9" y="2708920"/>
            <a:ext cx="465588" cy="4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superuser\Desktop\СЛАЙДЫ!!!!!!!\Новая папка\Картинки для бюджета\284a8780-4a96-4167-beae-80cb69c70c1dimage3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5" y="1399371"/>
            <a:ext cx="559109" cy="5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superuser\Desktop\СЛАЙДЫ!!!!!!!\Новая папка\Картинки для бюджета\orig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07" y="5157192"/>
            <a:ext cx="722276" cy="5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4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620688"/>
            <a:ext cx="75608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Представляя брошюру</a:t>
            </a:r>
          </a:p>
          <a:p>
            <a:pPr algn="ctr"/>
            <a:r>
              <a:rPr lang="ru-RU" sz="1600" dirty="0"/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«Бюджет для граждан к решению Думы города Пятигорска № 57-6 РД от 21.12.2021г. «О бюджете города-курорта Пятигорска </a:t>
            </a:r>
          </a:p>
          <a:p>
            <a:pPr algn="ctr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на 2022 год и плановый период 2023 и 2024 годов», </a:t>
            </a:r>
          </a:p>
          <a:p>
            <a:pPr algn="ctr"/>
            <a:r>
              <a:rPr lang="ru-RU" sz="1600" dirty="0"/>
              <a:t>хочется отметить, что формирование бюджета города-курорта Пятигорска осуществлялось исходя из текущей экономической ситуации, которая характеризуется снижением деловой активности в реальном секторе экономики в связи с распространением новой коронавирусной инфекции. </a:t>
            </a:r>
          </a:p>
          <a:p>
            <a:pPr algn="ctr"/>
            <a:r>
              <a:rPr lang="ru-RU" sz="1600" dirty="0"/>
              <a:t>Несмотря на замедление темпов поступления налоговых и неналоговых доходов, в бюджете города-курорта Пятигорска учтены бюджетные ассигнования для безусловного выполнения принятых обязательств перед жителями города-курорта Пятигорска, реализации региональных проектов (программ), направленных на достижении целей, показателей и результатов соответствующих федеральных проектов (программ) в рамках реализации национальных проектов, выполнения условий софинансирования с вышестоящими бюджетами. </a:t>
            </a:r>
          </a:p>
          <a:p>
            <a:pPr algn="ctr"/>
            <a:r>
              <a:rPr lang="ru-RU" sz="1600" dirty="0"/>
              <a:t>Ввиду ограниченности финансовых ресурсов, исходя из принципов ответственной бюджетной политики, для поддержания сбалансированности бюджета города с целью сохранения социальной и финансовой стабильности в городе-курорте Пятигорске, создания условий для устойчивого социально-экономического развития,  при формировании бюджета города приняты меры по включению в первоочередном порядке расходов на финансирование действующих расходных обязательств, сокращению неэффективных расходов.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07982"/>
            <a:ext cx="6533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Уважаемые жители город-курорта Пятигорска!</a:t>
            </a: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13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3766" y="862411"/>
            <a:ext cx="8352928" cy="1354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i="1" dirty="0"/>
              <a:t>Бюджетные ассигнования на 2022 год и плановый период 2023 и 2024 годов сформированы в рамках </a:t>
            </a:r>
            <a:r>
              <a:rPr lang="ru-RU" sz="1600" b="1" i="1" dirty="0">
                <a:solidFill>
                  <a:srgbClr val="FF0000"/>
                </a:solidFill>
              </a:rPr>
              <a:t>14 муниципальных программ </a:t>
            </a:r>
            <a:r>
              <a:rPr lang="ru-RU" sz="1600" i="1" dirty="0"/>
              <a:t>города-курорта Пятигорска и направлений деятельности, не входящих в муниципальные программы города-курорта Пятигорска. </a:t>
            </a:r>
          </a:p>
          <a:p>
            <a:pPr algn="ctr"/>
            <a:r>
              <a:rPr lang="ru-RU" sz="1600" i="1" dirty="0"/>
              <a:t>6 муниципальных программ – социально значимые.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24232" y="116632"/>
            <a:ext cx="7916804" cy="55234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планируемых к достижению в 2022 году целевых индикаторах и показателях муниципальных программ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880795" y="2524083"/>
            <a:ext cx="7793119" cy="4145106"/>
            <a:chOff x="741967" y="2991490"/>
            <a:chExt cx="7793119" cy="414510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827585" y="2991490"/>
              <a:ext cx="725268" cy="381642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27584" y="6807914"/>
              <a:ext cx="725269" cy="28803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1967" y="4647842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5 984,23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2944" y="6799733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28,64</a:t>
              </a:r>
            </a:p>
          </p:txBody>
        </p:sp>
        <p:pic>
          <p:nvPicPr>
            <p:cNvPr id="1026" name="Picture 2" descr="https://www.thefhguide.com/img/1-conflict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690" y="6767264"/>
              <a:ext cx="2348618" cy="36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59452" y="6429739"/>
              <a:ext cx="2193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Непрограммные расходы</a:t>
              </a:r>
            </a:p>
          </p:txBody>
        </p:sp>
        <p:pic>
          <p:nvPicPr>
            <p:cNvPr id="18" name="Picture 2" descr="https://www.thefhguide.com/img/1-conflict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690" y="4392070"/>
              <a:ext cx="2341533" cy="36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224802" y="3653406"/>
              <a:ext cx="24482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Расходы в рамках 14 муниципальных программ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745744" y="3156150"/>
              <a:ext cx="2664296" cy="12067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775900" y="4587779"/>
              <a:ext cx="2664296" cy="12067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745744" y="6568239"/>
              <a:ext cx="2664296" cy="56835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r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26774" y="6620889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Планируется направить на обеспечение деятельности ОМС</a:t>
              </a:r>
              <a:endParaRPr lang="ru-RU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73442" y="3313240"/>
              <a:ext cx="25418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Достижение </a:t>
              </a:r>
              <a:r>
                <a:rPr lang="ru-RU" sz="1400" dirty="0">
                  <a:solidFill>
                    <a:srgbClr val="C00000"/>
                  </a:solidFill>
                </a:rPr>
                <a:t>34 </a:t>
              </a:r>
              <a:r>
                <a:rPr lang="ru-RU" sz="1400" dirty="0"/>
                <a:t>целей</a:t>
              </a:r>
              <a:r>
                <a:rPr lang="ru-RU" sz="1400" dirty="0">
                  <a:solidFill>
                    <a:srgbClr val="C00000"/>
                  </a:solidFill>
                </a:rPr>
                <a:t> </a:t>
              </a:r>
              <a:r>
                <a:rPr lang="ru-RU" sz="1200" dirty="0"/>
                <a:t>муниципальных программ планируется за счет выполнения </a:t>
              </a:r>
              <a:r>
                <a:rPr lang="ru-RU" sz="1400" dirty="0">
                  <a:solidFill>
                    <a:srgbClr val="FF0000"/>
                  </a:solidFill>
                </a:rPr>
                <a:t>80 </a:t>
              </a:r>
              <a:r>
                <a:rPr lang="ru-RU" sz="1400" dirty="0"/>
                <a:t>индикаторов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4359" y="4848829"/>
              <a:ext cx="25418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Решение </a:t>
              </a:r>
              <a:r>
                <a:rPr lang="ru-RU" sz="1400" dirty="0">
                  <a:solidFill>
                    <a:srgbClr val="C00000"/>
                  </a:solidFill>
                </a:rPr>
                <a:t>87 </a:t>
              </a:r>
              <a:r>
                <a:rPr lang="ru-RU" sz="1400" dirty="0"/>
                <a:t>задач</a:t>
              </a:r>
              <a:r>
                <a:rPr lang="ru-RU" sz="1400" dirty="0">
                  <a:solidFill>
                    <a:srgbClr val="C00000"/>
                  </a:solidFill>
                </a:rPr>
                <a:t> </a:t>
              </a:r>
              <a:r>
                <a:rPr lang="ru-RU" sz="1200" dirty="0"/>
                <a:t> подпрограмм планируется за счет выполнения </a:t>
              </a:r>
              <a:r>
                <a:rPr lang="ru-RU" sz="1400" dirty="0">
                  <a:solidFill>
                    <a:srgbClr val="C00000"/>
                  </a:solidFill>
                </a:rPr>
                <a:t>257 </a:t>
              </a:r>
              <a:r>
                <a:rPr lang="ru-RU" sz="1400" dirty="0"/>
                <a:t>показателей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612287" y="3191575"/>
              <a:ext cx="725268" cy="364358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612286" y="6852417"/>
              <a:ext cx="725269" cy="235348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1398" y="4803400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5 711,04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77646" y="6791552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19,91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396988" y="3356846"/>
              <a:ext cx="725268" cy="347831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396988" y="6851720"/>
              <a:ext cx="725269" cy="227863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20394" y="5037256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5 155,93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62348" y="6783371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19,91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70226" y="6581001"/>
            <a:ext cx="1105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млн.руб.</a:t>
            </a:r>
          </a:p>
        </p:txBody>
      </p:sp>
      <p:pic>
        <p:nvPicPr>
          <p:cNvPr id="2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90659" y="2220496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2022 год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75362" y="2457838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2023 год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76383" y="2619045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1650189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07505" y="1150561"/>
          <a:ext cx="5400601" cy="535581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54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802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N п/п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Единица измерения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2022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2023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66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Цель 1 Программы: Повышение доступности и качества дошкольного, общего, дополнительного образования в городе-курорте Пятигорске, создание правовых и социально-экономических условий для нравственного, интеллектуального и физического развития детей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9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1.1.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населения в возрасте 5 - 18 лет, охваченного дошкольным, начальным общим, основным общим, средним общим образованием, в общей численности населения в возрасте 5 - 18 лет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94,3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94,3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94,3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1.2.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Удовлетворенность населения города-курорта Пятигорска качеством образования в том числе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241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244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247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дошкольного образования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общего образования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80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дополнительного образования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85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9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1.3.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Численность обучающихся, охваченных основными и дополнительными общеобразовательными программами цифрового, естественнонаучного и гуманитарного профилей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тыс. человек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1,22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1,22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1,23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971600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образования»,  планируемых для достижения цели муниципальной программы 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7099" y="3140968"/>
            <a:ext cx="36039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муниципальной программы является муниципальное учреждение «Управление образования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Объем расходов на 2022 год по вышеуказанной программе запланирован </a:t>
            </a:r>
          </a:p>
          <a:p>
            <a:pPr algn="ctr"/>
            <a:r>
              <a:rPr lang="ru-RU" sz="1200" dirty="0"/>
              <a:t>в сумме 2 018 592 419,00руб., что </a:t>
            </a:r>
          </a:p>
          <a:p>
            <a:pPr algn="ctr"/>
            <a:r>
              <a:rPr lang="ru-RU" sz="1200" dirty="0"/>
              <a:t>на 73 544 727,00 руб. меньше первоначально утвержденного бюджета города на 2021 год.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1 928 330 594,00 руб. и </a:t>
            </a:r>
          </a:p>
          <a:p>
            <a:pPr algn="ctr"/>
            <a:r>
              <a:rPr lang="ru-RU" sz="1200" dirty="0"/>
              <a:t>1 890 839 389,00 руб. соответственно</a:t>
            </a:r>
          </a:p>
        </p:txBody>
      </p:sp>
      <p:pic>
        <p:nvPicPr>
          <p:cNvPr id="2050" name="Picture 2" descr="http://school32-krsk.ru/wp-content/uploads/2020/04/2020_04_20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04" y="626556"/>
            <a:ext cx="312252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18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«Социальная поддержка населения», планируемых для достижения цели муниципальной программы в 2022,2023, 2024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96847" y="1153686"/>
          <a:ext cx="6048672" cy="548637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5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44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145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2022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2023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47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I</a:t>
                      </a:r>
                      <a:r>
                        <a:rPr lang="ru-RU" sz="1050" dirty="0">
                          <a:effectLst/>
                        </a:rPr>
                        <a:t>. Цель "Обеспечение надлежащего уровня и качества жизни нуждающихся в социальной поддержке граждан, проживающих на территории города-курорта Пятигорска"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8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1.1.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граждан из числа жителей города-курорта Пятигорска, которым предоставлены меры социальной поддержки в общей численности граждан, обратившихся и имеющих право на их получение в соответствии с законодательством Российской Федерации и Ставропольского края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2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1.2.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граждан из числа жителей города-курорта Пятигорска, которым предоставлены дополнительные меры социальной поддержки в общей численности граждан, обратившихся и имеющих право на их получение в соответствии с нормативно-правовыми актами администрации города Пятигорска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1.3.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детей-сирот и детей, оставшихся без попечения родителей, в общей численности детей города-курорта Пятигорска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0,5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0,5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0,5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2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1.4.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муниципальных объектов культуры, образования, физической культуры и спорта, объектов социальной инфраструктуры города-курорта Пятигорск, оборудованных специальными средствами для беспрепятственного доступа к ним инвалидов и других маломобильных групп населения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45,7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45,7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45,7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33721" y="2780928"/>
            <a:ext cx="29027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социальной поддержки населения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программы в бюджете города на 2022 год запланированы бюджетные ассигнования в сумме</a:t>
            </a:r>
          </a:p>
          <a:p>
            <a:pPr algn="ctr"/>
            <a:r>
              <a:rPr lang="ru-RU" sz="1200" dirty="0"/>
              <a:t> 1 673 514 760,00 руб., что </a:t>
            </a:r>
          </a:p>
          <a:p>
            <a:pPr algn="ctr"/>
            <a:r>
              <a:rPr lang="ru-RU" sz="1200" dirty="0"/>
              <a:t>на 368 744 403,00 руб. больше первоначально утвержденного бюджета на 2021 год.</a:t>
            </a:r>
          </a:p>
          <a:p>
            <a:pPr algn="ctr"/>
            <a:endParaRPr lang="ru-RU" sz="1200" dirty="0">
              <a:effectLst/>
            </a:endParaRPr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1 743 364 842,00 руб. и 1 760 940 304,00 руб. соответственно.</a:t>
            </a:r>
            <a:endParaRPr lang="ru-RU" sz="1200" dirty="0">
              <a:effectLst/>
            </a:endParaRPr>
          </a:p>
        </p:txBody>
      </p:sp>
      <p:pic>
        <p:nvPicPr>
          <p:cNvPr id="3074" name="Picture 2" descr="https://www.491school.spb.ru/media/k2/items/cache/457eb5238cd7f28655abc78f62a70278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19" y="526369"/>
            <a:ext cx="2730103" cy="269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63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жилищно-коммунального хозяйства», планируемых для достижения цели муниципальной программы в 2022, 2023, 2024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5" y="973333"/>
          <a:ext cx="5472605" cy="578071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6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81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2022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2023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2024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53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I. Цель 1 "Создание гармоничного архитектурного облика застройки муниципального образования города-курорта Пятигорска и решение жилищных проблем жителей города-курорта Пятигорска"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5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площади жилищного фонда с высокой степенью износа, расположенного на территории, подлежащей развитию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100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100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-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53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II. Цель 2 "Благоустройство территории города-курорта Пятигорска и поддержка баланса основных систем жизнеобеспечения города-курорта Пятигорска в сфере жилищно-коммунального хозяйства"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Доля жалоб по вопросам благоустройства территории города-курорта Пятигорска в общем количестве жалоб по вопросам жилищно-коммунального хозяйства города-курорта Пятигорска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0,25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0,24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0,23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09991" y="3356992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Пятигорска.</a:t>
            </a:r>
          </a:p>
          <a:p>
            <a:pPr algn="ctr"/>
            <a:r>
              <a:rPr lang="ru-RU" sz="1200" dirty="0"/>
              <a:t>На исполнение мероприятий данной программы на 2022 год предусмотрено</a:t>
            </a:r>
          </a:p>
          <a:p>
            <a:pPr algn="ctr"/>
            <a:r>
              <a:rPr lang="ru-RU" sz="1200" dirty="0"/>
              <a:t> 579 957 577,00 руб., что на 14 780 754,00 руб. больше ассигнований, предусмотренных в первоначальном бюджете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192 618 014,00 руб. и 186 418 014,00 руб. </a:t>
            </a:r>
          </a:p>
        </p:txBody>
      </p:sp>
      <p:pic>
        <p:nvPicPr>
          <p:cNvPr id="4098" name="Picture 2" descr="https://formgost.ru/img/block/180/5d36efaa5a238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07" y="722130"/>
            <a:ext cx="3491880" cy="24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98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«Молодежная политика», планируемых для достижения цели муниципальной программы в2022, 2023, 2024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79512" y="1187061"/>
          <a:ext cx="5688632" cy="567093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4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4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5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01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п/п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6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I. Цель 1 Программы: Содействие формированию в городе-курорте Пятигорске личности молодого человека с активной жизненной позицией посредством обеспечения его прав, интересов и поддержки его инициатив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1.1.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 в области молодежной политики, направленных на формирование системы развития талантливой и инициативной молодежи, создание условий для самореализации молодежи, развитие творческого, профессионального, интеллектуального потенциалов молодежи, проведенных на территории города-курорта Пятигорска Ставропольского края и других субъектов Российской Федерации,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процентов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12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II. Цель 2 Программы: Развитие и совершенствование системы патриотического воспитания и допризывной подготовки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2.1.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 в сфере молодежной политики, направленных на гражданское и патриотическое воспитание молодежи, воспитание толерантности в молодежной среде, формирование правовых, культурных и нравственных ценностей среди молодежи,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90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III. Цель 3 Программы: Создание условий для успешной социализации и эффективной самореализации молодежи и участия молодежи в политической, социально-экономической, научной, спортивной и культурной жизни общества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3.1.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 по основным направлениям молодежной политики,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35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8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3.2.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мероприятиях, направленных на вовлечение молодежи в социальную практику, в волонтерскую деятельность проведенных на территории города-курорта Пятигорска, Ставропольского края и иных субъектов Российской Федерации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3.3.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принимающей участие в деятельности молодежных и детских общественных объединений,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12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IV. Цель 4 Программы: Развитие системы профилактики правонарушений и антиобщественных действий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8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4.1.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молодых граждан в возрасте от 14 до 30 лет проживающих на территории города-курорта Пятигорска, задействованных в мероприятиях по реализации молодежной политики в городе-курорте Пятигорске, к общему числу проживающих на территории города-курорта Пятигорска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940152" y="2852936"/>
            <a:ext cx="3150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администрация города Пятигорска.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на 2022 год запланировано 3 853 320,00 руб., что на 7 725 841,00 руб. меньше первоначально утвержденного бюджета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</a:t>
            </a:r>
          </a:p>
          <a:p>
            <a:pPr algn="ctr"/>
            <a:r>
              <a:rPr lang="ru-RU" sz="1200" dirty="0"/>
              <a:t> составил 3 853 320,00 руб. ежегодно.</a:t>
            </a:r>
          </a:p>
        </p:txBody>
      </p:sp>
      <p:pic>
        <p:nvPicPr>
          <p:cNvPr id="5122" name="Picture 2" descr="https://strategy24.ru/images/news/201901/e54245b561bc712d25e1696e4f478a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74" y="1302698"/>
            <a:ext cx="3264629" cy="152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49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884572" cy="105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«Сохранение и развитие культуры», планируемых для достижения цели муниципальной программы в 2022,2023, 2024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5" y="1196752"/>
          <a:ext cx="5688630" cy="525748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3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2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428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целевого индикатора Программы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24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I. Цель 1 Программы: Сохранение и развитие культуры и искусства города-курорта Пятигорска, его уникального историко-культурного облика и творческого потенциала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4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объектов культурного назначения города-курорта Пятигорска, находящихся в удовлетворительном состоянии от общего количества недвижимых памятников истории, культуры, архитектуры и муниципальных учреждений города-курорта Пятигорска, включая филиалы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63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64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64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объектов культурного наследия, находящихся в муниципальной собственности и требующих консервации или реставрации, в общем количестве объектов культурного наследия, находящихся в муниципальной собственности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15,8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15,0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14,8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4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Количество посетителей и участников мероприятий и программ, реализуемых муниципальными учреждениями культуры города-курорта Пятигорска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тыс. чел.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133,2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133,3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133,4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823426" y="3103885"/>
            <a:ext cx="32738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культуры администрации города Пятигорска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бюджете города на 2022 год запланировано 125 003 028,00 руб., что на 6 152 961,00 руб. меньше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106 704 639,00 руб. и 104 611 368,00 руб. соответственно.</a:t>
            </a:r>
          </a:p>
        </p:txBody>
      </p:sp>
      <p:pic>
        <p:nvPicPr>
          <p:cNvPr id="6146" name="Picture 2" descr="https://www.nbrkomi.ru/images/836/stat/3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48" y="736972"/>
            <a:ext cx="3614030" cy="23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059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«Экология и охрана окружающей среды», планируемых для достижения цели муниципальной программы в 2022,2023, 2024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6337" y="1140135"/>
          <a:ext cx="5851809" cy="549401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3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0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25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06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I. Цель 1 Программы: "Повышение уровня экологической безопасности, улучшение экологической ситуации и гигиены окружающей среды на территории города-курорта Пятигорска"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площади территории, обработанной акарицидными препаратами, от общей площади земель муниципального образования города-курорта Пятигорска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&gt; 0,74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&gt; 0,74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&gt; 0,74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1.2.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Доля площади территории обработанной химическим способом от карантинных растений к общей площади земель муниципального образования города-курорта Пятигорска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&gt; 0,46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&gt; 0,46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&gt; 0,46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7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1.3.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Доля вовлеченных граждан города-курорта Пятигорска в экологические мероприятия по ликвидации карантинных растений по отношению к общей численности населения города-курорта Пятигорска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868144" y="3072348"/>
            <a:ext cx="3275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1200"/>
              <a:t>Ответственным исполнителем муниципальной программы города-курорта Пятигорска «Экология и охрана окружающей среды»  является </a:t>
            </a:r>
            <a:r>
              <a:rPr lang="ru-RU" sz="1200" dirty="0"/>
              <a:t>муниципальное учреждение «Управление городского хозяйства, транспорта и связи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муниципальной программы города-курорта Пятигорска «Экология и охрана окружающей среды» на 2022 год предусмотрено 404 416 640,00 руб., что на 203 386 332,00 рубля больше первоначально утвержденного бюджета города на 2021 год.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662 288 182,00 руб. и 241 389 566,00 руб. соответственно. </a:t>
            </a:r>
          </a:p>
        </p:txBody>
      </p:sp>
      <p:pic>
        <p:nvPicPr>
          <p:cNvPr id="7172" name="Picture 4" descr="https://yt3.ggpht.com/a/AATXAJzBFLZbHAzGDJ01H2SIffRcAF4S7MSoVt5MsLGzTw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35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физической культуры и спорта», планируемых для достижения цели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072150"/>
            <a:ext cx="33123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«Комитет по физической культуре и спорту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проекте решения о бюджете на 2022 год запланировано </a:t>
            </a:r>
          </a:p>
          <a:p>
            <a:pPr algn="ctr"/>
            <a:r>
              <a:rPr lang="ru-RU" sz="1200" dirty="0"/>
              <a:t>198 295 888,00  руб., что </a:t>
            </a:r>
          </a:p>
          <a:p>
            <a:pPr algn="ctr"/>
            <a:r>
              <a:rPr lang="ru-RU" sz="1200" dirty="0"/>
              <a:t>на 42 389 053,00 руб. больше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102 036 551,00 руб. и 97 554 982,00 руб. соответственно.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95536" y="1700808"/>
          <a:ext cx="5040559" cy="464688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9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0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12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Единица измерения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39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Цель 1 Программы "Создание условий, обеспечивающих возможность населению города-курорта Пятигорска систематически заниматься физической культурой и массовым спортом и вести здоровый образ жизни"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населения города в возрасте от 3 до 79 лет, систематически занимающегося физической культурой и спортом, в общей численности населения города в возрасте от 3 до 79 лет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Процент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49,8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52,6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55,1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194" name="Picture 2" descr="https://monitoraggiosicuro.it/wp-content/uploads/2020/05/sport-graphic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9"/>
            <a:ext cx="208823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19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«Безопасный Пятигорск», планируемых для достижения цели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44513" y="2852936"/>
            <a:ext cx="36358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муниципальной программы города-курорта Пятигорска «Безопасный Пятигорск» является муниципальное учреждение «Управление общественной безопасности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основных мероприятий в рамках муниципальной про-граммы города-курорта Пятигорска «Безопасный Пятигорск» на 2022 год запланированы бюджетные ассигнования в сумме 56 851 131,00 руб., что на 15 571 827,00 руб. больше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44 121 847,00 руб. ежегодно.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07504" y="1041890"/>
          <a:ext cx="5277080" cy="578763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89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9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38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268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I. Цель 1 Программы: создание благоприятных условий для обеспечения безопасности населения и объектов на территории города-курорта Пятигорска, защиты населения и территорий города от чрезвычайных ситуаций природного и техногенного характера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населения города, прошедшего подготовку в области защиты от чрезвычайных ситуаций природного и техногенного характера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68,10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68,11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68,12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5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реагирования на обращения населения по вопросам предупреждения угрозы возникновения или возникновения чрезвычайных ситуаций, социально значимых происшествий в службу ЕДДС города Пятигорска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84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II. Цель 2 Программы. Укрепление межнациональных отношений и противодействие проявлениям экстремизма на территории города-курорта Пятигорска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0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обучающихся в образовательных учреждениях высшего и профессионального образования на территории города-курорта Пятигорска, задействованных в мероприятиях по профилактике экстремизма, радикализма и терроризма среди молодежи (в возрасте от 14 до 22 лет)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84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III. Цель 3 Программы. Сохранение и развитие традиционной казачьей культуры и казачьего образования в городе-курорте Пятигорске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3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казачьих обществ, которым оказано содействие в деятельности по возрождению и укреплению культурных, духовных и нравственных основ казачества в городе-курорте Пятигорске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218" name="Picture 2" descr="https://vg.mskobr.ru/images/%20%281%29%2810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57" y="332656"/>
            <a:ext cx="3999609" cy="29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515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«Управление финансами», планируемых для достижения цели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84682" y="3140968"/>
            <a:ext cx="35518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«Финансовое управление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основных мероприятий в рамках муниципальной про-граммы города-курорта Пятигорска «Управление финансами» на 2022 год запланированы бюджетные ассигнования в сумме 159 647 119,00 руб., что на 1 709 998,00 руб. больше первоначально утвержденного бюджета города на 2021 год, в том числе по следующим подпрограммам.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159 647 119,00 руб. ежегодно.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5" y="1299477"/>
          <a:ext cx="5112567" cy="534524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83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3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3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5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807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701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I. Цель "Обеспечение долгосрочной сбалансированности и устойчивости бюджета города-курорта Пятигорска, повышение качества управления муниципальными финансами"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Индикатор 1 "Исполнение расходных обязательств города-курорта Пятигорска"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Индикатор 2 "Рейтинг города-курорта Пятигорска в оценке качества управления бюджетным процессом в муниципальных районах и городских округах Ставропольского края"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баллов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63,5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Индикатор 3 "Средняя оценка качества финансового менеджмента, осуществляемого главными распорядителями средств бюджета города-курорта Пятигорска"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баллов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65,5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66,5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44" name="Picture 4" descr="https://ip-spravka.ru/wp-content/uploads/2019/08/post_5d5a523f41e9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31" y="692696"/>
            <a:ext cx="3336693" cy="23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93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ownloads\Reshenie Dumih 25-27 RD ot 29.06.2018_Pri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2507" y="116632"/>
            <a:ext cx="7651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Описание административно-территориального деления города Пятигорска</a:t>
            </a:r>
          </a:p>
          <a:p>
            <a:pPr algn="ctr"/>
            <a:endParaRPr lang="ru-RU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333" y="4264347"/>
            <a:ext cx="2915816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 состав муниципального образования города-курорта Пятигорска входят следующие населенные пункты: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город Пятигорск,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поселок Горячеводский,        - поселок Свободы,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станица Константиновская,   - поселок Нижнеподкумский,   - поселок Средний Подкумок,  - село Золотушка,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село Привольное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5903893"/>
            <a:ext cx="300608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Административным центром муниципального образования города-курорта Пятигорска является </a:t>
            </a:r>
            <a:r>
              <a:rPr lang="ru-RU" sz="1400" b="1" dirty="0">
                <a:solidFill>
                  <a:prstClr val="black"/>
                </a:solidFill>
              </a:rPr>
              <a:t>город Пятигорск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98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«Управление имуществом», планируемых для достижения цели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5345" y="2996952"/>
            <a:ext cx="310841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имущественных отношений администрации 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данной программы за счет средств бюджета города на 2022 год предусмотрено </a:t>
            </a:r>
          </a:p>
          <a:p>
            <a:pPr algn="ctr"/>
            <a:r>
              <a:rPr lang="ru-RU" sz="1200" dirty="0"/>
              <a:t>47 000 970,00 руб., что на 51 839,00 руб. меньше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</a:t>
            </a:r>
          </a:p>
          <a:p>
            <a:pPr algn="ctr"/>
            <a:r>
              <a:rPr lang="ru-RU" sz="1200" dirty="0"/>
              <a:t>44 493 050,00 руб. ежегодно.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3866" y="1052736"/>
          <a:ext cx="5978295" cy="576064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5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1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1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5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42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53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Цель 1 Программы: Развитие эффективной системы управления муниципальным имуществом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от сдачи в аренду имущества, составляющего казну муниципального образования города-курорта Пятигорска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от перечисления части прибыли, остающейся после уплаты налогов и иных обязательных платежей муниципальных унитарных предприятий, созданных муниципальным образованием город-курорт Пятигорск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в виде прибыли, приходящейся на доли в уставных (складочных) капиталах хозяйственных товариществ и обществ, или дивидендов по акциям, принадлежащим городским округам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53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Цель 2 Программы: Развитие эффективной системы управления земельными участками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в виде арендной платы, а также средства от продажи права на заключение договоров аренды за земли, находящиеся в собственности муниципального образования города-курорта Пятигорска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215">
                <a:tc grid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I. Цель 3 Программы: Улучшение жилищных условий и решение социальных проблем граждан,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имеющих трех и более детей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6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предоставления земельных участков гражданам, имеющим трех и более детей в общем количестве для предоставления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268" name="Picture 4" descr="https://i2.wp.com/logicdom.ru/wp-content/uploads/2020/12/pngwave-2020-05-19T141804.237.png?w=740&amp;ss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88" y="820612"/>
            <a:ext cx="2520332" cy="217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54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8259428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«Модернизация экономики, развитие малого и среднего бизнеса, курорта и туризма, энергетики, промышленности и улучшение  инвестиционного климата», планируемых для достижения цели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2420888"/>
            <a:ext cx="1815457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Ответственным исполнителем программы является администрация города Пятигорска.</a:t>
            </a:r>
          </a:p>
          <a:p>
            <a:pPr algn="ctr"/>
            <a:endParaRPr lang="ru-RU" sz="1100" dirty="0"/>
          </a:p>
          <a:p>
            <a:pPr algn="ctr"/>
            <a:r>
              <a:rPr lang="ru-RU" sz="1100" dirty="0"/>
              <a:t>На исполнение мероприятий данной программы в 2022 году предусмотрено </a:t>
            </a:r>
          </a:p>
          <a:p>
            <a:pPr algn="ctr"/>
            <a:r>
              <a:rPr lang="ru-RU" sz="1100" dirty="0"/>
              <a:t>207 392 138,00 руб., что на 152 551 062,00 руб. больше первоначально утвержденного бюджета города на 2021 год.</a:t>
            </a:r>
          </a:p>
          <a:p>
            <a:pPr algn="ctr"/>
            <a:r>
              <a:rPr lang="ru-RU" sz="1100" dirty="0"/>
              <a:t> </a:t>
            </a:r>
          </a:p>
          <a:p>
            <a:pPr algn="ctr"/>
            <a:r>
              <a:rPr lang="ru-RU" sz="1100" dirty="0"/>
              <a:t>В плановом периоде 2023 и 2024 годов общий объем расходов бюджета города по данной программе составил 166 854 138,00 руб. ежегодно.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1052736"/>
          <a:ext cx="7236297" cy="574909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5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0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3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175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N 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Наименование индикатора достижения цели Программы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Единица измерения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0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2022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2023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2024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9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I. Цель 1 Программы: Создание благоприятных условий для дальнейшего развития малого и среднего предпринимательства как важного элемента рыночной экономики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1.1.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508,</a:t>
                      </a:r>
                      <a:r>
                        <a:rPr lang="ru-RU" sz="1000" dirty="0">
                          <a:effectLst/>
                          <a:latin typeface="Calibri"/>
                          <a:cs typeface="Times New Roman"/>
                        </a:rPr>
                        <a:t>9</a:t>
                      </a:r>
                      <a:endParaRPr lang="ru-RU" sz="800" dirty="0">
                        <a:effectLst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509,1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510,2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1.2.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 процентах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34,4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34,6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35,2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78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II. Цель 2 Программы: Комплексное развитие санаторно-курортной и туристической сфер и обеспечение доступности отдыха и лечения для широких слоев российских и иностранных граждан в городе-курорте Пятигорске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2.1.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Количество отдыхающих в санаторно-курортном и гостиничном комплексе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тыс. 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205,0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209,4</a:t>
                      </a: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29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III. Цель 3 Программы: Повышение эффективности использования топливно-энергетических ресурсов на территории 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электрической энергии на снабжение органов местного самоуправления и муниципальных учреждений (в расчете на 1 кв. метр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кВт-ч/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21,58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21,32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21,16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Удельный расход холодной воды на снабжение органов местного самоуправления и муниципальных учреждений (в расчете на 1 человека)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3,96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3,81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Удельный расход горячей воды на снабжение органов местного самоуправления и муниципальных учреждений (в расчете на 1 человека)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тепловой энергии на снабжение органов местного самоуправления и муниципальных учреждений (в расчете на 1 кв. метр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Гкал/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природного газа на снабжение органов местного самоуправления и муниципальных учреждений (в расчете на 1 человека)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куб. м/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чел.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38,50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38,45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38,4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электрической энергии в многоквартирных домах (в расчете на 1 кв. м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кВт-ч/кв.м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45,75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45,63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45,23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Гкал/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103,4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102,0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101,6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холодной воды в многоквартирных домах (в расчете на 1 жителя)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52,23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горячей воды в многоквартирных домах (в расчете на 1 жителя)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3,61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3,59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3,51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природного газа в многоквартирных домах с индивидуальными системами газового отопления (в расчете на 1 кв. метр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тыс. куб. м 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0,069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0,069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0,068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природного газа в многоквартирных домах с иными системами теплоснабжения (в расчете на 1 жителя)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тыс. 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0,983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0,961</a:t>
                      </a: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Доля потерь тепловой энергии при передаче в общем объеме переданной тепловой энергии (по данным всех поставщиков ресурса)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 процентах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11,496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11,454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11,440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5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Доля потерь воды при ее передаче в общем объеме переданной воды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 процентах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61,446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61,444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61,40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378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IV. Цель 4 Программы: Создание благоприятных условий для развития экономического потенциала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4.1.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Объем инвестиций в основной капитал по кругу крупных и средний предприятий (за исключением бюджетных средств) в расчете на 1 жителя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руб.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6156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6217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6287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5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4.2.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Производительность труда в базовых несырьевых отраслях экономики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 процентах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12290" name="Picture 2" descr="https://mypresentation.ru/documents_6/40d965e842f5f95a8ef9725e9540fb07/img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1960"/>
          <a:stretch/>
        </p:blipFill>
        <p:spPr bwMode="auto">
          <a:xfrm>
            <a:off x="7351936" y="980730"/>
            <a:ext cx="1728192" cy="14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09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транспортной системы и обеспечение безопасности </a:t>
            </a:r>
          </a:p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дорожного движения», планируемых для достижения цели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2299037"/>
            <a:ext cx="21203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мероприятий программы в 2022 году предусмотрено 258 148 271,00 руб., что на 133 896 802,00 руб. меньше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153 158 332,00 руб. ежегодно.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7058" y="1085030"/>
          <a:ext cx="6849198" cy="570170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24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6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22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5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N 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Единица измерения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I. Цель 1 "Модернизация улично-дорожной сети города-курорта Пятигорска и увеличение ее пропускной способности"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протяженности автомобильных дорог (улиц) общего пользования местного значения, не отвечающих нормативным требованиям, в общей протяженности автомобильных дорог (улиц) общего пользования местного значения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5,95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5,94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5,93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55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II. Цель 2 "Осуществление круглогодичного, бесперебойного и безопасного движения автомобильного транспорта и улучшение уровня обслуживания пользователей"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протяженности автомобильных дорог (улиц) местного значения города-курорта Пятигорска, улучшивших свое техническое состояние по отношению к общей протяженности дорог (улиц) местного значения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10,22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10,24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10,26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III. Цель 3 "Повышение устойчивости ливневой системы города-курорта Пятигорска"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ливневых систем, прошедших ремонтные и восстановительные работы (ремонт, сооружение, восстановление, очистка и содержание), по отношению к общему количеству магистральных ливневых систем в городе-курорте Пятигорске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IV. Цель 4 "Совершенствование системы управления объектами улично-дорожной сети"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автомобильных дорог (улиц), мостов, путепроводов местного значения, по которым выполняются работы по техническому обследованию автомобильных дорог (улиц), мостов, путепроводов (диагностика, паспортизация, анализ состояния конструкций сооружения, оценка) от общей потребности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100,00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100,00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100,00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V. Цель 5 "Обеспечение безопасности дорожного движения в городе-курорте Пятигорске"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дорожно-транспортных происшествий к общему количеству зарегистрированных транспортных средств по городу-курорту Пятигорску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0,35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0,34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0,33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Подпрограмма 5 "Повышение безопасности дорожного движения в городе-курорте Пятигорске"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381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VI. Цель 6 "Развитие системы транспортных перевозок в городе-курорте Пятигорске и повышение доступности услуг транспортного комплекса"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выбытий по техническим неисправностям подвижного состава, предназначенного для передвижения по автомобильным дорогам в городе-курорте Пятигорске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0,42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0,42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0,41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Доля выбытий по техническим неисправностям подвижного состава, предназначенного для передвижения по рельсовым путям в городе-курорте Пятигорске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0,91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0,90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0,90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61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Доля технически исправного подвижного состава городского электрического транспорта, осуществляющего передвижение по рельсовым путям, оснащенного техническими средствами обеспечения транспортной безопасности от общего количества подвижного состава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57,5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58,0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58,0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Доля протяженности отремонтированной контактной сети, трамвайного пути в общей протяженности контактной сети, трамвайного пути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VII. Цель 7 "Финансовое оздоровление городского электрического транспорта и укрепление его платежеспособности"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16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Убыток предприятия городского электрического транспорта не должен превышать значение предыдущего года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&lt;= значения предыдущего года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&lt;= значения предыдущего года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&lt;= значения предыдущего года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3314" name="Picture 2" descr="https://e7.pngegg.com/pngimages/196/25/png-clipart-road-surrounding-trees-nord-pas-de-calais-road-landscape-euclidean-spring-road-leaf-road-constru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95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478" y="602628"/>
            <a:ext cx="1862089" cy="16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09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75582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Пятигорске», планируемых для достижения цели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41933" y="2636912"/>
            <a:ext cx="292582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Ответственным исполнителем программы является администрация города Пятигорска. 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На исполнение основных мероприятий данной программы в бюджете города на 2022 год запланировано 201 052 708,00 руб., что на 9 397 918,00 руб. больше первоначально утвержденного бюджета города на 2021 год.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В плановом периоде 2023 и 2024 годов общий объем расходов бюджета города по данной программе составил </a:t>
            </a:r>
          </a:p>
          <a:p>
            <a:pPr algn="ctr"/>
            <a:r>
              <a:rPr lang="ru-RU" sz="1400" dirty="0"/>
              <a:t>201 052 708,00 руб. ежегодно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4" y="1268760"/>
          <a:ext cx="6034428" cy="53863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92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35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53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 Цель 1 Программы: "Повышение открытости и эффективности деятельности администрации города Пятигорска"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проектов муниципальных нормативных правовых актов города-курорта Пятигорска, вынесенных на общественное обсуждение в информационно-телекоммуникационной сети "Интернет"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96,00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96,50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97,00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граждан, опрошенных в ходе мониторинга общественного мнения, удовлетворенных информационной открытостью деятельности органов местного самоуправления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1.3.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структурных подразделений администрации города Пятигорска, воспользовавшихся льготой по земельному налогу, предусмотренной муниципальным правовым актом муниципального образования города-курорта Пятигорска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не менее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53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II. Цель 2 "Повышение результативности деятельности муниципальных служащих, уменьшение коррупционных рисков"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муниципальных служащих, прошедших повышение квалификации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7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III. Цель 3 Программы "Организация предоставления доступа населению и организациям к государственным и муниципальным услугам на основе информационных и телекоммуникационных технологий"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жителей города-курорта Пятигорска зарегистрированных на Едином портале государственных и муниципальных услуг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Тыс. человек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160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9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3.2.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заявителей, удовлетворенных качеством и доступностью государственных и муниципальных услуг, предоставляемых органами местного самоуправления города-курорта Пятигорска в МБУ "МФЦ"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5362" name="Picture 2" descr="https://autogear.ru/misc/i/gallery/45861/2294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39729"/>
            <a:ext cx="2281988" cy="171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651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«Формирование современной городской среды» на 2018-2024 годы»,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3356992"/>
            <a:ext cx="343869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программы «Формирование современной городской среды» на 2018-2024 годы предусмотрено на 2022 год 50 505 055,00 руб., что</a:t>
            </a:r>
          </a:p>
          <a:p>
            <a:pPr algn="ctr"/>
            <a:r>
              <a:rPr lang="ru-RU" sz="1200" dirty="0"/>
              <a:t> на 85 814 317,00 руб. меньше первоначального бюджета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2023г. – 151 515 155,00 руб., на 2024 год -  объем расходов бюджета города по данной программе не предусмотрен.</a:t>
            </a:r>
          </a:p>
          <a:p>
            <a:pPr algn="ctr"/>
            <a:endParaRPr lang="ru-RU" sz="12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4" y="1628800"/>
          <a:ext cx="5256585" cy="490480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18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91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06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Наименование индикатора достижения цели программы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12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I. Цель 1 "Повышение уровня благоустройства нуждающихся в благоустройстве общественных территорий города-курорта Пятигорска, а также дворовых территорий многоквартирных домов"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0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площади благоустроенных общественных территорий по отношению к общей площади общественных территорий, нуждающихся в благоустройстве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27,33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32,21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45,11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2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площади благоустроенных дворовых территорий по отношению к общей площади дворовых территорий, нуждающихся в благоустройстве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71,22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71,22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73,14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338" name="Picture 2" descr="https://xn----itbalggikxpce2o.xn--p1ai/wp-content/uploads/2019/06/003fd30e5684917a4926de17c745cb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88" y="1268760"/>
            <a:ext cx="3134688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9903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35667" y="44624"/>
            <a:ext cx="7916804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расходной части бюджета в разрезе непрограммных расходов бюджета города-курорта Пятигорска  по первоначальному плану на 2021, 2022, 2023, 2024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/>
          </p:nvPr>
        </p:nvGraphicFramePr>
        <p:xfrm>
          <a:off x="-684584" y="-387424"/>
          <a:ext cx="712879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8344" y="668979"/>
            <a:ext cx="1152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(тыс.руб.)</a:t>
            </a:r>
          </a:p>
        </p:txBody>
      </p:sp>
      <p:pic>
        <p:nvPicPr>
          <p:cNvPr id="8" name="Picture 2" descr="C:\Users\superuser\Desktop\СЛАЙДЫ!!!!!!!\Новая папка\Картинки для бюджета\Maths resources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97958"/>
            <a:ext cx="2132823" cy="2242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164347"/>
            <a:ext cx="4680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На расходы в рамках обеспечения деятельности Думы города Пятигорска на 2022 год запланировано 12 509 443,00 руб., что </a:t>
            </a:r>
          </a:p>
          <a:p>
            <a:pPr algn="just"/>
            <a:r>
              <a:rPr lang="ru-RU" sz="1200" dirty="0"/>
              <a:t>на 5 436 106,00 руб. меньше первоначально утвержденного бюджета города на 2021 год. В плановом периоде 2023 и 2024 годов предусмотрено 4 584 030,00 руб. ежегодно.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На расходы в рамках обеспечения деятельности администрации города Пятигорска на 2022 год запланировано 11 757 936,00 руб., что на 8 513 723,00 руб. меньше первоначально утвержденного бюджета города на 2021 год. В плановом периоде 2023 и 2024 годов предусмотрено 11 270 546,00 руб. ежегодно.</a:t>
            </a:r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На расходы в рамках обеспечения деятельности органов местного самоуправления города-курорта Пятигорска на 2022 год запланировано 1 316 950,00 руб. В плановом периоде 2023 и 2024 годов предусмотрено 998 450,00 руб. ежегодно.</a:t>
            </a:r>
          </a:p>
          <a:p>
            <a:pPr algn="just"/>
            <a:endParaRPr lang="ru-RU" sz="1200" dirty="0"/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На расходы в рамках обеспечения деятельности контрольно-счетного органа города Пятигорска на 2022 год запланировано 3 053 817,00 руб. В плановом периоде 2023 и 2024 годов предусмотрено 3 053 817,00 руб. ежегодно.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freeiconspng.com/uploads/tick-icon-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41" l="100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11157"/>
            <a:ext cx="437028" cy="3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freeiconspng.com/uploads/tick-icon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941" l="100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04864"/>
            <a:ext cx="437028" cy="3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freeiconspng.com/uploads/tick-icon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941" l="100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55172"/>
            <a:ext cx="437028" cy="3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freeiconspng.com/uploads/tick-icon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941" l="100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12" y="4797152"/>
            <a:ext cx="437028" cy="3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3171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/>
          </p:nvPr>
        </p:nvGraphicFramePr>
        <p:xfrm>
          <a:off x="4098404" y="4217826"/>
          <a:ext cx="5045596" cy="327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46088" indent="-446088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1"/>
                </a:solidFill>
              </a:rPr>
              <a:t>Уровень долговой нагрузки бюджета</a:t>
            </a:r>
          </a:p>
          <a:p>
            <a:pPr marL="446088" indent="-446088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1"/>
                </a:solidFill>
              </a:rPr>
              <a:t> города-курорта Пятигорска</a:t>
            </a:r>
          </a:p>
        </p:txBody>
      </p:sp>
      <p:sp>
        <p:nvSpPr>
          <p:cNvPr id="13" name="TextBox 10"/>
          <p:cNvSpPr txBox="1"/>
          <p:nvPr/>
        </p:nvSpPr>
        <p:spPr>
          <a:xfrm rot="10800000" flipV="1">
            <a:off x="8100390" y="4581128"/>
            <a:ext cx="936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65,26</a:t>
            </a: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%</a:t>
            </a: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-114300" y="7715144"/>
          <a:ext cx="9039225" cy="169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681384" y="3586884"/>
            <a:ext cx="453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/>
              <a:t>Отношение объема муниципального долга к собственным доходам  бюджета  (%)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8339" y="1143000"/>
            <a:ext cx="263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/>
              <a:t>Муниципальный долг  (млн. руб.) </a:t>
            </a:r>
          </a:p>
        </p:txBody>
      </p:sp>
      <p:graphicFrame>
        <p:nvGraphicFramePr>
          <p:cNvPr id="17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3039" y="1176640"/>
          <a:ext cx="4603651" cy="216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143000"/>
            <a:ext cx="48600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Обеспечение реализации мер, </a:t>
            </a:r>
          </a:p>
          <a:p>
            <a:pPr algn="ctr"/>
            <a:r>
              <a:rPr lang="ru-RU" sz="1000" dirty="0"/>
              <a:t>направленных на покрытие дефицита бюджета и погашение долговых обязательств города в 2022 году и в плановом периоде 2023 и 2024 годов, предусматривается программой муниципальных внутренних заимствований города-курорта Пятигорска на 2022 год и программой муниципальных внутренних заимствований города-курорта Пятигорска на плановый период 2023 и 2024 годов. В программе муниципальных внутренних заимствований города-курорта Пятигорска на 2022 год и в программе муниципальных внутренних заимствований города-курорта Пятигорска на плановый период 2023 и 2024 годов отражены планируемые объемы привлечения средств в бюджет города, предельные сроки погашения долговых обязательств и объемы погашения муниципальных долговых обязательств. </a:t>
            </a:r>
          </a:p>
          <a:p>
            <a:pPr algn="ctr"/>
            <a:r>
              <a:rPr lang="ru-RU" sz="1000" dirty="0"/>
              <a:t>Для достижения целей и решения задач долговой политики, утвержденной на 2022 год и плановый период 2023 и 2024 годов, программа муниципальных внутренних заимствований города-курорта Пятигорска на 2022 год и  программа муниципальных внутренних заимствований города-курорта Пятигорска на плановый период 2023 и 2024 годов предусматривают: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85105" y="3817716"/>
          <a:ext cx="4489822" cy="285232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094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10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КРЕДИТЫ КРЕДИТНЫХ ОРГАНИЗАЦИЙ В ВАЛЮТЕ Российской Федерации 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172 000,00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60 000,00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60 000,00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35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Привлечение кредитов от кредитных организаций бюджетами городских округов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2 672 000,00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2 560 000,00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2 560 000,00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95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95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2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Привлечение кредитов из других бюджетов бюджетной системы Российской Федерации бюджетами городских округов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92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Погашение бюджетами городских округов кредитов из других бюджетов бюджетной системы Российской Федерации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uperuser\Desktop\слайды картинки\Maths resources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" y="4064109"/>
            <a:ext cx="2495579" cy="2793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411760" y="1651429"/>
          <a:ext cx="6408712" cy="4801907"/>
        </p:xfrm>
        <a:graphic>
          <a:graphicData uri="http://schemas.openxmlformats.org/drawingml/2006/table">
            <a:tbl>
              <a:tblPr>
                <a:effectLst/>
                <a:tableStyleId>{284E427A-3D55-4303-BF80-6455036E1DE7}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163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Муниципального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образования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собственных доходов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(налоговых и неналоговых доходов) местных бюджетов по первоначальному плану на 2022г.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(тыс.руб.)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постоянного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населения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2022г.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(чел.)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собственных доходов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местных бюджетов на душу населения на 2022г.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(в тыс. руб./чел.)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Железноводск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390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723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134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Кисловодск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925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050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639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6,87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Минераловодский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городской округ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978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489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751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Ессентуки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831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749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824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Пятигорск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1 883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423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212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305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Ставрополь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629 680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671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452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ВСЕГО ПО СК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822 013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2 801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357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8,86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75656" y="214967"/>
            <a:ext cx="747431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Сравнительная информация о доле собственных доходов </a:t>
            </a:r>
          </a:p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(налоговых и неналоговых доходов) местных бюджетов на душу населения по отдельным городам Ставропольского края по первоначальному  плану на 2022 г.</a:t>
            </a:r>
            <a:endParaRPr lang="ru-RU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88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82802" cy="825725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2020 год (%)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8"/>
            <a:ext cx="1008112" cy="121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6056" y="1412776"/>
            <a:ext cx="3669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/>
              <a:t>В разрезе городов Ставропольского края: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71599" y="1312536"/>
          <a:ext cx="3744417" cy="535873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35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4915" marR="4915" marT="491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Наименование МО</a:t>
                      </a:r>
                    </a:p>
                  </a:txBody>
                  <a:tcPr marL="4915" marR="4915" marT="491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Общая оценка</a:t>
                      </a:r>
                    </a:p>
                  </a:txBody>
                  <a:tcPr marL="4915" marR="4915" marT="491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14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Петровский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85,27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Апанасенковский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83,58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г.Железноводск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81,17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Кочубеевский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Новоалександровский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Нефтекумский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г.Невинномысск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Труновский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Александровский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Георгиевский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Красногвардейский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Ипатовский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77,54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Минераловодский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77,15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Благодарненский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Туркменский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Советский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Кировский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Предгорный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г.Ессентуки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Грачевский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Левокумский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Изобильненский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73,16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Степновский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г.Пятигорск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Андроповский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Буденновский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Арзгирский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68,59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Новоселицкий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г.Ставрополь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Шпаковский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Г.Лермонтов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65,85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Курский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г.Кисловодск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54,05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87063234"/>
              </p:ext>
            </p:extLst>
          </p:nvPr>
        </p:nvGraphicFramePr>
        <p:xfrm>
          <a:off x="4565136" y="1840090"/>
          <a:ext cx="4565176" cy="501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27584" y="1014365"/>
            <a:ext cx="489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/>
              <a:t>   В разрезе муниципальных образований Ставропольского края</a:t>
            </a:r>
            <a:r>
              <a:rPr lang="ru-RU" sz="1200" u="sn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04926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1" y="302359"/>
            <a:ext cx="8149253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 </a:t>
            </a:r>
            <a:r>
              <a:rPr lang="ru-RU" sz="1000" dirty="0"/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</a:t>
            </a:r>
          </a:p>
          <a:p>
            <a:r>
              <a:rPr lang="ru-RU" sz="11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Бюджетный процесс </a:t>
            </a:r>
            <a:r>
              <a:rPr lang="ru-RU" sz="1000" dirty="0"/>
              <a:t>- деятельность по подготовке проектов бюджетов, утверждению и исполнению бюджетов, контролю исполнения, осуществлению бюджетного учета, составлению, внешней проверке, рассмотрению и утверждению бюджетной отчетности.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Бюджетные инвестиции </a:t>
            </a:r>
            <a:r>
              <a:rPr lang="ru-RU" sz="1000" dirty="0"/>
              <a:t>- бюджетные средства, направляемые на создание или увеличение за счет средств бюджета стоимости государственного (муниципального) имущества.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Бюджетный кредит </a:t>
            </a:r>
            <a:r>
              <a:rPr lang="ru-RU" sz="1000" dirty="0"/>
              <a:t>-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Государственная программа </a:t>
            </a:r>
            <a:r>
              <a:rPr lang="ru-RU" sz="1000" dirty="0"/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Государственный или муниципальный долг </a:t>
            </a:r>
            <a:r>
              <a:rPr lang="ru-RU" sz="1000" dirty="0"/>
              <a:t>-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Дотации</a:t>
            </a:r>
            <a:r>
              <a:rPr lang="ru-RU" sz="1000" dirty="0"/>
              <a:t> - межбюджетные трансферты, предоставляемые на безвозмездной и безвозвратной основе без установления направлений и (или) условий их использования.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Доходы бюджета </a:t>
            </a:r>
            <a:r>
              <a:rPr lang="ru-RU" sz="1000" dirty="0"/>
              <a:t>- 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Межбюджетные отношения </a:t>
            </a:r>
            <a:r>
              <a:rPr lang="ru-RU" sz="1000" dirty="0"/>
              <a:t>-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Межбюджетные трансферты</a:t>
            </a:r>
            <a:r>
              <a:rPr lang="ru-RU" sz="1000" dirty="0"/>
              <a:t> -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Налоговые доходы </a:t>
            </a:r>
            <a:r>
              <a:rPr lang="ru-RU" sz="1000" dirty="0"/>
              <a:t>– поступления от уплаты налогов и сборов, установленных Налоговым кодексом Российской Федерации.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Неналоговые доходы </a:t>
            </a:r>
            <a:r>
              <a:rPr lang="ru-RU" sz="1000" dirty="0"/>
              <a:t>– все доходы, поступающие в соответствующий бюджет, не отнесенные к налоговым доходам и безвозмездным поступлениям.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Расходы бюджета </a:t>
            </a:r>
            <a:r>
              <a:rPr lang="ru-RU" sz="1000" dirty="0"/>
              <a:t>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Сбалансированность бюджета </a:t>
            </a:r>
            <a:r>
              <a:rPr lang="ru-RU" sz="1000" dirty="0"/>
              <a:t>– один из основополагающих принципов формирования и исполнения бюджета, состоящий в количественном соответствии (равновесии) бюджетных расходов доходам. В случае нарушения баланса возникает дефицит или профицит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Субвенции</a:t>
            </a:r>
            <a:r>
              <a:rPr lang="ru-RU" sz="1000" dirty="0"/>
              <a:t> – межбюджетные трансферты, предоставляемые в целях обеспечения исполнения отдельных государственных полномочий, переданных органам местного самоуправления.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Субсидии</a:t>
            </a:r>
            <a:r>
              <a:rPr lang="ru-RU" sz="1000" dirty="0"/>
              <a:t> – межбюджетные трансферты, предоставляемые в целях </a:t>
            </a:r>
            <a:r>
              <a:rPr lang="ru-RU" sz="1000" dirty="0" err="1"/>
              <a:t>софинансирования</a:t>
            </a:r>
            <a:r>
              <a:rPr lang="ru-RU" sz="1000" dirty="0"/>
              <a:t> расходов на решение вопросов местного значения.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Устойчивость бюджета </a:t>
            </a:r>
            <a:r>
              <a:rPr lang="ru-RU" sz="1000" dirty="0"/>
              <a:t>- состояние бюджета, при котором обеспечивается нормальное функционирование субъекта публичной власти, реализация всех закрепленных за ним полномочий на основе полного и своевременного финансирования предусмотренных по бюджету расходов, включая погашение и обслуживание внутреннего и внешнего долга.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-118556"/>
            <a:ext cx="7474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Глоссарий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97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1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7" y="23012"/>
            <a:ext cx="7632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Основные задачи и приоритетные направления бюджетной, налоговой и долговой политики города Пятигорска на 2022 год и плановый период 2023 и 2024 годов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27295" y="776739"/>
            <a:ext cx="4995799" cy="3348750"/>
            <a:chOff x="174854" y="1443937"/>
            <a:chExt cx="4995799" cy="3266979"/>
          </a:xfrm>
        </p:grpSpPr>
        <p:pic>
          <p:nvPicPr>
            <p:cNvPr id="1026" name="Picture 2" descr="C:\Users\superuser\Desktop\Рисунок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39" b="9560"/>
            <a:stretch/>
          </p:blipFill>
          <p:spPr bwMode="auto">
            <a:xfrm>
              <a:off x="174854" y="1474774"/>
              <a:ext cx="4995799" cy="25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991167" y="1443937"/>
              <a:ext cx="38252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1" u="sng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</a:rPr>
                <a:t>Бюджетная политика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11789" y="4020315"/>
              <a:ext cx="4300449" cy="690601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prstClr val="black"/>
                  </a:solidFill>
                </a:rPr>
                <a:t>Реализация основных направлений бюджетной политики будет  способствовать устойчивому экономическому развитию города-курорта Пятигорска, поддержанию стабильности бюджета города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038284" y="817968"/>
            <a:ext cx="4087750" cy="3307521"/>
            <a:chOff x="5135563" y="1089781"/>
            <a:chExt cx="4087750" cy="3307521"/>
          </a:xfrm>
        </p:grpSpPr>
        <p:pic>
          <p:nvPicPr>
            <p:cNvPr id="1027" name="Picture 3" descr="C:\Users\superuser\Desktop\Рисунок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4" t="22593" b="13156"/>
            <a:stretch/>
          </p:blipFill>
          <p:spPr bwMode="auto">
            <a:xfrm>
              <a:off x="5135563" y="1136202"/>
              <a:ext cx="4073474" cy="280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5392829" y="1089781"/>
              <a:ext cx="38252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1" u="sng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</a:rPr>
                <a:t>Налоговая политика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149839" y="3689416"/>
              <a:ext cx="4073474" cy="707886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prstClr val="black"/>
                  </a:solidFill>
                </a:rPr>
                <a:t>Реализация основных направлений налоговой политики будет способствовать росту налогового потенциала и обеспечит социальную стабильность и экономическое развитие города-курорта Пятигорска</a:t>
              </a:r>
            </a:p>
          </p:txBody>
        </p:sp>
      </p:grpSp>
      <p:pic>
        <p:nvPicPr>
          <p:cNvPr id="1028" name="Picture 4" descr="C:\Users\superuser\Desktop\Рисунок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9" t="23599" b="15228"/>
          <a:stretch/>
        </p:blipFill>
        <p:spPr bwMode="auto">
          <a:xfrm>
            <a:off x="683568" y="4341177"/>
            <a:ext cx="3693295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25194" y="4293096"/>
            <a:ext cx="3825262" cy="3470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u="sng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Долговая политика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3968" y="5084730"/>
            <a:ext cx="3384375" cy="116955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Реализация основных направлений долговой политики будет способствовать  обеспечению сбалансированности и долговой устойчивости бюджета города-курорта Пятигорска и минимизации стоимости обслуживания муниципального долга</a:t>
            </a:r>
          </a:p>
          <a:p>
            <a:pPr algn="ctr"/>
            <a:endParaRPr lang="ru-RU" sz="1000" b="1" dirty="0">
              <a:solidFill>
                <a:prstClr val="black"/>
              </a:solidFill>
            </a:endParaRPr>
          </a:p>
        </p:txBody>
      </p:sp>
      <p:pic>
        <p:nvPicPr>
          <p:cNvPr id="1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7729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503" y="274638"/>
            <a:ext cx="7254993" cy="128215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+mn-lt"/>
              </a:rPr>
              <a:t>Контактная информация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cs typeface="Times New Roman" pitchFamily="18" charset="0"/>
              </a:rPr>
              <a:t> МУ «Финансовое управление администрации г.Пятигорска»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325" y="2397621"/>
            <a:ext cx="8143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МУ «Финансовое управление администрации города Пятигорска» электронный адрес: fupytg@minfin.stavkray.ru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Начальник: Сагайдак Лариса Дмитриевна, 33-83-37, 33-56-92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Приемная: </a:t>
            </a:r>
            <a:r>
              <a:rPr lang="ru-RU" dirty="0">
                <a:latin typeface="Constantia" pitchFamily="18" charset="0"/>
                <a:cs typeface="Arial" charset="0"/>
              </a:rPr>
              <a:t>Асланянц Джульетта Сергеевна, </a:t>
            </a: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33-56-92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Топалова Оксана Владимировна, 33-51-52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Новикова Алла Николаевна, 97-31-54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Ершова Надежда Владимировна, 39-18-04</a:t>
            </a:r>
            <a:b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</a:br>
            <a:endParaRPr lang="ru-RU" dirty="0">
              <a:solidFill>
                <a:prstClr val="black"/>
              </a:solidFill>
              <a:latin typeface="Constantia" pitchFamily="18" charset="0"/>
              <a:cs typeface="Arial" charset="0"/>
            </a:endParaRPr>
          </a:p>
        </p:txBody>
      </p:sp>
      <p:pic>
        <p:nvPicPr>
          <p:cNvPr id="4" name="Picture 2" descr="https://img2.freepng.ru/20180614/gac/kisspng-business-email-shasta-meadows-elementary-school-5b221dda564504.4598495515289625223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800601"/>
            <a:ext cx="261302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6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974122"/>
              </p:ext>
            </p:extLst>
          </p:nvPr>
        </p:nvGraphicFramePr>
        <p:xfrm>
          <a:off x="-5918" y="1016934"/>
          <a:ext cx="9170264" cy="584428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624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628">
                  <a:extLst>
                    <a:ext uri="{9D8B030D-6E8A-4147-A177-3AD203B41FA5}">
                      <a16:colId xmlns:a16="http://schemas.microsoft.com/office/drawing/2014/main" val="2127498047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7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561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1260062197"/>
                    </a:ext>
                  </a:extLst>
                </a:gridCol>
              </a:tblGrid>
              <a:tr h="19311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2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(среднегодовая)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рождаемости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родившихся на 1000 человек населения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смертности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умерших на 1000 человек населения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по виду деятельности «Строительство»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 в сопоставимых ценах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общей площади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120 903,0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129 120,1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129 824,8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130 511,4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137 507,7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138 799,7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139 939,5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146 581,0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148 537,9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149 903,2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2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предприятий, включая микропредприятия (на конец года)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2791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3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Среднесписочная численность работников организаций (без внешних совместителей)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3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43868,1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46719,5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46895,1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47158,1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49615,5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49943,7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50377,7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52741,2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53290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53990,2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2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 работников организаций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 .руб.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18919,8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20168,8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20299,9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20375,5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21480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21761,5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21924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22876,2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23284,8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23546,3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84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наемных работников в организациях, у индивидуальных предпринимателей и физических лиц (среднемесячный доход от трудовой деятельности)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27131,0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28921,0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29003,0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29138,0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30714,1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30888,2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31206,7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32649,0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32926,7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33484,8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6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33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российских туристов, посетивших муниципальное образование (резидентов)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193,40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03648" y="12073"/>
            <a:ext cx="5832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Основные показатели социально-экономического развития города Пятигорска на 2021 год </a:t>
            </a:r>
          </a:p>
          <a:p>
            <a:pPr algn="ctr"/>
            <a:r>
              <a:rPr lang="ru-RU" b="1" dirty="0"/>
              <a:t>и на плановый период 2022-2024 гг.</a:t>
            </a:r>
          </a:p>
        </p:txBody>
      </p:sp>
      <p:pic>
        <p:nvPicPr>
          <p:cNvPr id="4" name="Picture 2" descr="C:\Users\superuser\Desktop\СЛАЙДЫ!!!!!!!\Новая папка\Картинки для бюджета\kissclipart-economy-png-clipart-climate-change-economy-clip-ar-b3661520985c006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073"/>
            <a:ext cx="2088232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57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9389" y="18944"/>
            <a:ext cx="7270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Основные характеристики бюджета города-курорта </a:t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</a:rPr>
              <a:t>Пятигорска по первоначальному плану на 2021,2022, 2023,2024гг.                                                                        </a:t>
            </a:r>
          </a:p>
        </p:txBody>
      </p:sp>
      <p:grpSp>
        <p:nvGrpSpPr>
          <p:cNvPr id="99" name="Group 72">
            <a:extLst>
              <a:ext uri="{FF2B5EF4-FFF2-40B4-BE49-F238E27FC236}">
                <a16:creationId xmlns:a16="http://schemas.microsoft.com/office/drawing/2014/main" id="{10759EEA-4DAA-4F9A-AD29-01E6EADC95A5}"/>
              </a:ext>
            </a:extLst>
          </p:cNvPr>
          <p:cNvGrpSpPr/>
          <p:nvPr/>
        </p:nvGrpSpPr>
        <p:grpSpPr>
          <a:xfrm>
            <a:off x="3414959" y="3004788"/>
            <a:ext cx="292945" cy="339927"/>
            <a:chOff x="4590585" y="2282878"/>
            <a:chExt cx="3010830" cy="1205706"/>
          </a:xfrm>
        </p:grpSpPr>
        <p:sp>
          <p:nvSpPr>
            <p:cNvPr id="100" name="Rectangle 70">
              <a:extLst>
                <a:ext uri="{FF2B5EF4-FFF2-40B4-BE49-F238E27FC236}">
                  <a16:creationId xmlns:a16="http://schemas.microsoft.com/office/drawing/2014/main" id="{60EF2850-95AA-4AD3-B539-F5961CDD10C5}"/>
                </a:ext>
              </a:extLst>
            </p:cNvPr>
            <p:cNvSpPr/>
            <p:nvPr/>
          </p:nvSpPr>
          <p:spPr>
            <a:xfrm>
              <a:off x="4590585" y="2282878"/>
              <a:ext cx="3010830" cy="861775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endParaRPr lang="ru-RU" b="1" cap="all" dirty="0">
                <a:solidFill>
                  <a:prstClr val="black"/>
                </a:solidFill>
              </a:endParaRPr>
            </a:p>
            <a:p>
              <a:pPr algn="ctr"/>
              <a:endParaRPr lang="en-US" b="1" cap="all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71">
              <a:extLst>
                <a:ext uri="{FF2B5EF4-FFF2-40B4-BE49-F238E27FC236}">
                  <a16:creationId xmlns:a16="http://schemas.microsoft.com/office/drawing/2014/main" id="{57F5BF76-D84B-4A2C-B123-341815B81F8D}"/>
                </a:ext>
              </a:extLst>
            </p:cNvPr>
            <p:cNvSpPr/>
            <p:nvPr/>
          </p:nvSpPr>
          <p:spPr>
            <a:xfrm>
              <a:off x="4590585" y="3088473"/>
              <a:ext cx="2248110" cy="400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064080" y="634616"/>
            <a:ext cx="7339684" cy="3332839"/>
            <a:chOff x="487437" y="1210863"/>
            <a:chExt cx="8437429" cy="4339679"/>
          </a:xfrm>
        </p:grpSpPr>
        <p:grpSp>
          <p:nvGrpSpPr>
            <p:cNvPr id="119" name="Group 61">
              <a:extLst>
                <a:ext uri="{FF2B5EF4-FFF2-40B4-BE49-F238E27FC236}">
                  <a16:creationId xmlns:a16="http://schemas.microsoft.com/office/drawing/2014/main" id="{41DAAF18-CBD4-4F15-B976-24E928A33B66}"/>
                </a:ext>
              </a:extLst>
            </p:cNvPr>
            <p:cNvGrpSpPr/>
            <p:nvPr/>
          </p:nvGrpSpPr>
          <p:grpSpPr>
            <a:xfrm>
              <a:off x="4470801" y="1247781"/>
              <a:ext cx="2114550" cy="4216277"/>
              <a:chOff x="4674393" y="1204913"/>
              <a:chExt cx="2819400" cy="4801699"/>
            </a:xfrm>
          </p:grpSpPr>
          <p:sp>
            <p:nvSpPr>
              <p:cNvPr id="120" name="Oval 11">
                <a:extLst>
                  <a:ext uri="{FF2B5EF4-FFF2-40B4-BE49-F238E27FC236}">
                    <a16:creationId xmlns:a16="http://schemas.microsoft.com/office/drawing/2014/main" id="{03ACD799-08ED-46A6-91C1-2AB5674C3270}"/>
                  </a:ext>
                </a:extLst>
              </p:cNvPr>
              <p:cNvSpPr/>
              <p:nvPr/>
            </p:nvSpPr>
            <p:spPr>
              <a:xfrm>
                <a:off x="4674393" y="2101363"/>
                <a:ext cx="2819400" cy="390524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grpSp>
            <p:nvGrpSpPr>
              <p:cNvPr id="121" name="Group 15">
                <a:extLst>
                  <a:ext uri="{FF2B5EF4-FFF2-40B4-BE49-F238E27FC236}">
                    <a16:creationId xmlns:a16="http://schemas.microsoft.com/office/drawing/2014/main" id="{82D5EF44-1C50-41A1-BA8F-7DE0228BD9B2}"/>
                  </a:ext>
                </a:extLst>
              </p:cNvPr>
              <p:cNvGrpSpPr/>
              <p:nvPr/>
            </p:nvGrpSpPr>
            <p:grpSpPr>
              <a:xfrm>
                <a:off x="5914231" y="1204913"/>
                <a:ext cx="363538" cy="885825"/>
                <a:chOff x="5915025" y="1204913"/>
                <a:chExt cx="363538" cy="885825"/>
              </a:xfrm>
            </p:grpSpPr>
            <p:sp>
              <p:nvSpPr>
                <p:cNvPr id="123" name="Rectangle 41">
                  <a:extLst>
                    <a:ext uri="{FF2B5EF4-FFF2-40B4-BE49-F238E27FC236}">
                      <a16:creationId xmlns:a16="http://schemas.microsoft.com/office/drawing/2014/main" id="{D24D3A9B-015E-42CE-A333-AE22E131C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652588"/>
                  <a:ext cx="11113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4" name="Rectangle 42">
                  <a:extLst>
                    <a:ext uri="{FF2B5EF4-FFF2-40B4-BE49-F238E27FC236}">
                      <a16:creationId xmlns:a16="http://schemas.microsoft.com/office/drawing/2014/main" id="{20B0294D-603E-4E28-BAE3-330F59FDA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6475" y="1236663"/>
                  <a:ext cx="20638" cy="4953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5" name="Freeform 49">
                  <a:extLst>
                    <a:ext uri="{FF2B5EF4-FFF2-40B4-BE49-F238E27FC236}">
                      <a16:creationId xmlns:a16="http://schemas.microsoft.com/office/drawing/2014/main" id="{BAF39EF7-97EC-410A-B6BC-7C753ADF2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3527" y="1365663"/>
                  <a:ext cx="77872" cy="388524"/>
                </a:xfrm>
                <a:custGeom>
                  <a:avLst/>
                  <a:gdLst>
                    <a:gd name="T0" fmla="*/ 122 w 186"/>
                    <a:gd name="T1" fmla="*/ 0 h 1293"/>
                    <a:gd name="T2" fmla="*/ 127 w 186"/>
                    <a:gd name="T3" fmla="*/ 12 h 1293"/>
                    <a:gd name="T4" fmla="*/ 153 w 186"/>
                    <a:gd name="T5" fmla="*/ 92 h 1293"/>
                    <a:gd name="T6" fmla="*/ 173 w 186"/>
                    <a:gd name="T7" fmla="*/ 167 h 1293"/>
                    <a:gd name="T8" fmla="*/ 185 w 186"/>
                    <a:gd name="T9" fmla="*/ 257 h 1293"/>
                    <a:gd name="T10" fmla="*/ 186 w 186"/>
                    <a:gd name="T11" fmla="*/ 352 h 1293"/>
                    <a:gd name="T12" fmla="*/ 174 w 186"/>
                    <a:gd name="T13" fmla="*/ 424 h 1293"/>
                    <a:gd name="T14" fmla="*/ 160 w 186"/>
                    <a:gd name="T15" fmla="*/ 471 h 1293"/>
                    <a:gd name="T16" fmla="*/ 139 w 186"/>
                    <a:gd name="T17" fmla="*/ 516 h 1293"/>
                    <a:gd name="T18" fmla="*/ 112 w 186"/>
                    <a:gd name="T19" fmla="*/ 558 h 1293"/>
                    <a:gd name="T20" fmla="*/ 95 w 186"/>
                    <a:gd name="T21" fmla="*/ 577 h 1293"/>
                    <a:gd name="T22" fmla="*/ 78 w 186"/>
                    <a:gd name="T23" fmla="*/ 598 h 1293"/>
                    <a:gd name="T24" fmla="*/ 50 w 186"/>
                    <a:gd name="T25" fmla="*/ 641 h 1293"/>
                    <a:gd name="T26" fmla="*/ 29 w 186"/>
                    <a:gd name="T27" fmla="*/ 689 h 1293"/>
                    <a:gd name="T28" fmla="*/ 13 w 186"/>
                    <a:gd name="T29" fmla="*/ 739 h 1293"/>
                    <a:gd name="T30" fmla="*/ 0 w 186"/>
                    <a:gd name="T31" fmla="*/ 819 h 1293"/>
                    <a:gd name="T32" fmla="*/ 2 w 186"/>
                    <a:gd name="T33" fmla="*/ 930 h 1293"/>
                    <a:gd name="T34" fmla="*/ 17 w 186"/>
                    <a:gd name="T35" fmla="*/ 1037 h 1293"/>
                    <a:gd name="T36" fmla="*/ 43 w 186"/>
                    <a:gd name="T37" fmla="*/ 1136 h 1293"/>
                    <a:gd name="T38" fmla="*/ 74 w 186"/>
                    <a:gd name="T39" fmla="*/ 1217 h 1293"/>
                    <a:gd name="T40" fmla="*/ 107 w 186"/>
                    <a:gd name="T41" fmla="*/ 1276 h 1293"/>
                    <a:gd name="T42" fmla="*/ 122 w 186"/>
                    <a:gd name="T43" fmla="*/ 1293 h 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6" h="1293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2"/>
                      </a:lnTo>
                      <a:lnTo>
                        <a:pt x="173" y="167"/>
                      </a:lnTo>
                      <a:lnTo>
                        <a:pt x="185" y="257"/>
                      </a:lnTo>
                      <a:lnTo>
                        <a:pt x="186" y="352"/>
                      </a:lnTo>
                      <a:lnTo>
                        <a:pt x="174" y="424"/>
                      </a:lnTo>
                      <a:lnTo>
                        <a:pt x="160" y="471"/>
                      </a:lnTo>
                      <a:lnTo>
                        <a:pt x="139" y="516"/>
                      </a:lnTo>
                      <a:lnTo>
                        <a:pt x="112" y="558"/>
                      </a:lnTo>
                      <a:lnTo>
                        <a:pt x="95" y="577"/>
                      </a:lnTo>
                      <a:lnTo>
                        <a:pt x="78" y="598"/>
                      </a:lnTo>
                      <a:lnTo>
                        <a:pt x="50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19"/>
                      </a:lnTo>
                      <a:lnTo>
                        <a:pt x="2" y="930"/>
                      </a:lnTo>
                      <a:lnTo>
                        <a:pt x="17" y="1037"/>
                      </a:lnTo>
                      <a:lnTo>
                        <a:pt x="43" y="1136"/>
                      </a:lnTo>
                      <a:lnTo>
                        <a:pt x="74" y="1217"/>
                      </a:lnTo>
                      <a:lnTo>
                        <a:pt x="107" y="1276"/>
                      </a:lnTo>
                      <a:lnTo>
                        <a:pt x="122" y="1293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Freeform 50">
                  <a:extLst>
                    <a:ext uri="{FF2B5EF4-FFF2-40B4-BE49-F238E27FC236}">
                      <a16:creationId xmlns:a16="http://schemas.microsoft.com/office/drawing/2014/main" id="{F25206E8-108A-4D58-B3A9-BEB694D8B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1204913"/>
                  <a:ext cx="73025" cy="73025"/>
                </a:xfrm>
                <a:custGeom>
                  <a:avLst/>
                  <a:gdLst>
                    <a:gd name="T0" fmla="*/ 0 w 184"/>
                    <a:gd name="T1" fmla="*/ 92 h 184"/>
                    <a:gd name="T2" fmla="*/ 2 w 184"/>
                    <a:gd name="T3" fmla="*/ 112 h 184"/>
                    <a:gd name="T4" fmla="*/ 15 w 184"/>
                    <a:gd name="T5" fmla="*/ 144 h 184"/>
                    <a:gd name="T6" fmla="*/ 40 w 184"/>
                    <a:gd name="T7" fmla="*/ 170 h 184"/>
                    <a:gd name="T8" fmla="*/ 73 w 184"/>
                    <a:gd name="T9" fmla="*/ 183 h 184"/>
                    <a:gd name="T10" fmla="*/ 92 w 184"/>
                    <a:gd name="T11" fmla="*/ 184 h 184"/>
                    <a:gd name="T12" fmla="*/ 92 w 184"/>
                    <a:gd name="T13" fmla="*/ 184 h 184"/>
                    <a:gd name="T14" fmla="*/ 110 w 184"/>
                    <a:gd name="T15" fmla="*/ 183 h 184"/>
                    <a:gd name="T16" fmla="*/ 144 w 184"/>
                    <a:gd name="T17" fmla="*/ 170 h 184"/>
                    <a:gd name="T18" fmla="*/ 169 w 184"/>
                    <a:gd name="T19" fmla="*/ 144 h 184"/>
                    <a:gd name="T20" fmla="*/ 183 w 184"/>
                    <a:gd name="T21" fmla="*/ 112 h 184"/>
                    <a:gd name="T22" fmla="*/ 184 w 184"/>
                    <a:gd name="T23" fmla="*/ 92 h 184"/>
                    <a:gd name="T24" fmla="*/ 184 w 184"/>
                    <a:gd name="T25" fmla="*/ 92 h 184"/>
                    <a:gd name="T26" fmla="*/ 183 w 184"/>
                    <a:gd name="T27" fmla="*/ 74 h 184"/>
                    <a:gd name="T28" fmla="*/ 169 w 184"/>
                    <a:gd name="T29" fmla="*/ 42 h 184"/>
                    <a:gd name="T30" fmla="*/ 144 w 184"/>
                    <a:gd name="T31" fmla="*/ 16 h 184"/>
                    <a:gd name="T32" fmla="*/ 110 w 184"/>
                    <a:gd name="T33" fmla="*/ 2 h 184"/>
                    <a:gd name="T34" fmla="*/ 92 w 184"/>
                    <a:gd name="T35" fmla="*/ 0 h 184"/>
                    <a:gd name="T36" fmla="*/ 92 w 184"/>
                    <a:gd name="T37" fmla="*/ 0 h 184"/>
                    <a:gd name="T38" fmla="*/ 73 w 184"/>
                    <a:gd name="T39" fmla="*/ 2 h 184"/>
                    <a:gd name="T40" fmla="*/ 40 w 184"/>
                    <a:gd name="T41" fmla="*/ 16 h 184"/>
                    <a:gd name="T42" fmla="*/ 15 w 184"/>
                    <a:gd name="T43" fmla="*/ 42 h 184"/>
                    <a:gd name="T44" fmla="*/ 2 w 184"/>
                    <a:gd name="T45" fmla="*/ 74 h 184"/>
                    <a:gd name="T46" fmla="*/ 0 w 184"/>
                    <a:gd name="T47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4">
                      <a:moveTo>
                        <a:pt x="0" y="92"/>
                      </a:moveTo>
                      <a:lnTo>
                        <a:pt x="2" y="112"/>
                      </a:lnTo>
                      <a:lnTo>
                        <a:pt x="15" y="144"/>
                      </a:lnTo>
                      <a:lnTo>
                        <a:pt x="40" y="170"/>
                      </a:lnTo>
                      <a:lnTo>
                        <a:pt x="73" y="183"/>
                      </a:lnTo>
                      <a:lnTo>
                        <a:pt x="92" y="184"/>
                      </a:lnTo>
                      <a:lnTo>
                        <a:pt x="92" y="184"/>
                      </a:lnTo>
                      <a:lnTo>
                        <a:pt x="110" y="183"/>
                      </a:lnTo>
                      <a:lnTo>
                        <a:pt x="144" y="170"/>
                      </a:lnTo>
                      <a:lnTo>
                        <a:pt x="169" y="144"/>
                      </a:lnTo>
                      <a:lnTo>
                        <a:pt x="183" y="112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4"/>
                      </a:lnTo>
                      <a:lnTo>
                        <a:pt x="169" y="42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3" y="2"/>
                      </a:lnTo>
                      <a:lnTo>
                        <a:pt x="40" y="16"/>
                      </a:lnTo>
                      <a:lnTo>
                        <a:pt x="15" y="42"/>
                      </a:lnTo>
                      <a:lnTo>
                        <a:pt x="2" y="74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7" name="Rectangle 45">
                  <a:extLst>
                    <a:ext uri="{FF2B5EF4-FFF2-40B4-BE49-F238E27FC236}">
                      <a16:creationId xmlns:a16="http://schemas.microsoft.com/office/drawing/2014/main" id="{42BE41FA-42DF-45D0-9ED7-E7D9DC41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720850"/>
                  <a:ext cx="203200" cy="1317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8" name="Freeform 55">
                  <a:extLst>
                    <a:ext uri="{FF2B5EF4-FFF2-40B4-BE49-F238E27FC236}">
                      <a16:creationId xmlns:a16="http://schemas.microsoft.com/office/drawing/2014/main" id="{56B1473F-5677-4B17-9312-C4E91700B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5025" y="1822450"/>
                  <a:ext cx="363538" cy="258762"/>
                </a:xfrm>
                <a:custGeom>
                  <a:avLst/>
                  <a:gdLst>
                    <a:gd name="T0" fmla="*/ 459 w 918"/>
                    <a:gd name="T1" fmla="*/ 0 h 650"/>
                    <a:gd name="T2" fmla="*/ 209 w 918"/>
                    <a:gd name="T3" fmla="*/ 0 h 650"/>
                    <a:gd name="T4" fmla="*/ 208 w 918"/>
                    <a:gd name="T5" fmla="*/ 46 h 650"/>
                    <a:gd name="T6" fmla="*/ 194 w 918"/>
                    <a:gd name="T7" fmla="*/ 137 h 650"/>
                    <a:gd name="T8" fmla="*/ 169 w 918"/>
                    <a:gd name="T9" fmla="*/ 222 h 650"/>
                    <a:gd name="T10" fmla="*/ 137 w 918"/>
                    <a:gd name="T11" fmla="*/ 304 h 650"/>
                    <a:gd name="T12" fmla="*/ 83 w 918"/>
                    <a:gd name="T13" fmla="*/ 409 h 650"/>
                    <a:gd name="T14" fmla="*/ 25 w 918"/>
                    <a:gd name="T15" fmla="*/ 502 h 650"/>
                    <a:gd name="T16" fmla="*/ 11 w 918"/>
                    <a:gd name="T17" fmla="*/ 520 h 650"/>
                    <a:gd name="T18" fmla="*/ 11 w 918"/>
                    <a:gd name="T19" fmla="*/ 520 h 650"/>
                    <a:gd name="T20" fmla="*/ 3 w 918"/>
                    <a:gd name="T21" fmla="*/ 533 h 650"/>
                    <a:gd name="T22" fmla="*/ 0 w 918"/>
                    <a:gd name="T23" fmla="*/ 575 h 650"/>
                    <a:gd name="T24" fmla="*/ 8 w 918"/>
                    <a:gd name="T25" fmla="*/ 637 h 650"/>
                    <a:gd name="T26" fmla="*/ 11 w 918"/>
                    <a:gd name="T27" fmla="*/ 650 h 650"/>
                    <a:gd name="T28" fmla="*/ 11 w 918"/>
                    <a:gd name="T29" fmla="*/ 650 h 650"/>
                    <a:gd name="T30" fmla="*/ 459 w 918"/>
                    <a:gd name="T31" fmla="*/ 650 h 650"/>
                    <a:gd name="T32" fmla="*/ 906 w 918"/>
                    <a:gd name="T33" fmla="*/ 650 h 650"/>
                    <a:gd name="T34" fmla="*/ 910 w 918"/>
                    <a:gd name="T35" fmla="*/ 637 h 650"/>
                    <a:gd name="T36" fmla="*/ 918 w 918"/>
                    <a:gd name="T37" fmla="*/ 575 h 650"/>
                    <a:gd name="T38" fmla="*/ 914 w 918"/>
                    <a:gd name="T39" fmla="*/ 533 h 650"/>
                    <a:gd name="T40" fmla="*/ 906 w 918"/>
                    <a:gd name="T41" fmla="*/ 520 h 650"/>
                    <a:gd name="T42" fmla="*/ 906 w 918"/>
                    <a:gd name="T43" fmla="*/ 520 h 650"/>
                    <a:gd name="T44" fmla="*/ 893 w 918"/>
                    <a:gd name="T45" fmla="*/ 502 h 650"/>
                    <a:gd name="T46" fmla="*/ 834 w 918"/>
                    <a:gd name="T47" fmla="*/ 409 h 650"/>
                    <a:gd name="T48" fmla="*/ 781 w 918"/>
                    <a:gd name="T49" fmla="*/ 304 h 650"/>
                    <a:gd name="T50" fmla="*/ 750 w 918"/>
                    <a:gd name="T51" fmla="*/ 222 h 650"/>
                    <a:gd name="T52" fmla="*/ 724 w 918"/>
                    <a:gd name="T53" fmla="*/ 137 h 650"/>
                    <a:gd name="T54" fmla="*/ 709 w 918"/>
                    <a:gd name="T55" fmla="*/ 46 h 650"/>
                    <a:gd name="T56" fmla="*/ 708 w 918"/>
                    <a:gd name="T57" fmla="*/ 0 h 650"/>
                    <a:gd name="T58" fmla="*/ 708 w 918"/>
                    <a:gd name="T59" fmla="*/ 0 h 650"/>
                    <a:gd name="T60" fmla="*/ 459 w 918"/>
                    <a:gd name="T61" fmla="*/ 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8" h="650">
                      <a:moveTo>
                        <a:pt x="459" y="0"/>
                      </a:moveTo>
                      <a:lnTo>
                        <a:pt x="209" y="0"/>
                      </a:lnTo>
                      <a:lnTo>
                        <a:pt x="208" y="46"/>
                      </a:lnTo>
                      <a:lnTo>
                        <a:pt x="194" y="137"/>
                      </a:lnTo>
                      <a:lnTo>
                        <a:pt x="169" y="222"/>
                      </a:lnTo>
                      <a:lnTo>
                        <a:pt x="137" y="304"/>
                      </a:lnTo>
                      <a:lnTo>
                        <a:pt x="83" y="409"/>
                      </a:lnTo>
                      <a:lnTo>
                        <a:pt x="25" y="502"/>
                      </a:lnTo>
                      <a:lnTo>
                        <a:pt x="11" y="520"/>
                      </a:lnTo>
                      <a:lnTo>
                        <a:pt x="11" y="520"/>
                      </a:lnTo>
                      <a:lnTo>
                        <a:pt x="3" y="533"/>
                      </a:lnTo>
                      <a:lnTo>
                        <a:pt x="0" y="575"/>
                      </a:lnTo>
                      <a:lnTo>
                        <a:pt x="8" y="637"/>
                      </a:lnTo>
                      <a:lnTo>
                        <a:pt x="11" y="650"/>
                      </a:lnTo>
                      <a:lnTo>
                        <a:pt x="11" y="650"/>
                      </a:lnTo>
                      <a:lnTo>
                        <a:pt x="459" y="650"/>
                      </a:lnTo>
                      <a:lnTo>
                        <a:pt x="906" y="650"/>
                      </a:lnTo>
                      <a:lnTo>
                        <a:pt x="910" y="637"/>
                      </a:lnTo>
                      <a:lnTo>
                        <a:pt x="918" y="575"/>
                      </a:lnTo>
                      <a:lnTo>
                        <a:pt x="914" y="533"/>
                      </a:lnTo>
                      <a:lnTo>
                        <a:pt x="906" y="520"/>
                      </a:lnTo>
                      <a:lnTo>
                        <a:pt x="906" y="520"/>
                      </a:lnTo>
                      <a:lnTo>
                        <a:pt x="893" y="502"/>
                      </a:lnTo>
                      <a:lnTo>
                        <a:pt x="834" y="409"/>
                      </a:lnTo>
                      <a:lnTo>
                        <a:pt x="781" y="304"/>
                      </a:lnTo>
                      <a:lnTo>
                        <a:pt x="750" y="222"/>
                      </a:lnTo>
                      <a:lnTo>
                        <a:pt x="724" y="137"/>
                      </a:lnTo>
                      <a:lnTo>
                        <a:pt x="709" y="46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Freeform 56">
                  <a:extLst>
                    <a:ext uri="{FF2B5EF4-FFF2-40B4-BE49-F238E27FC236}">
                      <a16:creationId xmlns:a16="http://schemas.microsoft.com/office/drawing/2014/main" id="{5178A3BE-771C-40C3-BD95-19BE4283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809750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0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4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4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0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0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4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4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0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Freeform 57">
                  <a:extLst>
                    <a:ext uri="{FF2B5EF4-FFF2-40B4-BE49-F238E27FC236}">
                      <a16:creationId xmlns:a16="http://schemas.microsoft.com/office/drawing/2014/main" id="{FE6929AA-62E4-49E6-9980-D30A8E80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741488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1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3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3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1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1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3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3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1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1" name="Rectangle 49">
                  <a:extLst>
                    <a:ext uri="{FF2B5EF4-FFF2-40B4-BE49-F238E27FC236}">
                      <a16:creationId xmlns:a16="http://schemas.microsoft.com/office/drawing/2014/main" id="{C374B76B-0FCA-409C-96E1-C950A200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5513" y="1633538"/>
                  <a:ext cx="182563" cy="53975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2" name="Rectangle 50">
                  <a:extLst>
                    <a:ext uri="{FF2B5EF4-FFF2-40B4-BE49-F238E27FC236}">
                      <a16:creationId xmlns:a16="http://schemas.microsoft.com/office/drawing/2014/main" id="{279ADCC8-2579-42EF-BA40-7EB3C185B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8075" y="1652588"/>
                  <a:ext cx="9525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3" name="Freeform 60">
                  <a:extLst>
                    <a:ext uri="{FF2B5EF4-FFF2-40B4-BE49-F238E27FC236}">
                      <a16:creationId xmlns:a16="http://schemas.microsoft.com/office/drawing/2014/main" id="{D6827C9A-271E-4E45-9E88-2ED607DF5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200" y="2070100"/>
                  <a:ext cx="355600" cy="20638"/>
                </a:xfrm>
                <a:custGeom>
                  <a:avLst/>
                  <a:gdLst>
                    <a:gd name="T0" fmla="*/ 895 w 895"/>
                    <a:gd name="T1" fmla="*/ 26 h 52"/>
                    <a:gd name="T2" fmla="*/ 889 w 895"/>
                    <a:gd name="T3" fmla="*/ 31 h 52"/>
                    <a:gd name="T4" fmla="*/ 822 w 895"/>
                    <a:gd name="T5" fmla="*/ 40 h 52"/>
                    <a:gd name="T6" fmla="*/ 627 w 895"/>
                    <a:gd name="T7" fmla="*/ 50 h 52"/>
                    <a:gd name="T8" fmla="*/ 448 w 895"/>
                    <a:gd name="T9" fmla="*/ 52 h 52"/>
                    <a:gd name="T10" fmla="*/ 268 w 895"/>
                    <a:gd name="T11" fmla="*/ 50 h 52"/>
                    <a:gd name="T12" fmla="*/ 74 w 895"/>
                    <a:gd name="T13" fmla="*/ 40 h 52"/>
                    <a:gd name="T14" fmla="*/ 6 w 895"/>
                    <a:gd name="T15" fmla="*/ 31 h 52"/>
                    <a:gd name="T16" fmla="*/ 0 w 895"/>
                    <a:gd name="T17" fmla="*/ 26 h 52"/>
                    <a:gd name="T18" fmla="*/ 6 w 895"/>
                    <a:gd name="T19" fmla="*/ 21 h 52"/>
                    <a:gd name="T20" fmla="*/ 74 w 895"/>
                    <a:gd name="T21" fmla="*/ 10 h 52"/>
                    <a:gd name="T22" fmla="*/ 268 w 895"/>
                    <a:gd name="T23" fmla="*/ 1 h 52"/>
                    <a:gd name="T24" fmla="*/ 448 w 895"/>
                    <a:gd name="T25" fmla="*/ 0 h 52"/>
                    <a:gd name="T26" fmla="*/ 627 w 895"/>
                    <a:gd name="T27" fmla="*/ 1 h 52"/>
                    <a:gd name="T28" fmla="*/ 822 w 895"/>
                    <a:gd name="T29" fmla="*/ 10 h 52"/>
                    <a:gd name="T30" fmla="*/ 889 w 895"/>
                    <a:gd name="T31" fmla="*/ 21 h 52"/>
                    <a:gd name="T32" fmla="*/ 895 w 895"/>
                    <a:gd name="T33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5" h="52">
                      <a:moveTo>
                        <a:pt x="895" y="26"/>
                      </a:moveTo>
                      <a:lnTo>
                        <a:pt x="889" y="31"/>
                      </a:lnTo>
                      <a:lnTo>
                        <a:pt x="822" y="40"/>
                      </a:lnTo>
                      <a:lnTo>
                        <a:pt x="627" y="50"/>
                      </a:lnTo>
                      <a:lnTo>
                        <a:pt x="448" y="52"/>
                      </a:lnTo>
                      <a:lnTo>
                        <a:pt x="268" y="50"/>
                      </a:lnTo>
                      <a:lnTo>
                        <a:pt x="74" y="40"/>
                      </a:lnTo>
                      <a:lnTo>
                        <a:pt x="6" y="3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74" y="10"/>
                      </a:lnTo>
                      <a:lnTo>
                        <a:pt x="268" y="1"/>
                      </a:lnTo>
                      <a:lnTo>
                        <a:pt x="448" y="0"/>
                      </a:lnTo>
                      <a:lnTo>
                        <a:pt x="627" y="1"/>
                      </a:lnTo>
                      <a:lnTo>
                        <a:pt x="822" y="10"/>
                      </a:lnTo>
                      <a:lnTo>
                        <a:pt x="889" y="21"/>
                      </a:lnTo>
                      <a:lnTo>
                        <a:pt x="89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94" name="Group 61">
              <a:extLst>
                <a:ext uri="{FF2B5EF4-FFF2-40B4-BE49-F238E27FC236}">
                  <a16:creationId xmlns:a16="http://schemas.microsoft.com/office/drawing/2014/main" id="{41DAAF18-CBD4-4F15-B976-24E928A33B66}"/>
                </a:ext>
              </a:extLst>
            </p:cNvPr>
            <p:cNvGrpSpPr/>
            <p:nvPr/>
          </p:nvGrpSpPr>
          <p:grpSpPr>
            <a:xfrm>
              <a:off x="2332754" y="1236492"/>
              <a:ext cx="2076397" cy="4242915"/>
              <a:chOff x="4635601" y="1050925"/>
              <a:chExt cx="2819400" cy="5302215"/>
            </a:xfrm>
          </p:grpSpPr>
          <p:sp>
            <p:nvSpPr>
              <p:cNvPr id="95" name="Oval 11">
                <a:extLst>
                  <a:ext uri="{FF2B5EF4-FFF2-40B4-BE49-F238E27FC236}">
                    <a16:creationId xmlns:a16="http://schemas.microsoft.com/office/drawing/2014/main" id="{03ACD799-08ED-46A6-91C1-2AB5674C3270}"/>
                  </a:ext>
                </a:extLst>
              </p:cNvPr>
              <p:cNvSpPr/>
              <p:nvPr/>
            </p:nvSpPr>
            <p:spPr>
              <a:xfrm>
                <a:off x="4635601" y="2212365"/>
                <a:ext cx="2819400" cy="414077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96" name="Group 15">
                <a:extLst>
                  <a:ext uri="{FF2B5EF4-FFF2-40B4-BE49-F238E27FC236}">
                    <a16:creationId xmlns:a16="http://schemas.microsoft.com/office/drawing/2014/main" id="{82D5EF44-1C50-41A1-BA8F-7DE0228BD9B2}"/>
                  </a:ext>
                </a:extLst>
              </p:cNvPr>
              <p:cNvGrpSpPr/>
              <p:nvPr/>
            </p:nvGrpSpPr>
            <p:grpSpPr>
              <a:xfrm>
                <a:off x="5914231" y="1050925"/>
                <a:ext cx="363538" cy="1039813"/>
                <a:chOff x="5915025" y="1050925"/>
                <a:chExt cx="363538" cy="1039813"/>
              </a:xfrm>
            </p:grpSpPr>
            <p:sp>
              <p:nvSpPr>
                <p:cNvPr id="97" name="Line 41">
                  <a:extLst>
                    <a:ext uri="{FF2B5EF4-FFF2-40B4-BE49-F238E27FC236}">
                      <a16:creationId xmlns:a16="http://schemas.microsoft.com/office/drawing/2014/main" id="{CAF5A50F-CB6A-4716-8A5F-154761856E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96000" y="1050925"/>
                  <a:ext cx="0" cy="1905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Rectangle 41">
                  <a:extLst>
                    <a:ext uri="{FF2B5EF4-FFF2-40B4-BE49-F238E27FC236}">
                      <a16:creationId xmlns:a16="http://schemas.microsoft.com/office/drawing/2014/main" id="{D24D3A9B-015E-42CE-A333-AE22E131C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652588"/>
                  <a:ext cx="11113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Rectangle 42">
                  <a:extLst>
                    <a:ext uri="{FF2B5EF4-FFF2-40B4-BE49-F238E27FC236}">
                      <a16:creationId xmlns:a16="http://schemas.microsoft.com/office/drawing/2014/main" id="{20B0294D-603E-4E28-BAE3-330F59FDA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6475" y="1236663"/>
                  <a:ext cx="20638" cy="4953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49">
                  <a:extLst>
                    <a:ext uri="{FF2B5EF4-FFF2-40B4-BE49-F238E27FC236}">
                      <a16:creationId xmlns:a16="http://schemas.microsoft.com/office/drawing/2014/main" id="{BAF39EF7-97EC-410A-B6BC-7C753ADF2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8375" y="1241425"/>
                  <a:ext cx="73025" cy="512763"/>
                </a:xfrm>
                <a:custGeom>
                  <a:avLst/>
                  <a:gdLst>
                    <a:gd name="T0" fmla="*/ 122 w 186"/>
                    <a:gd name="T1" fmla="*/ 0 h 1293"/>
                    <a:gd name="T2" fmla="*/ 127 w 186"/>
                    <a:gd name="T3" fmla="*/ 12 h 1293"/>
                    <a:gd name="T4" fmla="*/ 153 w 186"/>
                    <a:gd name="T5" fmla="*/ 92 h 1293"/>
                    <a:gd name="T6" fmla="*/ 173 w 186"/>
                    <a:gd name="T7" fmla="*/ 167 h 1293"/>
                    <a:gd name="T8" fmla="*/ 185 w 186"/>
                    <a:gd name="T9" fmla="*/ 257 h 1293"/>
                    <a:gd name="T10" fmla="*/ 186 w 186"/>
                    <a:gd name="T11" fmla="*/ 352 h 1293"/>
                    <a:gd name="T12" fmla="*/ 174 w 186"/>
                    <a:gd name="T13" fmla="*/ 424 h 1293"/>
                    <a:gd name="T14" fmla="*/ 160 w 186"/>
                    <a:gd name="T15" fmla="*/ 471 h 1293"/>
                    <a:gd name="T16" fmla="*/ 139 w 186"/>
                    <a:gd name="T17" fmla="*/ 516 h 1293"/>
                    <a:gd name="T18" fmla="*/ 112 w 186"/>
                    <a:gd name="T19" fmla="*/ 558 h 1293"/>
                    <a:gd name="T20" fmla="*/ 95 w 186"/>
                    <a:gd name="T21" fmla="*/ 577 h 1293"/>
                    <a:gd name="T22" fmla="*/ 78 w 186"/>
                    <a:gd name="T23" fmla="*/ 598 h 1293"/>
                    <a:gd name="T24" fmla="*/ 50 w 186"/>
                    <a:gd name="T25" fmla="*/ 641 h 1293"/>
                    <a:gd name="T26" fmla="*/ 29 w 186"/>
                    <a:gd name="T27" fmla="*/ 689 h 1293"/>
                    <a:gd name="T28" fmla="*/ 13 w 186"/>
                    <a:gd name="T29" fmla="*/ 739 h 1293"/>
                    <a:gd name="T30" fmla="*/ 0 w 186"/>
                    <a:gd name="T31" fmla="*/ 819 h 1293"/>
                    <a:gd name="T32" fmla="*/ 2 w 186"/>
                    <a:gd name="T33" fmla="*/ 930 h 1293"/>
                    <a:gd name="T34" fmla="*/ 17 w 186"/>
                    <a:gd name="T35" fmla="*/ 1037 h 1293"/>
                    <a:gd name="T36" fmla="*/ 43 w 186"/>
                    <a:gd name="T37" fmla="*/ 1136 h 1293"/>
                    <a:gd name="T38" fmla="*/ 74 w 186"/>
                    <a:gd name="T39" fmla="*/ 1217 h 1293"/>
                    <a:gd name="T40" fmla="*/ 107 w 186"/>
                    <a:gd name="T41" fmla="*/ 1276 h 1293"/>
                    <a:gd name="T42" fmla="*/ 122 w 186"/>
                    <a:gd name="T43" fmla="*/ 1293 h 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6" h="1293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2"/>
                      </a:lnTo>
                      <a:lnTo>
                        <a:pt x="173" y="167"/>
                      </a:lnTo>
                      <a:lnTo>
                        <a:pt x="185" y="257"/>
                      </a:lnTo>
                      <a:lnTo>
                        <a:pt x="186" y="352"/>
                      </a:lnTo>
                      <a:lnTo>
                        <a:pt x="174" y="424"/>
                      </a:lnTo>
                      <a:lnTo>
                        <a:pt x="160" y="471"/>
                      </a:lnTo>
                      <a:lnTo>
                        <a:pt x="139" y="516"/>
                      </a:lnTo>
                      <a:lnTo>
                        <a:pt x="112" y="558"/>
                      </a:lnTo>
                      <a:lnTo>
                        <a:pt x="95" y="577"/>
                      </a:lnTo>
                      <a:lnTo>
                        <a:pt x="78" y="598"/>
                      </a:lnTo>
                      <a:lnTo>
                        <a:pt x="50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19"/>
                      </a:lnTo>
                      <a:lnTo>
                        <a:pt x="2" y="930"/>
                      </a:lnTo>
                      <a:lnTo>
                        <a:pt x="17" y="1037"/>
                      </a:lnTo>
                      <a:lnTo>
                        <a:pt x="43" y="1136"/>
                      </a:lnTo>
                      <a:lnTo>
                        <a:pt x="74" y="1217"/>
                      </a:lnTo>
                      <a:lnTo>
                        <a:pt x="107" y="1276"/>
                      </a:lnTo>
                      <a:lnTo>
                        <a:pt x="122" y="1293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50">
                  <a:extLst>
                    <a:ext uri="{FF2B5EF4-FFF2-40B4-BE49-F238E27FC236}">
                      <a16:creationId xmlns:a16="http://schemas.microsoft.com/office/drawing/2014/main" id="{F25206E8-108A-4D58-B3A9-BEB694D8B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1204913"/>
                  <a:ext cx="73025" cy="73025"/>
                </a:xfrm>
                <a:custGeom>
                  <a:avLst/>
                  <a:gdLst>
                    <a:gd name="T0" fmla="*/ 0 w 184"/>
                    <a:gd name="T1" fmla="*/ 92 h 184"/>
                    <a:gd name="T2" fmla="*/ 2 w 184"/>
                    <a:gd name="T3" fmla="*/ 112 h 184"/>
                    <a:gd name="T4" fmla="*/ 15 w 184"/>
                    <a:gd name="T5" fmla="*/ 144 h 184"/>
                    <a:gd name="T6" fmla="*/ 40 w 184"/>
                    <a:gd name="T7" fmla="*/ 170 h 184"/>
                    <a:gd name="T8" fmla="*/ 73 w 184"/>
                    <a:gd name="T9" fmla="*/ 183 h 184"/>
                    <a:gd name="T10" fmla="*/ 92 w 184"/>
                    <a:gd name="T11" fmla="*/ 184 h 184"/>
                    <a:gd name="T12" fmla="*/ 92 w 184"/>
                    <a:gd name="T13" fmla="*/ 184 h 184"/>
                    <a:gd name="T14" fmla="*/ 110 w 184"/>
                    <a:gd name="T15" fmla="*/ 183 h 184"/>
                    <a:gd name="T16" fmla="*/ 144 w 184"/>
                    <a:gd name="T17" fmla="*/ 170 h 184"/>
                    <a:gd name="T18" fmla="*/ 169 w 184"/>
                    <a:gd name="T19" fmla="*/ 144 h 184"/>
                    <a:gd name="T20" fmla="*/ 183 w 184"/>
                    <a:gd name="T21" fmla="*/ 112 h 184"/>
                    <a:gd name="T22" fmla="*/ 184 w 184"/>
                    <a:gd name="T23" fmla="*/ 92 h 184"/>
                    <a:gd name="T24" fmla="*/ 184 w 184"/>
                    <a:gd name="T25" fmla="*/ 92 h 184"/>
                    <a:gd name="T26" fmla="*/ 183 w 184"/>
                    <a:gd name="T27" fmla="*/ 74 h 184"/>
                    <a:gd name="T28" fmla="*/ 169 w 184"/>
                    <a:gd name="T29" fmla="*/ 42 h 184"/>
                    <a:gd name="T30" fmla="*/ 144 w 184"/>
                    <a:gd name="T31" fmla="*/ 16 h 184"/>
                    <a:gd name="T32" fmla="*/ 110 w 184"/>
                    <a:gd name="T33" fmla="*/ 2 h 184"/>
                    <a:gd name="T34" fmla="*/ 92 w 184"/>
                    <a:gd name="T35" fmla="*/ 0 h 184"/>
                    <a:gd name="T36" fmla="*/ 92 w 184"/>
                    <a:gd name="T37" fmla="*/ 0 h 184"/>
                    <a:gd name="T38" fmla="*/ 73 w 184"/>
                    <a:gd name="T39" fmla="*/ 2 h 184"/>
                    <a:gd name="T40" fmla="*/ 40 w 184"/>
                    <a:gd name="T41" fmla="*/ 16 h 184"/>
                    <a:gd name="T42" fmla="*/ 15 w 184"/>
                    <a:gd name="T43" fmla="*/ 42 h 184"/>
                    <a:gd name="T44" fmla="*/ 2 w 184"/>
                    <a:gd name="T45" fmla="*/ 74 h 184"/>
                    <a:gd name="T46" fmla="*/ 0 w 184"/>
                    <a:gd name="T47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4">
                      <a:moveTo>
                        <a:pt x="0" y="92"/>
                      </a:moveTo>
                      <a:lnTo>
                        <a:pt x="2" y="112"/>
                      </a:lnTo>
                      <a:lnTo>
                        <a:pt x="15" y="144"/>
                      </a:lnTo>
                      <a:lnTo>
                        <a:pt x="40" y="170"/>
                      </a:lnTo>
                      <a:lnTo>
                        <a:pt x="73" y="183"/>
                      </a:lnTo>
                      <a:lnTo>
                        <a:pt x="92" y="184"/>
                      </a:lnTo>
                      <a:lnTo>
                        <a:pt x="92" y="184"/>
                      </a:lnTo>
                      <a:lnTo>
                        <a:pt x="110" y="183"/>
                      </a:lnTo>
                      <a:lnTo>
                        <a:pt x="144" y="170"/>
                      </a:lnTo>
                      <a:lnTo>
                        <a:pt x="169" y="144"/>
                      </a:lnTo>
                      <a:lnTo>
                        <a:pt x="183" y="112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4"/>
                      </a:lnTo>
                      <a:lnTo>
                        <a:pt x="169" y="42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3" y="2"/>
                      </a:lnTo>
                      <a:lnTo>
                        <a:pt x="40" y="16"/>
                      </a:lnTo>
                      <a:lnTo>
                        <a:pt x="15" y="42"/>
                      </a:lnTo>
                      <a:lnTo>
                        <a:pt x="2" y="74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Rectangle 45">
                  <a:extLst>
                    <a:ext uri="{FF2B5EF4-FFF2-40B4-BE49-F238E27FC236}">
                      <a16:creationId xmlns:a16="http://schemas.microsoft.com/office/drawing/2014/main" id="{42BE41FA-42DF-45D0-9ED7-E7D9DC41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720850"/>
                  <a:ext cx="203200" cy="1317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55">
                  <a:extLst>
                    <a:ext uri="{FF2B5EF4-FFF2-40B4-BE49-F238E27FC236}">
                      <a16:creationId xmlns:a16="http://schemas.microsoft.com/office/drawing/2014/main" id="{56B1473F-5677-4B17-9312-C4E91700B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5025" y="1822450"/>
                  <a:ext cx="363538" cy="258763"/>
                </a:xfrm>
                <a:custGeom>
                  <a:avLst/>
                  <a:gdLst>
                    <a:gd name="T0" fmla="*/ 459 w 918"/>
                    <a:gd name="T1" fmla="*/ 0 h 650"/>
                    <a:gd name="T2" fmla="*/ 209 w 918"/>
                    <a:gd name="T3" fmla="*/ 0 h 650"/>
                    <a:gd name="T4" fmla="*/ 208 w 918"/>
                    <a:gd name="T5" fmla="*/ 46 h 650"/>
                    <a:gd name="T6" fmla="*/ 194 w 918"/>
                    <a:gd name="T7" fmla="*/ 137 h 650"/>
                    <a:gd name="T8" fmla="*/ 169 w 918"/>
                    <a:gd name="T9" fmla="*/ 222 h 650"/>
                    <a:gd name="T10" fmla="*/ 137 w 918"/>
                    <a:gd name="T11" fmla="*/ 304 h 650"/>
                    <a:gd name="T12" fmla="*/ 83 w 918"/>
                    <a:gd name="T13" fmla="*/ 409 h 650"/>
                    <a:gd name="T14" fmla="*/ 25 w 918"/>
                    <a:gd name="T15" fmla="*/ 502 h 650"/>
                    <a:gd name="T16" fmla="*/ 11 w 918"/>
                    <a:gd name="T17" fmla="*/ 520 h 650"/>
                    <a:gd name="T18" fmla="*/ 11 w 918"/>
                    <a:gd name="T19" fmla="*/ 520 h 650"/>
                    <a:gd name="T20" fmla="*/ 3 w 918"/>
                    <a:gd name="T21" fmla="*/ 533 h 650"/>
                    <a:gd name="T22" fmla="*/ 0 w 918"/>
                    <a:gd name="T23" fmla="*/ 575 h 650"/>
                    <a:gd name="T24" fmla="*/ 8 w 918"/>
                    <a:gd name="T25" fmla="*/ 637 h 650"/>
                    <a:gd name="T26" fmla="*/ 11 w 918"/>
                    <a:gd name="T27" fmla="*/ 650 h 650"/>
                    <a:gd name="T28" fmla="*/ 11 w 918"/>
                    <a:gd name="T29" fmla="*/ 650 h 650"/>
                    <a:gd name="T30" fmla="*/ 459 w 918"/>
                    <a:gd name="T31" fmla="*/ 650 h 650"/>
                    <a:gd name="T32" fmla="*/ 906 w 918"/>
                    <a:gd name="T33" fmla="*/ 650 h 650"/>
                    <a:gd name="T34" fmla="*/ 910 w 918"/>
                    <a:gd name="T35" fmla="*/ 637 h 650"/>
                    <a:gd name="T36" fmla="*/ 918 w 918"/>
                    <a:gd name="T37" fmla="*/ 575 h 650"/>
                    <a:gd name="T38" fmla="*/ 914 w 918"/>
                    <a:gd name="T39" fmla="*/ 533 h 650"/>
                    <a:gd name="T40" fmla="*/ 906 w 918"/>
                    <a:gd name="T41" fmla="*/ 520 h 650"/>
                    <a:gd name="T42" fmla="*/ 906 w 918"/>
                    <a:gd name="T43" fmla="*/ 520 h 650"/>
                    <a:gd name="T44" fmla="*/ 893 w 918"/>
                    <a:gd name="T45" fmla="*/ 502 h 650"/>
                    <a:gd name="T46" fmla="*/ 834 w 918"/>
                    <a:gd name="T47" fmla="*/ 409 h 650"/>
                    <a:gd name="T48" fmla="*/ 781 w 918"/>
                    <a:gd name="T49" fmla="*/ 304 h 650"/>
                    <a:gd name="T50" fmla="*/ 750 w 918"/>
                    <a:gd name="T51" fmla="*/ 222 h 650"/>
                    <a:gd name="T52" fmla="*/ 724 w 918"/>
                    <a:gd name="T53" fmla="*/ 137 h 650"/>
                    <a:gd name="T54" fmla="*/ 709 w 918"/>
                    <a:gd name="T55" fmla="*/ 46 h 650"/>
                    <a:gd name="T56" fmla="*/ 708 w 918"/>
                    <a:gd name="T57" fmla="*/ 0 h 650"/>
                    <a:gd name="T58" fmla="*/ 708 w 918"/>
                    <a:gd name="T59" fmla="*/ 0 h 650"/>
                    <a:gd name="T60" fmla="*/ 459 w 918"/>
                    <a:gd name="T61" fmla="*/ 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8" h="650">
                      <a:moveTo>
                        <a:pt x="459" y="0"/>
                      </a:moveTo>
                      <a:lnTo>
                        <a:pt x="209" y="0"/>
                      </a:lnTo>
                      <a:lnTo>
                        <a:pt x="208" y="46"/>
                      </a:lnTo>
                      <a:lnTo>
                        <a:pt x="194" y="137"/>
                      </a:lnTo>
                      <a:lnTo>
                        <a:pt x="169" y="222"/>
                      </a:lnTo>
                      <a:lnTo>
                        <a:pt x="137" y="304"/>
                      </a:lnTo>
                      <a:lnTo>
                        <a:pt x="83" y="409"/>
                      </a:lnTo>
                      <a:lnTo>
                        <a:pt x="25" y="502"/>
                      </a:lnTo>
                      <a:lnTo>
                        <a:pt x="11" y="520"/>
                      </a:lnTo>
                      <a:lnTo>
                        <a:pt x="11" y="520"/>
                      </a:lnTo>
                      <a:lnTo>
                        <a:pt x="3" y="533"/>
                      </a:lnTo>
                      <a:lnTo>
                        <a:pt x="0" y="575"/>
                      </a:lnTo>
                      <a:lnTo>
                        <a:pt x="8" y="637"/>
                      </a:lnTo>
                      <a:lnTo>
                        <a:pt x="11" y="650"/>
                      </a:lnTo>
                      <a:lnTo>
                        <a:pt x="11" y="650"/>
                      </a:lnTo>
                      <a:lnTo>
                        <a:pt x="459" y="650"/>
                      </a:lnTo>
                      <a:lnTo>
                        <a:pt x="906" y="650"/>
                      </a:lnTo>
                      <a:lnTo>
                        <a:pt x="910" y="637"/>
                      </a:lnTo>
                      <a:lnTo>
                        <a:pt x="918" y="575"/>
                      </a:lnTo>
                      <a:lnTo>
                        <a:pt x="914" y="533"/>
                      </a:lnTo>
                      <a:lnTo>
                        <a:pt x="906" y="520"/>
                      </a:lnTo>
                      <a:lnTo>
                        <a:pt x="906" y="520"/>
                      </a:lnTo>
                      <a:lnTo>
                        <a:pt x="893" y="502"/>
                      </a:lnTo>
                      <a:lnTo>
                        <a:pt x="834" y="409"/>
                      </a:lnTo>
                      <a:lnTo>
                        <a:pt x="781" y="304"/>
                      </a:lnTo>
                      <a:lnTo>
                        <a:pt x="750" y="222"/>
                      </a:lnTo>
                      <a:lnTo>
                        <a:pt x="724" y="137"/>
                      </a:lnTo>
                      <a:lnTo>
                        <a:pt x="709" y="46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56">
                  <a:extLst>
                    <a:ext uri="{FF2B5EF4-FFF2-40B4-BE49-F238E27FC236}">
                      <a16:creationId xmlns:a16="http://schemas.microsoft.com/office/drawing/2014/main" id="{5178A3BE-771C-40C3-BD95-19BE4283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809750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0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4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4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0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0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4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4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0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57">
                  <a:extLst>
                    <a:ext uri="{FF2B5EF4-FFF2-40B4-BE49-F238E27FC236}">
                      <a16:creationId xmlns:a16="http://schemas.microsoft.com/office/drawing/2014/main" id="{FE6929AA-62E4-49E6-9980-D30A8E80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741488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1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3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3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1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1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3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3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1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Rectangle 49">
                  <a:extLst>
                    <a:ext uri="{FF2B5EF4-FFF2-40B4-BE49-F238E27FC236}">
                      <a16:creationId xmlns:a16="http://schemas.microsoft.com/office/drawing/2014/main" id="{C374B76B-0FCA-409C-96E1-C950A200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5513" y="1633538"/>
                  <a:ext cx="182563" cy="53975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Rectangle 50">
                  <a:extLst>
                    <a:ext uri="{FF2B5EF4-FFF2-40B4-BE49-F238E27FC236}">
                      <a16:creationId xmlns:a16="http://schemas.microsoft.com/office/drawing/2014/main" id="{279ADCC8-2579-42EF-BA40-7EB3C185B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8075" y="1652588"/>
                  <a:ext cx="9525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60">
                  <a:extLst>
                    <a:ext uri="{FF2B5EF4-FFF2-40B4-BE49-F238E27FC236}">
                      <a16:creationId xmlns:a16="http://schemas.microsoft.com/office/drawing/2014/main" id="{D6827C9A-271E-4E45-9E88-2ED607DF5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200" y="2070100"/>
                  <a:ext cx="355600" cy="20638"/>
                </a:xfrm>
                <a:custGeom>
                  <a:avLst/>
                  <a:gdLst>
                    <a:gd name="T0" fmla="*/ 895 w 895"/>
                    <a:gd name="T1" fmla="*/ 26 h 52"/>
                    <a:gd name="T2" fmla="*/ 889 w 895"/>
                    <a:gd name="T3" fmla="*/ 31 h 52"/>
                    <a:gd name="T4" fmla="*/ 822 w 895"/>
                    <a:gd name="T5" fmla="*/ 40 h 52"/>
                    <a:gd name="T6" fmla="*/ 627 w 895"/>
                    <a:gd name="T7" fmla="*/ 50 h 52"/>
                    <a:gd name="T8" fmla="*/ 448 w 895"/>
                    <a:gd name="T9" fmla="*/ 52 h 52"/>
                    <a:gd name="T10" fmla="*/ 268 w 895"/>
                    <a:gd name="T11" fmla="*/ 50 h 52"/>
                    <a:gd name="T12" fmla="*/ 74 w 895"/>
                    <a:gd name="T13" fmla="*/ 40 h 52"/>
                    <a:gd name="T14" fmla="*/ 6 w 895"/>
                    <a:gd name="T15" fmla="*/ 31 h 52"/>
                    <a:gd name="T16" fmla="*/ 0 w 895"/>
                    <a:gd name="T17" fmla="*/ 26 h 52"/>
                    <a:gd name="T18" fmla="*/ 6 w 895"/>
                    <a:gd name="T19" fmla="*/ 21 h 52"/>
                    <a:gd name="T20" fmla="*/ 74 w 895"/>
                    <a:gd name="T21" fmla="*/ 10 h 52"/>
                    <a:gd name="T22" fmla="*/ 268 w 895"/>
                    <a:gd name="T23" fmla="*/ 1 h 52"/>
                    <a:gd name="T24" fmla="*/ 448 w 895"/>
                    <a:gd name="T25" fmla="*/ 0 h 52"/>
                    <a:gd name="T26" fmla="*/ 627 w 895"/>
                    <a:gd name="T27" fmla="*/ 1 h 52"/>
                    <a:gd name="T28" fmla="*/ 822 w 895"/>
                    <a:gd name="T29" fmla="*/ 10 h 52"/>
                    <a:gd name="T30" fmla="*/ 889 w 895"/>
                    <a:gd name="T31" fmla="*/ 21 h 52"/>
                    <a:gd name="T32" fmla="*/ 895 w 895"/>
                    <a:gd name="T33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5" h="52">
                      <a:moveTo>
                        <a:pt x="895" y="26"/>
                      </a:moveTo>
                      <a:lnTo>
                        <a:pt x="889" y="31"/>
                      </a:lnTo>
                      <a:lnTo>
                        <a:pt x="822" y="40"/>
                      </a:lnTo>
                      <a:lnTo>
                        <a:pt x="627" y="50"/>
                      </a:lnTo>
                      <a:lnTo>
                        <a:pt x="448" y="52"/>
                      </a:lnTo>
                      <a:lnTo>
                        <a:pt x="268" y="50"/>
                      </a:lnTo>
                      <a:lnTo>
                        <a:pt x="74" y="40"/>
                      </a:lnTo>
                      <a:lnTo>
                        <a:pt x="6" y="3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74" y="10"/>
                      </a:lnTo>
                      <a:lnTo>
                        <a:pt x="268" y="1"/>
                      </a:lnTo>
                      <a:lnTo>
                        <a:pt x="448" y="0"/>
                      </a:lnTo>
                      <a:lnTo>
                        <a:pt x="627" y="1"/>
                      </a:lnTo>
                      <a:lnTo>
                        <a:pt x="822" y="10"/>
                      </a:lnTo>
                      <a:lnTo>
                        <a:pt x="889" y="21"/>
                      </a:lnTo>
                      <a:lnTo>
                        <a:pt x="89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4" name="Group 59">
              <a:extLst>
                <a:ext uri="{FF2B5EF4-FFF2-40B4-BE49-F238E27FC236}">
                  <a16:creationId xmlns:a16="http://schemas.microsoft.com/office/drawing/2014/main" id="{7C8E1436-B4C3-4B0A-9E1C-C26BE98AE688}"/>
                </a:ext>
              </a:extLst>
            </p:cNvPr>
            <p:cNvGrpSpPr/>
            <p:nvPr/>
          </p:nvGrpSpPr>
          <p:grpSpPr>
            <a:xfrm>
              <a:off x="487437" y="1303262"/>
              <a:ext cx="2180191" cy="4247280"/>
              <a:chOff x="887585" y="1050925"/>
              <a:chExt cx="2835695" cy="4970976"/>
            </a:xfrm>
          </p:grpSpPr>
          <p:sp>
            <p:nvSpPr>
              <p:cNvPr id="65" name="Oval 12">
                <a:extLst>
                  <a:ext uri="{FF2B5EF4-FFF2-40B4-BE49-F238E27FC236}">
                    <a16:creationId xmlns:a16="http://schemas.microsoft.com/office/drawing/2014/main" id="{3B198862-FECD-415D-8E0F-D4E7584A8A12}"/>
                  </a:ext>
                </a:extLst>
              </p:cNvPr>
              <p:cNvSpPr/>
              <p:nvPr/>
            </p:nvSpPr>
            <p:spPr>
              <a:xfrm rot="19800000">
                <a:off x="887585" y="2220150"/>
                <a:ext cx="2835695" cy="380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" name="Group 16">
                <a:extLst>
                  <a:ext uri="{FF2B5EF4-FFF2-40B4-BE49-F238E27FC236}">
                    <a16:creationId xmlns:a16="http://schemas.microsoft.com/office/drawing/2014/main" id="{A7912DE8-4107-46B7-B2F3-0953460749BA}"/>
                  </a:ext>
                </a:extLst>
              </p:cNvPr>
              <p:cNvGrpSpPr/>
              <p:nvPr/>
            </p:nvGrpSpPr>
            <p:grpSpPr>
              <a:xfrm>
                <a:off x="1185554" y="1050925"/>
                <a:ext cx="603250" cy="1420813"/>
                <a:chOff x="3425825" y="1050925"/>
                <a:chExt cx="603250" cy="1420813"/>
              </a:xfrm>
            </p:grpSpPr>
            <p:sp>
              <p:nvSpPr>
                <p:cNvPr id="67" name="Line 46">
                  <a:extLst>
                    <a:ext uri="{FF2B5EF4-FFF2-40B4-BE49-F238E27FC236}">
                      <a16:creationId xmlns:a16="http://schemas.microsoft.com/office/drawing/2014/main" id="{78FB17C2-E087-457C-A57D-C743D02CFF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40125" y="1050925"/>
                  <a:ext cx="488950" cy="5461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Rectangle 30">
                  <a:extLst>
                    <a:ext uri="{FF2B5EF4-FFF2-40B4-BE49-F238E27FC236}">
                      <a16:creationId xmlns:a16="http://schemas.microsoft.com/office/drawing/2014/main" id="{4E423E3F-12FB-47FE-BF60-4F94442FE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9013" y="1592263"/>
                  <a:ext cx="22225" cy="496888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 52">
                  <a:extLst>
                    <a:ext uri="{FF2B5EF4-FFF2-40B4-BE49-F238E27FC236}">
                      <a16:creationId xmlns:a16="http://schemas.microsoft.com/office/drawing/2014/main" id="{1174FE63-D640-4C07-AAB3-03774D752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2500" y="1597025"/>
                  <a:ext cx="73025" cy="512763"/>
                </a:xfrm>
                <a:custGeom>
                  <a:avLst/>
                  <a:gdLst>
                    <a:gd name="T0" fmla="*/ 122 w 185"/>
                    <a:gd name="T1" fmla="*/ 0 h 1291"/>
                    <a:gd name="T2" fmla="*/ 127 w 185"/>
                    <a:gd name="T3" fmla="*/ 12 h 1291"/>
                    <a:gd name="T4" fmla="*/ 153 w 185"/>
                    <a:gd name="T5" fmla="*/ 91 h 1291"/>
                    <a:gd name="T6" fmla="*/ 172 w 185"/>
                    <a:gd name="T7" fmla="*/ 168 h 1291"/>
                    <a:gd name="T8" fmla="*/ 184 w 185"/>
                    <a:gd name="T9" fmla="*/ 256 h 1291"/>
                    <a:gd name="T10" fmla="*/ 185 w 185"/>
                    <a:gd name="T11" fmla="*/ 352 h 1291"/>
                    <a:gd name="T12" fmla="*/ 174 w 185"/>
                    <a:gd name="T13" fmla="*/ 423 h 1291"/>
                    <a:gd name="T14" fmla="*/ 159 w 185"/>
                    <a:gd name="T15" fmla="*/ 470 h 1291"/>
                    <a:gd name="T16" fmla="*/ 139 w 185"/>
                    <a:gd name="T17" fmla="*/ 515 h 1291"/>
                    <a:gd name="T18" fmla="*/ 111 w 185"/>
                    <a:gd name="T19" fmla="*/ 558 h 1291"/>
                    <a:gd name="T20" fmla="*/ 95 w 185"/>
                    <a:gd name="T21" fmla="*/ 577 h 1291"/>
                    <a:gd name="T22" fmla="*/ 78 w 185"/>
                    <a:gd name="T23" fmla="*/ 597 h 1291"/>
                    <a:gd name="T24" fmla="*/ 49 w 185"/>
                    <a:gd name="T25" fmla="*/ 641 h 1291"/>
                    <a:gd name="T26" fmla="*/ 29 w 185"/>
                    <a:gd name="T27" fmla="*/ 689 h 1291"/>
                    <a:gd name="T28" fmla="*/ 13 w 185"/>
                    <a:gd name="T29" fmla="*/ 739 h 1291"/>
                    <a:gd name="T30" fmla="*/ 0 w 185"/>
                    <a:gd name="T31" fmla="*/ 820 h 1291"/>
                    <a:gd name="T32" fmla="*/ 1 w 185"/>
                    <a:gd name="T33" fmla="*/ 930 h 1291"/>
                    <a:gd name="T34" fmla="*/ 17 w 185"/>
                    <a:gd name="T35" fmla="*/ 1037 h 1291"/>
                    <a:gd name="T36" fmla="*/ 43 w 185"/>
                    <a:gd name="T37" fmla="*/ 1135 h 1291"/>
                    <a:gd name="T38" fmla="*/ 74 w 185"/>
                    <a:gd name="T39" fmla="*/ 1216 h 1291"/>
                    <a:gd name="T40" fmla="*/ 106 w 185"/>
                    <a:gd name="T41" fmla="*/ 1275 h 1291"/>
                    <a:gd name="T42" fmla="*/ 122 w 185"/>
                    <a:gd name="T43" fmla="*/ 1291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" h="1291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1"/>
                      </a:lnTo>
                      <a:lnTo>
                        <a:pt x="172" y="168"/>
                      </a:lnTo>
                      <a:lnTo>
                        <a:pt x="184" y="256"/>
                      </a:lnTo>
                      <a:lnTo>
                        <a:pt x="185" y="352"/>
                      </a:lnTo>
                      <a:lnTo>
                        <a:pt x="174" y="423"/>
                      </a:lnTo>
                      <a:lnTo>
                        <a:pt x="159" y="470"/>
                      </a:lnTo>
                      <a:lnTo>
                        <a:pt x="139" y="515"/>
                      </a:lnTo>
                      <a:lnTo>
                        <a:pt x="111" y="558"/>
                      </a:lnTo>
                      <a:lnTo>
                        <a:pt x="95" y="577"/>
                      </a:lnTo>
                      <a:lnTo>
                        <a:pt x="78" y="597"/>
                      </a:lnTo>
                      <a:lnTo>
                        <a:pt x="49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20"/>
                      </a:lnTo>
                      <a:lnTo>
                        <a:pt x="1" y="930"/>
                      </a:lnTo>
                      <a:lnTo>
                        <a:pt x="17" y="1037"/>
                      </a:lnTo>
                      <a:lnTo>
                        <a:pt x="43" y="1135"/>
                      </a:lnTo>
                      <a:lnTo>
                        <a:pt x="74" y="1216"/>
                      </a:lnTo>
                      <a:lnTo>
                        <a:pt x="106" y="1275"/>
                      </a:lnTo>
                      <a:lnTo>
                        <a:pt x="122" y="1291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53">
                  <a:extLst>
                    <a:ext uri="{FF2B5EF4-FFF2-40B4-BE49-F238E27FC236}">
                      <a16:creationId xmlns:a16="http://schemas.microsoft.com/office/drawing/2014/main" id="{90083658-2910-4BFF-85B7-15C1D6FCB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613" y="1560513"/>
                  <a:ext cx="73025" cy="73025"/>
                </a:xfrm>
                <a:custGeom>
                  <a:avLst/>
                  <a:gdLst>
                    <a:gd name="T0" fmla="*/ 0 w 184"/>
                    <a:gd name="T1" fmla="*/ 92 h 185"/>
                    <a:gd name="T2" fmla="*/ 1 w 184"/>
                    <a:gd name="T3" fmla="*/ 111 h 185"/>
                    <a:gd name="T4" fmla="*/ 14 w 184"/>
                    <a:gd name="T5" fmla="*/ 144 h 185"/>
                    <a:gd name="T6" fmla="*/ 40 w 184"/>
                    <a:gd name="T7" fmla="*/ 169 h 185"/>
                    <a:gd name="T8" fmla="*/ 72 w 184"/>
                    <a:gd name="T9" fmla="*/ 183 h 185"/>
                    <a:gd name="T10" fmla="*/ 92 w 184"/>
                    <a:gd name="T11" fmla="*/ 185 h 185"/>
                    <a:gd name="T12" fmla="*/ 92 w 184"/>
                    <a:gd name="T13" fmla="*/ 185 h 185"/>
                    <a:gd name="T14" fmla="*/ 110 w 184"/>
                    <a:gd name="T15" fmla="*/ 183 h 185"/>
                    <a:gd name="T16" fmla="*/ 144 w 184"/>
                    <a:gd name="T17" fmla="*/ 169 h 185"/>
                    <a:gd name="T18" fmla="*/ 168 w 184"/>
                    <a:gd name="T19" fmla="*/ 144 h 185"/>
                    <a:gd name="T20" fmla="*/ 183 w 184"/>
                    <a:gd name="T21" fmla="*/ 111 h 185"/>
                    <a:gd name="T22" fmla="*/ 184 w 184"/>
                    <a:gd name="T23" fmla="*/ 92 h 185"/>
                    <a:gd name="T24" fmla="*/ 184 w 184"/>
                    <a:gd name="T25" fmla="*/ 92 h 185"/>
                    <a:gd name="T26" fmla="*/ 183 w 184"/>
                    <a:gd name="T27" fmla="*/ 73 h 185"/>
                    <a:gd name="T28" fmla="*/ 168 w 184"/>
                    <a:gd name="T29" fmla="*/ 41 h 185"/>
                    <a:gd name="T30" fmla="*/ 144 w 184"/>
                    <a:gd name="T31" fmla="*/ 16 h 185"/>
                    <a:gd name="T32" fmla="*/ 110 w 184"/>
                    <a:gd name="T33" fmla="*/ 2 h 185"/>
                    <a:gd name="T34" fmla="*/ 92 w 184"/>
                    <a:gd name="T35" fmla="*/ 0 h 185"/>
                    <a:gd name="T36" fmla="*/ 92 w 184"/>
                    <a:gd name="T37" fmla="*/ 0 h 185"/>
                    <a:gd name="T38" fmla="*/ 72 w 184"/>
                    <a:gd name="T39" fmla="*/ 2 h 185"/>
                    <a:gd name="T40" fmla="*/ 40 w 184"/>
                    <a:gd name="T41" fmla="*/ 16 h 185"/>
                    <a:gd name="T42" fmla="*/ 14 w 184"/>
                    <a:gd name="T43" fmla="*/ 41 h 185"/>
                    <a:gd name="T44" fmla="*/ 1 w 184"/>
                    <a:gd name="T45" fmla="*/ 73 h 185"/>
                    <a:gd name="T46" fmla="*/ 0 w 184"/>
                    <a:gd name="T47" fmla="*/ 92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5">
                      <a:moveTo>
                        <a:pt x="0" y="92"/>
                      </a:moveTo>
                      <a:lnTo>
                        <a:pt x="1" y="111"/>
                      </a:lnTo>
                      <a:lnTo>
                        <a:pt x="14" y="144"/>
                      </a:lnTo>
                      <a:lnTo>
                        <a:pt x="40" y="169"/>
                      </a:lnTo>
                      <a:lnTo>
                        <a:pt x="72" y="183"/>
                      </a:lnTo>
                      <a:lnTo>
                        <a:pt x="92" y="185"/>
                      </a:lnTo>
                      <a:lnTo>
                        <a:pt x="92" y="185"/>
                      </a:lnTo>
                      <a:lnTo>
                        <a:pt x="110" y="183"/>
                      </a:lnTo>
                      <a:lnTo>
                        <a:pt x="144" y="169"/>
                      </a:lnTo>
                      <a:lnTo>
                        <a:pt x="168" y="144"/>
                      </a:lnTo>
                      <a:lnTo>
                        <a:pt x="183" y="111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3"/>
                      </a:lnTo>
                      <a:lnTo>
                        <a:pt x="168" y="41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40" y="16"/>
                      </a:lnTo>
                      <a:lnTo>
                        <a:pt x="14" y="41"/>
                      </a:lnTo>
                      <a:lnTo>
                        <a:pt x="1" y="73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62">
                  <a:extLst>
                    <a:ext uri="{FF2B5EF4-FFF2-40B4-BE49-F238E27FC236}">
                      <a16:creationId xmlns:a16="http://schemas.microsoft.com/office/drawing/2014/main" id="{8748FFBD-B8A7-4DEF-B8E5-EF58555CC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9163" y="2019300"/>
                  <a:ext cx="242888" cy="215900"/>
                </a:xfrm>
                <a:custGeom>
                  <a:avLst/>
                  <a:gdLst>
                    <a:gd name="T0" fmla="*/ 0 w 611"/>
                    <a:gd name="T1" fmla="*/ 258 h 544"/>
                    <a:gd name="T2" fmla="*/ 166 w 611"/>
                    <a:gd name="T3" fmla="*/ 544 h 544"/>
                    <a:gd name="T4" fmla="*/ 611 w 611"/>
                    <a:gd name="T5" fmla="*/ 286 h 544"/>
                    <a:gd name="T6" fmla="*/ 445 w 611"/>
                    <a:gd name="T7" fmla="*/ 0 h 544"/>
                    <a:gd name="T8" fmla="*/ 0 w 611"/>
                    <a:gd name="T9" fmla="*/ 258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1" h="544">
                      <a:moveTo>
                        <a:pt x="0" y="258"/>
                      </a:moveTo>
                      <a:lnTo>
                        <a:pt x="166" y="544"/>
                      </a:lnTo>
                      <a:lnTo>
                        <a:pt x="611" y="286"/>
                      </a:lnTo>
                      <a:lnTo>
                        <a:pt x="445" y="0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3">
                  <a:extLst>
                    <a:ext uri="{FF2B5EF4-FFF2-40B4-BE49-F238E27FC236}">
                      <a16:creationId xmlns:a16="http://schemas.microsoft.com/office/drawing/2014/main" id="{5E3A1055-0502-447F-9752-C8C15A3CCD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3138" y="2109788"/>
                  <a:ext cx="368300" cy="361950"/>
                </a:xfrm>
                <a:custGeom>
                  <a:avLst/>
                  <a:gdLst>
                    <a:gd name="T0" fmla="*/ 216 w 928"/>
                    <a:gd name="T1" fmla="*/ 126 h 912"/>
                    <a:gd name="T2" fmla="*/ 0 w 928"/>
                    <a:gd name="T3" fmla="*/ 251 h 912"/>
                    <a:gd name="T4" fmla="*/ 21 w 928"/>
                    <a:gd name="T5" fmla="*/ 291 h 912"/>
                    <a:gd name="T6" fmla="*/ 54 w 928"/>
                    <a:gd name="T7" fmla="*/ 376 h 912"/>
                    <a:gd name="T8" fmla="*/ 76 w 928"/>
                    <a:gd name="T9" fmla="*/ 463 h 912"/>
                    <a:gd name="T10" fmla="*/ 89 w 928"/>
                    <a:gd name="T11" fmla="*/ 549 h 912"/>
                    <a:gd name="T12" fmla="*/ 95 w 928"/>
                    <a:gd name="T13" fmla="*/ 667 h 912"/>
                    <a:gd name="T14" fmla="*/ 91 w 928"/>
                    <a:gd name="T15" fmla="*/ 778 h 912"/>
                    <a:gd name="T16" fmla="*/ 89 w 928"/>
                    <a:gd name="T17" fmla="*/ 800 h 912"/>
                    <a:gd name="T18" fmla="*/ 89 w 928"/>
                    <a:gd name="T19" fmla="*/ 800 h 912"/>
                    <a:gd name="T20" fmla="*/ 89 w 928"/>
                    <a:gd name="T21" fmla="*/ 816 h 912"/>
                    <a:gd name="T22" fmla="*/ 105 w 928"/>
                    <a:gd name="T23" fmla="*/ 852 h 912"/>
                    <a:gd name="T24" fmla="*/ 144 w 928"/>
                    <a:gd name="T25" fmla="*/ 903 h 912"/>
                    <a:gd name="T26" fmla="*/ 153 w 928"/>
                    <a:gd name="T27" fmla="*/ 912 h 912"/>
                    <a:gd name="T28" fmla="*/ 153 w 928"/>
                    <a:gd name="T29" fmla="*/ 912 h 912"/>
                    <a:gd name="T30" fmla="*/ 541 w 928"/>
                    <a:gd name="T31" fmla="*/ 687 h 912"/>
                    <a:gd name="T32" fmla="*/ 928 w 928"/>
                    <a:gd name="T33" fmla="*/ 463 h 912"/>
                    <a:gd name="T34" fmla="*/ 925 w 928"/>
                    <a:gd name="T35" fmla="*/ 450 h 912"/>
                    <a:gd name="T36" fmla="*/ 900 w 928"/>
                    <a:gd name="T37" fmla="*/ 392 h 912"/>
                    <a:gd name="T38" fmla="*/ 877 w 928"/>
                    <a:gd name="T39" fmla="*/ 359 h 912"/>
                    <a:gd name="T40" fmla="*/ 864 w 928"/>
                    <a:gd name="T41" fmla="*/ 352 h 912"/>
                    <a:gd name="T42" fmla="*/ 864 w 928"/>
                    <a:gd name="T43" fmla="*/ 352 h 912"/>
                    <a:gd name="T44" fmla="*/ 843 w 928"/>
                    <a:gd name="T45" fmla="*/ 343 h 912"/>
                    <a:gd name="T46" fmla="*/ 744 w 928"/>
                    <a:gd name="T47" fmla="*/ 291 h 912"/>
                    <a:gd name="T48" fmla="*/ 647 w 928"/>
                    <a:gd name="T49" fmla="*/ 226 h 912"/>
                    <a:gd name="T50" fmla="*/ 579 w 928"/>
                    <a:gd name="T51" fmla="*/ 173 h 912"/>
                    <a:gd name="T52" fmla="*/ 514 w 928"/>
                    <a:gd name="T53" fmla="*/ 111 h 912"/>
                    <a:gd name="T54" fmla="*/ 455 w 928"/>
                    <a:gd name="T55" fmla="*/ 39 h 912"/>
                    <a:gd name="T56" fmla="*/ 432 w 928"/>
                    <a:gd name="T57" fmla="*/ 0 h 912"/>
                    <a:gd name="T58" fmla="*/ 432 w 928"/>
                    <a:gd name="T59" fmla="*/ 0 h 912"/>
                    <a:gd name="T60" fmla="*/ 216 w 928"/>
                    <a:gd name="T61" fmla="*/ 126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28" h="912">
                      <a:moveTo>
                        <a:pt x="216" y="126"/>
                      </a:moveTo>
                      <a:lnTo>
                        <a:pt x="0" y="251"/>
                      </a:lnTo>
                      <a:lnTo>
                        <a:pt x="21" y="291"/>
                      </a:lnTo>
                      <a:lnTo>
                        <a:pt x="54" y="376"/>
                      </a:lnTo>
                      <a:lnTo>
                        <a:pt x="76" y="463"/>
                      </a:lnTo>
                      <a:lnTo>
                        <a:pt x="89" y="549"/>
                      </a:lnTo>
                      <a:lnTo>
                        <a:pt x="95" y="667"/>
                      </a:lnTo>
                      <a:lnTo>
                        <a:pt x="91" y="778"/>
                      </a:lnTo>
                      <a:lnTo>
                        <a:pt x="89" y="800"/>
                      </a:lnTo>
                      <a:lnTo>
                        <a:pt x="89" y="800"/>
                      </a:lnTo>
                      <a:lnTo>
                        <a:pt x="89" y="816"/>
                      </a:lnTo>
                      <a:lnTo>
                        <a:pt x="105" y="852"/>
                      </a:lnTo>
                      <a:lnTo>
                        <a:pt x="144" y="903"/>
                      </a:lnTo>
                      <a:lnTo>
                        <a:pt x="153" y="912"/>
                      </a:lnTo>
                      <a:lnTo>
                        <a:pt x="153" y="912"/>
                      </a:lnTo>
                      <a:lnTo>
                        <a:pt x="541" y="687"/>
                      </a:lnTo>
                      <a:lnTo>
                        <a:pt x="928" y="463"/>
                      </a:lnTo>
                      <a:lnTo>
                        <a:pt x="925" y="450"/>
                      </a:lnTo>
                      <a:lnTo>
                        <a:pt x="900" y="392"/>
                      </a:lnTo>
                      <a:lnTo>
                        <a:pt x="877" y="359"/>
                      </a:lnTo>
                      <a:lnTo>
                        <a:pt x="864" y="352"/>
                      </a:lnTo>
                      <a:lnTo>
                        <a:pt x="864" y="352"/>
                      </a:lnTo>
                      <a:lnTo>
                        <a:pt x="843" y="343"/>
                      </a:lnTo>
                      <a:lnTo>
                        <a:pt x="744" y="291"/>
                      </a:lnTo>
                      <a:lnTo>
                        <a:pt x="647" y="226"/>
                      </a:lnTo>
                      <a:lnTo>
                        <a:pt x="579" y="173"/>
                      </a:lnTo>
                      <a:lnTo>
                        <a:pt x="514" y="111"/>
                      </a:lnTo>
                      <a:lnTo>
                        <a:pt x="455" y="39"/>
                      </a:lnTo>
                      <a:lnTo>
                        <a:pt x="432" y="0"/>
                      </a:lnTo>
                      <a:lnTo>
                        <a:pt x="432" y="0"/>
                      </a:lnTo>
                      <a:lnTo>
                        <a:pt x="216" y="126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4">
                  <a:extLst>
                    <a:ext uri="{FF2B5EF4-FFF2-40B4-BE49-F238E27FC236}">
                      <a16:creationId xmlns:a16="http://schemas.microsoft.com/office/drawing/2014/main" id="{E0D43BFD-C5CC-4E0A-9BCA-F88139A73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4088" y="2093913"/>
                  <a:ext cx="217488" cy="144463"/>
                </a:xfrm>
                <a:custGeom>
                  <a:avLst/>
                  <a:gdLst>
                    <a:gd name="T0" fmla="*/ 471 w 550"/>
                    <a:gd name="T1" fmla="*/ 7 h 362"/>
                    <a:gd name="T2" fmla="*/ 26 w 550"/>
                    <a:gd name="T3" fmla="*/ 264 h 362"/>
                    <a:gd name="T4" fmla="*/ 17 w 550"/>
                    <a:gd name="T5" fmla="*/ 269 h 362"/>
                    <a:gd name="T6" fmla="*/ 5 w 550"/>
                    <a:gd name="T7" fmla="*/ 286 h 362"/>
                    <a:gd name="T8" fmla="*/ 0 w 550"/>
                    <a:gd name="T9" fmla="*/ 305 h 362"/>
                    <a:gd name="T10" fmla="*/ 3 w 550"/>
                    <a:gd name="T11" fmla="*/ 326 h 362"/>
                    <a:gd name="T12" fmla="*/ 7 w 550"/>
                    <a:gd name="T13" fmla="*/ 337 h 362"/>
                    <a:gd name="T14" fmla="*/ 7 w 550"/>
                    <a:gd name="T15" fmla="*/ 337 h 362"/>
                    <a:gd name="T16" fmla="*/ 13 w 550"/>
                    <a:gd name="T17" fmla="*/ 346 h 362"/>
                    <a:gd name="T18" fmla="*/ 30 w 550"/>
                    <a:gd name="T19" fmla="*/ 357 h 362"/>
                    <a:gd name="T20" fmla="*/ 49 w 550"/>
                    <a:gd name="T21" fmla="*/ 362 h 362"/>
                    <a:gd name="T22" fmla="*/ 70 w 550"/>
                    <a:gd name="T23" fmla="*/ 360 h 362"/>
                    <a:gd name="T24" fmla="*/ 79 w 550"/>
                    <a:gd name="T25" fmla="*/ 356 h 362"/>
                    <a:gd name="T26" fmla="*/ 79 w 550"/>
                    <a:gd name="T27" fmla="*/ 356 h 362"/>
                    <a:gd name="T28" fmla="*/ 524 w 550"/>
                    <a:gd name="T29" fmla="*/ 98 h 362"/>
                    <a:gd name="T30" fmla="*/ 533 w 550"/>
                    <a:gd name="T31" fmla="*/ 93 h 362"/>
                    <a:gd name="T32" fmla="*/ 545 w 550"/>
                    <a:gd name="T33" fmla="*/ 76 h 362"/>
                    <a:gd name="T34" fmla="*/ 550 w 550"/>
                    <a:gd name="T35" fmla="*/ 57 h 362"/>
                    <a:gd name="T36" fmla="*/ 547 w 550"/>
                    <a:gd name="T37" fmla="*/ 36 h 362"/>
                    <a:gd name="T38" fmla="*/ 543 w 550"/>
                    <a:gd name="T39" fmla="*/ 27 h 362"/>
                    <a:gd name="T40" fmla="*/ 543 w 550"/>
                    <a:gd name="T41" fmla="*/ 27 h 362"/>
                    <a:gd name="T42" fmla="*/ 534 w 550"/>
                    <a:gd name="T43" fmla="*/ 14 h 362"/>
                    <a:gd name="T44" fmla="*/ 511 w 550"/>
                    <a:gd name="T45" fmla="*/ 1 h 362"/>
                    <a:gd name="T46" fmla="*/ 497 w 550"/>
                    <a:gd name="T47" fmla="*/ 0 h 362"/>
                    <a:gd name="T48" fmla="*/ 497 w 550"/>
                    <a:gd name="T49" fmla="*/ 0 h 362"/>
                    <a:gd name="T50" fmla="*/ 484 w 550"/>
                    <a:gd name="T51" fmla="*/ 1 h 362"/>
                    <a:gd name="T52" fmla="*/ 471 w 550"/>
                    <a:gd name="T53" fmla="*/ 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2">
                      <a:moveTo>
                        <a:pt x="471" y="7"/>
                      </a:moveTo>
                      <a:lnTo>
                        <a:pt x="26" y="264"/>
                      </a:lnTo>
                      <a:lnTo>
                        <a:pt x="17" y="269"/>
                      </a:lnTo>
                      <a:lnTo>
                        <a:pt x="5" y="286"/>
                      </a:lnTo>
                      <a:lnTo>
                        <a:pt x="0" y="305"/>
                      </a:lnTo>
                      <a:lnTo>
                        <a:pt x="3" y="326"/>
                      </a:lnTo>
                      <a:lnTo>
                        <a:pt x="7" y="337"/>
                      </a:lnTo>
                      <a:lnTo>
                        <a:pt x="7" y="337"/>
                      </a:lnTo>
                      <a:lnTo>
                        <a:pt x="13" y="346"/>
                      </a:lnTo>
                      <a:lnTo>
                        <a:pt x="30" y="357"/>
                      </a:lnTo>
                      <a:lnTo>
                        <a:pt x="49" y="362"/>
                      </a:lnTo>
                      <a:lnTo>
                        <a:pt x="70" y="360"/>
                      </a:lnTo>
                      <a:lnTo>
                        <a:pt x="79" y="356"/>
                      </a:lnTo>
                      <a:lnTo>
                        <a:pt x="79" y="356"/>
                      </a:lnTo>
                      <a:lnTo>
                        <a:pt x="524" y="98"/>
                      </a:lnTo>
                      <a:lnTo>
                        <a:pt x="533" y="93"/>
                      </a:lnTo>
                      <a:lnTo>
                        <a:pt x="545" y="76"/>
                      </a:lnTo>
                      <a:lnTo>
                        <a:pt x="550" y="57"/>
                      </a:lnTo>
                      <a:lnTo>
                        <a:pt x="547" y="36"/>
                      </a:lnTo>
                      <a:lnTo>
                        <a:pt x="543" y="27"/>
                      </a:lnTo>
                      <a:lnTo>
                        <a:pt x="543" y="27"/>
                      </a:lnTo>
                      <a:lnTo>
                        <a:pt x="534" y="14"/>
                      </a:lnTo>
                      <a:lnTo>
                        <a:pt x="511" y="1"/>
                      </a:lnTo>
                      <a:lnTo>
                        <a:pt x="497" y="0"/>
                      </a:lnTo>
                      <a:lnTo>
                        <a:pt x="497" y="0"/>
                      </a:lnTo>
                      <a:lnTo>
                        <a:pt x="484" y="1"/>
                      </a:lnTo>
                      <a:lnTo>
                        <a:pt x="471" y="7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5">
                  <a:extLst>
                    <a:ext uri="{FF2B5EF4-FFF2-40B4-BE49-F238E27FC236}">
                      <a16:creationId xmlns:a16="http://schemas.microsoft.com/office/drawing/2014/main" id="{9203CBC4-6817-4CAD-BD74-7D3E7812A2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9163" y="2035175"/>
                  <a:ext cx="219075" cy="144463"/>
                </a:xfrm>
                <a:custGeom>
                  <a:avLst/>
                  <a:gdLst>
                    <a:gd name="T0" fmla="*/ 471 w 551"/>
                    <a:gd name="T1" fmla="*/ 8 h 363"/>
                    <a:gd name="T2" fmla="*/ 28 w 551"/>
                    <a:gd name="T3" fmla="*/ 265 h 363"/>
                    <a:gd name="T4" fmla="*/ 18 w 551"/>
                    <a:gd name="T5" fmla="*/ 271 h 363"/>
                    <a:gd name="T6" fmla="*/ 6 w 551"/>
                    <a:gd name="T7" fmla="*/ 287 h 363"/>
                    <a:gd name="T8" fmla="*/ 0 w 551"/>
                    <a:gd name="T9" fmla="*/ 306 h 363"/>
                    <a:gd name="T10" fmla="*/ 3 w 551"/>
                    <a:gd name="T11" fmla="*/ 327 h 363"/>
                    <a:gd name="T12" fmla="*/ 8 w 551"/>
                    <a:gd name="T13" fmla="*/ 337 h 363"/>
                    <a:gd name="T14" fmla="*/ 8 w 551"/>
                    <a:gd name="T15" fmla="*/ 337 h 363"/>
                    <a:gd name="T16" fmla="*/ 15 w 551"/>
                    <a:gd name="T17" fmla="*/ 347 h 363"/>
                    <a:gd name="T18" fmla="*/ 30 w 551"/>
                    <a:gd name="T19" fmla="*/ 358 h 363"/>
                    <a:gd name="T20" fmla="*/ 51 w 551"/>
                    <a:gd name="T21" fmla="*/ 363 h 363"/>
                    <a:gd name="T22" fmla="*/ 70 w 551"/>
                    <a:gd name="T23" fmla="*/ 361 h 363"/>
                    <a:gd name="T24" fmla="*/ 81 w 551"/>
                    <a:gd name="T25" fmla="*/ 357 h 363"/>
                    <a:gd name="T26" fmla="*/ 81 w 551"/>
                    <a:gd name="T27" fmla="*/ 357 h 363"/>
                    <a:gd name="T28" fmla="*/ 524 w 551"/>
                    <a:gd name="T29" fmla="*/ 99 h 363"/>
                    <a:gd name="T30" fmla="*/ 533 w 551"/>
                    <a:gd name="T31" fmla="*/ 94 h 363"/>
                    <a:gd name="T32" fmla="*/ 546 w 551"/>
                    <a:gd name="T33" fmla="*/ 77 h 363"/>
                    <a:gd name="T34" fmla="*/ 551 w 551"/>
                    <a:gd name="T35" fmla="*/ 58 h 363"/>
                    <a:gd name="T36" fmla="*/ 549 w 551"/>
                    <a:gd name="T37" fmla="*/ 37 h 363"/>
                    <a:gd name="T38" fmla="*/ 543 w 551"/>
                    <a:gd name="T39" fmla="*/ 28 h 363"/>
                    <a:gd name="T40" fmla="*/ 543 w 551"/>
                    <a:gd name="T41" fmla="*/ 28 h 363"/>
                    <a:gd name="T42" fmla="*/ 536 w 551"/>
                    <a:gd name="T43" fmla="*/ 16 h 363"/>
                    <a:gd name="T44" fmla="*/ 511 w 551"/>
                    <a:gd name="T45" fmla="*/ 2 h 363"/>
                    <a:gd name="T46" fmla="*/ 498 w 551"/>
                    <a:gd name="T47" fmla="*/ 0 h 363"/>
                    <a:gd name="T48" fmla="*/ 498 w 551"/>
                    <a:gd name="T49" fmla="*/ 0 h 363"/>
                    <a:gd name="T50" fmla="*/ 484 w 551"/>
                    <a:gd name="T51" fmla="*/ 2 h 363"/>
                    <a:gd name="T52" fmla="*/ 471 w 551"/>
                    <a:gd name="T53" fmla="*/ 8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1" h="363">
                      <a:moveTo>
                        <a:pt x="471" y="8"/>
                      </a:moveTo>
                      <a:lnTo>
                        <a:pt x="28" y="265"/>
                      </a:lnTo>
                      <a:lnTo>
                        <a:pt x="18" y="271"/>
                      </a:lnTo>
                      <a:lnTo>
                        <a:pt x="6" y="287"/>
                      </a:lnTo>
                      <a:lnTo>
                        <a:pt x="0" y="306"/>
                      </a:lnTo>
                      <a:lnTo>
                        <a:pt x="3" y="327"/>
                      </a:lnTo>
                      <a:lnTo>
                        <a:pt x="8" y="337"/>
                      </a:lnTo>
                      <a:lnTo>
                        <a:pt x="8" y="337"/>
                      </a:lnTo>
                      <a:lnTo>
                        <a:pt x="15" y="347"/>
                      </a:lnTo>
                      <a:lnTo>
                        <a:pt x="30" y="358"/>
                      </a:lnTo>
                      <a:lnTo>
                        <a:pt x="51" y="363"/>
                      </a:lnTo>
                      <a:lnTo>
                        <a:pt x="70" y="361"/>
                      </a:lnTo>
                      <a:lnTo>
                        <a:pt x="81" y="357"/>
                      </a:lnTo>
                      <a:lnTo>
                        <a:pt x="81" y="357"/>
                      </a:lnTo>
                      <a:lnTo>
                        <a:pt x="524" y="99"/>
                      </a:lnTo>
                      <a:lnTo>
                        <a:pt x="533" y="94"/>
                      </a:lnTo>
                      <a:lnTo>
                        <a:pt x="546" y="77"/>
                      </a:lnTo>
                      <a:lnTo>
                        <a:pt x="551" y="58"/>
                      </a:lnTo>
                      <a:lnTo>
                        <a:pt x="549" y="37"/>
                      </a:lnTo>
                      <a:lnTo>
                        <a:pt x="543" y="28"/>
                      </a:lnTo>
                      <a:lnTo>
                        <a:pt x="543" y="28"/>
                      </a:lnTo>
                      <a:lnTo>
                        <a:pt x="536" y="16"/>
                      </a:lnTo>
                      <a:lnTo>
                        <a:pt x="511" y="2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84" y="2"/>
                      </a:lnTo>
                      <a:lnTo>
                        <a:pt x="471" y="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66">
                  <a:extLst>
                    <a:ext uri="{FF2B5EF4-FFF2-40B4-BE49-F238E27FC236}">
                      <a16:creationId xmlns:a16="http://schemas.microsoft.com/office/drawing/2014/main" id="{5050DBAF-467D-44CD-B505-007F145A5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5825" y="1949450"/>
                  <a:ext cx="184150" cy="138113"/>
                </a:xfrm>
                <a:custGeom>
                  <a:avLst/>
                  <a:gdLst>
                    <a:gd name="T0" fmla="*/ 0 w 464"/>
                    <a:gd name="T1" fmla="*/ 229 h 344"/>
                    <a:gd name="T2" fmla="*/ 66 w 464"/>
                    <a:gd name="T3" fmla="*/ 344 h 344"/>
                    <a:gd name="T4" fmla="*/ 464 w 464"/>
                    <a:gd name="T5" fmla="*/ 114 h 344"/>
                    <a:gd name="T6" fmla="*/ 396 w 464"/>
                    <a:gd name="T7" fmla="*/ 0 h 344"/>
                    <a:gd name="T8" fmla="*/ 0 w 464"/>
                    <a:gd name="T9" fmla="*/ 229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4" h="344">
                      <a:moveTo>
                        <a:pt x="0" y="229"/>
                      </a:moveTo>
                      <a:lnTo>
                        <a:pt x="66" y="344"/>
                      </a:lnTo>
                      <a:lnTo>
                        <a:pt x="464" y="114"/>
                      </a:lnTo>
                      <a:lnTo>
                        <a:pt x="396" y="0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67">
                  <a:extLst>
                    <a:ext uri="{FF2B5EF4-FFF2-40B4-BE49-F238E27FC236}">
                      <a16:creationId xmlns:a16="http://schemas.microsoft.com/office/drawing/2014/main" id="{BA8C4E6F-E84A-4B48-90F4-74F3E05ED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2513" y="1960563"/>
                  <a:ext cx="42863" cy="65088"/>
                </a:xfrm>
                <a:custGeom>
                  <a:avLst/>
                  <a:gdLst>
                    <a:gd name="T0" fmla="*/ 0 w 110"/>
                    <a:gd name="T1" fmla="*/ 14 h 163"/>
                    <a:gd name="T2" fmla="*/ 87 w 110"/>
                    <a:gd name="T3" fmla="*/ 163 h 163"/>
                    <a:gd name="T4" fmla="*/ 110 w 110"/>
                    <a:gd name="T5" fmla="*/ 149 h 163"/>
                    <a:gd name="T6" fmla="*/ 23 w 110"/>
                    <a:gd name="T7" fmla="*/ 0 h 163"/>
                    <a:gd name="T8" fmla="*/ 0 w 110"/>
                    <a:gd name="T9" fmla="*/ 14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163">
                      <a:moveTo>
                        <a:pt x="0" y="14"/>
                      </a:moveTo>
                      <a:lnTo>
                        <a:pt x="87" y="163"/>
                      </a:lnTo>
                      <a:lnTo>
                        <a:pt x="110" y="149"/>
                      </a:lnTo>
                      <a:lnTo>
                        <a:pt x="23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68">
                  <a:extLst>
                    <a:ext uri="{FF2B5EF4-FFF2-40B4-BE49-F238E27FC236}">
                      <a16:creationId xmlns:a16="http://schemas.microsoft.com/office/drawing/2014/main" id="{DE822A71-4AE2-4F5E-A69B-F1F72FD82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2292350"/>
                  <a:ext cx="306388" cy="179388"/>
                </a:xfrm>
                <a:custGeom>
                  <a:avLst/>
                  <a:gdLst>
                    <a:gd name="T0" fmla="*/ 775 w 775"/>
                    <a:gd name="T1" fmla="*/ 1 h 451"/>
                    <a:gd name="T2" fmla="*/ 773 w 775"/>
                    <a:gd name="T3" fmla="*/ 9 h 451"/>
                    <a:gd name="T4" fmla="*/ 718 w 775"/>
                    <a:gd name="T5" fmla="*/ 50 h 451"/>
                    <a:gd name="T6" fmla="*/ 555 w 775"/>
                    <a:gd name="T7" fmla="*/ 157 h 451"/>
                    <a:gd name="T8" fmla="*/ 401 w 775"/>
                    <a:gd name="T9" fmla="*/ 247 h 451"/>
                    <a:gd name="T10" fmla="*/ 244 w 775"/>
                    <a:gd name="T11" fmla="*/ 337 h 451"/>
                    <a:gd name="T12" fmla="*/ 72 w 775"/>
                    <a:gd name="T13" fmla="*/ 425 h 451"/>
                    <a:gd name="T14" fmla="*/ 8 w 775"/>
                    <a:gd name="T15" fmla="*/ 451 h 451"/>
                    <a:gd name="T16" fmla="*/ 0 w 775"/>
                    <a:gd name="T17" fmla="*/ 450 h 451"/>
                    <a:gd name="T18" fmla="*/ 3 w 775"/>
                    <a:gd name="T19" fmla="*/ 442 h 451"/>
                    <a:gd name="T20" fmla="*/ 57 w 775"/>
                    <a:gd name="T21" fmla="*/ 399 h 451"/>
                    <a:gd name="T22" fmla="*/ 219 w 775"/>
                    <a:gd name="T23" fmla="*/ 294 h 451"/>
                    <a:gd name="T24" fmla="*/ 375 w 775"/>
                    <a:gd name="T25" fmla="*/ 202 h 451"/>
                    <a:gd name="T26" fmla="*/ 530 w 775"/>
                    <a:gd name="T27" fmla="*/ 114 h 451"/>
                    <a:gd name="T28" fmla="*/ 704 w 775"/>
                    <a:gd name="T29" fmla="*/ 26 h 451"/>
                    <a:gd name="T30" fmla="*/ 768 w 775"/>
                    <a:gd name="T31" fmla="*/ 0 h 451"/>
                    <a:gd name="T32" fmla="*/ 775 w 775"/>
                    <a:gd name="T33" fmla="*/ 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5" h="451">
                      <a:moveTo>
                        <a:pt x="775" y="1"/>
                      </a:moveTo>
                      <a:lnTo>
                        <a:pt x="773" y="9"/>
                      </a:lnTo>
                      <a:lnTo>
                        <a:pt x="718" y="50"/>
                      </a:lnTo>
                      <a:lnTo>
                        <a:pt x="555" y="157"/>
                      </a:lnTo>
                      <a:lnTo>
                        <a:pt x="401" y="247"/>
                      </a:lnTo>
                      <a:lnTo>
                        <a:pt x="244" y="337"/>
                      </a:lnTo>
                      <a:lnTo>
                        <a:pt x="72" y="425"/>
                      </a:lnTo>
                      <a:lnTo>
                        <a:pt x="8" y="451"/>
                      </a:lnTo>
                      <a:lnTo>
                        <a:pt x="0" y="450"/>
                      </a:lnTo>
                      <a:lnTo>
                        <a:pt x="3" y="442"/>
                      </a:lnTo>
                      <a:lnTo>
                        <a:pt x="57" y="399"/>
                      </a:lnTo>
                      <a:lnTo>
                        <a:pt x="219" y="294"/>
                      </a:lnTo>
                      <a:lnTo>
                        <a:pt x="375" y="202"/>
                      </a:lnTo>
                      <a:lnTo>
                        <a:pt x="530" y="114"/>
                      </a:lnTo>
                      <a:lnTo>
                        <a:pt x="704" y="26"/>
                      </a:lnTo>
                      <a:lnTo>
                        <a:pt x="768" y="0"/>
                      </a:lnTo>
                      <a:lnTo>
                        <a:pt x="77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8" name="Group 60">
              <a:extLst>
                <a:ext uri="{FF2B5EF4-FFF2-40B4-BE49-F238E27FC236}">
                  <a16:creationId xmlns:a16="http://schemas.microsoft.com/office/drawing/2014/main" id="{C17D1516-0276-468F-8BF9-5E01F5085E75}"/>
                </a:ext>
              </a:extLst>
            </p:cNvPr>
            <p:cNvGrpSpPr/>
            <p:nvPr/>
          </p:nvGrpSpPr>
          <p:grpSpPr>
            <a:xfrm>
              <a:off x="6842877" y="1229825"/>
              <a:ext cx="2081989" cy="4070394"/>
              <a:chOff x="8400512" y="1050925"/>
              <a:chExt cx="2203194" cy="4617641"/>
            </a:xfrm>
          </p:grpSpPr>
          <p:sp>
            <p:nvSpPr>
              <p:cNvPr id="79" name="Oval 13">
                <a:extLst>
                  <a:ext uri="{FF2B5EF4-FFF2-40B4-BE49-F238E27FC236}">
                    <a16:creationId xmlns:a16="http://schemas.microsoft.com/office/drawing/2014/main" id="{9A6CF4B4-6312-4BB0-A3D3-B857AE62FD22}"/>
                  </a:ext>
                </a:extLst>
              </p:cNvPr>
              <p:cNvSpPr/>
              <p:nvPr/>
            </p:nvSpPr>
            <p:spPr>
              <a:xfrm rot="1800000">
                <a:off x="8400512" y="2114064"/>
                <a:ext cx="1966699" cy="3554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80" name="Group 17">
                <a:extLst>
                  <a:ext uri="{FF2B5EF4-FFF2-40B4-BE49-F238E27FC236}">
                    <a16:creationId xmlns:a16="http://schemas.microsoft.com/office/drawing/2014/main" id="{83C9F7D1-BDC0-4BFE-AEB2-F6017342A03C}"/>
                  </a:ext>
                </a:extLst>
              </p:cNvPr>
              <p:cNvGrpSpPr/>
              <p:nvPr/>
            </p:nvGrpSpPr>
            <p:grpSpPr>
              <a:xfrm>
                <a:off x="10000455" y="1050925"/>
                <a:ext cx="603251" cy="1420813"/>
                <a:chOff x="8162925" y="1050925"/>
                <a:chExt cx="603251" cy="1420813"/>
              </a:xfrm>
            </p:grpSpPr>
            <p:sp>
              <p:nvSpPr>
                <p:cNvPr id="81" name="Line 42">
                  <a:extLst>
                    <a:ext uri="{FF2B5EF4-FFF2-40B4-BE49-F238E27FC236}">
                      <a16:creationId xmlns:a16="http://schemas.microsoft.com/office/drawing/2014/main" id="{5358435F-BA8C-4DD1-AEE9-03FCB2D416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162925" y="1050925"/>
                  <a:ext cx="488950" cy="5461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Rectangle 19">
                  <a:extLst>
                    <a:ext uri="{FF2B5EF4-FFF2-40B4-BE49-F238E27FC236}">
                      <a16:creationId xmlns:a16="http://schemas.microsoft.com/office/drawing/2014/main" id="{5271AE3D-E69B-4A0F-B137-0F230B265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2350" y="1592263"/>
                  <a:ext cx="20638" cy="496888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44">
                  <a:extLst>
                    <a:ext uri="{FF2B5EF4-FFF2-40B4-BE49-F238E27FC236}">
                      <a16:creationId xmlns:a16="http://schemas.microsoft.com/office/drawing/2014/main" id="{6AAC17FD-9668-4BCE-BFEB-674B08E43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6475" y="1597025"/>
                  <a:ext cx="74613" cy="512763"/>
                </a:xfrm>
                <a:custGeom>
                  <a:avLst/>
                  <a:gdLst>
                    <a:gd name="T0" fmla="*/ 65 w 185"/>
                    <a:gd name="T1" fmla="*/ 0 h 1291"/>
                    <a:gd name="T2" fmla="*/ 60 w 185"/>
                    <a:gd name="T3" fmla="*/ 12 h 1291"/>
                    <a:gd name="T4" fmla="*/ 32 w 185"/>
                    <a:gd name="T5" fmla="*/ 91 h 1291"/>
                    <a:gd name="T6" fmla="*/ 14 w 185"/>
                    <a:gd name="T7" fmla="*/ 168 h 1291"/>
                    <a:gd name="T8" fmla="*/ 1 w 185"/>
                    <a:gd name="T9" fmla="*/ 256 h 1291"/>
                    <a:gd name="T10" fmla="*/ 0 w 185"/>
                    <a:gd name="T11" fmla="*/ 352 h 1291"/>
                    <a:gd name="T12" fmla="*/ 12 w 185"/>
                    <a:gd name="T13" fmla="*/ 423 h 1291"/>
                    <a:gd name="T14" fmla="*/ 26 w 185"/>
                    <a:gd name="T15" fmla="*/ 470 h 1291"/>
                    <a:gd name="T16" fmla="*/ 47 w 185"/>
                    <a:gd name="T17" fmla="*/ 515 h 1291"/>
                    <a:gd name="T18" fmla="*/ 74 w 185"/>
                    <a:gd name="T19" fmla="*/ 558 h 1291"/>
                    <a:gd name="T20" fmla="*/ 92 w 185"/>
                    <a:gd name="T21" fmla="*/ 577 h 1291"/>
                    <a:gd name="T22" fmla="*/ 109 w 185"/>
                    <a:gd name="T23" fmla="*/ 597 h 1291"/>
                    <a:gd name="T24" fmla="*/ 136 w 185"/>
                    <a:gd name="T25" fmla="*/ 641 h 1291"/>
                    <a:gd name="T26" fmla="*/ 158 w 185"/>
                    <a:gd name="T27" fmla="*/ 689 h 1291"/>
                    <a:gd name="T28" fmla="*/ 172 w 185"/>
                    <a:gd name="T29" fmla="*/ 739 h 1291"/>
                    <a:gd name="T30" fmla="*/ 185 w 185"/>
                    <a:gd name="T31" fmla="*/ 820 h 1291"/>
                    <a:gd name="T32" fmla="*/ 184 w 185"/>
                    <a:gd name="T33" fmla="*/ 930 h 1291"/>
                    <a:gd name="T34" fmla="*/ 168 w 185"/>
                    <a:gd name="T35" fmla="*/ 1037 h 1291"/>
                    <a:gd name="T36" fmla="*/ 143 w 185"/>
                    <a:gd name="T37" fmla="*/ 1135 h 1291"/>
                    <a:gd name="T38" fmla="*/ 111 w 185"/>
                    <a:gd name="T39" fmla="*/ 1216 h 1291"/>
                    <a:gd name="T40" fmla="*/ 79 w 185"/>
                    <a:gd name="T41" fmla="*/ 1275 h 1291"/>
                    <a:gd name="T42" fmla="*/ 65 w 185"/>
                    <a:gd name="T43" fmla="*/ 1291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" h="1291">
                      <a:moveTo>
                        <a:pt x="65" y="0"/>
                      </a:moveTo>
                      <a:lnTo>
                        <a:pt x="60" y="12"/>
                      </a:lnTo>
                      <a:lnTo>
                        <a:pt x="32" y="91"/>
                      </a:lnTo>
                      <a:lnTo>
                        <a:pt x="14" y="168"/>
                      </a:lnTo>
                      <a:lnTo>
                        <a:pt x="1" y="256"/>
                      </a:lnTo>
                      <a:lnTo>
                        <a:pt x="0" y="352"/>
                      </a:lnTo>
                      <a:lnTo>
                        <a:pt x="12" y="423"/>
                      </a:lnTo>
                      <a:lnTo>
                        <a:pt x="26" y="470"/>
                      </a:lnTo>
                      <a:lnTo>
                        <a:pt x="47" y="515"/>
                      </a:lnTo>
                      <a:lnTo>
                        <a:pt x="74" y="558"/>
                      </a:lnTo>
                      <a:lnTo>
                        <a:pt x="92" y="577"/>
                      </a:lnTo>
                      <a:lnTo>
                        <a:pt x="109" y="597"/>
                      </a:lnTo>
                      <a:lnTo>
                        <a:pt x="136" y="641"/>
                      </a:lnTo>
                      <a:lnTo>
                        <a:pt x="158" y="689"/>
                      </a:lnTo>
                      <a:lnTo>
                        <a:pt x="172" y="739"/>
                      </a:lnTo>
                      <a:lnTo>
                        <a:pt x="185" y="820"/>
                      </a:lnTo>
                      <a:lnTo>
                        <a:pt x="184" y="930"/>
                      </a:lnTo>
                      <a:lnTo>
                        <a:pt x="168" y="1037"/>
                      </a:lnTo>
                      <a:lnTo>
                        <a:pt x="143" y="1135"/>
                      </a:lnTo>
                      <a:lnTo>
                        <a:pt x="111" y="1216"/>
                      </a:lnTo>
                      <a:lnTo>
                        <a:pt x="79" y="1275"/>
                      </a:lnTo>
                      <a:lnTo>
                        <a:pt x="65" y="1291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45">
                  <a:extLst>
                    <a:ext uri="{FF2B5EF4-FFF2-40B4-BE49-F238E27FC236}">
                      <a16:creationId xmlns:a16="http://schemas.microsoft.com/office/drawing/2014/main" id="{0C7D2550-491C-437A-A4A6-5575192CE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5363" y="1560513"/>
                  <a:ext cx="73025" cy="73025"/>
                </a:xfrm>
                <a:custGeom>
                  <a:avLst/>
                  <a:gdLst>
                    <a:gd name="T0" fmla="*/ 0 w 184"/>
                    <a:gd name="T1" fmla="*/ 92 h 185"/>
                    <a:gd name="T2" fmla="*/ 1 w 184"/>
                    <a:gd name="T3" fmla="*/ 111 h 185"/>
                    <a:gd name="T4" fmla="*/ 14 w 184"/>
                    <a:gd name="T5" fmla="*/ 144 h 185"/>
                    <a:gd name="T6" fmla="*/ 40 w 184"/>
                    <a:gd name="T7" fmla="*/ 169 h 185"/>
                    <a:gd name="T8" fmla="*/ 72 w 184"/>
                    <a:gd name="T9" fmla="*/ 183 h 185"/>
                    <a:gd name="T10" fmla="*/ 92 w 184"/>
                    <a:gd name="T11" fmla="*/ 185 h 185"/>
                    <a:gd name="T12" fmla="*/ 92 w 184"/>
                    <a:gd name="T13" fmla="*/ 185 h 185"/>
                    <a:gd name="T14" fmla="*/ 110 w 184"/>
                    <a:gd name="T15" fmla="*/ 183 h 185"/>
                    <a:gd name="T16" fmla="*/ 144 w 184"/>
                    <a:gd name="T17" fmla="*/ 169 h 185"/>
                    <a:gd name="T18" fmla="*/ 168 w 184"/>
                    <a:gd name="T19" fmla="*/ 144 h 185"/>
                    <a:gd name="T20" fmla="*/ 182 w 184"/>
                    <a:gd name="T21" fmla="*/ 111 h 185"/>
                    <a:gd name="T22" fmla="*/ 184 w 184"/>
                    <a:gd name="T23" fmla="*/ 92 h 185"/>
                    <a:gd name="T24" fmla="*/ 184 w 184"/>
                    <a:gd name="T25" fmla="*/ 92 h 185"/>
                    <a:gd name="T26" fmla="*/ 182 w 184"/>
                    <a:gd name="T27" fmla="*/ 73 h 185"/>
                    <a:gd name="T28" fmla="*/ 168 w 184"/>
                    <a:gd name="T29" fmla="*/ 41 h 185"/>
                    <a:gd name="T30" fmla="*/ 144 w 184"/>
                    <a:gd name="T31" fmla="*/ 16 h 185"/>
                    <a:gd name="T32" fmla="*/ 110 w 184"/>
                    <a:gd name="T33" fmla="*/ 2 h 185"/>
                    <a:gd name="T34" fmla="*/ 92 w 184"/>
                    <a:gd name="T35" fmla="*/ 0 h 185"/>
                    <a:gd name="T36" fmla="*/ 92 w 184"/>
                    <a:gd name="T37" fmla="*/ 0 h 185"/>
                    <a:gd name="T38" fmla="*/ 72 w 184"/>
                    <a:gd name="T39" fmla="*/ 2 h 185"/>
                    <a:gd name="T40" fmla="*/ 40 w 184"/>
                    <a:gd name="T41" fmla="*/ 16 h 185"/>
                    <a:gd name="T42" fmla="*/ 14 w 184"/>
                    <a:gd name="T43" fmla="*/ 41 h 185"/>
                    <a:gd name="T44" fmla="*/ 1 w 184"/>
                    <a:gd name="T45" fmla="*/ 73 h 185"/>
                    <a:gd name="T46" fmla="*/ 0 w 184"/>
                    <a:gd name="T47" fmla="*/ 92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5">
                      <a:moveTo>
                        <a:pt x="0" y="92"/>
                      </a:moveTo>
                      <a:lnTo>
                        <a:pt x="1" y="111"/>
                      </a:lnTo>
                      <a:lnTo>
                        <a:pt x="14" y="144"/>
                      </a:lnTo>
                      <a:lnTo>
                        <a:pt x="40" y="169"/>
                      </a:lnTo>
                      <a:lnTo>
                        <a:pt x="72" y="183"/>
                      </a:lnTo>
                      <a:lnTo>
                        <a:pt x="92" y="185"/>
                      </a:lnTo>
                      <a:lnTo>
                        <a:pt x="92" y="185"/>
                      </a:lnTo>
                      <a:lnTo>
                        <a:pt x="110" y="183"/>
                      </a:lnTo>
                      <a:lnTo>
                        <a:pt x="144" y="169"/>
                      </a:lnTo>
                      <a:lnTo>
                        <a:pt x="168" y="144"/>
                      </a:lnTo>
                      <a:lnTo>
                        <a:pt x="182" y="111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2" y="73"/>
                      </a:lnTo>
                      <a:lnTo>
                        <a:pt x="168" y="41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40" y="16"/>
                      </a:lnTo>
                      <a:lnTo>
                        <a:pt x="14" y="41"/>
                      </a:lnTo>
                      <a:lnTo>
                        <a:pt x="1" y="73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70">
                  <a:extLst>
                    <a:ext uri="{FF2B5EF4-FFF2-40B4-BE49-F238E27FC236}">
                      <a16:creationId xmlns:a16="http://schemas.microsoft.com/office/drawing/2014/main" id="{1CB5CB48-3B41-4B88-AEC8-837611D11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1538" y="2019300"/>
                  <a:ext cx="241300" cy="215900"/>
                </a:xfrm>
                <a:custGeom>
                  <a:avLst/>
                  <a:gdLst>
                    <a:gd name="T0" fmla="*/ 0 w 609"/>
                    <a:gd name="T1" fmla="*/ 286 h 544"/>
                    <a:gd name="T2" fmla="*/ 443 w 609"/>
                    <a:gd name="T3" fmla="*/ 544 h 544"/>
                    <a:gd name="T4" fmla="*/ 609 w 609"/>
                    <a:gd name="T5" fmla="*/ 258 h 544"/>
                    <a:gd name="T6" fmla="*/ 164 w 609"/>
                    <a:gd name="T7" fmla="*/ 0 h 544"/>
                    <a:gd name="T8" fmla="*/ 0 w 609"/>
                    <a:gd name="T9" fmla="*/ 286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544">
                      <a:moveTo>
                        <a:pt x="0" y="286"/>
                      </a:moveTo>
                      <a:lnTo>
                        <a:pt x="443" y="544"/>
                      </a:lnTo>
                      <a:lnTo>
                        <a:pt x="609" y="258"/>
                      </a:lnTo>
                      <a:lnTo>
                        <a:pt x="164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71">
                  <a:extLst>
                    <a:ext uri="{FF2B5EF4-FFF2-40B4-BE49-F238E27FC236}">
                      <a16:creationId xmlns:a16="http://schemas.microsoft.com/office/drawing/2014/main" id="{63A17384-5D7F-41DD-9C2E-2C5FB2D6A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0563" y="2109788"/>
                  <a:ext cx="368300" cy="361950"/>
                </a:xfrm>
                <a:custGeom>
                  <a:avLst/>
                  <a:gdLst>
                    <a:gd name="T0" fmla="*/ 65 w 929"/>
                    <a:gd name="T1" fmla="*/ 352 h 912"/>
                    <a:gd name="T2" fmla="*/ 52 w 929"/>
                    <a:gd name="T3" fmla="*/ 359 h 912"/>
                    <a:gd name="T4" fmla="*/ 28 w 929"/>
                    <a:gd name="T5" fmla="*/ 392 h 912"/>
                    <a:gd name="T6" fmla="*/ 4 w 929"/>
                    <a:gd name="T7" fmla="*/ 450 h 912"/>
                    <a:gd name="T8" fmla="*/ 0 w 929"/>
                    <a:gd name="T9" fmla="*/ 463 h 912"/>
                    <a:gd name="T10" fmla="*/ 0 w 929"/>
                    <a:gd name="T11" fmla="*/ 463 h 912"/>
                    <a:gd name="T12" fmla="*/ 387 w 929"/>
                    <a:gd name="T13" fmla="*/ 687 h 912"/>
                    <a:gd name="T14" fmla="*/ 776 w 929"/>
                    <a:gd name="T15" fmla="*/ 912 h 912"/>
                    <a:gd name="T16" fmla="*/ 784 w 929"/>
                    <a:gd name="T17" fmla="*/ 903 h 912"/>
                    <a:gd name="T18" fmla="*/ 823 w 929"/>
                    <a:gd name="T19" fmla="*/ 852 h 912"/>
                    <a:gd name="T20" fmla="*/ 840 w 929"/>
                    <a:gd name="T21" fmla="*/ 816 h 912"/>
                    <a:gd name="T22" fmla="*/ 840 w 929"/>
                    <a:gd name="T23" fmla="*/ 800 h 912"/>
                    <a:gd name="T24" fmla="*/ 840 w 929"/>
                    <a:gd name="T25" fmla="*/ 800 h 912"/>
                    <a:gd name="T26" fmla="*/ 837 w 929"/>
                    <a:gd name="T27" fmla="*/ 778 h 912"/>
                    <a:gd name="T28" fmla="*/ 833 w 929"/>
                    <a:gd name="T29" fmla="*/ 667 h 912"/>
                    <a:gd name="T30" fmla="*/ 840 w 929"/>
                    <a:gd name="T31" fmla="*/ 549 h 912"/>
                    <a:gd name="T32" fmla="*/ 853 w 929"/>
                    <a:gd name="T33" fmla="*/ 463 h 912"/>
                    <a:gd name="T34" fmla="*/ 875 w 929"/>
                    <a:gd name="T35" fmla="*/ 376 h 912"/>
                    <a:gd name="T36" fmla="*/ 907 w 929"/>
                    <a:gd name="T37" fmla="*/ 291 h 912"/>
                    <a:gd name="T38" fmla="*/ 929 w 929"/>
                    <a:gd name="T39" fmla="*/ 251 h 912"/>
                    <a:gd name="T40" fmla="*/ 929 w 929"/>
                    <a:gd name="T41" fmla="*/ 251 h 912"/>
                    <a:gd name="T42" fmla="*/ 713 w 929"/>
                    <a:gd name="T43" fmla="*/ 126 h 912"/>
                    <a:gd name="T44" fmla="*/ 496 w 929"/>
                    <a:gd name="T45" fmla="*/ 0 h 912"/>
                    <a:gd name="T46" fmla="*/ 473 w 929"/>
                    <a:gd name="T47" fmla="*/ 39 h 912"/>
                    <a:gd name="T48" fmla="*/ 415 w 929"/>
                    <a:gd name="T49" fmla="*/ 111 h 912"/>
                    <a:gd name="T50" fmla="*/ 350 w 929"/>
                    <a:gd name="T51" fmla="*/ 173 h 912"/>
                    <a:gd name="T52" fmla="*/ 282 w 929"/>
                    <a:gd name="T53" fmla="*/ 226 h 912"/>
                    <a:gd name="T54" fmla="*/ 184 w 929"/>
                    <a:gd name="T55" fmla="*/ 291 h 912"/>
                    <a:gd name="T56" fmla="*/ 85 w 929"/>
                    <a:gd name="T57" fmla="*/ 343 h 912"/>
                    <a:gd name="T58" fmla="*/ 65 w 929"/>
                    <a:gd name="T59" fmla="*/ 35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929" h="912">
                      <a:moveTo>
                        <a:pt x="65" y="352"/>
                      </a:moveTo>
                      <a:lnTo>
                        <a:pt x="52" y="359"/>
                      </a:lnTo>
                      <a:lnTo>
                        <a:pt x="28" y="392"/>
                      </a:lnTo>
                      <a:lnTo>
                        <a:pt x="4" y="450"/>
                      </a:lnTo>
                      <a:lnTo>
                        <a:pt x="0" y="463"/>
                      </a:lnTo>
                      <a:lnTo>
                        <a:pt x="0" y="463"/>
                      </a:lnTo>
                      <a:lnTo>
                        <a:pt x="387" y="687"/>
                      </a:lnTo>
                      <a:lnTo>
                        <a:pt x="776" y="912"/>
                      </a:lnTo>
                      <a:lnTo>
                        <a:pt x="784" y="903"/>
                      </a:lnTo>
                      <a:lnTo>
                        <a:pt x="823" y="852"/>
                      </a:lnTo>
                      <a:lnTo>
                        <a:pt x="840" y="816"/>
                      </a:lnTo>
                      <a:lnTo>
                        <a:pt x="840" y="800"/>
                      </a:lnTo>
                      <a:lnTo>
                        <a:pt x="840" y="800"/>
                      </a:lnTo>
                      <a:lnTo>
                        <a:pt x="837" y="778"/>
                      </a:lnTo>
                      <a:lnTo>
                        <a:pt x="833" y="667"/>
                      </a:lnTo>
                      <a:lnTo>
                        <a:pt x="840" y="549"/>
                      </a:lnTo>
                      <a:lnTo>
                        <a:pt x="853" y="463"/>
                      </a:lnTo>
                      <a:lnTo>
                        <a:pt x="875" y="376"/>
                      </a:lnTo>
                      <a:lnTo>
                        <a:pt x="907" y="291"/>
                      </a:lnTo>
                      <a:lnTo>
                        <a:pt x="929" y="251"/>
                      </a:lnTo>
                      <a:lnTo>
                        <a:pt x="929" y="251"/>
                      </a:lnTo>
                      <a:lnTo>
                        <a:pt x="713" y="126"/>
                      </a:lnTo>
                      <a:lnTo>
                        <a:pt x="496" y="0"/>
                      </a:lnTo>
                      <a:lnTo>
                        <a:pt x="473" y="39"/>
                      </a:lnTo>
                      <a:lnTo>
                        <a:pt x="415" y="111"/>
                      </a:lnTo>
                      <a:lnTo>
                        <a:pt x="350" y="173"/>
                      </a:lnTo>
                      <a:lnTo>
                        <a:pt x="282" y="226"/>
                      </a:lnTo>
                      <a:lnTo>
                        <a:pt x="184" y="291"/>
                      </a:lnTo>
                      <a:lnTo>
                        <a:pt x="85" y="343"/>
                      </a:lnTo>
                      <a:lnTo>
                        <a:pt x="65" y="35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72">
                  <a:extLst>
                    <a:ext uri="{FF2B5EF4-FFF2-40B4-BE49-F238E27FC236}">
                      <a16:creationId xmlns:a16="http://schemas.microsoft.com/office/drawing/2014/main" id="{040B3419-EE99-4DCA-A149-B5E7BC582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80425" y="2093913"/>
                  <a:ext cx="219075" cy="144463"/>
                </a:xfrm>
                <a:custGeom>
                  <a:avLst/>
                  <a:gdLst>
                    <a:gd name="T0" fmla="*/ 7 w 550"/>
                    <a:gd name="T1" fmla="*/ 27 h 362"/>
                    <a:gd name="T2" fmla="*/ 2 w 550"/>
                    <a:gd name="T3" fmla="*/ 36 h 362"/>
                    <a:gd name="T4" fmla="*/ 0 w 550"/>
                    <a:gd name="T5" fmla="*/ 57 h 362"/>
                    <a:gd name="T6" fmla="*/ 5 w 550"/>
                    <a:gd name="T7" fmla="*/ 76 h 362"/>
                    <a:gd name="T8" fmla="*/ 18 w 550"/>
                    <a:gd name="T9" fmla="*/ 93 h 362"/>
                    <a:gd name="T10" fmla="*/ 27 w 550"/>
                    <a:gd name="T11" fmla="*/ 98 h 362"/>
                    <a:gd name="T12" fmla="*/ 27 w 550"/>
                    <a:gd name="T13" fmla="*/ 98 h 362"/>
                    <a:gd name="T14" fmla="*/ 470 w 550"/>
                    <a:gd name="T15" fmla="*/ 356 h 362"/>
                    <a:gd name="T16" fmla="*/ 480 w 550"/>
                    <a:gd name="T17" fmla="*/ 360 h 362"/>
                    <a:gd name="T18" fmla="*/ 500 w 550"/>
                    <a:gd name="T19" fmla="*/ 362 h 362"/>
                    <a:gd name="T20" fmla="*/ 521 w 550"/>
                    <a:gd name="T21" fmla="*/ 357 h 362"/>
                    <a:gd name="T22" fmla="*/ 536 w 550"/>
                    <a:gd name="T23" fmla="*/ 346 h 362"/>
                    <a:gd name="T24" fmla="*/ 543 w 550"/>
                    <a:gd name="T25" fmla="*/ 337 h 362"/>
                    <a:gd name="T26" fmla="*/ 543 w 550"/>
                    <a:gd name="T27" fmla="*/ 337 h 362"/>
                    <a:gd name="T28" fmla="*/ 548 w 550"/>
                    <a:gd name="T29" fmla="*/ 326 h 362"/>
                    <a:gd name="T30" fmla="*/ 550 w 550"/>
                    <a:gd name="T31" fmla="*/ 305 h 362"/>
                    <a:gd name="T32" fmla="*/ 544 w 550"/>
                    <a:gd name="T33" fmla="*/ 286 h 362"/>
                    <a:gd name="T34" fmla="*/ 532 w 550"/>
                    <a:gd name="T35" fmla="*/ 269 h 362"/>
                    <a:gd name="T36" fmla="*/ 523 w 550"/>
                    <a:gd name="T37" fmla="*/ 264 h 362"/>
                    <a:gd name="T38" fmla="*/ 523 w 550"/>
                    <a:gd name="T39" fmla="*/ 264 h 362"/>
                    <a:gd name="T40" fmla="*/ 79 w 550"/>
                    <a:gd name="T41" fmla="*/ 7 h 362"/>
                    <a:gd name="T42" fmla="*/ 67 w 550"/>
                    <a:gd name="T43" fmla="*/ 1 h 362"/>
                    <a:gd name="T44" fmla="*/ 53 w 550"/>
                    <a:gd name="T45" fmla="*/ 0 h 362"/>
                    <a:gd name="T46" fmla="*/ 53 w 550"/>
                    <a:gd name="T47" fmla="*/ 0 h 362"/>
                    <a:gd name="T48" fmla="*/ 40 w 550"/>
                    <a:gd name="T49" fmla="*/ 1 h 362"/>
                    <a:gd name="T50" fmla="*/ 15 w 550"/>
                    <a:gd name="T51" fmla="*/ 14 h 362"/>
                    <a:gd name="T52" fmla="*/ 7 w 550"/>
                    <a:gd name="T53" fmla="*/ 2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2">
                      <a:moveTo>
                        <a:pt x="7" y="27"/>
                      </a:moveTo>
                      <a:lnTo>
                        <a:pt x="2" y="36"/>
                      </a:lnTo>
                      <a:lnTo>
                        <a:pt x="0" y="57"/>
                      </a:lnTo>
                      <a:lnTo>
                        <a:pt x="5" y="76"/>
                      </a:lnTo>
                      <a:lnTo>
                        <a:pt x="18" y="93"/>
                      </a:lnTo>
                      <a:lnTo>
                        <a:pt x="27" y="98"/>
                      </a:lnTo>
                      <a:lnTo>
                        <a:pt x="27" y="98"/>
                      </a:lnTo>
                      <a:lnTo>
                        <a:pt x="470" y="356"/>
                      </a:lnTo>
                      <a:lnTo>
                        <a:pt x="480" y="360"/>
                      </a:lnTo>
                      <a:lnTo>
                        <a:pt x="500" y="362"/>
                      </a:lnTo>
                      <a:lnTo>
                        <a:pt x="521" y="357"/>
                      </a:lnTo>
                      <a:lnTo>
                        <a:pt x="536" y="346"/>
                      </a:lnTo>
                      <a:lnTo>
                        <a:pt x="543" y="337"/>
                      </a:lnTo>
                      <a:lnTo>
                        <a:pt x="543" y="337"/>
                      </a:lnTo>
                      <a:lnTo>
                        <a:pt x="548" y="326"/>
                      </a:lnTo>
                      <a:lnTo>
                        <a:pt x="550" y="305"/>
                      </a:lnTo>
                      <a:lnTo>
                        <a:pt x="544" y="286"/>
                      </a:lnTo>
                      <a:lnTo>
                        <a:pt x="532" y="269"/>
                      </a:lnTo>
                      <a:lnTo>
                        <a:pt x="523" y="264"/>
                      </a:lnTo>
                      <a:lnTo>
                        <a:pt x="523" y="264"/>
                      </a:lnTo>
                      <a:lnTo>
                        <a:pt x="79" y="7"/>
                      </a:lnTo>
                      <a:lnTo>
                        <a:pt x="67" y="1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40" y="1"/>
                      </a:lnTo>
                      <a:lnTo>
                        <a:pt x="15" y="14"/>
                      </a:lnTo>
                      <a:lnTo>
                        <a:pt x="7" y="27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73">
                  <a:extLst>
                    <a:ext uri="{FF2B5EF4-FFF2-40B4-BE49-F238E27FC236}">
                      <a16:creationId xmlns:a16="http://schemas.microsoft.com/office/drawing/2014/main" id="{D96A2B84-6C36-4C9B-A842-FCB686317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5350" y="2035175"/>
                  <a:ext cx="217488" cy="144463"/>
                </a:xfrm>
                <a:custGeom>
                  <a:avLst/>
                  <a:gdLst>
                    <a:gd name="T0" fmla="*/ 7 w 550"/>
                    <a:gd name="T1" fmla="*/ 28 h 363"/>
                    <a:gd name="T2" fmla="*/ 3 w 550"/>
                    <a:gd name="T3" fmla="*/ 37 h 363"/>
                    <a:gd name="T4" fmla="*/ 0 w 550"/>
                    <a:gd name="T5" fmla="*/ 58 h 363"/>
                    <a:gd name="T6" fmla="*/ 6 w 550"/>
                    <a:gd name="T7" fmla="*/ 77 h 363"/>
                    <a:gd name="T8" fmla="*/ 17 w 550"/>
                    <a:gd name="T9" fmla="*/ 94 h 363"/>
                    <a:gd name="T10" fmla="*/ 26 w 550"/>
                    <a:gd name="T11" fmla="*/ 99 h 363"/>
                    <a:gd name="T12" fmla="*/ 26 w 550"/>
                    <a:gd name="T13" fmla="*/ 99 h 363"/>
                    <a:gd name="T14" fmla="*/ 471 w 550"/>
                    <a:gd name="T15" fmla="*/ 357 h 363"/>
                    <a:gd name="T16" fmla="*/ 480 w 550"/>
                    <a:gd name="T17" fmla="*/ 361 h 363"/>
                    <a:gd name="T18" fmla="*/ 501 w 550"/>
                    <a:gd name="T19" fmla="*/ 363 h 363"/>
                    <a:gd name="T20" fmla="*/ 520 w 550"/>
                    <a:gd name="T21" fmla="*/ 358 h 363"/>
                    <a:gd name="T22" fmla="*/ 537 w 550"/>
                    <a:gd name="T23" fmla="*/ 347 h 363"/>
                    <a:gd name="T24" fmla="*/ 542 w 550"/>
                    <a:gd name="T25" fmla="*/ 337 h 363"/>
                    <a:gd name="T26" fmla="*/ 542 w 550"/>
                    <a:gd name="T27" fmla="*/ 337 h 363"/>
                    <a:gd name="T28" fmla="*/ 547 w 550"/>
                    <a:gd name="T29" fmla="*/ 327 h 363"/>
                    <a:gd name="T30" fmla="*/ 550 w 550"/>
                    <a:gd name="T31" fmla="*/ 306 h 363"/>
                    <a:gd name="T32" fmla="*/ 545 w 550"/>
                    <a:gd name="T33" fmla="*/ 287 h 363"/>
                    <a:gd name="T34" fmla="*/ 532 w 550"/>
                    <a:gd name="T35" fmla="*/ 271 h 363"/>
                    <a:gd name="T36" fmla="*/ 523 w 550"/>
                    <a:gd name="T37" fmla="*/ 265 h 363"/>
                    <a:gd name="T38" fmla="*/ 523 w 550"/>
                    <a:gd name="T39" fmla="*/ 265 h 363"/>
                    <a:gd name="T40" fmla="*/ 79 w 550"/>
                    <a:gd name="T41" fmla="*/ 8 h 363"/>
                    <a:gd name="T42" fmla="*/ 67 w 550"/>
                    <a:gd name="T43" fmla="*/ 2 h 363"/>
                    <a:gd name="T44" fmla="*/ 54 w 550"/>
                    <a:gd name="T45" fmla="*/ 0 h 363"/>
                    <a:gd name="T46" fmla="*/ 54 w 550"/>
                    <a:gd name="T47" fmla="*/ 0 h 363"/>
                    <a:gd name="T48" fmla="*/ 39 w 550"/>
                    <a:gd name="T49" fmla="*/ 2 h 363"/>
                    <a:gd name="T50" fmla="*/ 16 w 550"/>
                    <a:gd name="T51" fmla="*/ 16 h 363"/>
                    <a:gd name="T52" fmla="*/ 7 w 550"/>
                    <a:gd name="T53" fmla="*/ 28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3">
                      <a:moveTo>
                        <a:pt x="7" y="28"/>
                      </a:moveTo>
                      <a:lnTo>
                        <a:pt x="3" y="37"/>
                      </a:lnTo>
                      <a:lnTo>
                        <a:pt x="0" y="58"/>
                      </a:lnTo>
                      <a:lnTo>
                        <a:pt x="6" y="77"/>
                      </a:lnTo>
                      <a:lnTo>
                        <a:pt x="17" y="94"/>
                      </a:lnTo>
                      <a:lnTo>
                        <a:pt x="26" y="99"/>
                      </a:lnTo>
                      <a:lnTo>
                        <a:pt x="26" y="99"/>
                      </a:lnTo>
                      <a:lnTo>
                        <a:pt x="471" y="357"/>
                      </a:lnTo>
                      <a:lnTo>
                        <a:pt x="480" y="361"/>
                      </a:lnTo>
                      <a:lnTo>
                        <a:pt x="501" y="363"/>
                      </a:lnTo>
                      <a:lnTo>
                        <a:pt x="520" y="358"/>
                      </a:lnTo>
                      <a:lnTo>
                        <a:pt x="537" y="347"/>
                      </a:lnTo>
                      <a:lnTo>
                        <a:pt x="542" y="337"/>
                      </a:lnTo>
                      <a:lnTo>
                        <a:pt x="542" y="337"/>
                      </a:lnTo>
                      <a:lnTo>
                        <a:pt x="547" y="327"/>
                      </a:lnTo>
                      <a:lnTo>
                        <a:pt x="550" y="306"/>
                      </a:lnTo>
                      <a:lnTo>
                        <a:pt x="545" y="287"/>
                      </a:lnTo>
                      <a:lnTo>
                        <a:pt x="532" y="271"/>
                      </a:lnTo>
                      <a:lnTo>
                        <a:pt x="523" y="265"/>
                      </a:lnTo>
                      <a:lnTo>
                        <a:pt x="523" y="265"/>
                      </a:lnTo>
                      <a:lnTo>
                        <a:pt x="79" y="8"/>
                      </a:lnTo>
                      <a:lnTo>
                        <a:pt x="67" y="2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39" y="2"/>
                      </a:lnTo>
                      <a:lnTo>
                        <a:pt x="16" y="16"/>
                      </a:lnTo>
                      <a:lnTo>
                        <a:pt x="7" y="2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74">
                  <a:extLst>
                    <a:ext uri="{FF2B5EF4-FFF2-40B4-BE49-F238E27FC236}">
                      <a16:creationId xmlns:a16="http://schemas.microsoft.com/office/drawing/2014/main" id="{5F60B8E3-95D3-4F33-983F-EF5051BD53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3613" y="1949450"/>
                  <a:ext cx="182563" cy="138113"/>
                </a:xfrm>
                <a:custGeom>
                  <a:avLst/>
                  <a:gdLst>
                    <a:gd name="T0" fmla="*/ 0 w 463"/>
                    <a:gd name="T1" fmla="*/ 114 h 344"/>
                    <a:gd name="T2" fmla="*/ 396 w 463"/>
                    <a:gd name="T3" fmla="*/ 344 h 344"/>
                    <a:gd name="T4" fmla="*/ 463 w 463"/>
                    <a:gd name="T5" fmla="*/ 229 h 344"/>
                    <a:gd name="T6" fmla="*/ 66 w 463"/>
                    <a:gd name="T7" fmla="*/ 0 h 344"/>
                    <a:gd name="T8" fmla="*/ 0 w 463"/>
                    <a:gd name="T9" fmla="*/ 11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3" h="344">
                      <a:moveTo>
                        <a:pt x="0" y="114"/>
                      </a:moveTo>
                      <a:lnTo>
                        <a:pt x="396" y="344"/>
                      </a:lnTo>
                      <a:lnTo>
                        <a:pt x="463" y="229"/>
                      </a:lnTo>
                      <a:lnTo>
                        <a:pt x="66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75">
                  <a:extLst>
                    <a:ext uri="{FF2B5EF4-FFF2-40B4-BE49-F238E27FC236}">
                      <a16:creationId xmlns:a16="http://schemas.microsoft.com/office/drawing/2014/main" id="{6309CD9D-1466-47E7-B5DC-512C17F8B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6625" y="1960563"/>
                  <a:ext cx="42863" cy="65088"/>
                </a:xfrm>
                <a:custGeom>
                  <a:avLst/>
                  <a:gdLst>
                    <a:gd name="T0" fmla="*/ 0 w 111"/>
                    <a:gd name="T1" fmla="*/ 149 h 163"/>
                    <a:gd name="T2" fmla="*/ 25 w 111"/>
                    <a:gd name="T3" fmla="*/ 163 h 163"/>
                    <a:gd name="T4" fmla="*/ 111 w 111"/>
                    <a:gd name="T5" fmla="*/ 14 h 163"/>
                    <a:gd name="T6" fmla="*/ 87 w 111"/>
                    <a:gd name="T7" fmla="*/ 0 h 163"/>
                    <a:gd name="T8" fmla="*/ 0 w 111"/>
                    <a:gd name="T9" fmla="*/ 149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163">
                      <a:moveTo>
                        <a:pt x="0" y="149"/>
                      </a:moveTo>
                      <a:lnTo>
                        <a:pt x="25" y="163"/>
                      </a:lnTo>
                      <a:lnTo>
                        <a:pt x="111" y="14"/>
                      </a:lnTo>
                      <a:lnTo>
                        <a:pt x="87" y="0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76">
                  <a:extLst>
                    <a:ext uri="{FF2B5EF4-FFF2-40B4-BE49-F238E27FC236}">
                      <a16:creationId xmlns:a16="http://schemas.microsoft.com/office/drawing/2014/main" id="{0F9A191F-FF9D-48CA-86BB-41001123F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0563" y="2292350"/>
                  <a:ext cx="307975" cy="179388"/>
                </a:xfrm>
                <a:custGeom>
                  <a:avLst/>
                  <a:gdLst>
                    <a:gd name="T0" fmla="*/ 0 w 776"/>
                    <a:gd name="T1" fmla="*/ 1 h 451"/>
                    <a:gd name="T2" fmla="*/ 2 w 776"/>
                    <a:gd name="T3" fmla="*/ 9 h 451"/>
                    <a:gd name="T4" fmla="*/ 57 w 776"/>
                    <a:gd name="T5" fmla="*/ 50 h 451"/>
                    <a:gd name="T6" fmla="*/ 220 w 776"/>
                    <a:gd name="T7" fmla="*/ 157 h 451"/>
                    <a:gd name="T8" fmla="*/ 374 w 776"/>
                    <a:gd name="T9" fmla="*/ 247 h 451"/>
                    <a:gd name="T10" fmla="*/ 531 w 776"/>
                    <a:gd name="T11" fmla="*/ 337 h 451"/>
                    <a:gd name="T12" fmla="*/ 704 w 776"/>
                    <a:gd name="T13" fmla="*/ 425 h 451"/>
                    <a:gd name="T14" fmla="*/ 767 w 776"/>
                    <a:gd name="T15" fmla="*/ 451 h 451"/>
                    <a:gd name="T16" fmla="*/ 776 w 776"/>
                    <a:gd name="T17" fmla="*/ 450 h 451"/>
                    <a:gd name="T18" fmla="*/ 772 w 776"/>
                    <a:gd name="T19" fmla="*/ 442 h 451"/>
                    <a:gd name="T20" fmla="*/ 719 w 776"/>
                    <a:gd name="T21" fmla="*/ 399 h 451"/>
                    <a:gd name="T22" fmla="*/ 556 w 776"/>
                    <a:gd name="T23" fmla="*/ 294 h 451"/>
                    <a:gd name="T24" fmla="*/ 400 w 776"/>
                    <a:gd name="T25" fmla="*/ 202 h 451"/>
                    <a:gd name="T26" fmla="*/ 245 w 776"/>
                    <a:gd name="T27" fmla="*/ 114 h 451"/>
                    <a:gd name="T28" fmla="*/ 72 w 776"/>
                    <a:gd name="T29" fmla="*/ 26 h 451"/>
                    <a:gd name="T30" fmla="*/ 8 w 776"/>
                    <a:gd name="T31" fmla="*/ 0 h 451"/>
                    <a:gd name="T32" fmla="*/ 0 w 776"/>
                    <a:gd name="T33" fmla="*/ 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6" h="451">
                      <a:moveTo>
                        <a:pt x="0" y="1"/>
                      </a:moveTo>
                      <a:lnTo>
                        <a:pt x="2" y="9"/>
                      </a:lnTo>
                      <a:lnTo>
                        <a:pt x="57" y="50"/>
                      </a:lnTo>
                      <a:lnTo>
                        <a:pt x="220" y="157"/>
                      </a:lnTo>
                      <a:lnTo>
                        <a:pt x="374" y="247"/>
                      </a:lnTo>
                      <a:lnTo>
                        <a:pt x="531" y="337"/>
                      </a:lnTo>
                      <a:lnTo>
                        <a:pt x="704" y="425"/>
                      </a:lnTo>
                      <a:lnTo>
                        <a:pt x="767" y="451"/>
                      </a:lnTo>
                      <a:lnTo>
                        <a:pt x="776" y="450"/>
                      </a:lnTo>
                      <a:lnTo>
                        <a:pt x="772" y="442"/>
                      </a:lnTo>
                      <a:lnTo>
                        <a:pt x="719" y="399"/>
                      </a:lnTo>
                      <a:lnTo>
                        <a:pt x="556" y="294"/>
                      </a:lnTo>
                      <a:lnTo>
                        <a:pt x="400" y="202"/>
                      </a:lnTo>
                      <a:lnTo>
                        <a:pt x="245" y="114"/>
                      </a:lnTo>
                      <a:lnTo>
                        <a:pt x="72" y="26"/>
                      </a:lnTo>
                      <a:lnTo>
                        <a:pt x="8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92" name="Freeform 78">
              <a:extLst>
                <a:ext uri="{FF2B5EF4-FFF2-40B4-BE49-F238E27FC236}">
                  <a16:creationId xmlns:a16="http://schemas.microsoft.com/office/drawing/2014/main" id="{DA4E8A46-C765-4B8B-9307-FFD5D353A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28" y="1210863"/>
              <a:ext cx="7326693" cy="101040"/>
            </a:xfrm>
            <a:custGeom>
              <a:avLst/>
              <a:gdLst>
                <a:gd name="T0" fmla="*/ 88 w 14360"/>
                <a:gd name="T1" fmla="*/ 0 h 175"/>
                <a:gd name="T2" fmla="*/ 70 w 14360"/>
                <a:gd name="T3" fmla="*/ 1 h 175"/>
                <a:gd name="T4" fmla="*/ 39 w 14360"/>
                <a:gd name="T5" fmla="*/ 14 h 175"/>
                <a:gd name="T6" fmla="*/ 14 w 14360"/>
                <a:gd name="T7" fmla="*/ 37 h 175"/>
                <a:gd name="T8" fmla="*/ 1 w 14360"/>
                <a:gd name="T9" fmla="*/ 69 h 175"/>
                <a:gd name="T10" fmla="*/ 0 w 14360"/>
                <a:gd name="T11" fmla="*/ 87 h 175"/>
                <a:gd name="T12" fmla="*/ 0 w 14360"/>
                <a:gd name="T13" fmla="*/ 87 h 175"/>
                <a:gd name="T14" fmla="*/ 1 w 14360"/>
                <a:gd name="T15" fmla="*/ 105 h 175"/>
                <a:gd name="T16" fmla="*/ 14 w 14360"/>
                <a:gd name="T17" fmla="*/ 136 h 175"/>
                <a:gd name="T18" fmla="*/ 39 w 14360"/>
                <a:gd name="T19" fmla="*/ 159 h 175"/>
                <a:gd name="T20" fmla="*/ 70 w 14360"/>
                <a:gd name="T21" fmla="*/ 174 h 175"/>
                <a:gd name="T22" fmla="*/ 88 w 14360"/>
                <a:gd name="T23" fmla="*/ 175 h 175"/>
                <a:gd name="T24" fmla="*/ 88 w 14360"/>
                <a:gd name="T25" fmla="*/ 175 h 175"/>
                <a:gd name="T26" fmla="*/ 14273 w 14360"/>
                <a:gd name="T27" fmla="*/ 175 h 175"/>
                <a:gd name="T28" fmla="*/ 14290 w 14360"/>
                <a:gd name="T29" fmla="*/ 174 h 175"/>
                <a:gd name="T30" fmla="*/ 14322 w 14360"/>
                <a:gd name="T31" fmla="*/ 159 h 175"/>
                <a:gd name="T32" fmla="*/ 14345 w 14360"/>
                <a:gd name="T33" fmla="*/ 136 h 175"/>
                <a:gd name="T34" fmla="*/ 14358 w 14360"/>
                <a:gd name="T35" fmla="*/ 105 h 175"/>
                <a:gd name="T36" fmla="*/ 14360 w 14360"/>
                <a:gd name="T37" fmla="*/ 87 h 175"/>
                <a:gd name="T38" fmla="*/ 14360 w 14360"/>
                <a:gd name="T39" fmla="*/ 87 h 175"/>
                <a:gd name="T40" fmla="*/ 14358 w 14360"/>
                <a:gd name="T41" fmla="*/ 69 h 175"/>
                <a:gd name="T42" fmla="*/ 14345 w 14360"/>
                <a:gd name="T43" fmla="*/ 37 h 175"/>
                <a:gd name="T44" fmla="*/ 14322 w 14360"/>
                <a:gd name="T45" fmla="*/ 14 h 175"/>
                <a:gd name="T46" fmla="*/ 14290 w 14360"/>
                <a:gd name="T47" fmla="*/ 1 h 175"/>
                <a:gd name="T48" fmla="*/ 14273 w 14360"/>
                <a:gd name="T49" fmla="*/ 0 h 175"/>
                <a:gd name="T50" fmla="*/ 14273 w 14360"/>
                <a:gd name="T51" fmla="*/ 0 h 175"/>
                <a:gd name="T52" fmla="*/ 88 w 14360"/>
                <a:gd name="T5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360" h="175">
                  <a:moveTo>
                    <a:pt x="88" y="0"/>
                  </a:moveTo>
                  <a:lnTo>
                    <a:pt x="70" y="1"/>
                  </a:lnTo>
                  <a:lnTo>
                    <a:pt x="39" y="14"/>
                  </a:lnTo>
                  <a:lnTo>
                    <a:pt x="14" y="37"/>
                  </a:lnTo>
                  <a:lnTo>
                    <a:pt x="1" y="6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105"/>
                  </a:lnTo>
                  <a:lnTo>
                    <a:pt x="14" y="136"/>
                  </a:lnTo>
                  <a:lnTo>
                    <a:pt x="39" y="159"/>
                  </a:lnTo>
                  <a:lnTo>
                    <a:pt x="70" y="174"/>
                  </a:lnTo>
                  <a:lnTo>
                    <a:pt x="88" y="175"/>
                  </a:lnTo>
                  <a:lnTo>
                    <a:pt x="88" y="175"/>
                  </a:lnTo>
                  <a:lnTo>
                    <a:pt x="14273" y="175"/>
                  </a:lnTo>
                  <a:lnTo>
                    <a:pt x="14290" y="174"/>
                  </a:lnTo>
                  <a:lnTo>
                    <a:pt x="14322" y="159"/>
                  </a:lnTo>
                  <a:lnTo>
                    <a:pt x="14345" y="136"/>
                  </a:lnTo>
                  <a:lnTo>
                    <a:pt x="14358" y="105"/>
                  </a:lnTo>
                  <a:lnTo>
                    <a:pt x="14360" y="87"/>
                  </a:lnTo>
                  <a:lnTo>
                    <a:pt x="14360" y="87"/>
                  </a:lnTo>
                  <a:lnTo>
                    <a:pt x="14358" y="69"/>
                  </a:lnTo>
                  <a:lnTo>
                    <a:pt x="14345" y="37"/>
                  </a:lnTo>
                  <a:lnTo>
                    <a:pt x="14322" y="14"/>
                  </a:lnTo>
                  <a:lnTo>
                    <a:pt x="14290" y="1"/>
                  </a:lnTo>
                  <a:lnTo>
                    <a:pt x="14273" y="0"/>
                  </a:lnTo>
                  <a:lnTo>
                    <a:pt x="1427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101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558105" y="1152124"/>
            <a:ext cx="1760551" cy="532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2023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76125" y="1503383"/>
            <a:ext cx="1494167" cy="48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2024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2000" y="1484764"/>
            <a:ext cx="1564283" cy="53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2021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8823" y="1167437"/>
            <a:ext cx="2022892" cy="479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2022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651949"/>
            <a:ext cx="8964488" cy="20695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Основные характеристики бюджета города на 2022 год и плановый период 2023 и 2024 годов сформированы на основе прогноза социально-экономического развития города-курорта Пятигорска на 2022 год и на плановый период 2023 и 2024 годов с учетом безвозмездных поступлений из бюджетов других уровней в виде дотаций, субсидий, субвенций и иных межбюджетных трансфертов, распределенных проектом закона Ставропольского края «О бюджете Ставропольского края на 2022 год и плановый период 2023 и 2024 годов». </a:t>
            </a:r>
          </a:p>
          <a:p>
            <a:pPr algn="ctr"/>
            <a:r>
              <a:rPr lang="ru-RU" sz="1400" dirty="0"/>
              <a:t>Применение «базового» варианта прогноза социально-экономического развития города-курорта Пятигорска на 2022 год и на плановый период 2023 и 2024 годов позволит снизить риски неисполнения расходных обязательств при снижении поступления доходов в бюджет города по сравнению с планом.</a:t>
            </a:r>
          </a:p>
        </p:txBody>
      </p:sp>
      <p:pic>
        <p:nvPicPr>
          <p:cNvPr id="10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FD5C3CBA-0B47-48EE-A084-B772D42B8705}"/>
              </a:ext>
            </a:extLst>
          </p:cNvPr>
          <p:cNvGraphicFramePr/>
          <p:nvPr>
            <p:extLst/>
          </p:nvPr>
        </p:nvGraphicFramePr>
        <p:xfrm>
          <a:off x="628372" y="966610"/>
          <a:ext cx="8640961" cy="4008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78668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uperuser\Desktop\СЛАЙДЫ!!!!!!!\Новая папка\Картинки для бюджета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5"/>
            <a:ext cx="3465699" cy="216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67409"/>
            <a:ext cx="8163774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700" b="1" dirty="0">
                <a:solidFill>
                  <a:schemeClr val="tx1"/>
                </a:solidFill>
                <a:effectLst/>
              </a:rPr>
              <a:t>Доходы бюджета города-курорта Пятигорска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738909"/>
          <a:ext cx="89289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88489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iseño predeterminado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 algn="ctr">
          <a:defRPr sz="1200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2453</TotalTime>
  <Words>11816</Words>
  <Application>Microsoft Office PowerPoint</Application>
  <PresentationFormat>Экран (4:3)</PresentationFormat>
  <Paragraphs>2098</Paragraphs>
  <Slides>60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60</vt:i4>
      </vt:variant>
    </vt:vector>
  </HeadingPairs>
  <TitlesOfParts>
    <vt:vector size="74" baseType="lpstr">
      <vt:lpstr>Arial</vt:lpstr>
      <vt:lpstr>Arial CYR</vt:lpstr>
      <vt:lpstr>Calibri</vt:lpstr>
      <vt:lpstr>Constantia</vt:lpstr>
      <vt:lpstr>Georgia</vt:lpstr>
      <vt:lpstr>Tahoma</vt:lpstr>
      <vt:lpstr>Times New Roman</vt:lpstr>
      <vt:lpstr>Trebuchet MS</vt:lpstr>
      <vt:lpstr>Воздушный поток</vt:lpstr>
      <vt:lpstr>1_Воздушный поток</vt:lpstr>
      <vt:lpstr>4_Воздушный поток</vt:lpstr>
      <vt:lpstr>6_Воздушный поток</vt:lpstr>
      <vt:lpstr>7_Воздушный поток</vt:lpstr>
      <vt:lpstr>1_Diseño predeterminado</vt:lpstr>
      <vt:lpstr>БЮДЖЕТ  ДЛЯ ГРАЖДАН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 города-курорта Пятигорска</vt:lpstr>
      <vt:lpstr>Объем и структура доходов бюджета               города-курорта Пятигорска по первоначальному плану на 2021-2024гг.(тыс.руб.)</vt:lpstr>
      <vt:lpstr>Динамика поступлений доходов бюджета города–курорта Пятигорска по первоначальному плану на 2020-2022 гг. (млн.руб.)  </vt:lpstr>
      <vt:lpstr>Причины изменения объема доходов бюджета города–курорта Пятигорска от НДФЛ по первоначальному плану на 2020-2022 гг. (млн.руб.)  </vt:lpstr>
      <vt:lpstr>Структура собственных (налоговых и неналоговых) доходов бюджета города-курорта Пятигорска по результатам исполнения за 2020 год (%)</vt:lpstr>
      <vt:lpstr>Структура собственных (налоговых и неналоговых) доходов бюджета города-курорта Пятигорска по первоначальному плану на 2021 год (%)</vt:lpstr>
      <vt:lpstr>Структура собственных (налоговых и неналоговых) доходов бюджета города-курорта Пятигорска по первоначальному плану на 2022 год (%)</vt:lpstr>
      <vt:lpstr>Объем и структура собственных (налоговых и неналоговых) доходов бюджета города-курорта Пятигорска по первоначальному плану на 2021-2024 гг. (тыс.руб.)                                                                           </vt:lpstr>
      <vt:lpstr>Динамика поступлений налоговых доходов города-курорта Пятигорска по первоначальному плану на 2021-2024 гг.                                                                                           (в тыс.руб.)</vt:lpstr>
      <vt:lpstr>Динамика поступлений неналоговых доходов бюджета города–курорта Пятигорска по первоначальному плану  на  2021-2024 гг. (в тыс. руб.)                                                                                                                               (в тыс. руб.)</vt:lpstr>
      <vt:lpstr>Презентация PowerPoint</vt:lpstr>
      <vt:lpstr>Основные сведения о межбюджетных отношениях</vt:lpstr>
      <vt:lpstr>Планируемые к поступлению в бюджет города – курорта Пятигорска межбюджетные трансферты в 2022 году и плановом периоде 2023-2024 годах (тыс.руб.)</vt:lpstr>
      <vt:lpstr>Объем и структура межбюджетных трансфертов в динамике                 (факт в 2020 году, первоначальный план на 2021 год, прогноз  на 2022 год и плановый период 2023-2024 годов) (тыс.руб.)</vt:lpstr>
      <vt:lpstr>Презентация PowerPoint</vt:lpstr>
      <vt:lpstr>Информация о расходах бюджета с учетом интересов целевых групп (социальная поддержка семей с детьми) по первоначальному плану в 2021 г., 2022 г.,2023 г., 2024 г.  </vt:lpstr>
      <vt:lpstr>Информация о расходах бюджета с учетом интересов целевых групп (социальная поддержка семей с детьми) по первоначальному плану в 2021 г., 2022 г.,2023 г., 2024 г.  </vt:lpstr>
      <vt:lpstr>Информация о расходах бюджета с учетом интересов целевых групп (защита детей-сирот) по первоначальному плану   в 2021 г., 2022 г.,2023 г., 2024 г.</vt:lpstr>
      <vt:lpstr>Информация о расходах бюджета с учетом интересов целевых групп (социальное обеспечение ветеранов, инвалидов, пожилых граждан)  по первоначальному плану в 2021 г., 2022 г.,2023 г., 2024 г.   </vt:lpstr>
      <vt:lpstr>Информация о расходах бюджета с учетом интересов целевых групп (социальное обеспечение ветеранов, инвалидов, пожилых граждан)  по первоначальному плану в 2021 г., 2022 г.,2023 г., 2024 г.   </vt:lpstr>
      <vt:lpstr>Информация о расходах бюджета с учетом интересов целевых групп (предоставление мер социальной поддержки прочим категориям граждан) по первоначальному плану                                в 2021 г., 2022 г.,2023 г., 2024 г. </vt:lpstr>
      <vt:lpstr>Презентация PowerPoint</vt:lpstr>
      <vt:lpstr>Источники расходов дорожного фонда города-курорта Пятигорска по первоначальному плану  на 2021-2024гг. (млн.руб.)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расходной части бюджета в разрезе социально значимых муниципальных программ города-курорта Пятигорска  по первоначальному плану на  2022,2023,2024 гг.</vt:lpstr>
      <vt:lpstr>Информация о расходной части бюджета в разрезе иных муниципальных программ города-курорта Пятигорска  по первоначальному плану на 2022, 2023,2024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расходной части бюджета в разрезе непрограммных расходов бюджета города-курорта Пятигорска  по первоначальному плану на 2021, 2022, 2023, 2024 гг.</vt:lpstr>
      <vt:lpstr>Презентация PowerPoint</vt:lpstr>
      <vt:lpstr>Презентация PowerPoint</vt:lpstr>
      <vt:lpstr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2020 год (%) </vt:lpstr>
      <vt:lpstr>Презентация PowerPoint</vt:lpstr>
      <vt:lpstr>Контактная информация МУ «Финансовое управление администрации г.Пятигорска»  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superuser</dc:creator>
  <cp:lastModifiedBy>superuser</cp:lastModifiedBy>
  <cp:revision>219</cp:revision>
  <cp:lastPrinted>2022-04-29T08:21:06Z</cp:lastPrinted>
  <dcterms:created xsi:type="dcterms:W3CDTF">2018-03-21T10:47:45Z</dcterms:created>
  <dcterms:modified xsi:type="dcterms:W3CDTF">2022-04-29T11:33:12Z</dcterms:modified>
</cp:coreProperties>
</file>