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drawings/drawing11.xml" ContentType="application/vnd.openxmlformats-officedocument.drawingml.chartshapes+xml"/>
  <Override PartName="/ppt/charts/chart13.xml" ContentType="application/vnd.openxmlformats-officedocument.drawingml.chart+xml"/>
  <Override PartName="/ppt/drawings/drawing12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drawings/drawing13.xml" ContentType="application/vnd.openxmlformats-officedocument.drawingml.chartshapes+xml"/>
  <Override PartName="/ppt/charts/chart15.xml" ContentType="application/vnd.openxmlformats-officedocument.drawingml.chart+xml"/>
  <Override PartName="/ppt/drawings/drawing14.xml" ContentType="application/vnd.openxmlformats-officedocument.drawingml.chartshapes+xml"/>
  <Override PartName="/ppt/charts/chart16.xml" ContentType="application/vnd.openxmlformats-officedocument.drawingml.chart+xml"/>
  <Override PartName="/ppt/drawings/drawing15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drawings/drawing16.xml" ContentType="application/vnd.openxmlformats-officedocument.drawingml.chartshapes+xml"/>
  <Override PartName="/ppt/charts/chart18.xml" ContentType="application/vnd.openxmlformats-officedocument.drawingml.chart+xml"/>
  <Override PartName="/ppt/drawings/drawing17.xml" ContentType="application/vnd.openxmlformats-officedocument.drawingml.chartshapes+xml"/>
  <Override PartName="/ppt/charts/chart19.xml" ContentType="application/vnd.openxmlformats-officedocument.drawingml.chart+xml"/>
  <Override PartName="/ppt/drawings/drawing18.xml" ContentType="application/vnd.openxmlformats-officedocument.drawingml.chartshapes+xml"/>
  <Override PartName="/ppt/charts/chart20.xml" ContentType="application/vnd.openxmlformats-officedocument.drawingml.chart+xml"/>
  <Override PartName="/ppt/drawings/drawing19.xml" ContentType="application/vnd.openxmlformats-officedocument.drawingml.chartshapes+xml"/>
  <Override PartName="/ppt/charts/chart21.xml" ContentType="application/vnd.openxmlformats-officedocument.drawingml.chart+xml"/>
  <Override PartName="/ppt/drawings/drawing20.xml" ContentType="application/vnd.openxmlformats-officedocument.drawingml.chartshapes+xml"/>
  <Override PartName="/ppt/charts/chart22.xml" ContentType="application/vnd.openxmlformats-officedocument.drawingml.chart+xml"/>
  <Override PartName="/ppt/drawings/drawing2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3.xml" ContentType="application/vnd.openxmlformats-officedocument.drawingml.chart+xml"/>
  <Override PartName="/ppt/drawings/drawing2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24.xml" ContentType="application/vnd.openxmlformats-officedocument.drawingml.chart+xml"/>
  <Override PartName="/ppt/notesSlides/notesSlide1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23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notesSlides/notesSlide11.xml" ContentType="application/vnd.openxmlformats-officedocument.presentationml.notesSlide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  <p:sldMasterId id="2147483829" r:id="rId3"/>
    <p:sldMasterId id="2147483865" r:id="rId4"/>
    <p:sldMasterId id="2147483877" r:id="rId5"/>
  </p:sldMasterIdLst>
  <p:notesMasterIdLst>
    <p:notesMasterId r:id="rId67"/>
  </p:notesMasterIdLst>
  <p:sldIdLst>
    <p:sldId id="296" r:id="rId6"/>
    <p:sldId id="370" r:id="rId7"/>
    <p:sldId id="626" r:id="rId8"/>
    <p:sldId id="295" r:id="rId9"/>
    <p:sldId id="286" r:id="rId10"/>
    <p:sldId id="298" r:id="rId11"/>
    <p:sldId id="461" r:id="rId12"/>
    <p:sldId id="373" r:id="rId13"/>
    <p:sldId id="261" r:id="rId14"/>
    <p:sldId id="362" r:id="rId15"/>
    <p:sldId id="363" r:id="rId16"/>
    <p:sldId id="500" r:id="rId17"/>
    <p:sldId id="501" r:id="rId18"/>
    <p:sldId id="313" r:id="rId19"/>
    <p:sldId id="316" r:id="rId20"/>
    <p:sldId id="502" r:id="rId21"/>
    <p:sldId id="317" r:id="rId22"/>
    <p:sldId id="503" r:id="rId23"/>
    <p:sldId id="504" r:id="rId24"/>
    <p:sldId id="322" r:id="rId25"/>
    <p:sldId id="324" r:id="rId26"/>
    <p:sldId id="510" r:id="rId27"/>
    <p:sldId id="300" r:id="rId28"/>
    <p:sldId id="328" r:id="rId29"/>
    <p:sldId id="374" r:id="rId30"/>
    <p:sldId id="329" r:id="rId31"/>
    <p:sldId id="330" r:id="rId32"/>
    <p:sldId id="366" r:id="rId33"/>
    <p:sldId id="331" r:id="rId34"/>
    <p:sldId id="332" r:id="rId35"/>
    <p:sldId id="368" r:id="rId36"/>
    <p:sldId id="359" r:id="rId37"/>
    <p:sldId id="508" r:id="rId38"/>
    <p:sldId id="499" r:id="rId39"/>
    <p:sldId id="511" r:id="rId40"/>
    <p:sldId id="514" r:id="rId41"/>
    <p:sldId id="507" r:id="rId42"/>
    <p:sldId id="276" r:id="rId43"/>
    <p:sldId id="277" r:id="rId44"/>
    <p:sldId id="349" r:id="rId45"/>
    <p:sldId id="335" r:id="rId46"/>
    <p:sldId id="336" r:id="rId47"/>
    <p:sldId id="337" r:id="rId48"/>
    <p:sldId id="338" r:id="rId49"/>
    <p:sldId id="517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46" r:id="rId58"/>
    <p:sldId id="347" r:id="rId59"/>
    <p:sldId id="348" r:id="rId60"/>
    <p:sldId id="278" r:id="rId61"/>
    <p:sldId id="625" r:id="rId62"/>
    <p:sldId id="352" r:id="rId63"/>
    <p:sldId id="369" r:id="rId64"/>
    <p:sldId id="353" r:id="rId65"/>
    <p:sldId id="285" r:id="rId66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149" autoAdjust="0"/>
  </p:normalViewPr>
  <p:slideViewPr>
    <p:cSldViewPr>
      <p:cViewPr varScale="1">
        <p:scale>
          <a:sx n="104" d="100"/>
          <a:sy n="104" d="100"/>
        </p:scale>
        <p:origin x="178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2.xml"/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3.xml"/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Office%20PowerPoint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697439324167763E-3"/>
          <c:y val="0.13090309889577575"/>
          <c:w val="0.96766563348683088"/>
          <c:h val="0.84746008118883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 formatCode="0.00">
                  <c:v>5613.06</c:v>
                </c:pt>
                <c:pt idx="1">
                  <c:v>6378.61</c:v>
                </c:pt>
                <c:pt idx="2">
                  <c:v>6284.65</c:v>
                </c:pt>
                <c:pt idx="3">
                  <c:v>4548.32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09-45D2-A82E-1E37B7DF327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2850306811939102E-2"/>
                  <c:y val="1.2279364238333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09-45D2-A82E-1E37B7DF327C}"/>
                </c:ext>
              </c:extLst>
            </c:dLbl>
            <c:dLbl>
              <c:idx val="1"/>
              <c:layout>
                <c:manualLayout>
                  <c:x val="7.139028246717620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09-45D2-A82E-1E37B7DF327C}"/>
                </c:ext>
              </c:extLst>
            </c:dLbl>
            <c:dLbl>
              <c:idx val="2"/>
              <c:layout>
                <c:manualLayout>
                  <c:x val="1.5705862142778765E-2"/>
                  <c:y val="-1.581654701569012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209-45D2-A82E-1E37B7DF327C}"/>
                </c:ext>
              </c:extLst>
            </c:dLbl>
            <c:dLbl>
              <c:idx val="3"/>
              <c:layout>
                <c:manualLayout>
                  <c:x val="1.285025084409150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Лист1!$C$2:$C$5</c:f>
              <c:numCache>
                <c:formatCode>0.00</c:formatCode>
                <c:ptCount val="4"/>
                <c:pt idx="0">
                  <c:v>6012.87</c:v>
                </c:pt>
                <c:pt idx="1">
                  <c:v>7205.98</c:v>
                </c:pt>
                <c:pt idx="2">
                  <c:v>6284.65</c:v>
                </c:pt>
                <c:pt idx="3">
                  <c:v>4548.32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09-45D2-A82E-1E37B7DF327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1.4696282045480822E-3"/>
                  <c:y val="0.103667323983290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548110100253883E-2"/>
                      <c:h val="0.120085903596963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209-45D2-A82E-1E37B7DF327C}"/>
                </c:ext>
              </c:extLst>
            </c:dLbl>
            <c:dLbl>
              <c:idx val="1"/>
              <c:layout>
                <c:manualLayout>
                  <c:x val="5.8789757296670514E-3"/>
                  <c:y val="0.150706716087079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209-45D2-A82E-1E37B7DF327C}"/>
                </c:ext>
              </c:extLst>
            </c:dLbl>
            <c:dLbl>
              <c:idx val="2"/>
              <c:layout>
                <c:manualLayout>
                  <c:x val="-1.4697439324167763E-3"/>
                  <c:y val="2.3676451321747866E-3"/>
                </c:manualLayout>
              </c:layout>
              <c:tx>
                <c:rich>
                  <a:bodyPr/>
                  <a:lstStyle/>
                  <a:p>
                    <a:r>
                      <a:rPr lang="en-US" i="0" dirty="0"/>
                      <a:t>0,00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209-45D2-A82E-1E37B7DF327C}"/>
                </c:ext>
              </c:extLst>
            </c:dLbl>
            <c:dLbl>
              <c:idx val="3"/>
              <c:layout>
                <c:manualLayout>
                  <c:x val="1.4697439324166685E-3"/>
                  <c:y val="1.4942874367117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209-45D2-A82E-1E37B7DF3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numCache>
            </c:numRef>
          </c:cat>
          <c:val>
            <c:numRef>
              <c:f>Лист1!$D$2:$D$5</c:f>
              <c:numCache>
                <c:formatCode>0.00</c:formatCode>
                <c:ptCount val="4"/>
                <c:pt idx="0">
                  <c:v>-399.81</c:v>
                </c:pt>
                <c:pt idx="1">
                  <c:v>-827.37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09-45D2-A82E-1E37B7DF32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8"/>
        <c:axId val="102792192"/>
        <c:axId val="102815616"/>
      </c:barChart>
      <c:catAx>
        <c:axId val="1027921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2815616"/>
        <c:crosses val="autoZero"/>
        <c:auto val="1"/>
        <c:lblAlgn val="ctr"/>
        <c:lblOffset val="100"/>
        <c:noMultiLvlLbl val="0"/>
      </c:catAx>
      <c:valAx>
        <c:axId val="1028156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10279219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40195633332912856"/>
          <c:y val="0.37732017302469378"/>
          <c:w val="0.10043061182662437"/>
          <c:h val="0.33193437276552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391603547318271E-4"/>
          <c:y val="1.3370299931621969E-2"/>
          <c:w val="0.96604647264165888"/>
          <c:h val="0.772555757396785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4.4109924246704376E-3"/>
                  <c:y val="0.1181043160626607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A8-4672-842A-7BA615FD1A57}"/>
                </c:ext>
              </c:extLst>
            </c:dLbl>
            <c:dLbl>
              <c:idx val="2"/>
              <c:layout>
                <c:manualLayout>
                  <c:x val="7.4104744664224981E-3"/>
                  <c:y val="-1.3370299931621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108220</c:v>
                </c:pt>
                <c:pt idx="1">
                  <c:v>12646</c:v>
                </c:pt>
                <c:pt idx="2">
                  <c:v>669</c:v>
                </c:pt>
                <c:pt idx="3">
                  <c:v>1698</c:v>
                </c:pt>
                <c:pt idx="4">
                  <c:v>6092</c:v>
                </c:pt>
                <c:pt idx="5">
                  <c:v>10651</c:v>
                </c:pt>
                <c:pt idx="6">
                  <c:v>2885</c:v>
                </c:pt>
                <c:pt idx="7">
                  <c:v>18786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A5-4C61-AFCB-E259808F6B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5118534915354877E-3"/>
                  <c:y val="0.102505632809101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A5-4C61-AFCB-E259808F6B4C}"/>
                </c:ext>
              </c:extLst>
            </c:dLbl>
            <c:dLbl>
              <c:idx val="1"/>
              <c:layout>
                <c:manualLayout>
                  <c:x val="-2.1775946592027889E-3"/>
                  <c:y val="-1.20860843778222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7A5-4C61-AFCB-E259808F6B4C}"/>
                </c:ext>
              </c:extLst>
            </c:dLbl>
            <c:dLbl>
              <c:idx val="2"/>
              <c:layout>
                <c:manualLayout>
                  <c:x val="7.1436349874767014E-3"/>
                  <c:y val="-6.60173859644958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7A5-4C61-AFCB-E259808F6B4C}"/>
                </c:ext>
              </c:extLst>
            </c:dLbl>
            <c:dLbl>
              <c:idx val="3"/>
              <c:layout>
                <c:manualLayout>
                  <c:x val="4.0780261723514823E-3"/>
                  <c:y val="-1.51833617320609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7A5-4C61-AFCB-E259808F6B4C}"/>
                </c:ext>
              </c:extLst>
            </c:dLbl>
            <c:dLbl>
              <c:idx val="4"/>
              <c:layout>
                <c:manualLayout>
                  <c:x val="3.9533374888509566E-3"/>
                  <c:y val="2.172410544008026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77-41D5-A7A8-A309EF68E511}"/>
                </c:ext>
              </c:extLst>
            </c:dLbl>
            <c:dLbl>
              <c:idx val="5"/>
              <c:layout>
                <c:manualLayout>
                  <c:x val="4.286180992486021E-3"/>
                  <c:y val="2.44459103435651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7A5-4C61-AFCB-E259808F6B4C}"/>
                </c:ext>
              </c:extLst>
            </c:dLbl>
            <c:dLbl>
              <c:idx val="6"/>
              <c:layout>
                <c:manualLayout>
                  <c:x val="5.5901514232340205E-3"/>
                  <c:y val="-6.685149965810984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277-41D5-A7A8-A309EF68E5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Лист1!$C$2:$C$9</c:f>
              <c:numCache>
                <c:formatCode>#,##0</c:formatCode>
                <c:ptCount val="8"/>
                <c:pt idx="0">
                  <c:v>109680.36900000001</c:v>
                </c:pt>
                <c:pt idx="1">
                  <c:v>9926.5409999999993</c:v>
                </c:pt>
                <c:pt idx="2">
                  <c:v>32.555</c:v>
                </c:pt>
                <c:pt idx="3">
                  <c:v>433.63</c:v>
                </c:pt>
                <c:pt idx="4">
                  <c:v>6358.01</c:v>
                </c:pt>
                <c:pt idx="5">
                  <c:v>11407.209000000001</c:v>
                </c:pt>
                <c:pt idx="6">
                  <c:v>7272.7020000000002</c:v>
                </c:pt>
                <c:pt idx="7">
                  <c:v>19232.397999999983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7A5-4C61-AFCB-E259808F6B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6322994924000043E-3"/>
                  <c:y val="7.5765032945857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0A8-4672-842A-7BA615FD1A57}"/>
                </c:ext>
              </c:extLst>
            </c:dLbl>
            <c:dLbl>
              <c:idx val="1"/>
              <c:layout>
                <c:manualLayout>
                  <c:x val="-1.470330808223479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0A8-4672-842A-7BA615FD1A57}"/>
                </c:ext>
              </c:extLst>
            </c:dLbl>
            <c:dLbl>
              <c:idx val="2"/>
              <c:layout>
                <c:manualLayout>
                  <c:x val="0"/>
                  <c:y val="4.45676664387398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Лист1!$D$2:$D$9</c:f>
              <c:numCache>
                <c:formatCode>#,##0</c:formatCode>
                <c:ptCount val="8"/>
                <c:pt idx="0">
                  <c:v>110784.03</c:v>
                </c:pt>
                <c:pt idx="1">
                  <c:v>10120.027</c:v>
                </c:pt>
                <c:pt idx="2">
                  <c:v>32.555</c:v>
                </c:pt>
                <c:pt idx="3">
                  <c:v>433.63</c:v>
                </c:pt>
                <c:pt idx="4">
                  <c:v>6358.01</c:v>
                </c:pt>
                <c:pt idx="5">
                  <c:v>9658.9740000000002</c:v>
                </c:pt>
                <c:pt idx="6">
                  <c:v>7381.9250000000002</c:v>
                </c:pt>
                <c:pt idx="7">
                  <c:v>16713.946999999996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A8-4672-842A-7BA615FD1A5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5.9808947465220946E-4"/>
                  <c:y val="8.9107609683395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0A8-4672-842A-7BA615FD1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Арендная плата  за землю</c:v>
                </c:pt>
                <c:pt idx="1">
                  <c:v>Аренда имущества составляющего казну</c:v>
                </c:pt>
                <c:pt idx="2">
                  <c:v>Аренда имущества находящегося в оперативном управлении</c:v>
                </c:pt>
                <c:pt idx="3">
                  <c:v>Плата за негативное воздействие на окружающую среду</c:v>
                </c:pt>
                <c:pt idx="4">
                  <c:v>доходы от оказаная платных услуг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</c:v>
                </c:pt>
                <c:pt idx="7">
                  <c:v>прочие поступления</c:v>
                </c:pt>
              </c:strCache>
            </c:strRef>
          </c:cat>
          <c:val>
            <c:numRef>
              <c:f>Лист1!$E$2:$E$9</c:f>
              <c:numCache>
                <c:formatCode>#,##0</c:formatCode>
                <c:ptCount val="8"/>
                <c:pt idx="0">
                  <c:v>109275.19899999999</c:v>
                </c:pt>
                <c:pt idx="1">
                  <c:v>10096.252</c:v>
                </c:pt>
                <c:pt idx="2">
                  <c:v>32.555</c:v>
                </c:pt>
                <c:pt idx="3">
                  <c:v>433.63</c:v>
                </c:pt>
                <c:pt idx="4">
                  <c:v>6358.01</c:v>
                </c:pt>
                <c:pt idx="5">
                  <c:v>9139.7540000000008</c:v>
                </c:pt>
                <c:pt idx="6">
                  <c:v>7373.9250000000002</c:v>
                </c:pt>
                <c:pt idx="7">
                  <c:v>10332.976000000013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0A8-4672-842A-7BA615FD1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1060352"/>
        <c:axId val="351061888"/>
      </c:barChart>
      <c:catAx>
        <c:axId val="3510603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351061888"/>
        <c:crosses val="autoZero"/>
        <c:auto val="1"/>
        <c:lblAlgn val="ctr"/>
        <c:lblOffset val="100"/>
        <c:noMultiLvlLbl val="0"/>
      </c:catAx>
      <c:valAx>
        <c:axId val="35106188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1060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4003322693370204"/>
          <c:y val="0"/>
          <c:w val="0.85848467817301344"/>
          <c:h val="0.2500505772828778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1416742678348846E-2"/>
          <c:y val="1.5620152697142512E-2"/>
          <c:w val="0.849666873503236"/>
          <c:h val="0.8435868786377617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 
всего за год 4 275 473 тыс. руб.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-1.1538028250907597E-2"/>
                  <c:y val="-3.70058337122950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DC-47CA-B0DC-923F0DCEE963}"/>
                </c:ext>
              </c:extLst>
            </c:dLbl>
            <c:dLbl>
              <c:idx val="1"/>
              <c:layout>
                <c:manualLayout>
                  <c:x val="7.2112676568172485E-3"/>
                  <c:y val="-2.9604861226181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C-47CA-B0DC-923F0DCEE963}"/>
                </c:ext>
              </c:extLst>
            </c:dLbl>
            <c:dLbl>
              <c:idx val="2"/>
              <c:layout>
                <c:manualLayout>
                  <c:x val="2.8845070627268993E-3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2DC-47CA-B0DC-923F0DCEE963}"/>
                </c:ext>
              </c:extLst>
            </c:dLbl>
            <c:dLbl>
              <c:idx val="3"/>
              <c:layout>
                <c:manualLayout>
                  <c:x val="4.3267605940903488E-3"/>
                  <c:y val="-2.96046669698361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субсидии</c:v>
                </c:pt>
                <c:pt idx="1">
                  <c:v>субвенции</c:v>
                </c:pt>
                <c:pt idx="2">
                  <c:v>прочие 
межбюджетные 
трансферты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3"/>
                <c:pt idx="0">
                  <c:v>2034475</c:v>
                </c:pt>
                <c:pt idx="1">
                  <c:v>2239196</c:v>
                </c:pt>
                <c:pt idx="2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75-4430-B363-09A3D15D7D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2024 год
всего за год 4 102 827 тыс. руб.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845070627269008E-2"/>
                  <c:y val="-1.4802333484918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2DC-47CA-B0DC-923F0DCEE963}"/>
                </c:ext>
              </c:extLst>
            </c:dLbl>
            <c:dLbl>
              <c:idx val="1"/>
              <c:layout>
                <c:manualLayout>
                  <c:x val="2.0191549439088245E-2"/>
                  <c:y val="-1.973644464655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DC-47CA-B0DC-923F0DCEE963}"/>
                </c:ext>
              </c:extLst>
            </c:dLbl>
            <c:dLbl>
              <c:idx val="2"/>
              <c:layout>
                <c:manualLayout>
                  <c:x val="1.442242175036431E-2"/>
                  <c:y val="-2.46707500645416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DC-47CA-B0DC-923F0DCEE963}"/>
                </c:ext>
              </c:extLst>
            </c:dLbl>
            <c:dLbl>
              <c:idx val="3"/>
              <c:layout>
                <c:manualLayout>
                  <c:x val="1.8749295907724846E-2"/>
                  <c:y val="-1.2335277904098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субсидии</c:v>
                </c:pt>
                <c:pt idx="1">
                  <c:v>субвенции</c:v>
                </c:pt>
                <c:pt idx="2">
                  <c:v>прочие 
межбюджетные 
трансферты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3"/>
                <c:pt idx="0">
                  <c:v>2085020</c:v>
                </c:pt>
                <c:pt idx="1">
                  <c:v>2016005</c:v>
                </c:pt>
                <c:pt idx="2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D75-4430-B363-09A3D15D7D5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2025 год 
всего за год  2 296 687 тыс. 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845070627268994E-2"/>
                  <c:y val="-2.9604666969836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DC-47CA-B0DC-923F0DCEE963}"/>
                </c:ext>
              </c:extLst>
            </c:dLbl>
            <c:dLbl>
              <c:idx val="1"/>
              <c:layout>
                <c:manualLayout>
                  <c:x val="5.4805634191811087E-2"/>
                  <c:y val="-4.80133694986845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2DC-47CA-B0DC-923F0DCEE963}"/>
                </c:ext>
              </c:extLst>
            </c:dLbl>
            <c:dLbl>
              <c:idx val="2"/>
              <c:layout>
                <c:manualLayout>
                  <c:x val="2.5960563564542096E-2"/>
                  <c:y val="-1.2335277904098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2DC-47CA-B0DC-923F0DCEE963}"/>
                </c:ext>
              </c:extLst>
            </c:dLbl>
            <c:dLbl>
              <c:idx val="3"/>
              <c:layout>
                <c:manualLayout>
                  <c:x val="3.8940845346813142E-2"/>
                  <c:y val="-2.22035002273770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2DC-47CA-B0DC-923F0DCEE9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субсидии</c:v>
                </c:pt>
                <c:pt idx="1">
                  <c:v>субвенции</c:v>
                </c:pt>
                <c:pt idx="2">
                  <c:v>прочие 
межбюджетные 
трансферты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3"/>
                <c:pt idx="0">
                  <c:v>303155</c:v>
                </c:pt>
                <c:pt idx="1">
                  <c:v>1991730</c:v>
                </c:pt>
                <c:pt idx="2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D75-4430-B363-09A3D15D7D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0919296"/>
        <c:axId val="350937472"/>
        <c:axId val="0"/>
      </c:bar3DChart>
      <c:catAx>
        <c:axId val="350919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50937472"/>
        <c:crosses val="autoZero"/>
        <c:auto val="1"/>
        <c:lblAlgn val="ctr"/>
        <c:lblOffset val="100"/>
        <c:noMultiLvlLbl val="0"/>
      </c:catAx>
      <c:valAx>
        <c:axId val="35093747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091929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300" b="1"/>
            </a:pPr>
            <a:endParaRPr lang="ru-RU"/>
          </a:p>
        </c:txPr>
      </c:legendEntry>
      <c:layout>
        <c:manualLayout>
          <c:xMode val="edge"/>
          <c:yMode val="edge"/>
          <c:x val="0.65393762469247063"/>
          <c:y val="4.0887463997014671E-2"/>
          <c:w val="0.33729199751432715"/>
          <c:h val="0.58808563674413161"/>
        </c:manualLayout>
      </c:layout>
      <c:overlay val="0"/>
      <c:txPr>
        <a:bodyPr/>
        <a:lstStyle/>
        <a:p>
          <a:pPr>
            <a:defRPr sz="13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702828175877023E-2"/>
          <c:y val="1.3739931095089385E-2"/>
          <c:w val="0.8203971982060303"/>
          <c:h val="0.8631931415388763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Лист1!$B$2:$B$6</c:f>
              <c:numCache>
                <c:formatCode>#,##0</c:formatCode>
                <c:ptCount val="5"/>
                <c:pt idx="0">
                  <c:v>2682461</c:v>
                </c:pt>
                <c:pt idx="1">
                  <c:v>2726517</c:v>
                </c:pt>
                <c:pt idx="2">
                  <c:v>2239196</c:v>
                </c:pt>
                <c:pt idx="3">
                  <c:v>2016005</c:v>
                </c:pt>
                <c:pt idx="4">
                  <c:v>1991730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C4-4C46-99CA-7491B6E2740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dLbl>
              <c:idx val="5"/>
              <c:layout>
                <c:manualLayout>
                  <c:x val="0"/>
                  <c:y val="4.29093049334551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C4-4C46-99CA-7491B6E274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Лист1!$C$2:$C$6</c:f>
              <c:numCache>
                <c:formatCode>#,##0</c:formatCode>
                <c:ptCount val="5"/>
                <c:pt idx="0">
                  <c:v>1019825</c:v>
                </c:pt>
                <c:pt idx="1">
                  <c:v>959848</c:v>
                </c:pt>
                <c:pt idx="2">
                  <c:v>2034475</c:v>
                </c:pt>
                <c:pt idx="3">
                  <c:v>2085020</c:v>
                </c:pt>
                <c:pt idx="4">
                  <c:v>303155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C4-4C46-99CA-7491B6E2740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прочие межбюджетные трансферты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8.0016721055503857E-3"/>
                  <c:y val="-2.46054844339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1C4-4C46-99CA-7491B6E27400}"/>
                </c:ext>
              </c:extLst>
            </c:dLbl>
            <c:dLbl>
              <c:idx val="2"/>
              <c:layout>
                <c:manualLayout>
                  <c:x val="2.7031237894475156E-3"/>
                  <c:y val="-2.23686222126407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E6E-4992-96A5-D33F465A1AF1}"/>
                </c:ext>
              </c:extLst>
            </c:dLbl>
            <c:dLbl>
              <c:idx val="3"/>
              <c:layout>
                <c:manualLayout>
                  <c:x val="6.7578094736186894E-3"/>
                  <c:y val="-3.13159830322552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704365097946731E-2"/>
                      <c:h val="4.45919364463410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E6E-4992-96A5-D33F465A1AF1}"/>
                </c:ext>
              </c:extLst>
            </c:dLbl>
            <c:dLbl>
              <c:idx val="4"/>
              <c:layout>
                <c:manualLayout>
                  <c:x val="1.3515618947236587E-3"/>
                  <c:y val="-2.4605484433904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E6E-4992-96A5-D33F465A1AF1}"/>
                </c:ext>
              </c:extLst>
            </c:dLbl>
            <c:dLbl>
              <c:idx val="5"/>
              <c:layout>
                <c:manualLayout>
                  <c:x val="4.2162360277700562E-3"/>
                  <c:y val="2.20461615376069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A2-4ECB-8B69-0DFBA0F2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Лист1!$D$2:$D$6</c:f>
              <c:numCache>
                <c:formatCode>#,##0</c:formatCode>
                <c:ptCount val="5"/>
                <c:pt idx="0">
                  <c:v>108384</c:v>
                </c:pt>
                <c:pt idx="1">
                  <c:v>43275</c:v>
                </c:pt>
                <c:pt idx="2">
                  <c:v>1802</c:v>
                </c:pt>
                <c:pt idx="3">
                  <c:v>1802</c:v>
                </c:pt>
                <c:pt idx="4">
                  <c:v>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C4-4C46-99CA-7491B6E2740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668259082324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C4-4C46-99CA-7491B6E27400}"/>
                </c:ext>
              </c:extLst>
            </c:dLbl>
            <c:dLbl>
              <c:idx val="1"/>
              <c:layout>
                <c:manualLayout>
                  <c:x val="9.837884064796798E-3"/>
                  <c:y val="-1.76369292300855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A2-4ECB-8B69-0DFBA0F29017}"/>
                </c:ext>
              </c:extLst>
            </c:dLbl>
            <c:dLbl>
              <c:idx val="2"/>
              <c:layout>
                <c:manualLayout>
                  <c:x val="1.6595690156457656E-2"/>
                  <c:y val="-2.66165468624396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A2-4ECB-8B69-0DFBA0F29017}"/>
                </c:ext>
              </c:extLst>
            </c:dLbl>
            <c:dLbl>
              <c:idx val="3"/>
              <c:layout>
                <c:manualLayout>
                  <c:x val="1.908341542032085E-2"/>
                  <c:y val="-2.1572862880698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C4-4C46-99CA-7491B6E27400}"/>
                </c:ext>
              </c:extLst>
            </c:dLbl>
            <c:dLbl>
              <c:idx val="4"/>
              <c:layout>
                <c:manualLayout>
                  <c:x val="1.6864944111080225E-2"/>
                  <c:y val="-3.03322200311076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C4-4C46-99CA-7491B6E27400}"/>
                </c:ext>
              </c:extLst>
            </c:dLbl>
            <c:dLbl>
              <c:idx val="5"/>
              <c:layout>
                <c:manualLayout>
                  <c:x val="1.6864833448717392E-2"/>
                  <c:y val="-2.425077769136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A2-4ECB-8B69-0DFBA0F29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г. 
Факт 
3 835 968 тыс. руб.</c:v>
                </c:pt>
                <c:pt idx="1">
                  <c:v>2022 г. 
Первоначальный план
3 729 640 тыс. руб.</c:v>
                </c:pt>
                <c:pt idx="2">
                  <c:v>2023 г. 
План
4 275 473 тыс. руб.</c:v>
                </c:pt>
                <c:pt idx="3">
                  <c:v>2024 г.
План
4 102 827 тыс. руб.</c:v>
                </c:pt>
                <c:pt idx="4">
                  <c:v>2025 г.
 План
2 296 687 тыс. руб.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 formatCode="#,##0">
                  <c:v>25298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1C4-4C46-99CA-7491B6E274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gapDepth val="71"/>
        <c:shape val="box"/>
        <c:axId val="351607808"/>
        <c:axId val="351625984"/>
        <c:axId val="0"/>
      </c:bar3DChart>
      <c:catAx>
        <c:axId val="35160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 baseline="0"/>
            </a:pPr>
            <a:endParaRPr lang="ru-RU"/>
          </a:p>
        </c:txPr>
        <c:crossAx val="351625984"/>
        <c:crosses val="autoZero"/>
        <c:auto val="1"/>
        <c:lblAlgn val="ctr"/>
        <c:lblOffset val="100"/>
        <c:tickLblSkip val="1"/>
        <c:noMultiLvlLbl val="0"/>
      </c:catAx>
      <c:valAx>
        <c:axId val="35162598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516078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781799493963149"/>
          <c:y val="0.12338195485054508"/>
          <c:w val="0.17218200506036854"/>
          <c:h val="0.56086977657445158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6133914767589309"/>
          <c:y val="0"/>
          <c:w val="0.63866082605470087"/>
          <c:h val="0.9431118769109454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2022 - 6 012,87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Лист1!$C$4:$C$13</c:f>
              <c:numCache>
                <c:formatCode>#,##0.00</c:formatCode>
                <c:ptCount val="10"/>
                <c:pt idx="0">
                  <c:v>2022912.3</c:v>
                </c:pt>
                <c:pt idx="1">
                  <c:v>1720590.17</c:v>
                </c:pt>
                <c:pt idx="2">
                  <c:v>102176.61</c:v>
                </c:pt>
                <c:pt idx="3">
                  <c:v>981772.25</c:v>
                </c:pt>
                <c:pt idx="4">
                  <c:v>417086.14</c:v>
                </c:pt>
                <c:pt idx="5">
                  <c:v>281389.45</c:v>
                </c:pt>
                <c:pt idx="6">
                  <c:v>202013.09</c:v>
                </c:pt>
                <c:pt idx="7">
                  <c:v>90000</c:v>
                </c:pt>
                <c:pt idx="8">
                  <c:v>28902.11</c:v>
                </c:pt>
                <c:pt idx="9">
                  <c:v>166027.04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93-4118-A642-D496F9BF813C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2023 - 7 205,98 тыс.руб.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Лист1!$D$4:$D$13</c:f>
              <c:numCache>
                <c:formatCode>#,##0.00</c:formatCode>
                <c:ptCount val="10"/>
                <c:pt idx="0">
                  <c:v>2303922.52</c:v>
                </c:pt>
                <c:pt idx="1">
                  <c:v>1166599.79</c:v>
                </c:pt>
                <c:pt idx="2">
                  <c:v>112576.7</c:v>
                </c:pt>
                <c:pt idx="3">
                  <c:v>1253480.68</c:v>
                </c:pt>
                <c:pt idx="4">
                  <c:v>498948.31</c:v>
                </c:pt>
                <c:pt idx="5">
                  <c:v>551148.71</c:v>
                </c:pt>
                <c:pt idx="6">
                  <c:v>250090.68</c:v>
                </c:pt>
                <c:pt idx="7">
                  <c:v>75000</c:v>
                </c:pt>
                <c:pt idx="8">
                  <c:v>31212.48</c:v>
                </c:pt>
                <c:pt idx="9">
                  <c:v>963000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93-4118-A642-D496F9BF813C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2024 - 6 226,65  тыс.руб.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35967591416793E-2"/>
                  <c:y val="-1.987259631558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C9-4962-9748-748496E7DD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Лист1!$E$4:$E$13</c:f>
              <c:numCache>
                <c:formatCode>#,##0.00</c:formatCode>
                <c:ptCount val="10"/>
                <c:pt idx="0">
                  <c:v>3601811.29</c:v>
                </c:pt>
                <c:pt idx="1">
                  <c:v>939562.5</c:v>
                </c:pt>
                <c:pt idx="2">
                  <c:v>103849.60000000001</c:v>
                </c:pt>
                <c:pt idx="3">
                  <c:v>530851.86</c:v>
                </c:pt>
                <c:pt idx="4">
                  <c:v>476711.02</c:v>
                </c:pt>
                <c:pt idx="5">
                  <c:v>306034.32</c:v>
                </c:pt>
                <c:pt idx="6">
                  <c:v>153848.59</c:v>
                </c:pt>
                <c:pt idx="7">
                  <c:v>75000</c:v>
                </c:pt>
                <c:pt idx="8">
                  <c:v>30976.06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3-4118-A642-D496F9BF813C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  <c:pt idx="0">
                  <c:v>2025 - 4 418,33 тыс.руб.</c:v>
                </c:pt>
              </c:strCache>
            </c:strRef>
          </c:tx>
          <c:invertIfNegative val="0"/>
          <c:dLbls>
            <c:dLbl>
              <c:idx val="9"/>
              <c:layout>
                <c:manualLayout>
                  <c:x val="-3.0215020314842893E-3"/>
                  <c:y val="-2.4840745394486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93-4118-A642-D496F9BF81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Лист1!$F$4:$F$13</c:f>
              <c:numCache>
                <c:formatCode>#,##0.00</c:formatCode>
                <c:ptCount val="10"/>
                <c:pt idx="0">
                  <c:v>2068604.09</c:v>
                </c:pt>
                <c:pt idx="1">
                  <c:v>913451.85</c:v>
                </c:pt>
                <c:pt idx="2">
                  <c:v>104753.39</c:v>
                </c:pt>
                <c:pt idx="3">
                  <c:v>364646.87</c:v>
                </c:pt>
                <c:pt idx="4">
                  <c:v>477165.16</c:v>
                </c:pt>
                <c:pt idx="5">
                  <c:v>255091.59</c:v>
                </c:pt>
                <c:pt idx="6">
                  <c:v>117606.54</c:v>
                </c:pt>
                <c:pt idx="7">
                  <c:v>78000</c:v>
                </c:pt>
                <c:pt idx="8">
                  <c:v>30999.38</c:v>
                </c:pt>
                <c:pt idx="9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F93-4118-A642-D496F9BF813C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Лист1!$G$4:$G$13</c:f>
            </c:numRef>
          </c:val>
          <c:shape val="box"/>
          <c:extLst>
            <c:ext xmlns:c16="http://schemas.microsoft.com/office/drawing/2014/chart" uri="{C3380CC4-5D6E-409C-BE32-E72D297353CC}">
              <c16:uniqueId val="{00000006-9F93-4118-A642-D496F9BF813C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2021 год -1 554,41 млн.руб.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solidFill>
                      <a:srgbClr val="0033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Лист1!$H$4:$H$13</c:f>
            </c:numRef>
          </c:val>
          <c:extLst>
            <c:ext xmlns:c16="http://schemas.microsoft.com/office/drawing/2014/chart" uri="{C3380CC4-5D6E-409C-BE32-E72D297353CC}">
              <c16:uniqueId val="{00000007-9F93-4118-A642-D496F9BF813C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2022 год - 939,62 млн.руб.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C000"/>
              </a:solidFill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>
                    <a:effectLst>
                      <a:glow rad="101600">
                        <a:schemeClr val="accent3">
                          <a:satMod val="175000"/>
                          <a:alpha val="40000"/>
                        </a:schemeClr>
                      </a:glo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Лист1!$I$4:$I$13</c:f>
            </c:numRef>
          </c:val>
          <c:extLst>
            <c:ext xmlns:c16="http://schemas.microsoft.com/office/drawing/2014/chart" uri="{C3380CC4-5D6E-409C-BE32-E72D297353CC}">
              <c16:uniqueId val="{00000008-9F93-4118-A642-D496F9BF813C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2023 год - 654,89 млн.руб.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solidFill>
                <a:schemeClr val="accent6">
                  <a:shade val="75000"/>
                  <a:satMod val="125000"/>
                  <a:lumMod val="75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 cap="none" spc="0">
                    <a:ln w="1905"/>
                    <a:gradFill>
                      <a:gsLst>
                        <a:gs pos="0">
                          <a:schemeClr val="accent6">
                            <a:shade val="20000"/>
                            <a:satMod val="200000"/>
                          </a:schemeClr>
                        </a:gs>
                        <a:gs pos="78000">
                          <a:schemeClr val="accent6">
                            <a:tint val="90000"/>
                            <a:shade val="89000"/>
                            <a:satMod val="220000"/>
                          </a:schemeClr>
                        </a:gs>
                        <a:gs pos="100000">
                          <a:schemeClr val="accent6">
                            <a:tint val="12000"/>
                            <a:satMod val="255000"/>
                          </a:schemeClr>
                        </a:gs>
                      </a:gsLst>
                      <a:lin ang="5400000"/>
                    </a:gradFill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Лист1!$B$4:$B$13</c:f>
              <c:strCache>
                <c:ptCount val="10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Культура, кинематография</c:v>
                </c:pt>
                <c:pt idx="3">
                  <c:v>Жилищно-коммунальное хозяйство</c:v>
                </c:pt>
                <c:pt idx="4">
                  <c:v>Общегосударственные вопросы</c:v>
                </c:pt>
                <c:pt idx="5">
                  <c:v>Национальная экономика</c:v>
                </c:pt>
                <c:pt idx="6">
                  <c:v>Физическая культура и спорт</c:v>
                </c:pt>
                <c:pt idx="7">
                  <c:v>Обслуживание государственного 
и муниципального долга</c:v>
                </c:pt>
                <c:pt idx="8">
                  <c:v>Национальная безопасность и
 правоохранительная деятельность </c:v>
                </c:pt>
                <c:pt idx="9">
                  <c:v>Охрана окружающей среды</c:v>
                </c:pt>
              </c:strCache>
            </c:strRef>
          </c:cat>
          <c:val>
            <c:numRef>
              <c:f>Лист1!$J$4:$J$13</c:f>
            </c:numRef>
          </c:val>
          <c:extLst>
            <c:ext xmlns:c16="http://schemas.microsoft.com/office/drawing/2014/chart" uri="{C3380CC4-5D6E-409C-BE32-E72D297353CC}">
              <c16:uniqueId val="{00000009-9F93-4118-A642-D496F9BF813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0610944"/>
        <c:axId val="350612480"/>
        <c:axId val="0"/>
      </c:bar3DChart>
      <c:catAx>
        <c:axId val="3506109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50612480"/>
        <c:crosses val="autoZero"/>
        <c:auto val="1"/>
        <c:lblAlgn val="ctr"/>
        <c:lblOffset val="100"/>
        <c:noMultiLvlLbl val="0"/>
      </c:catAx>
      <c:valAx>
        <c:axId val="350612480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3506109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9058338185778358"/>
          <c:y val="0.14227448906303056"/>
          <c:w val="0.35956186027639442"/>
          <c:h val="0.20262966960416945"/>
        </c:manualLayout>
      </c:layout>
      <c:overlay val="0"/>
      <c:txPr>
        <a:bodyPr/>
        <a:lstStyle/>
        <a:p>
          <a:pPr>
            <a:defRPr sz="11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600" dirty="0"/>
              <a:t>87</a:t>
            </a:r>
            <a:r>
              <a:rPr lang="ru-RU" sz="1600" dirty="0"/>
              <a:t>,</a:t>
            </a:r>
            <a:r>
              <a:rPr lang="en-US" sz="1600" dirty="0"/>
              <a:t>3</a:t>
            </a:r>
            <a:endParaRPr lang="ru-RU" sz="1600" dirty="0"/>
          </a:p>
        </c:rich>
      </c:tx>
      <c:layout>
        <c:manualLayout>
          <c:xMode val="edge"/>
          <c:yMode val="edge"/>
          <c:x val="0.30425856637398102"/>
          <c:y val="6.9557023694064024E-2"/>
        </c:manualLayout>
      </c:layout>
      <c:overlay val="1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06091817683924"/>
          <c:y val="4.1088851619226478E-2"/>
          <c:w val="0.70426710538386383"/>
          <c:h val="0.71524339761335498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Субсидии из краевого бюджета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E5D-4DE5-AA39-C8429CB2EDD5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7E5D-4DE5-AA39-C8429CB2EDD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7E5D-4DE5-AA39-C8429CB2EDD5}"/>
              </c:ext>
            </c:extLst>
          </c:dPt>
          <c:dPt>
            <c:idx val="3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6-7E5D-4DE5-AA39-C8429CB2EDD5}"/>
              </c:ext>
            </c:extLst>
          </c:dPt>
          <c:dLbls>
            <c:dLbl>
              <c:idx val="0"/>
              <c:layout>
                <c:manualLayout>
                  <c:x val="2.475358488433059E-2"/>
                  <c:y val="-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5D-4DE5-AA39-C8429CB2EDD5}"/>
                </c:ext>
              </c:extLst>
            </c:dLbl>
            <c:dLbl>
              <c:idx val="1"/>
              <c:layout>
                <c:manualLayout>
                  <c:x val="8.2395116046719234E-3"/>
                  <c:y val="-1.27291792540554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5D-4DE5-AA39-C8429CB2EDD5}"/>
                </c:ext>
              </c:extLst>
            </c:dLbl>
            <c:dLbl>
              <c:idx val="2"/>
              <c:layout>
                <c:manualLayout>
                  <c:x val="1.35998523648572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5D-4DE5-AA39-C8429CB2EDD5}"/>
                </c:ext>
              </c:extLst>
            </c:dLbl>
            <c:dLbl>
              <c:idx val="3"/>
              <c:layout>
                <c:manualLayout>
                  <c:x val="1.6622041779269993E-2"/>
                  <c:y val="-4.83203540550288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</c:v>
                </c:pt>
                <c:pt idx="1">
                  <c:v>249.8</c:v>
                </c:pt>
                <c:pt idx="2">
                  <c:v>412.7</c:v>
                </c:pt>
                <c:pt idx="3">
                  <c:v>170.1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E5D-4DE5-AA39-C8429CB2EDD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Средства бюджета города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2.0112287718518661E-2"/>
                  <c:y val="-7.7350443648881466E-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en-US" sz="1600" b="1" dirty="0"/>
                      <a:t>52,4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E5D-4DE5-AA39-C8429CB2EDD5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52.4</c:v>
                </c:pt>
                <c:pt idx="1">
                  <c:v>52.4</c:v>
                </c:pt>
                <c:pt idx="2">
                  <c:v>99.6</c:v>
                </c:pt>
                <c:pt idx="3">
                  <c:v>87.3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E5D-4DE5-AA39-C8429CB2ED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4280704"/>
        <c:axId val="114307072"/>
        <c:axId val="0"/>
      </c:bar3DChart>
      <c:catAx>
        <c:axId val="11428070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14307072"/>
        <c:crosses val="autoZero"/>
        <c:auto val="1"/>
        <c:lblAlgn val="ctr"/>
        <c:lblOffset val="100"/>
        <c:noMultiLvlLbl val="0"/>
      </c:catAx>
      <c:valAx>
        <c:axId val="1143070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4280704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82309290596326434"/>
          <c:w val="0.69394870821034871"/>
          <c:h val="0.16433227982960433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574798653611756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3665819316089425E-2"/>
                  <c:y val="-7.4546671960682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D8-4AA8-BC2F-6E86DC10FB0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4.3911938238377461E-2"/>
                  <c:y val="-7.9871434243588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D8-4AA8-BC2F-6E86DC10FB03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214.7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296610966505218E-2"/>
                  <c:y val="-9.584572109230579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 рамках  реализации регионального проекта "Обеспечение устойчивого сокращения непригодного для проживания жилищного фонда". Осуществляются  мероприятия по строительству объекта  «Многоквартирные жилые дома корпус 1 (1 этап строительства), корпус 2 (2 этап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4405376"/>
        <c:axId val="114406912"/>
        <c:axId val="0"/>
      </c:bar3DChart>
      <c:catAx>
        <c:axId val="114405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406912"/>
        <c:crosses val="autoZero"/>
        <c:auto val="0"/>
        <c:lblAlgn val="ctr"/>
        <c:lblOffset val="100"/>
        <c:noMultiLvlLbl val="0"/>
      </c:catAx>
      <c:valAx>
        <c:axId val="1144069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14405376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0246684262410047"/>
          <c:y val="0.22254371092422903"/>
          <c:w val="0.570204555335732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7993240279030862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2238176498389113E-2"/>
                  <c:y val="-6.0727258507929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79E-4D0D-8142-38FEDF0552A0}"/>
                </c:ext>
              </c:extLst>
            </c:dLbl>
            <c:dLbl>
              <c:idx val="1"/>
              <c:layout>
                <c:manualLayout>
                  <c:x val="2.9187251345335671E-2"/>
                  <c:y val="-6.6674690235979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9E-4D0D-8142-38FEDF0552A0}"/>
                </c:ext>
              </c:extLst>
            </c:dLbl>
            <c:dLbl>
              <c:idx val="2"/>
              <c:layout>
                <c:manualLayout>
                  <c:x val="0"/>
                  <c:y val="-5.6500601416472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B3-4DE5-B111-253E3086B15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945.4</c:v>
                </c:pt>
                <c:pt idx="1">
                  <c:v>44.95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64277443303877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79E-4D0D-8142-38FEDF0552A0}"/>
                </c:ext>
              </c:extLst>
            </c:dLbl>
            <c:dLbl>
              <c:idx val="1"/>
              <c:layout>
                <c:manualLayout>
                  <c:x val="3.198728305646429E-2"/>
                  <c:y val="-5.8789764100285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9E-4D0D-8142-38FEDF0552A0}"/>
                </c:ext>
              </c:extLst>
            </c:dLbl>
            <c:dLbl>
              <c:idx val="2"/>
              <c:layout>
                <c:manualLayout>
                  <c:x val="1.1107499716026172E-2"/>
                  <c:y val="-6.5421749008546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BB3-4DE5-B111-253E3086B156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 рамках реализации регионального проекта "Чистая страна"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>
                  <c:v>9.6</c:v>
                </c:pt>
                <c:pt idx="1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4472448"/>
        <c:axId val="114473984"/>
        <c:axId val="0"/>
      </c:bar3DChart>
      <c:catAx>
        <c:axId val="114472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14473984"/>
        <c:crosses val="autoZero"/>
        <c:auto val="0"/>
        <c:lblAlgn val="ctr"/>
        <c:lblOffset val="100"/>
        <c:noMultiLvlLbl val="0"/>
      </c:catAx>
      <c:valAx>
        <c:axId val="11447398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extTo"/>
        <c:crossAx val="114472448"/>
        <c:crosses val="autoZero"/>
        <c:crossBetween val="between"/>
      </c:valAx>
    </c:plotArea>
    <c:legend>
      <c:legendPos val="t"/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2440541114180486"/>
          <c:y val="0.29126720636067616"/>
          <c:w val="0.18421223224038694"/>
          <c:h val="0.14350257378809761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995822081749E-2"/>
                  <c:y val="-4.6009380600223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201-46BB-A3FC-020D1FBCD48F}"/>
                </c:ext>
              </c:extLst>
            </c:dLbl>
            <c:dLbl>
              <c:idx val="1"/>
              <c:layout>
                <c:manualLayout>
                  <c:x val="2.0396448769486687E-2"/>
                  <c:y val="-5.6233687400272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201-46BB-A3FC-020D1FBCD48F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</c:strCache>
            </c:strRef>
          </c:cat>
          <c:val>
            <c:numRef>
              <c:f>Лист1!$C$2:$C$3</c:f>
              <c:numCache>
                <c:formatCode>#,##0.00</c:formatCode>
                <c:ptCount val="2"/>
                <c:pt idx="0" formatCode="#,##0.0">
                  <c:v>40.6</c:v>
                </c:pt>
                <c:pt idx="1">
                  <c:v>116.15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2456027183676494E-2"/>
                  <c:y val="-4.600938060022325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2.9437488805098666E-2"/>
                  <c:y val="-3.853315815150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1"/>
                <c:pt idx="0">
                  <c:v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0.4</c:v>
                </c:pt>
                <c:pt idx="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42528"/>
        <c:axId val="2756608"/>
        <c:axId val="0"/>
      </c:bar3DChart>
      <c:catAx>
        <c:axId val="27425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56608"/>
        <c:crosses val="autoZero"/>
        <c:auto val="0"/>
        <c:lblAlgn val="ctr"/>
        <c:lblOffset val="100"/>
        <c:noMultiLvlLbl val="0"/>
      </c:catAx>
      <c:valAx>
        <c:axId val="27566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742528"/>
        <c:crosses val="autoZero"/>
        <c:crossBetween val="between"/>
      </c:valAx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lnSpc>
                <a:spcPts val="1680"/>
              </a:lnSpc>
              <a:defRPr sz="12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lnSpc>
                <a:spcPts val="1680"/>
              </a:lnSpc>
              <a:defRPr lang="ru-RU" sz="12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4105348838791154"/>
          <c:y val="0.34793413896095299"/>
          <c:w val="0.17103582520848523"/>
          <c:h val="0.14271703305107808"/>
        </c:manualLayout>
      </c:layout>
      <c:overlay val="0"/>
      <c:txPr>
        <a:bodyPr anchor="b"/>
        <a:lstStyle/>
        <a:p>
          <a:pPr>
            <a:lnSpc>
              <a:spcPts val="1680"/>
            </a:lnSpc>
            <a:defRPr sz="12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47-4766-A329-02D22C00556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2969442210456702E-2"/>
                  <c:y val="-2.5622803151932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D47-4766-A329-02D22C005564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D47-4766-A329-02D22C005564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D47-4766-A329-02D22C005564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D47-4766-A329-02D22C0055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1530.4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D47-4766-A329-02D22C00556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998960442426502E-2"/>
                  <c:y val="-8.21673651344898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D47-4766-A329-02D22C005564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47-4766-A329-02D22C005564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D47-4766-A329-02D22C005564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D47-4766-A329-02D22C00556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D47-4766-A329-02D22C00556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352268288"/>
        <c:axId val="352269824"/>
        <c:axId val="0"/>
      </c:bar3DChart>
      <c:catAx>
        <c:axId val="35226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52269824"/>
        <c:crosses val="autoZero"/>
        <c:auto val="0"/>
        <c:lblAlgn val="ctr"/>
        <c:lblOffset val="100"/>
        <c:noMultiLvlLbl val="0"/>
      </c:catAx>
      <c:valAx>
        <c:axId val="35226982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35226828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"/>
          <c:y val="0.34512998245041304"/>
          <c:w val="0.36047431410656466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4937642118589107E-2"/>
                  <c:y val="-7.42156846376037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6.927120582515104E-3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171.5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8998960442426502E-2"/>
                  <c:y val="-8.21673651344898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38368"/>
        <c:axId val="132539904"/>
        <c:axId val="0"/>
      </c:bar3DChart>
      <c:catAx>
        <c:axId val="1325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539904"/>
        <c:crosses val="autoZero"/>
        <c:auto val="0"/>
        <c:lblAlgn val="ctr"/>
        <c:lblOffset val="100"/>
        <c:noMultiLvlLbl val="0"/>
      </c:catAx>
      <c:valAx>
        <c:axId val="132539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538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9.4495197269121797E-2"/>
          <c:y val="0.21649650209540347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503592624075361E-2"/>
          <c:y val="2.7822000045966411E-2"/>
          <c:w val="0.71494414057352806"/>
          <c:h val="0.8656215262917527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1721776</c:v>
                </c:pt>
                <c:pt idx="1">
                  <c:v>1938797</c:v>
                </c:pt>
                <c:pt idx="2">
                  <c:v>2020335</c:v>
                </c:pt>
                <c:pt idx="3">
                  <c:v>2098590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34-4350-9591-0A2B090D2B6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2-D034-4350-9591-0A2B090D2B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161648</c:v>
                </c:pt>
                <c:pt idx="1">
                  <c:v>164343</c:v>
                </c:pt>
                <c:pt idx="2">
                  <c:v>161483</c:v>
                </c:pt>
                <c:pt idx="3">
                  <c:v>153042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34-4350-9591-0A2B090D2B6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66"/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  <c:pt idx="3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3729640</c:v>
                </c:pt>
                <c:pt idx="1">
                  <c:v>4275473</c:v>
                </c:pt>
                <c:pt idx="2">
                  <c:v>4102827</c:v>
                </c:pt>
                <c:pt idx="3">
                  <c:v>2296687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34-4350-9591-0A2B090D2B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1193472"/>
        <c:axId val="341195008"/>
      </c:barChart>
      <c:catAx>
        <c:axId val="341193472"/>
        <c:scaling>
          <c:orientation val="minMax"/>
        </c:scaling>
        <c:delete val="0"/>
        <c:axPos val="b"/>
        <c:numFmt formatCode="#,##0.00" sourceLinked="0"/>
        <c:majorTickMark val="out"/>
        <c:minorTickMark val="none"/>
        <c:tickLblPos val="nextTo"/>
        <c:crossAx val="341195008"/>
        <c:crosses val="autoZero"/>
        <c:auto val="1"/>
        <c:lblAlgn val="ctr"/>
        <c:lblOffset val="100"/>
        <c:noMultiLvlLbl val="0"/>
      </c:catAx>
      <c:valAx>
        <c:axId val="34119500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4119347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637534449577286"/>
          <c:y val="9.6937632554704681E-2"/>
          <c:w val="0.19362465550422714"/>
          <c:h val="0.81206882332843566"/>
        </c:manualLayout>
      </c:layout>
      <c:overlay val="0"/>
      <c:txPr>
        <a:bodyPr/>
        <a:lstStyle/>
        <a:p>
          <a:pPr>
            <a:defRPr sz="139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0-D26B-47A1-ABBD-0FA73F455F0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766744507702737E-2"/>
                  <c:y val="-2.3855041490658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79-4FA2-994F-15DDC72A4CE0}"/>
                </c:ext>
              </c:extLst>
            </c:dLbl>
            <c:dLbl>
              <c:idx val="1"/>
              <c:layout>
                <c:manualLayout>
                  <c:x val="1.7576644909989319E-2"/>
                  <c:y val="-3.4457282153173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79-4FA2-994F-15DDC72A4CE0}"/>
                </c:ext>
              </c:extLst>
            </c:dLbl>
            <c:dLbl>
              <c:idx val="2"/>
              <c:layout>
                <c:manualLayout>
                  <c:x val="1.6734984214968607E-2"/>
                  <c:y val="-2.65056016562880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CB-466F-BBAD-29F03909B6D6}"/>
                </c:ext>
              </c:extLst>
            </c:dLbl>
            <c:dLbl>
              <c:idx val="4"/>
              <c:layout>
                <c:manualLayout>
                  <c:x val="1.5423739849817472E-2"/>
                  <c:y val="-6.96492077538276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26B-47A1-ABBD-0FA73F455F02}"/>
                </c:ext>
              </c:extLst>
            </c:dLbl>
            <c:dLbl>
              <c:idx val="5"/>
              <c:layout>
                <c:manualLayout>
                  <c:x val="2.9758706764934105E-2"/>
                  <c:y val="-2.58007527725143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179.6</c:v>
                </c:pt>
                <c:pt idx="1">
                  <c:v>47.2</c:v>
                </c:pt>
                <c:pt idx="2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6B-47A1-ABBD-0FA73F455F0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6676152162107437E-2"/>
                  <c:y val="-7.152069884763570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/>
                    </a:pPr>
                    <a:r>
                      <a:rPr lang="en-US" dirty="0"/>
                      <a:t>1,9</a:t>
                    </a:r>
                  </a:p>
                  <a:p>
                    <a:pPr>
                      <a:defRPr sz="1600"/>
                    </a:pP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698168533384609E-2"/>
                      <c:h val="4.27733661016821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D26B-47A1-ABBD-0FA73F455F02}"/>
                </c:ext>
              </c:extLst>
            </c:dLbl>
            <c:dLbl>
              <c:idx val="1"/>
              <c:layout>
                <c:manualLayout>
                  <c:x val="1.9839137843289282E-2"/>
                  <c:y val="-2.0640602218011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26B-47A1-ABBD-0FA73F455F02}"/>
                </c:ext>
              </c:extLst>
            </c:dLbl>
            <c:dLbl>
              <c:idx val="2"/>
              <c:layout>
                <c:manualLayout>
                  <c:x val="1.2753731470686E-2"/>
                  <c:y val="-7.7402258317543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26B-47A1-ABBD-0FA73F455F02}"/>
                </c:ext>
              </c:extLst>
            </c:dLbl>
            <c:dLbl>
              <c:idx val="4"/>
              <c:layout>
                <c:manualLayout>
                  <c:x val="2.9758595183731387E-2"/>
                  <c:y val="-3.870133231430517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0,5</a:t>
                    </a:r>
                    <a:r>
                      <a:rPr lang="ru-RU" dirty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26B-47A1-ABBD-0FA73F455F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1.86</c:v>
                </c:pt>
                <c:pt idx="1">
                  <c:v>0.5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26B-47A1-ABBD-0FA73F455F0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657152"/>
        <c:axId val="132658688"/>
        <c:axId val="0"/>
      </c:bar3DChart>
      <c:catAx>
        <c:axId val="132657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658688"/>
        <c:crosses val="autoZero"/>
        <c:auto val="0"/>
        <c:lblAlgn val="ctr"/>
        <c:lblOffset val="100"/>
        <c:noMultiLvlLbl val="0"/>
      </c:catAx>
      <c:valAx>
        <c:axId val="1326586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657152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6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6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36139024713390933"/>
          <c:y val="0.39408403319252661"/>
          <c:w val="0.26540247457348548"/>
          <c:h val="9.98774898569115E-2"/>
        </c:manualLayout>
      </c:layout>
      <c:overlay val="0"/>
      <c:txPr>
        <a:bodyPr anchor="b"/>
        <a:lstStyle/>
        <a:p>
          <a:pPr>
            <a:defRPr sz="16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E7A1-4AEE-B374-9E79452D80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5241809500436698E-2"/>
                  <c:y val="-5.4288226435566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A1-4AEE-B374-9E79452D80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0427244027215739E-2"/>
                  <c:y val="-6.0962883809460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A1-4AEE-B374-9E79452D80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38368"/>
        <c:axId val="132539904"/>
        <c:axId val="0"/>
      </c:bar3DChart>
      <c:catAx>
        <c:axId val="1325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539904"/>
        <c:crosses val="autoZero"/>
        <c:auto val="0"/>
        <c:lblAlgn val="ctr"/>
        <c:lblOffset val="100"/>
        <c:noMultiLvlLbl val="0"/>
      </c:catAx>
      <c:valAx>
        <c:axId val="132539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538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egendEntry>
        <c:idx val="0"/>
        <c:delete val="1"/>
      </c:legendEntry>
      <c:legendEntry>
        <c:idx val="1"/>
        <c:txPr>
          <a:bodyPr anchor="b"/>
          <a:lstStyle/>
          <a:p>
            <a:pPr>
              <a:defRPr sz="1400" spc="-150">
                <a:latin typeface="Albertus Medium" panose="020E0602030304020304" pitchFamily="34" charset="0"/>
              </a:defRPr>
            </a:pPr>
            <a:endParaRPr lang="ru-RU"/>
          </a:p>
        </c:txPr>
      </c:legendEntry>
      <c:legendEntry>
        <c:idx val="2"/>
        <c:txPr>
          <a:bodyPr anchor="b"/>
          <a:lstStyle/>
          <a:p>
            <a:pPr>
              <a:defRPr lang="ru-RU" sz="1400" b="0" i="0" u="none" strike="noStrike" kern="1200" spc="-150" baseline="0">
                <a:solidFill>
                  <a:prstClr val="black"/>
                </a:solidFill>
                <a:latin typeface="Albertus Medium" panose="020E0602030304020304" pitchFamily="34" charset="0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16530270537166403"/>
          <c:y val="0.30080208401537756"/>
          <c:w val="0.18301618784964391"/>
          <c:h val="0.14738930258961813"/>
        </c:manualLayout>
      </c:layout>
      <c:overlay val="0"/>
      <c:txPr>
        <a:bodyPr anchor="b"/>
        <a:lstStyle/>
        <a:p>
          <a:pPr>
            <a:defRPr sz="1400" spc="-150">
              <a:latin typeface="Albertus Medium" panose="020E06020303040203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28282378878162956"/>
          <c:w val="0.973054691454036"/>
          <c:h val="0.6412566360876202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Федеральный бюджет и Фонд содействия реформирования ЖКХ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E7A1-4AEE-B374-9E79452D801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Краевой бюджет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5241809500436698E-2"/>
                  <c:y val="-6.9137303688183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157.9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7A1-4AEE-B374-9E79452D801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Местный бюджет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0427244027215739E-2"/>
                  <c:y val="-6.0962883809460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A1-4AEE-B374-9E79452D801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края.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7A1-4AEE-B374-9E79452D801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2538368"/>
        <c:axId val="132539904"/>
        <c:axId val="0"/>
      </c:bar3DChart>
      <c:catAx>
        <c:axId val="132538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2539904"/>
        <c:crosses val="autoZero"/>
        <c:auto val="0"/>
        <c:lblAlgn val="ctr"/>
        <c:lblOffset val="100"/>
        <c:noMultiLvlLbl val="0"/>
      </c:catAx>
      <c:valAx>
        <c:axId val="132539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325383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6686897124239052"/>
          <c:y val="5.9141754419661192E-2"/>
          <c:w val="0.52824439225747621"/>
          <c:h val="0.9307254265101706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C825-4710-A29F-D83225CB9EAD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C825-4710-A29F-D83225CB9EAD}"/>
            </c:ext>
          </c:extLst>
        </c:ser>
        <c:ser>
          <c:idx val="2"/>
          <c:order val="2"/>
          <c:tx>
            <c:strRef>
              <c:f>Лист1!$G$3</c:f>
              <c:strCache>
                <c:ptCount val="1"/>
                <c:pt idx="0">
                  <c:v>2020 год -3 864,91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Лист1!$G$4:$G$10</c:f>
            </c:numRef>
          </c:val>
          <c:extLst>
            <c:ext xmlns:c16="http://schemas.microsoft.com/office/drawing/2014/chart" uri="{C3380CC4-5D6E-409C-BE32-E72D297353CC}">
              <c16:uniqueId val="{00000002-C825-4710-A29F-D83225CB9EAD}"/>
            </c:ext>
          </c:extLst>
        </c:ser>
        <c:ser>
          <c:idx val="3"/>
          <c:order val="3"/>
          <c:tx>
            <c:strRef>
              <c:f>Лист1!$E$3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Лист1!$E$4:$E$10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C825-4710-A29F-D83225CB9EAD}"/>
            </c:ext>
          </c:extLst>
        </c:ser>
        <c:ser>
          <c:idx val="4"/>
          <c:order val="4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C825-4710-A29F-D83225CB9EAD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2023 год - 4 080,84 млн.руб.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2266.48</c:v>
                </c:pt>
                <c:pt idx="1">
                  <c:v>1111</c:v>
                </c:pt>
                <c:pt idx="2">
                  <c:v>127.79</c:v>
                </c:pt>
                <c:pt idx="3">
                  <c:v>218.65</c:v>
                </c:pt>
                <c:pt idx="4">
                  <c:v>246.5</c:v>
                </c:pt>
                <c:pt idx="5">
                  <c:v>106.3</c:v>
                </c:pt>
                <c:pt idx="6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25-4710-A29F-D83225CB9EAD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2024 год - 5 060,64 млн.руб.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3564.37</c:v>
                </c:pt>
                <c:pt idx="1">
                  <c:v>897.74</c:v>
                </c:pt>
                <c:pt idx="2">
                  <c:v>119.06</c:v>
                </c:pt>
                <c:pt idx="3">
                  <c:v>219.03899999999999</c:v>
                </c:pt>
                <c:pt idx="4">
                  <c:v>150.25</c:v>
                </c:pt>
                <c:pt idx="5">
                  <c:v>106.06</c:v>
                </c:pt>
                <c:pt idx="6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825-4710-A29F-D83225CB9EAD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2025 год - 3 466,49 млн.руб.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89000"/>
                  </a:schemeClr>
                </a:gs>
                <a:gs pos="23000">
                  <a:schemeClr val="accent1">
                    <a:lumMod val="89000"/>
                  </a:schemeClr>
                </a:gs>
                <a:gs pos="69000">
                  <a:schemeClr val="accent1">
                    <a:lumMod val="75000"/>
                  </a:schemeClr>
                </a:gs>
                <a:gs pos="97000">
                  <a:schemeClr val="accent1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образования»</c:v>
                </c:pt>
                <c:pt idx="1">
                  <c:v>«Социальная поддержка граждан»</c:v>
                </c:pt>
                <c:pt idx="2">
                  <c:v>«Сохранение и развитие культуры»</c:v>
                </c:pt>
                <c:pt idx="3">
                  <c:v>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</c:v>
                </c:pt>
                <c:pt idx="4">
                  <c:v> «Развитие физической культуры и спорта»</c:v>
                </c:pt>
                <c:pt idx="5">
                  <c:v>«Безопасный Пятигорск»</c:v>
                </c:pt>
                <c:pt idx="6">
                  <c:v>«Молодежная политика»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2031.16</c:v>
                </c:pt>
                <c:pt idx="1">
                  <c:v>871.67</c:v>
                </c:pt>
                <c:pt idx="2">
                  <c:v>119.97</c:v>
                </c:pt>
                <c:pt idx="3">
                  <c:v>219.48</c:v>
                </c:pt>
                <c:pt idx="4">
                  <c:v>114.01</c:v>
                </c:pt>
                <c:pt idx="5">
                  <c:v>106.08</c:v>
                </c:pt>
                <c:pt idx="6">
                  <c:v>4.12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825-4710-A29F-D83225CB9EA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2776576"/>
        <c:axId val="352778112"/>
        <c:axId val="0"/>
      </c:bar3DChart>
      <c:catAx>
        <c:axId val="352776576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52778112"/>
        <c:crosses val="autoZero"/>
        <c:auto val="1"/>
        <c:lblAlgn val="ctr"/>
        <c:lblOffset val="100"/>
        <c:noMultiLvlLbl val="0"/>
      </c:catAx>
      <c:valAx>
        <c:axId val="352778112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3527765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1947244090287024"/>
          <c:y val="0.18650926412216826"/>
          <c:w val="0.31461701911969886"/>
          <c:h val="0.2441270753639020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712293791752908"/>
          <c:y val="2.8085645739227463E-2"/>
          <c:w val="0.63866082605470087"/>
          <c:h val="0.9611669348861631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Лист1!$C$4:$C$10</c:f>
            </c:numRef>
          </c:val>
          <c:shape val="box"/>
          <c:extLst>
            <c:ext xmlns:c16="http://schemas.microsoft.com/office/drawing/2014/chart" uri="{C3380CC4-5D6E-409C-BE32-E72D297353CC}">
              <c16:uniqueId val="{00000000-3E4D-4472-A4C4-0BE87CF1D24A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Лист1!$D$4:$D$10</c:f>
            </c:numRef>
          </c:val>
          <c:shape val="box"/>
          <c:extLst>
            <c:ext xmlns:c16="http://schemas.microsoft.com/office/drawing/2014/chart" uri="{C3380CC4-5D6E-409C-BE32-E72D297353CC}">
              <c16:uniqueId val="{00000001-3E4D-4472-A4C4-0BE87CF1D24A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- 1 093,97 млн.руб.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Лист1!$E$4:$E$10</c:f>
            </c:numRef>
          </c:val>
          <c:extLst>
            <c:ext xmlns:c16="http://schemas.microsoft.com/office/drawing/2014/chart" uri="{C3380CC4-5D6E-409C-BE32-E72D297353CC}">
              <c16:uniqueId val="{00000002-3E4D-4472-A4C4-0BE87CF1D24A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Лист1!$F$4:$F$10</c:f>
            </c:numRef>
          </c:val>
          <c:shape val="box"/>
          <c:extLst>
            <c:ext xmlns:c16="http://schemas.microsoft.com/office/drawing/2014/chart" uri="{C3380CC4-5D6E-409C-BE32-E72D297353CC}">
              <c16:uniqueId val="{00000003-3E4D-4472-A4C4-0BE87CF1D24A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Лист1!$G$4:$G$10</c:f>
            </c:numRef>
          </c:val>
          <c:shape val="box"/>
          <c:extLst>
            <c:ext xmlns:c16="http://schemas.microsoft.com/office/drawing/2014/chart" uri="{C3380CC4-5D6E-409C-BE32-E72D297353CC}">
              <c16:uniqueId val="{00000004-3E4D-4472-A4C4-0BE87CF1D24A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2023 год - 3 092,50 млн.руб.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1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0"/>
                  <c:y val="1.922397505182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4D-4472-A4C4-0BE87CF1D2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Лист1!$H$4:$H$10</c:f>
              <c:numCache>
                <c:formatCode>_(* #,##0.00_);_(* \(#,##0.00\);_(* "-"??_);_(@_)</c:formatCode>
                <c:ptCount val="7"/>
                <c:pt idx="0">
                  <c:v>835.95</c:v>
                </c:pt>
                <c:pt idx="1">
                  <c:v>1223.31</c:v>
                </c:pt>
                <c:pt idx="2">
                  <c:v>513</c:v>
                </c:pt>
                <c:pt idx="3">
                  <c:v>192.59</c:v>
                </c:pt>
                <c:pt idx="4">
                  <c:v>45</c:v>
                </c:pt>
                <c:pt idx="5">
                  <c:v>230.85</c:v>
                </c:pt>
                <c:pt idx="6">
                  <c:v>51.8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4D-4472-A4C4-0BE87CF1D24A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2024 год - 1 135,56 млн.руб.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1"/>
              <c:layout>
                <c:manualLayout>
                  <c:x val="-2.9641897865688906E-3"/>
                  <c:y val="-3.8447950103642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3E-4E5A-85A2-D3CEB5996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Лист1!$I$4:$I$10</c:f>
              <c:numCache>
                <c:formatCode>_(* #,##0.00_);_(* \(#,##0.00\);_(* "-"??_);_(@_)</c:formatCode>
                <c:ptCount val="7"/>
                <c:pt idx="0">
                  <c:v>189.31</c:v>
                </c:pt>
                <c:pt idx="1">
                  <c:v>246.05</c:v>
                </c:pt>
                <c:pt idx="2">
                  <c:v>302.95999999999998</c:v>
                </c:pt>
                <c:pt idx="3">
                  <c:v>171.83</c:v>
                </c:pt>
                <c:pt idx="4">
                  <c:v>0</c:v>
                </c:pt>
                <c:pt idx="5">
                  <c:v>175.19</c:v>
                </c:pt>
                <c:pt idx="6">
                  <c:v>50.22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4D-4472-A4C4-0BE87CF1D24A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2025 год - 921,39  млн.руб.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105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Лист1!$B$4:$B$10</c:f>
              <c:strCache>
                <c:ptCount val="7"/>
                <c:pt idx="0">
                  <c:v>«Развитие жилищно-коммунального хозяйства, градостроительства, строительства и архитектуры»</c:v>
                </c:pt>
                <c:pt idx="1">
                  <c:v>«Экология и охрана окружающей среды»</c:v>
                </c:pt>
                <c:pt idx="2">
                  <c:v>«Развитие транспортной системы и обеспечение безопасности дорожного движения»</c:v>
                </c:pt>
                <c:pt idx="3">
                  <c:v>«Управление финансами»</c:v>
                </c:pt>
                <c:pt idx="4">
                  <c:v>«Формирование современной городской среды» на 2018-2022 годы</c:v>
                </c:pt>
                <c:pt idx="5">
                  <c:v>«Модернизация экономики, развитие малого и среднего бизнеса, курорта и туризма, энергетики, промышленности и улучшение инвестиционного климата»</c:v>
                </c:pt>
                <c:pt idx="6">
                  <c:v>«Управление имуществом»</c:v>
                </c:pt>
              </c:strCache>
            </c:strRef>
          </c:cat>
          <c:val>
            <c:numRef>
              <c:f>Лист1!$J$4:$J$10</c:f>
              <c:numCache>
                <c:formatCode>_(* #,##0.00_);_(* \(#,##0.00\);_(* "-"??_);_(@_)</c:formatCode>
                <c:ptCount val="7"/>
                <c:pt idx="0">
                  <c:v>188.14</c:v>
                </c:pt>
                <c:pt idx="1">
                  <c:v>246.05</c:v>
                </c:pt>
                <c:pt idx="2">
                  <c:v>253.16</c:v>
                </c:pt>
                <c:pt idx="3">
                  <c:v>174.84</c:v>
                </c:pt>
                <c:pt idx="4">
                  <c:v>0</c:v>
                </c:pt>
                <c:pt idx="5">
                  <c:v>8.98</c:v>
                </c:pt>
                <c:pt idx="6">
                  <c:v>50.22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4D-4472-A4C4-0BE87CF1D2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52880128"/>
        <c:axId val="352881664"/>
        <c:axId val="0"/>
      </c:bar3DChart>
      <c:catAx>
        <c:axId val="35288012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352881664"/>
        <c:crosses val="autoZero"/>
        <c:auto val="1"/>
        <c:lblAlgn val="ctr"/>
        <c:lblOffset val="100"/>
        <c:noMultiLvlLbl val="0"/>
      </c:catAx>
      <c:valAx>
        <c:axId val="352881664"/>
        <c:scaling>
          <c:orientation val="minMax"/>
        </c:scaling>
        <c:delete val="1"/>
        <c:axPos val="b"/>
        <c:numFmt formatCode="_(* #,##0.00_);_(* \(#,##0.00\);_(* &quot;-&quot;??_);_(@_)" sourceLinked="1"/>
        <c:majorTickMark val="none"/>
        <c:minorTickMark val="none"/>
        <c:tickLblPos val="nextTo"/>
        <c:crossAx val="3528801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8031289655185456"/>
          <c:y val="0.18139836187075042"/>
          <c:w val="0.31795650156518557"/>
          <c:h val="0.22821423969129034"/>
        </c:manualLayout>
      </c:layout>
      <c:overlay val="0"/>
      <c:spPr>
        <a:ln>
          <a:noFill/>
        </a:ln>
      </c:spPr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20"/>
      <c:rAngAx val="1"/>
    </c:view3D>
    <c:floor>
      <c:thickness val="0"/>
      <c:spPr>
        <a:noFill/>
        <a:ln w="9525">
          <a:noFill/>
        </a:ln>
        <a:scene3d>
          <a:camera prst="orthographicFront"/>
          <a:lightRig rig="threePt" dir="t"/>
        </a:scene3d>
        <a:sp3d>
          <a:contourClr>
            <a:srgbClr val="000000"/>
          </a:contourClr>
        </a:sp3d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898597245808668E-2"/>
          <c:y val="8.6906607800421531E-2"/>
          <c:w val="0.77495043540135755"/>
          <c:h val="0.8003213008538503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Лист1!$C$3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Лист1!$C$4:$C$4</c:f>
            </c:numRef>
          </c:val>
          <c:shape val="box"/>
          <c:extLst>
            <c:ext xmlns:c16="http://schemas.microsoft.com/office/drawing/2014/chart" uri="{C3380CC4-5D6E-409C-BE32-E72D297353CC}">
              <c16:uniqueId val="{00000000-1B76-4ABB-A8E0-773DDA54AC17}"/>
            </c:ext>
          </c:extLst>
        </c:ser>
        <c:ser>
          <c:idx val="1"/>
          <c:order val="1"/>
          <c:tx>
            <c:strRef>
              <c:f>Лист1!$D$3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Лист1!$D$4:$D$4</c:f>
            </c:numRef>
          </c:val>
          <c:shape val="box"/>
          <c:extLst>
            <c:ext xmlns:c16="http://schemas.microsoft.com/office/drawing/2014/chart" uri="{C3380CC4-5D6E-409C-BE32-E72D297353CC}">
              <c16:uniqueId val="{00000001-1B76-4ABB-A8E0-773DDA54AC17}"/>
            </c:ext>
          </c:extLst>
        </c:ser>
        <c:ser>
          <c:idx val="2"/>
          <c:order val="2"/>
          <c:tx>
            <c:strRef>
              <c:f>Лист1!$E$3</c:f>
              <c:strCache>
                <c:ptCount val="1"/>
                <c:pt idx="0">
                  <c:v>2020 год - 1 084,97 млн.руб.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Лист1!$E$4:$E$4</c:f>
            </c:numRef>
          </c:val>
          <c:extLst>
            <c:ext xmlns:c16="http://schemas.microsoft.com/office/drawing/2014/chart" uri="{C3380CC4-5D6E-409C-BE32-E72D297353CC}">
              <c16:uniqueId val="{00000002-1B76-4ABB-A8E0-773DDA54AC17}"/>
            </c:ext>
          </c:extLst>
        </c:ser>
        <c:ser>
          <c:idx val="3"/>
          <c:order val="3"/>
          <c:tx>
            <c:strRef>
              <c:f>Лист1!$F$3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Лист1!$F$4:$F$4</c:f>
            </c:numRef>
          </c:val>
          <c:shape val="box"/>
          <c:extLst>
            <c:ext xmlns:c16="http://schemas.microsoft.com/office/drawing/2014/chart" uri="{C3380CC4-5D6E-409C-BE32-E72D297353CC}">
              <c16:uniqueId val="{00000003-1B76-4ABB-A8E0-773DDA54AC17}"/>
            </c:ext>
          </c:extLst>
        </c:ser>
        <c:ser>
          <c:idx val="4"/>
          <c:order val="4"/>
          <c:tx>
            <c:strRef>
              <c:f>Лист1!$G$3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c:spPr>
          <c:invertIfNegative val="0"/>
          <c:dLbls>
            <c:dLbl>
              <c:idx val="0"/>
              <c:layout>
                <c:manualLayout>
                  <c:x val="3.3998899720646833E-2"/>
                  <c:y val="-2.7640577455916998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C82-4D64-B547-29136A756D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Лист1!$G$4:$G$4</c:f>
              <c:numCache>
                <c:formatCode>#,##0.00</c:formatCode>
                <c:ptCount val="1"/>
                <c:pt idx="0">
                  <c:v>28638.146000000001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76-4ABB-A8E0-773DDA54AC17}"/>
            </c:ext>
          </c:extLst>
        </c:ser>
        <c:ser>
          <c:idx val="5"/>
          <c:order val="5"/>
          <c:tx>
            <c:strRef>
              <c:f>Лист1!$H$3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6350" cap="flat">
              <a:noFill/>
              <a:miter lim="800000"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0998349580970256E-2"/>
                  <c:y val="-3.4550721819896248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82-4D64-B547-29136A756D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Лист1!$H$4:$H$4</c:f>
              <c:numCache>
                <c:formatCode>#,##0.00</c:formatCode>
                <c:ptCount val="1"/>
                <c:pt idx="0">
                  <c:v>32635.55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B76-4ABB-A8E0-773DDA54AC17}"/>
            </c:ext>
          </c:extLst>
        </c:ser>
        <c:ser>
          <c:idx val="6"/>
          <c:order val="6"/>
          <c:tx>
            <c:strRef>
              <c:f>Лист1!$I$3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/>
              <a:lightRig rig="balanced" dir="tr"/>
            </a:scene3d>
            <a:sp3d prstMaterial="plastic">
              <a:bevelT w="50800" prst="angle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6.7997799441293666E-2"/>
                  <c:y val="-3.9157484729215743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C82-4D64-B547-29136A756D41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Лист1!$I$4:$I$4</c:f>
              <c:numCache>
                <c:formatCode>#,##0.00</c:formatCode>
                <c:ptCount val="1"/>
                <c:pt idx="0">
                  <c:v>30433.77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B76-4ABB-A8E0-773DDA54AC17}"/>
            </c:ext>
          </c:extLst>
        </c:ser>
        <c:ser>
          <c:idx val="7"/>
          <c:order val="7"/>
          <c:tx>
            <c:strRef>
              <c:f>Лист1!$J$3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1587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prst="angle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1B76-4ABB-A8E0-773DDA54AC17}"/>
              </c:ext>
            </c:extLst>
          </c:dPt>
          <c:dLbls>
            <c:dLbl>
              <c:idx val="0"/>
              <c:layout>
                <c:manualLayout>
                  <c:x val="8.7122013216737626E-2"/>
                  <c:y val="-3.9157484729215743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76-4ABB-A8E0-773DDA54AC1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Лист1!$B$4:$B$4</c:f>
              <c:strCache>
                <c:ptCount val="1"/>
                <c:pt idx="0">
                  <c:v>«Развитие жилищно-коммунального хозяйства, градостроительства, строительства и архитектуры»</c:v>
                </c:pt>
              </c:strCache>
            </c:strRef>
          </c:cat>
          <c:val>
            <c:numRef>
              <c:f>Лист1!$J$4:$J$4</c:f>
              <c:numCache>
                <c:formatCode>#,##0.00</c:formatCode>
                <c:ptCount val="1"/>
                <c:pt idx="0">
                  <c:v>30431.83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76-4ABB-A8E0-773DDA54AC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33"/>
        <c:shape val="cylinder"/>
        <c:axId val="130840448"/>
        <c:axId val="130841984"/>
        <c:axId val="0"/>
      </c:bar3DChart>
      <c:catAx>
        <c:axId val="13084044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30841984"/>
        <c:crosses val="autoZero"/>
        <c:auto val="1"/>
        <c:lblAlgn val="ctr"/>
        <c:lblOffset val="100"/>
        <c:noMultiLvlLbl val="0"/>
      </c:catAx>
      <c:valAx>
        <c:axId val="130841984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130840448"/>
        <c:crosses val="autoZero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lang="ru-RU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20768442060654574"/>
          <c:y val="0.84313863472596018"/>
          <c:w val="0.47750057101779275"/>
          <c:h val="4.4320033563768318E-2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rAngAx val="0"/>
    </c:view3D>
    <c:floor>
      <c:thickness val="0"/>
    </c:floor>
    <c:sideWall>
      <c:thickness val="0"/>
      <c:spPr>
        <a:ln w="25400">
          <a:noFill/>
        </a:ln>
      </c:spPr>
    </c:sideWall>
    <c:backWall>
      <c:thickness val="0"/>
      <c:spPr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529013491148002"/>
          <c:y val="7.8867967209488188E-2"/>
          <c:w val="0.85470986508851998"/>
          <c:h val="0.62626276487187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Удельный вес муниципальнгого долга в налоговых и неналоговых доходах (без доп. Норм. По НДФЛ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 w="82550">
              <a:solidFill>
                <a:srgbClr val="FF9933"/>
              </a:solidFill>
            </a:ln>
          </c:spPr>
          <c:invertIfNegative val="0"/>
          <c:dLbls>
            <c:dLbl>
              <c:idx val="0"/>
              <c:layout>
                <c:manualLayout>
                  <c:x val="6.785323279945521E-3"/>
                  <c:y val="-1.0238804601915938E-2"/>
                </c:manualLayout>
              </c:layout>
              <c:tx>
                <c:rich>
                  <a:bodyPr/>
                  <a:lstStyle/>
                  <a:p>
                    <a:r>
                      <a:rPr lang="en-US" sz="1400" baseline="0" dirty="0"/>
                      <a:t>55%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41-4E4E-AA22-2830AF0DB9B4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241-4E4E-AA22-2830AF0DB9B4}"/>
                </c:ext>
              </c:extLst>
            </c:dLbl>
            <c:dLbl>
              <c:idx val="2"/>
              <c:layout>
                <c:manualLayout>
                  <c:x val="-0.19698921594198188"/>
                  <c:y val="-3.195550870116575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52%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241-4E4E-AA22-2830AF0DB9B4}"/>
                </c:ext>
              </c:extLst>
            </c:dLbl>
            <c:dLbl>
              <c:idx val="3"/>
              <c:layout>
                <c:manualLayout>
                  <c:x val="-0.19682431966411898"/>
                  <c:y val="-2.5328260836350858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aseline="0" dirty="0"/>
                      <a:t>49%</a:t>
                    </a:r>
                    <a:endParaRPr lang="en-US" sz="1600" baseline="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241-4E4E-AA22-2830AF0DB9B4}"/>
                </c:ext>
              </c:extLst>
            </c:dLbl>
            <c:dLbl>
              <c:idx val="4"/>
              <c:layout>
                <c:manualLayout>
                  <c:x val="-0.15177926007656697"/>
                  <c:y val="3.3703253685689147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73</a:t>
                    </a:r>
                    <a:r>
                      <a:rPr lang="en-US" sz="1400" baseline="0" dirty="0"/>
                      <a:t>,</a:t>
                    </a:r>
                    <a:r>
                      <a:rPr lang="ru-RU" sz="1400" baseline="0" dirty="0"/>
                      <a:t>1</a:t>
                    </a:r>
                    <a:r>
                      <a:rPr lang="en-US" sz="1400" baseline="0" dirty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241-4E4E-AA22-2830AF0DB9B4}"/>
                </c:ext>
              </c:extLst>
            </c:dLbl>
            <c:dLbl>
              <c:idx val="5"/>
              <c:layout>
                <c:manualLayout>
                  <c:x val="-0.15162779811759211"/>
                  <c:y val="-7.5157536337106604E-2"/>
                </c:manualLayout>
              </c:layout>
              <c:tx>
                <c:rich>
                  <a:bodyPr/>
                  <a:lstStyle/>
                  <a:p>
                    <a:r>
                      <a:rPr lang="ru-RU" sz="1400" baseline="0" dirty="0"/>
                      <a:t>78</a:t>
                    </a:r>
                    <a:r>
                      <a:rPr lang="en-US" sz="1400" baseline="0" dirty="0"/>
                      <a:t>,9%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241-4E4E-AA22-2830AF0DB9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baseline="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прогноз 2022</c:v>
                </c:pt>
                <c:pt idx="1">
                  <c:v>проект 2023</c:v>
                </c:pt>
                <c:pt idx="2">
                  <c:v>проект 2024</c:v>
                </c:pt>
                <c:pt idx="3">
                  <c:v>проект 2025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0.9</c:v>
                </c:pt>
                <c:pt idx="1">
                  <c:v>0.78</c:v>
                </c:pt>
                <c:pt idx="2">
                  <c:v>0.75</c:v>
                </c:pt>
                <c:pt idx="3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077-4980-B9BB-C413269B28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2022</c:v>
                </c:pt>
                <c:pt idx="1">
                  <c:v>проект 2023</c:v>
                </c:pt>
                <c:pt idx="2">
                  <c:v>проект 2024</c:v>
                </c:pt>
                <c:pt idx="3">
                  <c:v>проект 2025</c:v>
                </c:pt>
              </c:strCache>
            </c:strRef>
          </c:cat>
          <c:val>
            <c:numRef>
              <c:f>Лист1!$C$2:$C$5</c:f>
            </c:numRef>
          </c:val>
          <c:shape val="box"/>
          <c:extLst>
            <c:ext xmlns:c16="http://schemas.microsoft.com/office/drawing/2014/chart" uri="{C3380CC4-5D6E-409C-BE32-E72D297353CC}">
              <c16:uniqueId val="{00000007-9077-4980-B9BB-C413269B28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прогноз 2022</c:v>
                </c:pt>
                <c:pt idx="1">
                  <c:v>проект 2023</c:v>
                </c:pt>
                <c:pt idx="2">
                  <c:v>проект 2024</c:v>
                </c:pt>
                <c:pt idx="3">
                  <c:v>проект 2025</c:v>
                </c:pt>
              </c:strCache>
            </c:strRef>
          </c:cat>
          <c:val>
            <c:numRef>
              <c:f>Лист1!$D$2:$D$5</c:f>
            </c:numRef>
          </c:val>
          <c:shape val="box"/>
          <c:extLst>
            <c:ext xmlns:c16="http://schemas.microsoft.com/office/drawing/2014/chart" uri="{C3380CC4-5D6E-409C-BE32-E72D297353CC}">
              <c16:uniqueId val="{00000008-9077-4980-B9BB-C413269B2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89197568"/>
        <c:axId val="89240320"/>
        <c:axId val="88872704"/>
      </c:bar3DChart>
      <c:catAx>
        <c:axId val="8919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0" baseline="0">
                <a:solidFill>
                  <a:srgbClr val="002060"/>
                </a:solidFill>
              </a:defRPr>
            </a:pPr>
            <a:endParaRPr lang="ru-RU"/>
          </a:p>
        </c:txPr>
        <c:crossAx val="89240320"/>
        <c:crosses val="autoZero"/>
        <c:auto val="1"/>
        <c:lblAlgn val="ctr"/>
        <c:lblOffset val="100"/>
        <c:noMultiLvlLbl val="0"/>
      </c:catAx>
      <c:valAx>
        <c:axId val="89240320"/>
        <c:scaling>
          <c:orientation val="minMax"/>
          <c:max val="0.8"/>
          <c:min val="0.5"/>
        </c:scaling>
        <c:delete val="1"/>
        <c:axPos val="l"/>
        <c:numFmt formatCode="0.00%" sourceLinked="1"/>
        <c:majorTickMark val="out"/>
        <c:minorTickMark val="none"/>
        <c:tickLblPos val="nextTo"/>
        <c:crossAx val="89197568"/>
        <c:crosses val="autoZero"/>
        <c:crossBetween val="between"/>
      </c:valAx>
      <c:serAx>
        <c:axId val="88872704"/>
        <c:scaling>
          <c:orientation val="minMax"/>
        </c:scaling>
        <c:delete val="1"/>
        <c:axPos val="b"/>
        <c:majorTickMark val="out"/>
        <c:minorTickMark val="none"/>
        <c:tickLblPos val="nextTo"/>
        <c:crossAx val="89240320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278707521939042E-3"/>
          <c:y val="2.1122415877790558E-2"/>
          <c:w val="0.5594134452898335"/>
          <c:h val="0.86786786786786752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249280"/>
        <c:axId val="95992064"/>
      </c:lineChart>
      <c:catAx>
        <c:axId val="89249280"/>
        <c:scaling>
          <c:orientation val="minMax"/>
        </c:scaling>
        <c:delete val="1"/>
        <c:axPos val="b"/>
        <c:majorTickMark val="out"/>
        <c:minorTickMark val="none"/>
        <c:tickLblPos val="nextTo"/>
        <c:crossAx val="95992064"/>
        <c:crosses val="autoZero"/>
        <c:auto val="1"/>
        <c:lblAlgn val="ctr"/>
        <c:lblOffset val="100"/>
        <c:noMultiLvlLbl val="0"/>
      </c:catAx>
      <c:valAx>
        <c:axId val="95992064"/>
        <c:scaling>
          <c:orientation val="minMax"/>
        </c:scaling>
        <c:delete val="1"/>
        <c:axPos val="l"/>
        <c:numFmt formatCode="0.00%" sourceLinked="1"/>
        <c:majorTickMark val="out"/>
        <c:minorTickMark val="none"/>
        <c:tickLblPos val="nextTo"/>
        <c:crossAx val="892492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30723932981084E-2"/>
          <c:y val="0.34187513139455389"/>
          <c:w val="0.93944330857044867"/>
          <c:h val="0.22566578648566071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4"/>
            <c:spPr>
              <a:solidFill>
                <a:schemeClr val="accent2">
                  <a:lumMod val="50000"/>
                </a:schemeClr>
              </a:solidFill>
              <a:ln w="15875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1828029560020642E-2"/>
                  <c:y val="-9.736420399333195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C0C-4C6B-980C-5FA56C9A6243}"/>
                </c:ext>
              </c:extLst>
            </c:dLbl>
            <c:dLbl>
              <c:idx val="1"/>
              <c:layout>
                <c:manualLayout>
                  <c:x val="-3.6053837978147825E-2"/>
                  <c:y val="-0.105852110410486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BD-4DAA-805D-1F98E5F75EF2}"/>
                </c:ext>
              </c:extLst>
            </c:dLbl>
            <c:dLbl>
              <c:idx val="2"/>
              <c:layout>
                <c:manualLayout>
                  <c:x val="-5.0578621492886583E-2"/>
                  <c:y val="-0.111279939853663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7BD-4DAA-805D-1F98E5F75EF2}"/>
                </c:ext>
              </c:extLst>
            </c:dLbl>
            <c:dLbl>
              <c:idx val="3"/>
              <c:layout>
                <c:manualLayout>
                  <c:x val="-4.9550055361731474E-2"/>
                  <c:y val="-0.126437220505406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BD-4DAA-805D-1F98E5F75EF2}"/>
                </c:ext>
              </c:extLst>
            </c:dLbl>
            <c:dLbl>
              <c:idx val="4"/>
              <c:layout>
                <c:manualLayout>
                  <c:x val="-6.2112812970334177E-2"/>
                  <c:y val="-9.73961405354229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1 266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7BD-4DAA-805D-1F98E5F75EF2}"/>
                </c:ext>
              </c:extLst>
            </c:dLbl>
            <c:dLbl>
              <c:idx val="5"/>
              <c:layout>
                <c:manualLayout>
                  <c:x val="-5.0315522698309897E-2"/>
                  <c:y val="-0.1516092349029579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1 336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BD-4DAA-805D-1F98E5F75E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на 01.01.2023г.</c:v>
                </c:pt>
                <c:pt idx="1">
                  <c:v>на 01.01.2024г.</c:v>
                </c:pt>
                <c:pt idx="2">
                  <c:v>на 01.01.2025г.</c:v>
                </c:pt>
                <c:pt idx="3">
                  <c:v>на 01.01.2026г.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 formatCode="0">
                  <c:v>962</c:v>
                </c:pt>
                <c:pt idx="1">
                  <c:v>990</c:v>
                </c:pt>
                <c:pt idx="2">
                  <c:v>990</c:v>
                </c:pt>
                <c:pt idx="3">
                  <c:v>990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7BD-4DAA-805D-1F98E5F75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69568"/>
        <c:axId val="75471104"/>
      </c:lineChart>
      <c:catAx>
        <c:axId val="75469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0" i="0" baseline="0"/>
            </a:pPr>
            <a:endParaRPr lang="ru-RU"/>
          </a:p>
        </c:txPr>
        <c:crossAx val="75471104"/>
        <c:crosses val="autoZero"/>
        <c:auto val="1"/>
        <c:lblAlgn val="ctr"/>
        <c:lblOffset val="100"/>
        <c:noMultiLvlLbl val="0"/>
      </c:catAx>
      <c:valAx>
        <c:axId val="7547110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75469568"/>
        <c:crosses val="autoZero"/>
        <c:crossBetween val="between"/>
      </c:valAx>
      <c:spPr>
        <a:ln w="41275"/>
      </c:spPr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457429899745377E-2"/>
          <c:y val="4.9481439928029886E-3"/>
          <c:w val="0.97254263458629597"/>
          <c:h val="0.7133071449772578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Оценка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7E61-4D41-8232-FCB6734D69A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E61-4D41-8232-FCB6734D69A2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E61-4D41-8232-FCB6734D69A2}"/>
              </c:ext>
            </c:extLst>
          </c:dPt>
          <c:dPt>
            <c:idx val="3"/>
            <c:invertIfNegative val="0"/>
            <c:bubble3D val="0"/>
            <c:spPr>
              <a:solidFill>
                <a:srgbClr val="E775E7"/>
              </a:solidFill>
            </c:spPr>
            <c:extLst>
              <c:ext xmlns:c16="http://schemas.microsoft.com/office/drawing/2014/chart" uri="{C3380CC4-5D6E-409C-BE32-E72D297353CC}">
                <c16:uniqueId val="{00000007-7E61-4D41-8232-FCB6734D69A2}"/>
              </c:ext>
            </c:extLst>
          </c:dPt>
          <c:dPt>
            <c:idx val="4"/>
            <c:invertIfNegative val="0"/>
            <c:bubble3D val="0"/>
            <c:spPr>
              <a:solidFill>
                <a:srgbClr val="FFFF99"/>
              </a:solidFill>
            </c:spPr>
            <c:extLst>
              <c:ext xmlns:c16="http://schemas.microsoft.com/office/drawing/2014/chart" uri="{C3380CC4-5D6E-409C-BE32-E72D297353CC}">
                <c16:uniqueId val="{00000009-7E61-4D41-8232-FCB6734D69A2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7E61-4D41-8232-FCB6734D69A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>
              <c:ext xmlns:c16="http://schemas.microsoft.com/office/drawing/2014/chart" uri="{C3380CC4-5D6E-409C-BE32-E72D297353CC}">
                <c16:uniqueId val="{0000000D-7E61-4D41-8232-FCB6734D69A2}"/>
              </c:ext>
            </c:extLst>
          </c:dPt>
          <c:dLbls>
            <c:dLbl>
              <c:idx val="0"/>
              <c:layout>
                <c:manualLayout>
                  <c:x val="1.66915799084197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E61-4D41-8232-FCB6734D69A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г.Железноводск</c:v>
                </c:pt>
                <c:pt idx="1">
                  <c:v>Минераловодский городской округ</c:v>
                </c:pt>
                <c:pt idx="2">
                  <c:v>г.Пятигорск</c:v>
                </c:pt>
                <c:pt idx="3">
                  <c:v>г.Ессентуки</c:v>
                </c:pt>
                <c:pt idx="4">
                  <c:v>г.Ставрополь</c:v>
                </c:pt>
                <c:pt idx="5">
                  <c:v>г.Кисловодск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77.73</c:v>
                </c:pt>
                <c:pt idx="1">
                  <c:v>73.69</c:v>
                </c:pt>
                <c:pt idx="2">
                  <c:v>73.55</c:v>
                </c:pt>
                <c:pt idx="3">
                  <c:v>72.11</c:v>
                </c:pt>
                <c:pt idx="4">
                  <c:v>68.17</c:v>
                </c:pt>
                <c:pt idx="5">
                  <c:v>65.78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E61-4D41-8232-FCB6734D69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1687552"/>
        <c:axId val="131689088"/>
        <c:axId val="0"/>
      </c:bar3DChart>
      <c:catAx>
        <c:axId val="131687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100" b="1"/>
            </a:pPr>
            <a:endParaRPr lang="ru-RU"/>
          </a:p>
        </c:txPr>
        <c:crossAx val="131689088"/>
        <c:crosses val="autoZero"/>
        <c:auto val="1"/>
        <c:lblAlgn val="ctr"/>
        <c:lblOffset val="100"/>
        <c:noMultiLvlLbl val="0"/>
      </c:catAx>
      <c:valAx>
        <c:axId val="1316890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1687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0094862533661369E-2"/>
          <c:y val="0.10858700227152233"/>
          <c:w val="0.69059478400107221"/>
          <c:h val="0.7227754754798932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1786</c:v>
                </c:pt>
                <c:pt idx="1">
                  <c:v>1883</c:v>
                </c:pt>
                <c:pt idx="2">
                  <c:v>2103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AACD-40FE-BF0E-875E138EB9D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ACD-40FE-BF0E-875E138EB9D8}"/>
              </c:ext>
            </c:extLst>
          </c:dPt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2721</c:v>
                </c:pt>
                <c:pt idx="1">
                  <c:v>3730</c:v>
                </c:pt>
                <c:pt idx="2">
                  <c:v>4275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268736"/>
        <c:axId val="341278720"/>
        <c:axId val="0"/>
      </c:bar3DChart>
      <c:catAx>
        <c:axId val="341268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1278720"/>
        <c:crosses val="autoZero"/>
        <c:auto val="1"/>
        <c:lblAlgn val="ctr"/>
        <c:lblOffset val="100"/>
        <c:noMultiLvlLbl val="0"/>
      </c:catAx>
      <c:valAx>
        <c:axId val="3412787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1268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45841694148299"/>
          <c:y val="7.3262850560058476E-2"/>
          <c:w val="0.34854146185015084"/>
          <c:h val="0.20800250341118784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rgbClr val="FF0000"/>
                </a:solidFill>
              </a:rPr>
              <a:t>Налог на доходы физических</a:t>
            </a:r>
            <a:r>
              <a:rPr lang="ru-RU" sz="1600" baseline="0" dirty="0">
                <a:solidFill>
                  <a:srgbClr val="FF0000"/>
                </a:solidFill>
              </a:rPr>
              <a:t> лиц</a:t>
            </a:r>
            <a:endParaRPr lang="ru-RU" sz="1600" dirty="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1506567537693552"/>
          <c:y val="1.2445631299619274E-2"/>
        </c:manualLayout>
      </c:layout>
      <c:overlay val="0"/>
    </c:title>
    <c:autoTitleDeleted val="0"/>
    <c:view3D>
      <c:rotX val="20"/>
      <c:rotY val="20"/>
      <c:rAngAx val="0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8.5206869669848362E-2"/>
          <c:y val="0.13896216421547153"/>
          <c:w val="0.91479313033015175"/>
          <c:h val="0.5314851235626816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994</c:v>
                </c:pt>
                <c:pt idx="1">
                  <c:v>1018</c:v>
                </c:pt>
                <c:pt idx="2">
                  <c:v>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ACD-40FE-BF0E-875E138EB9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1403520"/>
        <c:axId val="341405056"/>
        <c:axId val="0"/>
      </c:bar3DChart>
      <c:catAx>
        <c:axId val="341403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41405056"/>
        <c:crosses val="autoZero"/>
        <c:auto val="1"/>
        <c:lblAlgn val="ctr"/>
        <c:lblOffset val="100"/>
        <c:noMultiLvlLbl val="0"/>
      </c:catAx>
      <c:valAx>
        <c:axId val="341405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4140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 b="1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2 066</a:t>
            </a:r>
            <a:r>
              <a:rPr lang="ru-RU" baseline="0" dirty="0"/>
              <a:t> 943,0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2 066 943,00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24A3-41EB-BD07-978A89AF3D50}"/>
              </c:ext>
            </c:extLst>
          </c:dPt>
          <c:dPt>
            <c:idx val="3"/>
            <c:bubble3D val="0"/>
            <c:explosion val="18"/>
            <c:extLst>
              <c:ext xmlns:c16="http://schemas.microsoft.com/office/drawing/2014/chart" uri="{C3380CC4-5D6E-409C-BE32-E72D297353CC}">
                <c16:uniqueId val="{00000001-24A3-41EB-BD07-978A89AF3D50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53</c:v>
                </c:pt>
                <c:pt idx="4">
                  <c:v>14</c:v>
                </c:pt>
                <c:pt idx="5">
                  <c:v>5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A3-41EB-BD07-978A89AF3D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1 883</a:t>
            </a:r>
            <a:r>
              <a:rPr lang="ru-RU" baseline="0" dirty="0"/>
              <a:t> 423,3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0130640755015791E-3"/>
          <c:y val="0.92011445412373438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48198348331662E-2"/>
          <c:y val="0.12139722570508039"/>
          <c:w val="0.96604938271604934"/>
          <c:h val="0.839031825934060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1 883 423,30</c:v>
                </c:pt>
              </c:strCache>
            </c:strRef>
          </c:tx>
          <c:dPt>
            <c:idx val="0"/>
            <c:bubble3D val="0"/>
            <c:explosion val="9"/>
            <c:extLst>
              <c:ext xmlns:c16="http://schemas.microsoft.com/office/drawing/2014/chart" uri="{C3380CC4-5D6E-409C-BE32-E72D297353CC}">
                <c16:uniqueId val="{00000000-6D79-427C-A396-BEF05A7DC5F5}"/>
              </c:ext>
            </c:extLst>
          </c:dPt>
          <c:dPt>
            <c:idx val="1"/>
            <c:bubble3D val="0"/>
            <c:explosion val="7"/>
            <c:extLst>
              <c:ext xmlns:c16="http://schemas.microsoft.com/office/drawing/2014/chart" uri="{C3380CC4-5D6E-409C-BE32-E72D297353CC}">
                <c16:uniqueId val="{00000001-6D79-427C-A396-BEF05A7DC5F5}"/>
              </c:ext>
            </c:extLst>
          </c:dPt>
          <c:dPt>
            <c:idx val="2"/>
            <c:bubble3D val="0"/>
            <c:explosion val="14"/>
            <c:extLst>
              <c:ext xmlns:c16="http://schemas.microsoft.com/office/drawing/2014/chart" uri="{C3380CC4-5D6E-409C-BE32-E72D297353CC}">
                <c16:uniqueId val="{00000002-6D79-427C-A396-BEF05A7DC5F5}"/>
              </c:ext>
            </c:extLst>
          </c:dPt>
          <c:dPt>
            <c:idx val="3"/>
            <c:bubble3D val="0"/>
            <c:explosion val="34"/>
            <c:extLst>
              <c:ext xmlns:c16="http://schemas.microsoft.com/office/drawing/2014/chart" uri="{C3380CC4-5D6E-409C-BE32-E72D297353CC}">
                <c16:uniqueId val="{00000003-6D79-427C-A396-BEF05A7DC5F5}"/>
              </c:ext>
            </c:extLst>
          </c:dPt>
          <c:dPt>
            <c:idx val="4"/>
            <c:bubble3D val="0"/>
            <c:explosion val="7"/>
            <c:extLst>
              <c:ext xmlns:c16="http://schemas.microsoft.com/office/drawing/2014/chart" uri="{C3380CC4-5D6E-409C-BE32-E72D297353CC}">
                <c16:uniqueId val="{00000004-6D79-427C-A396-BEF05A7DC5F5}"/>
              </c:ext>
            </c:extLst>
          </c:dPt>
          <c:dPt>
            <c:idx val="5"/>
            <c:bubble3D val="0"/>
            <c:explosion val="6"/>
            <c:extLst>
              <c:ext xmlns:c16="http://schemas.microsoft.com/office/drawing/2014/chart" uri="{C3380CC4-5D6E-409C-BE32-E72D297353CC}">
                <c16:uniqueId val="{00000005-6D79-427C-A396-BEF05A7DC5F5}"/>
              </c:ext>
            </c:extLst>
          </c:dPt>
          <c:dPt>
            <c:idx val="6"/>
            <c:bubble3D val="0"/>
            <c:explosion val="8"/>
            <c:extLst>
              <c:ext xmlns:c16="http://schemas.microsoft.com/office/drawing/2014/chart" uri="{C3380CC4-5D6E-409C-BE32-E72D297353CC}">
                <c16:uniqueId val="{00000006-6D79-427C-A396-BEF05A7DC5F5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им-во ФЛ</c:v>
                </c:pt>
                <c:pt idx="1">
                  <c:v>Доходы от прод. Мат акт.</c:v>
                </c:pt>
                <c:pt idx="2">
                  <c:v>дох от использ. Им-ва</c:v>
                </c:pt>
                <c:pt idx="3">
                  <c:v>НДФЛ</c:v>
                </c:pt>
                <c:pt idx="4">
                  <c:v>совокупн. Доход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</c:v>
                </c:pt>
                <c:pt idx="1">
                  <c:v>1</c:v>
                </c:pt>
                <c:pt idx="2">
                  <c:v>7</c:v>
                </c:pt>
                <c:pt idx="3">
                  <c:v>54</c:v>
                </c:pt>
                <c:pt idx="4">
                  <c:v>13</c:v>
                </c:pt>
                <c:pt idx="5">
                  <c:v>4</c:v>
                </c:pt>
                <c:pt idx="6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79-427C-A396-BEF05A7DC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Всего 2 103</a:t>
            </a:r>
            <a:r>
              <a:rPr lang="ru-RU" baseline="0" dirty="0"/>
              <a:t> 140,25</a:t>
            </a:r>
            <a:r>
              <a:rPr lang="ru-RU" dirty="0"/>
              <a:t> тыс. руб.</a:t>
            </a:r>
          </a:p>
        </c:rich>
      </c:tx>
      <c:layout>
        <c:manualLayout>
          <c:xMode val="edge"/>
          <c:yMode val="edge"/>
          <c:x val="1.7658965349120988E-2"/>
          <c:y val="0.91875151586454895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1513711591243959E-2"/>
          <c:y val="0.20200079866575837"/>
          <c:w val="0.83084438705353325"/>
          <c:h val="0.722088370017147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2 103 140,25</c:v>
                </c:pt>
              </c:strCache>
            </c:strRef>
          </c:tx>
          <c:explosion val="16"/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0-38B8-4F52-9BDA-94B75A274581}"/>
              </c:ext>
            </c:extLst>
          </c:dPt>
          <c:dPt>
            <c:idx val="3"/>
            <c:bubble3D val="0"/>
            <c:explosion val="20"/>
            <c:extLst>
              <c:ext xmlns:c16="http://schemas.microsoft.com/office/drawing/2014/chart" uri="{C3380CC4-5D6E-409C-BE32-E72D297353CC}">
                <c16:uniqueId val="{00000001-38B8-4F52-9BDA-94B75A274581}"/>
              </c:ext>
            </c:extLst>
          </c:dPt>
          <c:cat>
            <c:strRef>
              <c:f>Лист1!$A$2:$A$8</c:f>
              <c:strCache>
                <c:ptCount val="7"/>
                <c:pt idx="0">
                  <c:v>налог на им. ФЛ</c:v>
                </c:pt>
                <c:pt idx="1">
                  <c:v>114</c:v>
                </c:pt>
                <c:pt idx="2">
                  <c:v>111</c:v>
                </c:pt>
                <c:pt idx="3">
                  <c:v>НДФЛ</c:v>
                </c:pt>
                <c:pt idx="4">
                  <c:v>105</c:v>
                </c:pt>
                <c:pt idx="5">
                  <c:v>другие доходы</c:v>
                </c:pt>
                <c:pt idx="6">
                  <c:v>зем. Налог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</c:v>
                </c:pt>
                <c:pt idx="1">
                  <c:v>1</c:v>
                </c:pt>
                <c:pt idx="2">
                  <c:v>7</c:v>
                </c:pt>
                <c:pt idx="3">
                  <c:v>53</c:v>
                </c:pt>
                <c:pt idx="4">
                  <c:v>16</c:v>
                </c:pt>
                <c:pt idx="5">
                  <c:v>2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B8-4F52-9BDA-94B75A274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1.8160469410580107E-2"/>
          <c:y val="7.2437095253448044E-4"/>
          <c:w val="0.63737760755340911"/>
          <c:h val="0.9514784822524821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доходы физических лиц (НДФЛ)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1.2677603290334643E-3"/>
                  <c:y val="-4.6227656505806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78-4307-99E0-3417B6CDEAB9}"/>
                </c:ext>
              </c:extLst>
            </c:dLbl>
            <c:dLbl>
              <c:idx val="1"/>
              <c:layout>
                <c:manualLayout>
                  <c:x val="3.8565783733965687E-3"/>
                  <c:y val="1.9940185154240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78-4307-99E0-3417B6CDEAB9}"/>
                </c:ext>
              </c:extLst>
            </c:dLbl>
            <c:dLbl>
              <c:idx val="2"/>
              <c:layout>
                <c:manualLayout>
                  <c:x val="5.2067446612418123E-3"/>
                  <c:y val="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78-4307-99E0-3417B6CDEAB9}"/>
                </c:ext>
              </c:extLst>
            </c:dLbl>
            <c:dLbl>
              <c:idx val="3"/>
              <c:layout>
                <c:manualLayout>
                  <c:x val="5.2067446612418123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78-4307-99E0-3417B6CDE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Лист1!$B$2:$B$5</c:f>
              <c:numCache>
                <c:formatCode>#,##0</c:formatCode>
                <c:ptCount val="4"/>
                <c:pt idx="0">
                  <c:v>1018477</c:v>
                </c:pt>
                <c:pt idx="1">
                  <c:v>1107460</c:v>
                </c:pt>
                <c:pt idx="2">
                  <c:v>1162498</c:v>
                </c:pt>
                <c:pt idx="3">
                  <c:v>1211409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278-4307-99E0-3417B6CDEAB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Доходы от использования имущества,
находящегося в муниципальной собственности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Лист1!$C$2:$C$5</c:f>
              <c:numCache>
                <c:formatCode>#,##0</c:formatCode>
                <c:ptCount val="4"/>
                <c:pt idx="0">
                  <c:v>123848</c:v>
                </c:pt>
                <c:pt idx="1">
                  <c:v>138872</c:v>
                </c:pt>
                <c:pt idx="2">
                  <c:v>137651</c:v>
                </c:pt>
                <c:pt idx="3">
                  <c:v>129737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278-4307-99E0-3417B6CDEAB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Лист1!$D$2:$D$5</c:f>
              <c:numCache>
                <c:formatCode>#,##0</c:formatCode>
                <c:ptCount val="4"/>
                <c:pt idx="0">
                  <c:v>239798</c:v>
                </c:pt>
                <c:pt idx="1">
                  <c:v>330815</c:v>
                </c:pt>
                <c:pt idx="2">
                  <c:v>352234</c:v>
                </c:pt>
                <c:pt idx="3">
                  <c:v>374735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78-4307-99E0-3417B6CDEAB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rgbClr val="FFFF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Лист1!$E$2:$E$5</c:f>
              <c:numCache>
                <c:formatCode>#,##0</c:formatCode>
                <c:ptCount val="4"/>
                <c:pt idx="0">
                  <c:v>193533</c:v>
                </c:pt>
                <c:pt idx="1">
                  <c:v>191513</c:v>
                </c:pt>
                <c:pt idx="2">
                  <c:v>191345</c:v>
                </c:pt>
                <c:pt idx="3">
                  <c:v>191435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278-4307-99E0-3417B6CDEAB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доходы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Лист1!$F$2:$F$5</c:f>
              <c:numCache>
                <c:formatCode>#,##0</c:formatCode>
                <c:ptCount val="4"/>
                <c:pt idx="0">
                  <c:v>92419</c:v>
                </c:pt>
                <c:pt idx="1">
                  <c:v>79903</c:v>
                </c:pt>
                <c:pt idx="2">
                  <c:v>80962</c:v>
                </c:pt>
                <c:pt idx="3">
                  <c:v>82717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278-4307-99E0-3417B6CDEAB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продажи материальных и нематериальных активов</c:v>
                </c:pt>
              </c:strCache>
            </c:strRef>
          </c:tx>
          <c:spPr>
            <a:solidFill>
              <a:schemeClr val="bg2"/>
            </a:solidFill>
          </c:spPr>
          <c:invertIfNegative val="0"/>
          <c:dLbls>
            <c:dLbl>
              <c:idx val="0"/>
              <c:layout>
                <c:manualLayout>
                  <c:x val="-2.6033723306209062E-3"/>
                  <c:y val="-2.41710748743770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EC2-45A2-83CE-971049260321}"/>
                </c:ext>
              </c:extLst>
            </c:dLbl>
            <c:dLbl>
              <c:idx val="1"/>
              <c:layout>
                <c:manualLayout>
                  <c:x val="-1.3016861653104531E-3"/>
                  <c:y val="-1.4502644924626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C2-45A2-83CE-971049260321}"/>
                </c:ext>
              </c:extLst>
            </c:dLbl>
            <c:dLbl>
              <c:idx val="2"/>
              <c:layout>
                <c:manualLayout>
                  <c:x val="-1.3016861653104054E-3"/>
                  <c:y val="-1.450283524805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EC2-45A2-83CE-971049260321}"/>
                </c:ext>
              </c:extLst>
            </c:dLbl>
            <c:dLbl>
              <c:idx val="3"/>
              <c:layout>
                <c:manualLayout>
                  <c:x val="0"/>
                  <c:y val="-7.25132246231310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Лист1!$G$2:$G$5</c:f>
              <c:numCache>
                <c:formatCode>#,##0</c:formatCode>
                <c:ptCount val="4"/>
                <c:pt idx="0">
                  <c:v>10651</c:v>
                </c:pt>
                <c:pt idx="1">
                  <c:v>11407</c:v>
                </c:pt>
                <c:pt idx="2">
                  <c:v>9659</c:v>
                </c:pt>
                <c:pt idx="3">
                  <c:v>9140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278-4307-99E0-3417B6CDEAB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C0000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1.691975241206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EC2-45A2-83CE-971049260321}"/>
                </c:ext>
              </c:extLst>
            </c:dLbl>
            <c:dLbl>
              <c:idx val="1"/>
              <c:layout>
                <c:manualLayout>
                  <c:x val="2.6033723306209062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EC2-45A2-83CE-971049260321}"/>
                </c:ext>
              </c:extLst>
            </c:dLbl>
            <c:dLbl>
              <c:idx val="2"/>
              <c:layout>
                <c:manualLayout>
                  <c:x val="-1.3016861653104531E-3"/>
                  <c:y val="-2.41710748743770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C2-45A2-83CE-971049260321}"/>
                </c:ext>
              </c:extLst>
            </c:dLbl>
            <c:dLbl>
              <c:idx val="3"/>
              <c:layout>
                <c:manualLayout>
                  <c:x val="1.3016861653104531E-3"/>
                  <c:y val="-2.6588182361814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C2-45A2-83CE-9710492603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1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2022 г.                                  </c:v>
                </c:pt>
                <c:pt idx="1">
                  <c:v>2023 г.                                  </c:v>
                </c:pt>
                <c:pt idx="2">
                  <c:v>2024 г.                                  </c:v>
                </c:pt>
                <c:pt idx="3">
                  <c:v>2025 г.                                  </c:v>
                </c:pt>
              </c:strCache>
            </c:strRef>
          </c:cat>
          <c:val>
            <c:numRef>
              <c:f>Лист1!$H$2:$H$5</c:f>
              <c:numCache>
                <c:formatCode>#,##0</c:formatCode>
                <c:ptCount val="4"/>
                <c:pt idx="0">
                  <c:v>204697</c:v>
                </c:pt>
                <c:pt idx="1">
                  <c:v>243170</c:v>
                </c:pt>
                <c:pt idx="2">
                  <c:v>247469</c:v>
                </c:pt>
                <c:pt idx="3">
                  <c:v>252459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278-4307-99E0-3417B6CDE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502976"/>
        <c:axId val="339504512"/>
        <c:axId val="0"/>
      </c:bar3DChart>
      <c:catAx>
        <c:axId val="339502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9504512"/>
        <c:crosses val="autoZero"/>
        <c:auto val="1"/>
        <c:lblAlgn val="ctr"/>
        <c:lblOffset val="100"/>
        <c:noMultiLvlLbl val="0"/>
      </c:catAx>
      <c:valAx>
        <c:axId val="339504512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3395029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57162676742329"/>
          <c:y val="3.8665345568338103E-2"/>
          <c:w val="0.30670524167494828"/>
          <c:h val="0.7824355840854597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4830835510204471"/>
          <c:y val="0"/>
          <c:w val="0.6288170022893943"/>
          <c:h val="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007E39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000" b="1" dirty="0"/>
                      <a:t>2 323,4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2F-419B-B9F7-1ACC8D2DC80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000" b="1" dirty="0"/>
                      <a:t>47 545,0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2F-419B-B9F7-1ACC8D2DC80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000" b="1" dirty="0"/>
                      <a:t>24 320,5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2F-419B-B9F7-1ACC8D2DC80F}"/>
                </c:ext>
              </c:extLst>
            </c:dLbl>
            <c:dLbl>
              <c:idx val="3"/>
              <c:layout>
                <c:manualLayout>
                  <c:x val="8.5114859245758456E-3"/>
                  <c:y val="-4.4015224802869367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40 950,4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92F-419B-B9F7-1ACC8D2DC80F}"/>
                </c:ext>
              </c:extLst>
            </c:dLbl>
            <c:dLbl>
              <c:idx val="4"/>
              <c:layout>
                <c:manualLayout>
                  <c:x val="4.2388116188853677E-3"/>
                  <c:y val="1.5182599792188606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204 696,6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2F-419B-B9F7-1ACC8D2DC80F}"/>
                </c:ext>
              </c:extLst>
            </c:dLbl>
            <c:dLbl>
              <c:idx val="5"/>
              <c:layout>
                <c:manualLayout>
                  <c:x val="-5.5990735345950466E-3"/>
                  <c:y val="1.088580984430674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193 533,3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2F-419B-B9F7-1ACC8D2DC80F}"/>
                </c:ext>
              </c:extLst>
            </c:dLbl>
            <c:dLbl>
              <c:idx val="6"/>
              <c:layout>
                <c:manualLayout>
                  <c:x val="6.9706230125729058E-3"/>
                  <c:y val="-5.2538523657149785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1 182,0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92F-419B-B9F7-1ACC8D2DC80F}"/>
                </c:ext>
              </c:extLst>
            </c:dLbl>
            <c:dLbl>
              <c:idx val="7"/>
              <c:layout>
                <c:manualLayout>
                  <c:x val="1.3828370402461944E-3"/>
                  <c:y val="1.5287504582048292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188 747,5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92F-419B-B9F7-1ACC8D2DC80F}"/>
                </c:ext>
              </c:extLst>
            </c:dLbl>
            <c:dLbl>
              <c:idx val="8"/>
              <c:layout>
                <c:manualLayout>
                  <c:x val="5.6668050274377105E-3"/>
                  <c:y val="1.29684664706280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1 018 477,4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2323.4</c:v>
                </c:pt>
                <c:pt idx="1">
                  <c:v>47545</c:v>
                </c:pt>
                <c:pt idx="2">
                  <c:v>24320.5</c:v>
                </c:pt>
                <c:pt idx="3">
                  <c:v>40950.400000000001</c:v>
                </c:pt>
                <c:pt idx="4">
                  <c:v>204696.6</c:v>
                </c:pt>
                <c:pt idx="5">
                  <c:v>193533.3</c:v>
                </c:pt>
                <c:pt idx="6">
                  <c:v>1182</c:v>
                </c:pt>
                <c:pt idx="7">
                  <c:v>188747.5</c:v>
                </c:pt>
                <c:pt idx="8">
                  <c:v>1018477.4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24-4A32-8FCD-47DF072D3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3.1314132304615841E-2"/>
                  <c:y val="2.6183133101268092E-5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3 398,0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2F-419B-B9F7-1ACC8D2DC80F}"/>
                </c:ext>
              </c:extLst>
            </c:dLbl>
            <c:dLbl>
              <c:idx val="1"/>
              <c:layout>
                <c:manualLayout>
                  <c:x val="1.3100322636154836E-2"/>
                  <c:y val="2.1614865404913659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63 379,0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92F-419B-B9F7-1ACC8D2DC80F}"/>
                </c:ext>
              </c:extLst>
            </c:dLbl>
            <c:dLbl>
              <c:idx val="2"/>
              <c:layout>
                <c:manualLayout>
                  <c:x val="3.1438406151942759E-2"/>
                  <c:y val="-4.3755116046402826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24 554,5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92F-419B-B9F7-1ACC8D2DC80F}"/>
                </c:ext>
              </c:extLst>
            </c:dLbl>
            <c:dLbl>
              <c:idx val="3"/>
              <c:layout>
                <c:manualLayout>
                  <c:x val="3.8465466975857295E-2"/>
                  <c:y val="-8.671957037612839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41 284,1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92F-419B-B9F7-1ACC8D2DC80F}"/>
                </c:ext>
              </c:extLst>
            </c:dLbl>
            <c:dLbl>
              <c:idx val="4"/>
              <c:layout>
                <c:manualLayout>
                  <c:x val="2.1656848147428843E-2"/>
                  <c:y val="1.0754721921345868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243 170,0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92F-419B-B9F7-1ACC8D2DC80F}"/>
                </c:ext>
              </c:extLst>
            </c:dLbl>
            <c:dLbl>
              <c:idx val="5"/>
              <c:layout>
                <c:manualLayout>
                  <c:x val="1.0379798804735685E-2"/>
                  <c:y val="6.5630090207783832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191 513,2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92F-419B-B9F7-1ACC8D2DC80F}"/>
                </c:ext>
              </c:extLst>
            </c:dLbl>
            <c:dLbl>
              <c:idx val="6"/>
              <c:layout>
                <c:manualLayout>
                  <c:x val="5.6555113459366715E-2"/>
                  <c:y val="2.240208197249904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876,0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92F-419B-B9F7-1ACC8D2DC80F}"/>
                </c:ext>
              </c:extLst>
            </c:dLbl>
            <c:dLbl>
              <c:idx val="7"/>
              <c:layout>
                <c:manualLayout>
                  <c:x val="2.0036972299547557E-2"/>
                  <c:y val="1.0859626711205514E-2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 263 162,0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92F-419B-B9F7-1ACC8D2DC80F}"/>
                </c:ext>
              </c:extLst>
            </c:dLbl>
            <c:dLbl>
              <c:idx val="8"/>
              <c:layout>
                <c:manualLayout>
                  <c:x val="9.9169087980159939E-3"/>
                  <c:y val="2.1614394437850445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dirty="0"/>
                      <a:t>1 107 460,0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3398</c:v>
                </c:pt>
                <c:pt idx="1">
                  <c:v>63379</c:v>
                </c:pt>
                <c:pt idx="2">
                  <c:v>24554.53</c:v>
                </c:pt>
                <c:pt idx="3">
                  <c:v>41284.120000000003</c:v>
                </c:pt>
                <c:pt idx="4">
                  <c:v>243170</c:v>
                </c:pt>
                <c:pt idx="5">
                  <c:v>191513.18900000001</c:v>
                </c:pt>
                <c:pt idx="6">
                  <c:v>876</c:v>
                </c:pt>
                <c:pt idx="7">
                  <c:v>263162</c:v>
                </c:pt>
                <c:pt idx="8">
                  <c:v>1107460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24-4A32-8FCD-47DF072D3DD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 год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8.7838260298932269E-2"/>
                  <c:y val="1.09383483679639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222521563947087E-2"/>
                      <c:h val="3.8524862951969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25-792F-419B-B9F7-1ACC8D2DC80F}"/>
                </c:ext>
              </c:extLst>
            </c:dLbl>
            <c:dLbl>
              <c:idx val="1"/>
              <c:layout>
                <c:manualLayout>
                  <c:x val="5.2000250096967855E-2"/>
                  <c:y val="4.3753393471855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792F-419B-B9F7-1ACC8D2DC80F}"/>
                </c:ext>
              </c:extLst>
            </c:dLbl>
            <c:dLbl>
              <c:idx val="2"/>
              <c:layout>
                <c:manualLayout>
                  <c:x val="7.7297669063060348E-2"/>
                  <c:y val="-1.0938348367963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792F-419B-B9F7-1ACC8D2DC80F}"/>
                </c:ext>
              </c:extLst>
            </c:dLbl>
            <c:dLbl>
              <c:idx val="3"/>
              <c:layout>
                <c:manualLayout>
                  <c:x val="8.5730142051757899E-2"/>
                  <c:y val="-1.31260180415568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792F-419B-B9F7-1ACC8D2DC80F}"/>
                </c:ext>
              </c:extLst>
            </c:dLbl>
            <c:dLbl>
              <c:idx val="4"/>
              <c:layout>
                <c:manualLayout>
                  <c:x val="5.2124413281919593E-2"/>
                  <c:y val="4.34915621408432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92F-419B-B9F7-1ACC8D2DC80F}"/>
                </c:ext>
              </c:extLst>
            </c:dLbl>
            <c:dLbl>
              <c:idx val="5"/>
              <c:layout>
                <c:manualLayout>
                  <c:x val="4.0734377654167854E-2"/>
                  <c:y val="-8.69814017071410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92F-419B-B9F7-1ACC8D2DC80F}"/>
                </c:ext>
              </c:extLst>
            </c:dLbl>
            <c:dLbl>
              <c:idx val="6"/>
              <c:layout>
                <c:manualLayout>
                  <c:x val="9.69734393700211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792F-419B-B9F7-1ACC8D2DC80F}"/>
                </c:ext>
              </c:extLst>
            </c:dLbl>
            <c:dLbl>
              <c:idx val="7"/>
              <c:layout>
                <c:manualLayout>
                  <c:x val="7.1676020403928689E-2"/>
                  <c:y val="6.563009020778383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792F-419B-B9F7-1ACC8D2DC80F}"/>
                </c:ext>
              </c:extLst>
            </c:dLbl>
            <c:dLbl>
              <c:idx val="8"/>
              <c:layout>
                <c:manualLayout>
                  <c:x val="2.975072639404798E-2"/>
                  <c:y val="-2.16143944378505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Лист1!$D$2:$D$10</c:f>
              <c:numCache>
                <c:formatCode>#,##0.0</c:formatCode>
                <c:ptCount val="9"/>
                <c:pt idx="0">
                  <c:v>3638</c:v>
                </c:pt>
                <c:pt idx="1">
                  <c:v>67863</c:v>
                </c:pt>
                <c:pt idx="2">
                  <c:v>25089.93</c:v>
                </c:pt>
                <c:pt idx="3">
                  <c:v>41699.120000000003</c:v>
                </c:pt>
                <c:pt idx="4">
                  <c:v>247469</c:v>
                </c:pt>
                <c:pt idx="5">
                  <c:v>191345.18900000001</c:v>
                </c:pt>
                <c:pt idx="6">
                  <c:v>62</c:v>
                </c:pt>
                <c:pt idx="7">
                  <c:v>280671</c:v>
                </c:pt>
                <c:pt idx="8">
                  <c:v>1162497.6399999999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92F-419B-B9F7-1ACC8D2DC80F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2025 год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0.1184496865211566"/>
                  <c:y val="-8.64577390451149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92F-419B-B9F7-1ACC8D2DC80F}"/>
                </c:ext>
              </c:extLst>
            </c:dLbl>
            <c:dLbl>
              <c:idx val="1"/>
              <c:layout>
                <c:manualLayout>
                  <c:x val="9.8807889563376064E-2"/>
                  <c:y val="-1.604272561274523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792F-419B-B9F7-1ACC8D2DC80F}"/>
                </c:ext>
              </c:extLst>
            </c:dLbl>
            <c:dLbl>
              <c:idx val="2"/>
              <c:layout>
                <c:manualLayout>
                  <c:x val="0.1256010211923981"/>
                  <c:y val="-8.724495561269909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792F-419B-B9F7-1ACC8D2DC80F}"/>
                </c:ext>
              </c:extLst>
            </c:dLbl>
            <c:dLbl>
              <c:idx val="3"/>
              <c:layout>
                <c:manualLayout>
                  <c:x val="0.14387137933457597"/>
                  <c:y val="-8.67195703761275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792F-419B-B9F7-1ACC8D2DC80F}"/>
                </c:ext>
              </c:extLst>
            </c:dLbl>
            <c:dLbl>
              <c:idx val="4"/>
              <c:layout>
                <c:manualLayout>
                  <c:x val="9.89546278728643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792F-419B-B9F7-1ACC8D2DC80F}"/>
                </c:ext>
              </c:extLst>
            </c:dLbl>
            <c:dLbl>
              <c:idx val="5"/>
              <c:layout>
                <c:manualLayout>
                  <c:x val="6.6596285396052335E-2"/>
                  <c:y val="-1.7344086332680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792F-419B-B9F7-1ACC8D2DC80F}"/>
                </c:ext>
              </c:extLst>
            </c:dLbl>
            <c:dLbl>
              <c:idx val="6"/>
              <c:layout>
                <c:manualLayout>
                  <c:x val="0.13672004466333462"/>
                  <c:y val="5.52171270763913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9344021105528192E-2"/>
                      <c:h val="3.41495236047835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C-792F-419B-B9F7-1ACC8D2DC80F}"/>
                </c:ext>
              </c:extLst>
            </c:dLbl>
            <c:dLbl>
              <c:idx val="7"/>
              <c:layout>
                <c:manualLayout>
                  <c:x val="0.12967040871488336"/>
                  <c:y val="7.872165675841788E-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792F-419B-B9F7-1ACC8D2DC80F}"/>
                </c:ext>
              </c:extLst>
            </c:dLbl>
            <c:dLbl>
              <c:idx val="8"/>
              <c:layout>
                <c:manualLayout>
                  <c:x val="1.7000415082313133E-2"/>
                  <c:y val="-1.29686366627102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792F-419B-B9F7-1ACC8D2DC8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ЕСХН</c:v>
                </c:pt>
                <c:pt idx="1">
                  <c:v>Патент</c:v>
                </c:pt>
                <c:pt idx="2">
                  <c:v>Акцизы</c:v>
                </c:pt>
                <c:pt idx="3">
                  <c:v>Государственная пошлина</c:v>
                </c:pt>
                <c:pt idx="4">
                  <c:v>Налог на имущество физических лиц</c:v>
                </c:pt>
                <c:pt idx="5">
                  <c:v>Земельный налог</c:v>
                </c:pt>
                <c:pt idx="6">
                  <c:v>ЕНВД</c:v>
                </c:pt>
                <c:pt idx="7">
                  <c:v>УСН</c:v>
                </c:pt>
                <c:pt idx="8">
                  <c:v>НДФЛ</c:v>
                </c:pt>
              </c:strCache>
            </c:strRef>
          </c:cat>
          <c:val>
            <c:numRef>
              <c:f>Лист1!$E$2:$E$10</c:f>
              <c:numCache>
                <c:formatCode>#,##0.0</c:formatCode>
                <c:ptCount val="9"/>
                <c:pt idx="0">
                  <c:v>3882</c:v>
                </c:pt>
                <c:pt idx="1">
                  <c:v>72414</c:v>
                </c:pt>
                <c:pt idx="2">
                  <c:v>26444.36</c:v>
                </c:pt>
                <c:pt idx="3">
                  <c:v>42107.12</c:v>
                </c:pt>
                <c:pt idx="4">
                  <c:v>252459</c:v>
                </c:pt>
                <c:pt idx="5">
                  <c:v>191435.18900000001</c:v>
                </c:pt>
                <c:pt idx="6">
                  <c:v>47</c:v>
                </c:pt>
                <c:pt idx="7">
                  <c:v>298392</c:v>
                </c:pt>
                <c:pt idx="8">
                  <c:v>1211409.3030000001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792F-419B-B9F7-1ACC8D2DC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45092864"/>
        <c:axId val="345094400"/>
        <c:axId val="0"/>
      </c:bar3DChart>
      <c:catAx>
        <c:axId val="3450928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effectLst/>
              </a:defRPr>
            </a:pPr>
            <a:endParaRPr lang="ru-RU"/>
          </a:p>
        </c:txPr>
        <c:crossAx val="345094400"/>
        <c:crosses val="autoZero"/>
        <c:auto val="1"/>
        <c:lblAlgn val="ctr"/>
        <c:lblOffset val="100"/>
        <c:noMultiLvlLbl val="0"/>
      </c:catAx>
      <c:valAx>
        <c:axId val="345094400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345092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808419636153169"/>
          <c:y val="1.1875428921061986E-3"/>
          <c:w val="0.22348333064977072"/>
          <c:h val="0.72846110013256937"/>
        </c:manualLayout>
      </c:layout>
      <c:overlay val="0"/>
      <c:txPr>
        <a:bodyPr/>
        <a:lstStyle/>
        <a:p>
          <a:pPr>
            <a:defRPr sz="18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2F1180-CB94-45DD-9696-B23C581E613A}" type="doc">
      <dgm:prSet loTypeId="urn:microsoft.com/office/officeart/2005/8/layout/hierarchy6" loCatId="hierarchy" qsTypeId="urn:microsoft.com/office/officeart/2005/8/quickstyle/3d3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EF3BC446-A531-438F-8454-B8F917C5F9F1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FFCC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Доходы бюджета города</a:t>
          </a:r>
        </a:p>
      </dgm:t>
    </dgm:pt>
    <dgm:pt modelId="{230210D9-4C31-4984-B5B7-479A1DCA7D06}" type="parTrans" cxnId="{569CA6F4-2F57-49D7-A256-9C7CFD03966B}">
      <dgm:prSet/>
      <dgm:spPr/>
      <dgm:t>
        <a:bodyPr/>
        <a:lstStyle/>
        <a:p>
          <a:endParaRPr lang="ru-RU"/>
        </a:p>
      </dgm:t>
    </dgm:pt>
    <dgm:pt modelId="{BDF99E1D-C273-4C6E-9CE0-AFB65ECCC9D0}" type="sibTrans" cxnId="{569CA6F4-2F57-49D7-A256-9C7CFD03966B}">
      <dgm:prSet/>
      <dgm:spPr/>
      <dgm:t>
        <a:bodyPr/>
        <a:lstStyle/>
        <a:p>
          <a:endParaRPr lang="ru-RU"/>
        </a:p>
      </dgm:t>
    </dgm:pt>
    <dgm:pt modelId="{3062EFCA-A308-4448-B30C-4E380AE78917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налоговые доходы</a:t>
          </a:r>
        </a:p>
      </dgm:t>
    </dgm:pt>
    <dgm:pt modelId="{02ED4327-E1BF-4F57-AA7D-B97F8F093050}" type="parTrans" cxnId="{C53C97CC-6236-410F-A430-5CAF22776F04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F667B02B-B89C-4747-8825-17154E9E7195}" type="sibTrans" cxnId="{C53C97CC-6236-410F-A430-5CAF22776F04}">
      <dgm:prSet/>
      <dgm:spPr/>
      <dgm:t>
        <a:bodyPr/>
        <a:lstStyle/>
        <a:p>
          <a:endParaRPr lang="ru-RU"/>
        </a:p>
      </dgm:t>
    </dgm:pt>
    <dgm:pt modelId="{398B7CA0-1258-401C-93F7-B77B4BAA47D3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неналоговые доходы</a:t>
          </a:r>
        </a:p>
      </dgm:t>
    </dgm:pt>
    <dgm:pt modelId="{9EFBF06C-FC58-4FEE-88AD-D3C45448C69E}" type="parTrans" cxnId="{AB80C80F-2400-4208-9784-CBA773D17369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07F708BA-DE4D-4E08-8824-498A955D5CE5}" type="sibTrans" cxnId="{AB80C80F-2400-4208-9784-CBA773D17369}">
      <dgm:prSet/>
      <dgm:spPr/>
      <dgm:t>
        <a:bodyPr/>
        <a:lstStyle/>
        <a:p>
          <a:endParaRPr lang="ru-RU"/>
        </a:p>
      </dgm:t>
    </dgm:pt>
    <dgm:pt modelId="{656444A4-E465-4DA1-BF9B-83FCC213854E}">
      <dgm:prSet phldrT="[Текст]"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безвозмездные поступления</a:t>
          </a:r>
        </a:p>
      </dgm:t>
    </dgm:pt>
    <dgm:pt modelId="{B272CEF5-65A8-4C56-9FA5-05BC3EEDECA6}" type="parTrans" cxnId="{6273156D-73C4-42E6-B94D-0F8323EE95F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9E13969-C09D-4D65-8435-219CE94F808C}" type="sibTrans" cxnId="{6273156D-73C4-42E6-B94D-0F8323EE95F1}">
      <dgm:prSet/>
      <dgm:spPr/>
      <dgm:t>
        <a:bodyPr/>
        <a:lstStyle/>
        <a:p>
          <a:endParaRPr lang="ru-RU"/>
        </a:p>
      </dgm:t>
    </dgm:pt>
    <dgm:pt modelId="{2F015054-0673-42EB-B816-6E4959293678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gm:t>
    </dgm:pt>
    <dgm:pt modelId="{0B6DA4F4-AC96-4AB7-8ADF-19E0A76DEF76}" type="parTrans" cxnId="{4BB6E460-3C83-4230-801B-8A9E0910B7A3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8525D2C3-DA59-421C-AC81-99DC2CF036EF}" type="sibTrans" cxnId="{4BB6E460-3C83-4230-801B-8A9E0910B7A3}">
      <dgm:prSet/>
      <dgm:spPr/>
      <dgm:t>
        <a:bodyPr/>
        <a:lstStyle/>
        <a:p>
          <a:endParaRPr lang="ru-RU"/>
        </a:p>
      </dgm:t>
    </dgm:pt>
    <dgm:pt modelId="{28C80732-3571-4E14-B01D-85D08407FBF0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gm:t>
    </dgm:pt>
    <dgm:pt modelId="{23DFCF98-13F3-4772-B845-7D69545461C8}" type="parTrans" cxnId="{3DB12340-F2BE-4B66-9582-37E54B738C5E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7E0B4100-CD5B-49AA-B22A-8F89D686CAE5}" type="sibTrans" cxnId="{3DB12340-F2BE-4B66-9582-37E54B738C5E}">
      <dgm:prSet/>
      <dgm:spPr/>
      <dgm:t>
        <a:bodyPr/>
        <a:lstStyle/>
        <a:p>
          <a:endParaRPr lang="ru-RU"/>
        </a:p>
      </dgm:t>
    </dgm:pt>
    <dgm:pt modelId="{C2E20B37-ACCA-4247-A3A5-5F7A97329BCA}">
      <dgm:prSet custT="1"/>
      <dgm:spPr>
        <a:solidFill>
          <a:srgbClr val="FFFFCC">
            <a:alpha val="80000"/>
          </a:srgbClr>
        </a:solidFill>
      </dgm:spPr>
      <dgm:t>
        <a:bodyPr/>
        <a:lstStyle/>
        <a:p>
          <a:r>
            <a:rPr lang="ru-RU" sz="1300" b="1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gm:t>
    </dgm:pt>
    <dgm:pt modelId="{E3F19242-4237-4A58-A55B-6210BD4495F9}" type="parTrans" cxnId="{4CE6F9D5-FE7E-4FE9-A450-86DAFB19C637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dirty="0"/>
        </a:p>
      </dgm:t>
    </dgm:pt>
    <dgm:pt modelId="{4A964538-3EA1-4A8D-8AAF-93B8EA799F1C}" type="sibTrans" cxnId="{4CE6F9D5-FE7E-4FE9-A450-86DAFB19C637}">
      <dgm:prSet/>
      <dgm:spPr/>
      <dgm:t>
        <a:bodyPr/>
        <a:lstStyle/>
        <a:p>
          <a:endParaRPr lang="ru-RU"/>
        </a:p>
      </dgm:t>
    </dgm:pt>
    <dgm:pt modelId="{BEC65BA0-3F42-4314-BD54-D97DA41617E1}" type="pres">
      <dgm:prSet presAssocID="{D32F1180-CB94-45DD-9696-B23C581E613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B6F7EE4-93E9-4D63-B56F-D79DE9C4F64C}" type="pres">
      <dgm:prSet presAssocID="{D32F1180-CB94-45DD-9696-B23C581E613A}" presName="hierFlow" presStyleCnt="0"/>
      <dgm:spPr/>
    </dgm:pt>
    <dgm:pt modelId="{BE362DE6-4D90-465A-9999-137A4AF505FC}" type="pres">
      <dgm:prSet presAssocID="{D32F1180-CB94-45DD-9696-B23C581E613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055D8EB-B4F9-4B00-8ECA-04E103FF34F5}" type="pres">
      <dgm:prSet presAssocID="{EF3BC446-A531-438F-8454-B8F917C5F9F1}" presName="Name14" presStyleCnt="0"/>
      <dgm:spPr/>
    </dgm:pt>
    <dgm:pt modelId="{9A2BD362-9D01-4107-A2BC-582DF017D41A}" type="pres">
      <dgm:prSet presAssocID="{EF3BC446-A531-438F-8454-B8F917C5F9F1}" presName="level1Shape" presStyleLbl="node0" presStyleIdx="0" presStyleCnt="1" custScaleX="157031" custScaleY="41371" custLinFactNeighborX="-11331" custLinFactNeighborY="-7994">
        <dgm:presLayoutVars>
          <dgm:chPref val="3"/>
        </dgm:presLayoutVars>
      </dgm:prSet>
      <dgm:spPr/>
    </dgm:pt>
    <dgm:pt modelId="{309031DC-8E86-4735-93FB-CED5B0E6CABD}" type="pres">
      <dgm:prSet presAssocID="{EF3BC446-A531-438F-8454-B8F917C5F9F1}" presName="hierChild2" presStyleCnt="0"/>
      <dgm:spPr/>
    </dgm:pt>
    <dgm:pt modelId="{18DC5E95-8025-428C-8A77-AFC43FDFAEB3}" type="pres">
      <dgm:prSet presAssocID="{02ED4327-E1BF-4F57-AA7D-B97F8F093050}" presName="Name19" presStyleLbl="parChTrans1D2" presStyleIdx="0" presStyleCnt="3"/>
      <dgm:spPr/>
    </dgm:pt>
    <dgm:pt modelId="{15DC5D73-009F-4AEE-AA8F-E52676F4A238}" type="pres">
      <dgm:prSet presAssocID="{3062EFCA-A308-4448-B30C-4E380AE78917}" presName="Name21" presStyleCnt="0"/>
      <dgm:spPr/>
    </dgm:pt>
    <dgm:pt modelId="{0A3033F9-BB0C-4DAE-96B4-6280B7480764}" type="pres">
      <dgm:prSet presAssocID="{3062EFCA-A308-4448-B30C-4E380AE78917}" presName="level2Shape" presStyleLbl="node2" presStyleIdx="0" presStyleCnt="3" custScaleY="28484"/>
      <dgm:spPr/>
    </dgm:pt>
    <dgm:pt modelId="{FD46957B-9739-484C-90B1-850FDD96509D}" type="pres">
      <dgm:prSet presAssocID="{3062EFCA-A308-4448-B30C-4E380AE78917}" presName="hierChild3" presStyleCnt="0"/>
      <dgm:spPr/>
    </dgm:pt>
    <dgm:pt modelId="{C2DDA4EF-9952-45EC-B087-4878EFDD3F75}" type="pres">
      <dgm:prSet presAssocID="{0B6DA4F4-AC96-4AB7-8ADF-19E0A76DEF76}" presName="Name19" presStyleLbl="parChTrans1D3" presStyleIdx="0" presStyleCnt="3"/>
      <dgm:spPr/>
    </dgm:pt>
    <dgm:pt modelId="{F5DA2618-B55D-407E-8C70-7BB1E16CFF28}" type="pres">
      <dgm:prSet presAssocID="{2F015054-0673-42EB-B816-6E4959293678}" presName="Name21" presStyleCnt="0"/>
      <dgm:spPr/>
    </dgm:pt>
    <dgm:pt modelId="{E933A4FB-4153-4AD3-92E3-BFCA3B71F0F4}" type="pres">
      <dgm:prSet presAssocID="{2F015054-0673-42EB-B816-6E4959293678}" presName="level2Shape" presStyleLbl="node3" presStyleIdx="0" presStyleCnt="3" custScaleX="140614" custScaleY="109170"/>
      <dgm:spPr/>
    </dgm:pt>
    <dgm:pt modelId="{BF98FAB0-39EE-4D33-9B62-9B8B9354AAFB}" type="pres">
      <dgm:prSet presAssocID="{2F015054-0673-42EB-B816-6E4959293678}" presName="hierChild3" presStyleCnt="0"/>
      <dgm:spPr/>
    </dgm:pt>
    <dgm:pt modelId="{B92A2B91-56FB-4388-9336-F1CAD3D870FD}" type="pres">
      <dgm:prSet presAssocID="{9EFBF06C-FC58-4FEE-88AD-D3C45448C69E}" presName="Name19" presStyleLbl="parChTrans1D2" presStyleIdx="1" presStyleCnt="3"/>
      <dgm:spPr/>
    </dgm:pt>
    <dgm:pt modelId="{3741D8B6-6A7E-4D7F-9E22-BF68923A635C}" type="pres">
      <dgm:prSet presAssocID="{398B7CA0-1258-401C-93F7-B77B4BAA47D3}" presName="Name21" presStyleCnt="0"/>
      <dgm:spPr/>
    </dgm:pt>
    <dgm:pt modelId="{41FBCD5A-3CEF-4898-9C99-CBACFB315ADA}" type="pres">
      <dgm:prSet presAssocID="{398B7CA0-1258-401C-93F7-B77B4BAA47D3}" presName="level2Shape" presStyleLbl="node2" presStyleIdx="1" presStyleCnt="3" custScaleY="39879"/>
      <dgm:spPr/>
    </dgm:pt>
    <dgm:pt modelId="{9BDA33C8-3AAC-4DEF-AED1-F786D00C9C10}" type="pres">
      <dgm:prSet presAssocID="{398B7CA0-1258-401C-93F7-B77B4BAA47D3}" presName="hierChild3" presStyleCnt="0"/>
      <dgm:spPr/>
    </dgm:pt>
    <dgm:pt modelId="{A0801614-E06F-4885-AC4E-9BF70E692F4E}" type="pres">
      <dgm:prSet presAssocID="{23DFCF98-13F3-4772-B845-7D69545461C8}" presName="Name19" presStyleLbl="parChTrans1D3" presStyleIdx="1" presStyleCnt="3"/>
      <dgm:spPr/>
    </dgm:pt>
    <dgm:pt modelId="{540DB596-4AA6-4809-8EC4-3632B3AB7E8D}" type="pres">
      <dgm:prSet presAssocID="{28C80732-3571-4E14-B01D-85D08407FBF0}" presName="Name21" presStyleCnt="0"/>
      <dgm:spPr/>
    </dgm:pt>
    <dgm:pt modelId="{ED93CF32-F017-4814-B515-FD798AE96013}" type="pres">
      <dgm:prSet presAssocID="{28C80732-3571-4E14-B01D-85D08407FBF0}" presName="level2Shape" presStyleLbl="node3" presStyleIdx="1" presStyleCnt="3" custScaleX="118222" custScaleY="205840"/>
      <dgm:spPr/>
    </dgm:pt>
    <dgm:pt modelId="{E218E0E0-D095-48DF-8B58-7EE8B17FDD01}" type="pres">
      <dgm:prSet presAssocID="{28C80732-3571-4E14-B01D-85D08407FBF0}" presName="hierChild3" presStyleCnt="0"/>
      <dgm:spPr/>
    </dgm:pt>
    <dgm:pt modelId="{CD96D4C0-50B0-458A-98A9-7FA5027A0DAB}" type="pres">
      <dgm:prSet presAssocID="{B272CEF5-65A8-4C56-9FA5-05BC3EEDECA6}" presName="Name19" presStyleLbl="parChTrans1D2" presStyleIdx="2" presStyleCnt="3"/>
      <dgm:spPr/>
    </dgm:pt>
    <dgm:pt modelId="{0BA19988-1467-4B70-816D-F1BA2371A277}" type="pres">
      <dgm:prSet presAssocID="{656444A4-E465-4DA1-BF9B-83FCC213854E}" presName="Name21" presStyleCnt="0"/>
      <dgm:spPr/>
    </dgm:pt>
    <dgm:pt modelId="{E2BCDE4D-15FB-475A-BB1F-C49C4E304DFD}" type="pres">
      <dgm:prSet presAssocID="{656444A4-E465-4DA1-BF9B-83FCC213854E}" presName="level2Shape" presStyleLbl="node2" presStyleIdx="2" presStyleCnt="3" custScaleY="36204"/>
      <dgm:spPr/>
    </dgm:pt>
    <dgm:pt modelId="{5A95585B-C2C7-469C-ABA5-E6926312F168}" type="pres">
      <dgm:prSet presAssocID="{656444A4-E465-4DA1-BF9B-83FCC213854E}" presName="hierChild3" presStyleCnt="0"/>
      <dgm:spPr/>
    </dgm:pt>
    <dgm:pt modelId="{E2082AB9-ADFA-4FEC-8EEE-71ED7860CD6E}" type="pres">
      <dgm:prSet presAssocID="{E3F19242-4237-4A58-A55B-6210BD4495F9}" presName="Name19" presStyleLbl="parChTrans1D3" presStyleIdx="2" presStyleCnt="3"/>
      <dgm:spPr/>
    </dgm:pt>
    <dgm:pt modelId="{142F6C14-28E4-4657-80CE-666145050C91}" type="pres">
      <dgm:prSet presAssocID="{C2E20B37-ACCA-4247-A3A5-5F7A97329BCA}" presName="Name21" presStyleCnt="0"/>
      <dgm:spPr/>
    </dgm:pt>
    <dgm:pt modelId="{A8AE9822-D828-4CEC-98E7-DAAA33F9A56D}" type="pres">
      <dgm:prSet presAssocID="{C2E20B37-ACCA-4247-A3A5-5F7A97329BCA}" presName="level2Shape" presStyleLbl="node3" presStyleIdx="2" presStyleCnt="3" custScaleX="125164" custScaleY="206856"/>
      <dgm:spPr/>
    </dgm:pt>
    <dgm:pt modelId="{7EEEA134-8A14-48C7-B2CE-D33B5CED0CBD}" type="pres">
      <dgm:prSet presAssocID="{C2E20B37-ACCA-4247-A3A5-5F7A97329BCA}" presName="hierChild3" presStyleCnt="0"/>
      <dgm:spPr/>
    </dgm:pt>
    <dgm:pt modelId="{EBDD3479-40A4-4F63-835B-668E96E74B53}" type="pres">
      <dgm:prSet presAssocID="{D32F1180-CB94-45DD-9696-B23C581E613A}" presName="bgShapesFlow" presStyleCnt="0"/>
      <dgm:spPr/>
    </dgm:pt>
  </dgm:ptLst>
  <dgm:cxnLst>
    <dgm:cxn modelId="{3FE22800-A0CA-4D7D-8EC7-34046F6C7311}" type="presOf" srcId="{9EFBF06C-FC58-4FEE-88AD-D3C45448C69E}" destId="{B92A2B91-56FB-4388-9336-F1CAD3D870FD}" srcOrd="0" destOrd="0" presId="urn:microsoft.com/office/officeart/2005/8/layout/hierarchy6"/>
    <dgm:cxn modelId="{AB80C80F-2400-4208-9784-CBA773D17369}" srcId="{EF3BC446-A531-438F-8454-B8F917C5F9F1}" destId="{398B7CA0-1258-401C-93F7-B77B4BAA47D3}" srcOrd="1" destOrd="0" parTransId="{9EFBF06C-FC58-4FEE-88AD-D3C45448C69E}" sibTransId="{07F708BA-DE4D-4E08-8824-498A955D5CE5}"/>
    <dgm:cxn modelId="{5A08A823-F4AF-4531-B70A-0201CD895A65}" type="presOf" srcId="{3062EFCA-A308-4448-B30C-4E380AE78917}" destId="{0A3033F9-BB0C-4DAE-96B4-6280B7480764}" srcOrd="0" destOrd="0" presId="urn:microsoft.com/office/officeart/2005/8/layout/hierarchy6"/>
    <dgm:cxn modelId="{83808532-F127-4E81-AF3A-42DB101E8C58}" type="presOf" srcId="{D32F1180-CB94-45DD-9696-B23C581E613A}" destId="{BEC65BA0-3F42-4314-BD54-D97DA41617E1}" srcOrd="0" destOrd="0" presId="urn:microsoft.com/office/officeart/2005/8/layout/hierarchy6"/>
    <dgm:cxn modelId="{3DB12340-F2BE-4B66-9582-37E54B738C5E}" srcId="{398B7CA0-1258-401C-93F7-B77B4BAA47D3}" destId="{28C80732-3571-4E14-B01D-85D08407FBF0}" srcOrd="0" destOrd="0" parTransId="{23DFCF98-13F3-4772-B845-7D69545461C8}" sibTransId="{7E0B4100-CD5B-49AA-B22A-8F89D686CAE5}"/>
    <dgm:cxn modelId="{3A886540-9D39-4248-A49F-4F7D7EB9AF09}" type="presOf" srcId="{0B6DA4F4-AC96-4AB7-8ADF-19E0A76DEF76}" destId="{C2DDA4EF-9952-45EC-B087-4878EFDD3F75}" srcOrd="0" destOrd="0" presId="urn:microsoft.com/office/officeart/2005/8/layout/hierarchy6"/>
    <dgm:cxn modelId="{652C9240-CC21-4B42-B5EE-458FABF7FD0D}" type="presOf" srcId="{2F015054-0673-42EB-B816-6E4959293678}" destId="{E933A4FB-4153-4AD3-92E3-BFCA3B71F0F4}" srcOrd="0" destOrd="0" presId="urn:microsoft.com/office/officeart/2005/8/layout/hierarchy6"/>
    <dgm:cxn modelId="{4BB6E460-3C83-4230-801B-8A9E0910B7A3}" srcId="{3062EFCA-A308-4448-B30C-4E380AE78917}" destId="{2F015054-0673-42EB-B816-6E4959293678}" srcOrd="0" destOrd="0" parTransId="{0B6DA4F4-AC96-4AB7-8ADF-19E0A76DEF76}" sibTransId="{8525D2C3-DA59-421C-AC81-99DC2CF036EF}"/>
    <dgm:cxn modelId="{6273156D-73C4-42E6-B94D-0F8323EE95F1}" srcId="{EF3BC446-A531-438F-8454-B8F917C5F9F1}" destId="{656444A4-E465-4DA1-BF9B-83FCC213854E}" srcOrd="2" destOrd="0" parTransId="{B272CEF5-65A8-4C56-9FA5-05BC3EEDECA6}" sibTransId="{49E13969-C09D-4D65-8435-219CE94F808C}"/>
    <dgm:cxn modelId="{E3EC116E-B6F1-4CF1-884B-8693AC65423F}" type="presOf" srcId="{EF3BC446-A531-438F-8454-B8F917C5F9F1}" destId="{9A2BD362-9D01-4107-A2BC-582DF017D41A}" srcOrd="0" destOrd="0" presId="urn:microsoft.com/office/officeart/2005/8/layout/hierarchy6"/>
    <dgm:cxn modelId="{89A2C351-6FF6-44A9-A46B-BC17D8013BFB}" type="presOf" srcId="{656444A4-E465-4DA1-BF9B-83FCC213854E}" destId="{E2BCDE4D-15FB-475A-BB1F-C49C4E304DFD}" srcOrd="0" destOrd="0" presId="urn:microsoft.com/office/officeart/2005/8/layout/hierarchy6"/>
    <dgm:cxn modelId="{3B41069C-C964-4107-9912-C44A3ABE9C2B}" type="presOf" srcId="{C2E20B37-ACCA-4247-A3A5-5F7A97329BCA}" destId="{A8AE9822-D828-4CEC-98E7-DAAA33F9A56D}" srcOrd="0" destOrd="0" presId="urn:microsoft.com/office/officeart/2005/8/layout/hierarchy6"/>
    <dgm:cxn modelId="{36BCCFA2-7E74-4E33-B3CB-AE7C227B144C}" type="presOf" srcId="{02ED4327-E1BF-4F57-AA7D-B97F8F093050}" destId="{18DC5E95-8025-428C-8A77-AFC43FDFAEB3}" srcOrd="0" destOrd="0" presId="urn:microsoft.com/office/officeart/2005/8/layout/hierarchy6"/>
    <dgm:cxn modelId="{784C2AA6-FA3F-4A21-B6FD-10A8CDB1D0ED}" type="presOf" srcId="{B272CEF5-65A8-4C56-9FA5-05BC3EEDECA6}" destId="{CD96D4C0-50B0-458A-98A9-7FA5027A0DAB}" srcOrd="0" destOrd="0" presId="urn:microsoft.com/office/officeart/2005/8/layout/hierarchy6"/>
    <dgm:cxn modelId="{A9233FB6-9CA4-4AD1-8513-DC51A134A3C9}" type="presOf" srcId="{23DFCF98-13F3-4772-B845-7D69545461C8}" destId="{A0801614-E06F-4885-AC4E-9BF70E692F4E}" srcOrd="0" destOrd="0" presId="urn:microsoft.com/office/officeart/2005/8/layout/hierarchy6"/>
    <dgm:cxn modelId="{C53C97CC-6236-410F-A430-5CAF22776F04}" srcId="{EF3BC446-A531-438F-8454-B8F917C5F9F1}" destId="{3062EFCA-A308-4448-B30C-4E380AE78917}" srcOrd="0" destOrd="0" parTransId="{02ED4327-E1BF-4F57-AA7D-B97F8F093050}" sibTransId="{F667B02B-B89C-4747-8825-17154E9E7195}"/>
    <dgm:cxn modelId="{4CE6F9D5-FE7E-4FE9-A450-86DAFB19C637}" srcId="{656444A4-E465-4DA1-BF9B-83FCC213854E}" destId="{C2E20B37-ACCA-4247-A3A5-5F7A97329BCA}" srcOrd="0" destOrd="0" parTransId="{E3F19242-4237-4A58-A55B-6210BD4495F9}" sibTransId="{4A964538-3EA1-4A8D-8AAF-93B8EA799F1C}"/>
    <dgm:cxn modelId="{D978BDD8-EAF2-4652-90CC-E708BB519ECD}" type="presOf" srcId="{E3F19242-4237-4A58-A55B-6210BD4495F9}" destId="{E2082AB9-ADFA-4FEC-8EEE-71ED7860CD6E}" srcOrd="0" destOrd="0" presId="urn:microsoft.com/office/officeart/2005/8/layout/hierarchy6"/>
    <dgm:cxn modelId="{0B1F63EF-A193-4AF2-86A3-20B480ED6DC9}" type="presOf" srcId="{398B7CA0-1258-401C-93F7-B77B4BAA47D3}" destId="{41FBCD5A-3CEF-4898-9C99-CBACFB315ADA}" srcOrd="0" destOrd="0" presId="urn:microsoft.com/office/officeart/2005/8/layout/hierarchy6"/>
    <dgm:cxn modelId="{569CA6F4-2F57-49D7-A256-9C7CFD03966B}" srcId="{D32F1180-CB94-45DD-9696-B23C581E613A}" destId="{EF3BC446-A531-438F-8454-B8F917C5F9F1}" srcOrd="0" destOrd="0" parTransId="{230210D9-4C31-4984-B5B7-479A1DCA7D06}" sibTransId="{BDF99E1D-C273-4C6E-9CE0-AFB65ECCC9D0}"/>
    <dgm:cxn modelId="{312400F9-F150-448B-8294-1752BB94C4CE}" type="presOf" srcId="{28C80732-3571-4E14-B01D-85D08407FBF0}" destId="{ED93CF32-F017-4814-B515-FD798AE96013}" srcOrd="0" destOrd="0" presId="urn:microsoft.com/office/officeart/2005/8/layout/hierarchy6"/>
    <dgm:cxn modelId="{52547BDF-2ECD-4141-A838-379BA56D445E}" type="presParOf" srcId="{BEC65BA0-3F42-4314-BD54-D97DA41617E1}" destId="{4B6F7EE4-93E9-4D63-B56F-D79DE9C4F64C}" srcOrd="0" destOrd="0" presId="urn:microsoft.com/office/officeart/2005/8/layout/hierarchy6"/>
    <dgm:cxn modelId="{13CA972D-A05E-4CAC-BFAF-199EE0E005CE}" type="presParOf" srcId="{4B6F7EE4-93E9-4D63-B56F-D79DE9C4F64C}" destId="{BE362DE6-4D90-465A-9999-137A4AF505FC}" srcOrd="0" destOrd="0" presId="urn:microsoft.com/office/officeart/2005/8/layout/hierarchy6"/>
    <dgm:cxn modelId="{3E60B953-0372-47DB-AE49-3EC4932C233C}" type="presParOf" srcId="{BE362DE6-4D90-465A-9999-137A4AF505FC}" destId="{A055D8EB-B4F9-4B00-8ECA-04E103FF34F5}" srcOrd="0" destOrd="0" presId="urn:microsoft.com/office/officeart/2005/8/layout/hierarchy6"/>
    <dgm:cxn modelId="{125AD133-B76E-4F89-8837-330B82062F77}" type="presParOf" srcId="{A055D8EB-B4F9-4B00-8ECA-04E103FF34F5}" destId="{9A2BD362-9D01-4107-A2BC-582DF017D41A}" srcOrd="0" destOrd="0" presId="urn:microsoft.com/office/officeart/2005/8/layout/hierarchy6"/>
    <dgm:cxn modelId="{22EEEBCF-79CD-483A-AAA8-C8F807B1141A}" type="presParOf" srcId="{A055D8EB-B4F9-4B00-8ECA-04E103FF34F5}" destId="{309031DC-8E86-4735-93FB-CED5B0E6CABD}" srcOrd="1" destOrd="0" presId="urn:microsoft.com/office/officeart/2005/8/layout/hierarchy6"/>
    <dgm:cxn modelId="{89497A3C-AC96-4EAF-AFAA-F049C33077E4}" type="presParOf" srcId="{309031DC-8E86-4735-93FB-CED5B0E6CABD}" destId="{18DC5E95-8025-428C-8A77-AFC43FDFAEB3}" srcOrd="0" destOrd="0" presId="urn:microsoft.com/office/officeart/2005/8/layout/hierarchy6"/>
    <dgm:cxn modelId="{31EF78D4-B2E1-46EF-8481-66360291A50F}" type="presParOf" srcId="{309031DC-8E86-4735-93FB-CED5B0E6CABD}" destId="{15DC5D73-009F-4AEE-AA8F-E52676F4A238}" srcOrd="1" destOrd="0" presId="urn:microsoft.com/office/officeart/2005/8/layout/hierarchy6"/>
    <dgm:cxn modelId="{248E2D51-DC9C-4A6D-B6BC-D762BDED35E1}" type="presParOf" srcId="{15DC5D73-009F-4AEE-AA8F-E52676F4A238}" destId="{0A3033F9-BB0C-4DAE-96B4-6280B7480764}" srcOrd="0" destOrd="0" presId="urn:microsoft.com/office/officeart/2005/8/layout/hierarchy6"/>
    <dgm:cxn modelId="{62B1B9F5-85C3-400C-9738-4A066E089E81}" type="presParOf" srcId="{15DC5D73-009F-4AEE-AA8F-E52676F4A238}" destId="{FD46957B-9739-484C-90B1-850FDD96509D}" srcOrd="1" destOrd="0" presId="urn:microsoft.com/office/officeart/2005/8/layout/hierarchy6"/>
    <dgm:cxn modelId="{8ED8C550-7DFF-42F9-A98D-FE5F11D523B1}" type="presParOf" srcId="{FD46957B-9739-484C-90B1-850FDD96509D}" destId="{C2DDA4EF-9952-45EC-B087-4878EFDD3F75}" srcOrd="0" destOrd="0" presId="urn:microsoft.com/office/officeart/2005/8/layout/hierarchy6"/>
    <dgm:cxn modelId="{3326B95D-CD22-4C03-BCE6-655FD16FE09C}" type="presParOf" srcId="{FD46957B-9739-484C-90B1-850FDD96509D}" destId="{F5DA2618-B55D-407E-8C70-7BB1E16CFF28}" srcOrd="1" destOrd="0" presId="urn:microsoft.com/office/officeart/2005/8/layout/hierarchy6"/>
    <dgm:cxn modelId="{8DF17664-D324-492A-96E4-1584F51CE495}" type="presParOf" srcId="{F5DA2618-B55D-407E-8C70-7BB1E16CFF28}" destId="{E933A4FB-4153-4AD3-92E3-BFCA3B71F0F4}" srcOrd="0" destOrd="0" presId="urn:microsoft.com/office/officeart/2005/8/layout/hierarchy6"/>
    <dgm:cxn modelId="{BC55EDEA-077F-4E6B-A732-BD17AAA5EFEC}" type="presParOf" srcId="{F5DA2618-B55D-407E-8C70-7BB1E16CFF28}" destId="{BF98FAB0-39EE-4D33-9B62-9B8B9354AAFB}" srcOrd="1" destOrd="0" presId="urn:microsoft.com/office/officeart/2005/8/layout/hierarchy6"/>
    <dgm:cxn modelId="{79A48527-A941-4285-9224-A470890EEC59}" type="presParOf" srcId="{309031DC-8E86-4735-93FB-CED5B0E6CABD}" destId="{B92A2B91-56FB-4388-9336-F1CAD3D870FD}" srcOrd="2" destOrd="0" presId="urn:microsoft.com/office/officeart/2005/8/layout/hierarchy6"/>
    <dgm:cxn modelId="{23F82FFF-B6B2-4CD3-AD29-DF72099C9355}" type="presParOf" srcId="{309031DC-8E86-4735-93FB-CED5B0E6CABD}" destId="{3741D8B6-6A7E-4D7F-9E22-BF68923A635C}" srcOrd="3" destOrd="0" presId="urn:microsoft.com/office/officeart/2005/8/layout/hierarchy6"/>
    <dgm:cxn modelId="{3E051428-917D-4923-BA2D-499F32AF7BD4}" type="presParOf" srcId="{3741D8B6-6A7E-4D7F-9E22-BF68923A635C}" destId="{41FBCD5A-3CEF-4898-9C99-CBACFB315ADA}" srcOrd="0" destOrd="0" presId="urn:microsoft.com/office/officeart/2005/8/layout/hierarchy6"/>
    <dgm:cxn modelId="{016BDF42-BA7B-48AF-822F-F80A038D52C5}" type="presParOf" srcId="{3741D8B6-6A7E-4D7F-9E22-BF68923A635C}" destId="{9BDA33C8-3AAC-4DEF-AED1-F786D00C9C10}" srcOrd="1" destOrd="0" presId="urn:microsoft.com/office/officeart/2005/8/layout/hierarchy6"/>
    <dgm:cxn modelId="{BC6265E0-2480-4DF1-B327-0EA790EFD807}" type="presParOf" srcId="{9BDA33C8-3AAC-4DEF-AED1-F786D00C9C10}" destId="{A0801614-E06F-4885-AC4E-9BF70E692F4E}" srcOrd="0" destOrd="0" presId="urn:microsoft.com/office/officeart/2005/8/layout/hierarchy6"/>
    <dgm:cxn modelId="{61AEB00F-272A-40B6-95B7-626E1ADDA797}" type="presParOf" srcId="{9BDA33C8-3AAC-4DEF-AED1-F786D00C9C10}" destId="{540DB596-4AA6-4809-8EC4-3632B3AB7E8D}" srcOrd="1" destOrd="0" presId="urn:microsoft.com/office/officeart/2005/8/layout/hierarchy6"/>
    <dgm:cxn modelId="{A1A195BF-103B-4070-91BE-54A78D9DDC36}" type="presParOf" srcId="{540DB596-4AA6-4809-8EC4-3632B3AB7E8D}" destId="{ED93CF32-F017-4814-B515-FD798AE96013}" srcOrd="0" destOrd="0" presId="urn:microsoft.com/office/officeart/2005/8/layout/hierarchy6"/>
    <dgm:cxn modelId="{035E88C1-4A8B-4829-B806-20ADCA7D8938}" type="presParOf" srcId="{540DB596-4AA6-4809-8EC4-3632B3AB7E8D}" destId="{E218E0E0-D095-48DF-8B58-7EE8B17FDD01}" srcOrd="1" destOrd="0" presId="urn:microsoft.com/office/officeart/2005/8/layout/hierarchy6"/>
    <dgm:cxn modelId="{885D7DD4-21F3-40EF-A041-D567C79C1A8E}" type="presParOf" srcId="{309031DC-8E86-4735-93FB-CED5B0E6CABD}" destId="{CD96D4C0-50B0-458A-98A9-7FA5027A0DAB}" srcOrd="4" destOrd="0" presId="urn:microsoft.com/office/officeart/2005/8/layout/hierarchy6"/>
    <dgm:cxn modelId="{557F5561-2C61-4D37-83EE-C7F0D8A1BF8A}" type="presParOf" srcId="{309031DC-8E86-4735-93FB-CED5B0E6CABD}" destId="{0BA19988-1467-4B70-816D-F1BA2371A277}" srcOrd="5" destOrd="0" presId="urn:microsoft.com/office/officeart/2005/8/layout/hierarchy6"/>
    <dgm:cxn modelId="{65040403-1BB6-46C3-97F6-3B18135EF426}" type="presParOf" srcId="{0BA19988-1467-4B70-816D-F1BA2371A277}" destId="{E2BCDE4D-15FB-475A-BB1F-C49C4E304DFD}" srcOrd="0" destOrd="0" presId="urn:microsoft.com/office/officeart/2005/8/layout/hierarchy6"/>
    <dgm:cxn modelId="{E718E799-EA76-4BAF-BF73-0DD47AE869A6}" type="presParOf" srcId="{0BA19988-1467-4B70-816D-F1BA2371A277}" destId="{5A95585B-C2C7-469C-ABA5-E6926312F168}" srcOrd="1" destOrd="0" presId="urn:microsoft.com/office/officeart/2005/8/layout/hierarchy6"/>
    <dgm:cxn modelId="{9E5C5A11-6AF2-4BA3-9C63-270CD6131562}" type="presParOf" srcId="{5A95585B-C2C7-469C-ABA5-E6926312F168}" destId="{E2082AB9-ADFA-4FEC-8EEE-71ED7860CD6E}" srcOrd="0" destOrd="0" presId="urn:microsoft.com/office/officeart/2005/8/layout/hierarchy6"/>
    <dgm:cxn modelId="{CBB7A60B-3003-4584-8772-18F29ED65229}" type="presParOf" srcId="{5A95585B-C2C7-469C-ABA5-E6926312F168}" destId="{142F6C14-28E4-4657-80CE-666145050C91}" srcOrd="1" destOrd="0" presId="urn:microsoft.com/office/officeart/2005/8/layout/hierarchy6"/>
    <dgm:cxn modelId="{F092480F-DAC5-4EF7-A6AF-780668DDD7A5}" type="presParOf" srcId="{142F6C14-28E4-4657-80CE-666145050C91}" destId="{A8AE9822-D828-4CEC-98E7-DAAA33F9A56D}" srcOrd="0" destOrd="0" presId="urn:microsoft.com/office/officeart/2005/8/layout/hierarchy6"/>
    <dgm:cxn modelId="{A69BAB3E-B924-4F48-A019-126E47475BF8}" type="presParOf" srcId="{142F6C14-28E4-4657-80CE-666145050C91}" destId="{7EEEA134-8A14-48C7-B2CE-D33B5CED0CBD}" srcOrd="1" destOrd="0" presId="urn:microsoft.com/office/officeart/2005/8/layout/hierarchy6"/>
    <dgm:cxn modelId="{EF6E75C0-7DAA-4066-BB5C-D233A32F7BC9}" type="presParOf" srcId="{BEC65BA0-3F42-4314-BD54-D97DA41617E1}" destId="{EBDD3479-40A4-4F63-835B-668E96E74B53}" srcOrd="1" destOrd="0" presId="urn:microsoft.com/office/officeart/2005/8/layout/hierarchy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BD362-9D01-4107-A2BC-582DF017D41A}">
      <dsp:nvSpPr>
        <dsp:cNvPr id="0" name=""/>
        <dsp:cNvSpPr/>
      </dsp:nvSpPr>
      <dsp:spPr>
        <a:xfrm>
          <a:off x="2736307" y="241823"/>
          <a:ext cx="3156158" cy="554342"/>
        </a:xfrm>
        <a:prstGeom prst="roundRect">
          <a:avLst>
            <a:gd name="adj" fmla="val 10000"/>
          </a:avLst>
        </a:prstGeom>
        <a:solidFill>
          <a:srgbClr val="FF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</a:rPr>
            <a:t>Доходы бюджета города</a:t>
          </a:r>
        </a:p>
      </dsp:txBody>
      <dsp:txXfrm>
        <a:off x="2752543" y="258059"/>
        <a:ext cx="3123686" cy="521870"/>
      </dsp:txXfrm>
    </dsp:sp>
    <dsp:sp modelId="{18DC5E95-8025-428C-8A77-AFC43FDFAEB3}">
      <dsp:nvSpPr>
        <dsp:cNvPr id="0" name=""/>
        <dsp:cNvSpPr/>
      </dsp:nvSpPr>
      <dsp:spPr>
        <a:xfrm>
          <a:off x="1415625" y="796165"/>
          <a:ext cx="2898761" cy="643086"/>
        </a:xfrm>
        <a:custGeom>
          <a:avLst/>
          <a:gdLst/>
          <a:ahLst/>
          <a:cxnLst/>
          <a:rect l="0" t="0" r="0" b="0"/>
          <a:pathLst>
            <a:path>
              <a:moveTo>
                <a:pt x="2898761" y="0"/>
              </a:moveTo>
              <a:lnTo>
                <a:pt x="2898761" y="321543"/>
              </a:lnTo>
              <a:lnTo>
                <a:pt x="0" y="321543"/>
              </a:lnTo>
              <a:lnTo>
                <a:pt x="0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0A3033F9-BB0C-4DAE-96B4-6280B7480764}">
      <dsp:nvSpPr>
        <dsp:cNvPr id="0" name=""/>
        <dsp:cNvSpPr/>
      </dsp:nvSpPr>
      <dsp:spPr>
        <a:xfrm>
          <a:off x="410678" y="1439251"/>
          <a:ext cx="2009895" cy="38166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налоговые доходы</a:t>
          </a:r>
        </a:p>
      </dsp:txBody>
      <dsp:txXfrm>
        <a:off x="421857" y="1450430"/>
        <a:ext cx="1987537" cy="359307"/>
      </dsp:txXfrm>
    </dsp:sp>
    <dsp:sp modelId="{C2DDA4EF-9952-45EC-B087-4878EFDD3F75}">
      <dsp:nvSpPr>
        <dsp:cNvPr id="0" name=""/>
        <dsp:cNvSpPr/>
      </dsp:nvSpPr>
      <dsp:spPr>
        <a:xfrm>
          <a:off x="1369905" y="1820917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933A4FB-4153-4AD3-92E3-BFCA3B71F0F4}">
      <dsp:nvSpPr>
        <dsp:cNvPr id="0" name=""/>
        <dsp:cNvSpPr/>
      </dsp:nvSpPr>
      <dsp:spPr>
        <a:xfrm>
          <a:off x="2528" y="2356889"/>
          <a:ext cx="2826193" cy="1462801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предусмотренных налоговым законодательством РФ федеральных, региональных и местных налогов и сборов, специальных налоговых режимов</a:t>
          </a:r>
        </a:p>
      </dsp:txBody>
      <dsp:txXfrm>
        <a:off x="45372" y="2399733"/>
        <a:ext cx="2740505" cy="1377113"/>
      </dsp:txXfrm>
    </dsp:sp>
    <dsp:sp modelId="{B92A2B91-56FB-4388-9336-F1CAD3D870FD}">
      <dsp:nvSpPr>
        <dsp:cNvPr id="0" name=""/>
        <dsp:cNvSpPr/>
      </dsp:nvSpPr>
      <dsp:spPr>
        <a:xfrm>
          <a:off x="4314386" y="796165"/>
          <a:ext cx="30537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05373" y="321543"/>
              </a:lnTo>
              <a:lnTo>
                <a:pt x="30537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41FBCD5A-3CEF-4898-9C99-CBACFB315ADA}">
      <dsp:nvSpPr>
        <dsp:cNvPr id="0" name=""/>
        <dsp:cNvSpPr/>
      </dsp:nvSpPr>
      <dsp:spPr>
        <a:xfrm>
          <a:off x="3614812" y="1439251"/>
          <a:ext cx="2009895" cy="534350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неналоговые доходы</a:t>
          </a:r>
        </a:p>
      </dsp:txBody>
      <dsp:txXfrm>
        <a:off x="3630463" y="1454902"/>
        <a:ext cx="1978593" cy="503048"/>
      </dsp:txXfrm>
    </dsp:sp>
    <dsp:sp modelId="{A0801614-E06F-4885-AC4E-9BF70E692F4E}">
      <dsp:nvSpPr>
        <dsp:cNvPr id="0" name=""/>
        <dsp:cNvSpPr/>
      </dsp:nvSpPr>
      <dsp:spPr>
        <a:xfrm>
          <a:off x="4574040" y="1973602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D93CF32-F017-4814-B515-FD798AE96013}">
      <dsp:nvSpPr>
        <dsp:cNvPr id="0" name=""/>
        <dsp:cNvSpPr/>
      </dsp:nvSpPr>
      <dsp:spPr>
        <a:xfrm>
          <a:off x="3431691" y="2509574"/>
          <a:ext cx="2376138" cy="2758112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Доходы от использования имущества, находящегося в муниципальной собственности, плата за негативное воздействие на окружающую среду, доходы от оказания платных услуг, доходы от продажи материальных и нематериальных активов, штрафы и прочее</a:t>
          </a:r>
        </a:p>
      </dsp:txBody>
      <dsp:txXfrm>
        <a:off x="3501286" y="2579169"/>
        <a:ext cx="2236948" cy="2618922"/>
      </dsp:txXfrm>
    </dsp:sp>
    <dsp:sp modelId="{CD96D4C0-50B0-458A-98A9-7FA5027A0DAB}">
      <dsp:nvSpPr>
        <dsp:cNvPr id="0" name=""/>
        <dsp:cNvSpPr/>
      </dsp:nvSpPr>
      <dsp:spPr>
        <a:xfrm>
          <a:off x="4314386" y="796165"/>
          <a:ext cx="3354243" cy="643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543"/>
              </a:lnTo>
              <a:lnTo>
                <a:pt x="3354243" y="321543"/>
              </a:lnTo>
              <a:lnTo>
                <a:pt x="3354243" y="643086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E2BCDE4D-15FB-475A-BB1F-C49C4E304DFD}">
      <dsp:nvSpPr>
        <dsp:cNvPr id="0" name=""/>
        <dsp:cNvSpPr/>
      </dsp:nvSpPr>
      <dsp:spPr>
        <a:xfrm>
          <a:off x="6663683" y="1439251"/>
          <a:ext cx="2009895" cy="485108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безвозмездные поступления</a:t>
          </a:r>
        </a:p>
      </dsp:txBody>
      <dsp:txXfrm>
        <a:off x="6677891" y="1453459"/>
        <a:ext cx="1981479" cy="456692"/>
      </dsp:txXfrm>
    </dsp:sp>
    <dsp:sp modelId="{E2082AB9-ADFA-4FEC-8EEE-71ED7860CD6E}">
      <dsp:nvSpPr>
        <dsp:cNvPr id="0" name=""/>
        <dsp:cNvSpPr/>
      </dsp:nvSpPr>
      <dsp:spPr>
        <a:xfrm>
          <a:off x="7622910" y="1924360"/>
          <a:ext cx="91440" cy="5359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35972"/>
              </a:lnTo>
            </a:path>
          </a:pathLst>
        </a:custGeom>
        <a:noFill/>
        <a:ln w="15875" cap="flat" cmpd="sng" algn="ctr">
          <a:solidFill>
            <a:schemeClr val="dk1">
              <a:shade val="75000"/>
              <a:satMod val="125000"/>
              <a:lumMod val="7500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A8AE9822-D828-4CEC-98E7-DAAA33F9A56D}">
      <dsp:nvSpPr>
        <dsp:cNvPr id="0" name=""/>
        <dsp:cNvSpPr/>
      </dsp:nvSpPr>
      <dsp:spPr>
        <a:xfrm>
          <a:off x="6410798" y="2460332"/>
          <a:ext cx="2515665" cy="2771725"/>
        </a:xfrm>
        <a:prstGeom prst="roundRect">
          <a:avLst>
            <a:gd name="adj" fmla="val 10000"/>
          </a:avLst>
        </a:prstGeom>
        <a:solidFill>
          <a:srgbClr val="FFFFCC">
            <a:alpha val="80000"/>
          </a:srgbClr>
        </a:solidFill>
        <a:ln>
          <a:noFill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b="1" kern="1200" dirty="0">
              <a:solidFill>
                <a:schemeClr val="tx1"/>
              </a:solidFill>
            </a:rPr>
            <a:t>Поступающие в бюджет денежные средства на безвозвратной и безвозмездной основе из федерального и краевого бюджета (дотации, субсидии, субвенции, иные межбюджетные трансферты), а также добровольные перечисления от физических и юридических лиц</a:t>
          </a:r>
        </a:p>
      </dsp:txBody>
      <dsp:txXfrm>
        <a:off x="6484479" y="2534013"/>
        <a:ext cx="2368303" cy="2624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microsoft.com/office/2007/relationships/hdphoto" Target="../media/hdphoto2.wdp"/><Relationship Id="rId9" Type="http://schemas.openxmlformats.org/officeDocument/2006/relationships/image" Target="../media/image31.png"/></Relationships>
</file>

<file path=ppt/drawing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0.29875</cdr:x>
      <cdr:y>0.78591</cdr:y>
    </cdr:from>
    <cdr:to>
      <cdr:x>0.40986</cdr:x>
      <cdr:y>0.84955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58616" y="3556992"/>
          <a:ext cx="9144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0.17054</cdr:x>
      <cdr:y>0.76114</cdr:y>
    </cdr:from>
    <cdr:to>
      <cdr:x>0.31008</cdr:x>
      <cdr:y>0.86351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84176" y="3212371"/>
          <a:ext cx="1296167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0.2811</cdr:x>
      <cdr:y>0.57328</cdr:y>
    </cdr:from>
    <cdr:to>
      <cdr:x>0.39221</cdr:x>
      <cdr:y>0.83895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11127" y="2419529"/>
          <a:ext cx="1032105" cy="1121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0.17829</cdr:x>
      <cdr:y>0.60741</cdr:y>
    </cdr:from>
    <cdr:to>
      <cdr:x>0.31008</cdr:x>
      <cdr:y>0.67565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656184" y="2563544"/>
          <a:ext cx="122415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0.17829</cdr:x>
      <cdr:y>0.41991</cdr:y>
    </cdr:from>
    <cdr:to>
      <cdr:x>0.31008</cdr:x>
      <cdr:y>0.52228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656184" y="1772219"/>
          <a:ext cx="1224159" cy="432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0.53488</cdr:x>
      <cdr:y>0.3346</cdr:y>
    </cdr:from>
    <cdr:to>
      <cdr:x>0.66667</cdr:x>
      <cdr:y>0.46838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968552" y="1412170"/>
          <a:ext cx="1224167" cy="564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0.54264</cdr:x>
      <cdr:y>0.60741</cdr:y>
    </cdr:from>
    <cdr:to>
      <cdr:x>0.65892</cdr:x>
      <cdr:y>0.72685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040560" y="2563545"/>
          <a:ext cx="1080129" cy="504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0.52713</cdr:x>
      <cdr:y>0.72701</cdr:y>
    </cdr:from>
    <cdr:to>
      <cdr:x>0.66667</cdr:x>
      <cdr:y>0.84813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4896544" y="3068326"/>
          <a:ext cx="1296175" cy="5111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600" b="1" dirty="0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0.12403</cdr:x>
      <cdr:y>0.50169</cdr:y>
    </cdr:from>
    <cdr:to>
      <cdr:x>0.21365</cdr:x>
      <cdr:y>0.55887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92145" y="2487378"/>
          <a:ext cx="789164" cy="2834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0.19762</cdr:x>
      <cdr:y>0.23958</cdr:y>
    </cdr:from>
    <cdr:to>
      <cdr:x>0.31211</cdr:x>
      <cdr:y>0.3122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40217" y="1187843"/>
          <a:ext cx="1008161" cy="360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0.29575</cdr:x>
      <cdr:y>0.09243</cdr:y>
    </cdr:from>
    <cdr:to>
      <cdr:x>0.40206</cdr:x>
      <cdr:y>0.16504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04313" y="458246"/>
          <a:ext cx="936130" cy="360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0.42659</cdr:x>
      <cdr:y>0.69721</cdr:y>
    </cdr:from>
    <cdr:to>
      <cdr:x>0.50018</cdr:x>
      <cdr:y>0.75531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756441" y="3456761"/>
          <a:ext cx="648009" cy="2880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0.50837</cdr:x>
      <cdr:y>0.76051</cdr:y>
    </cdr:from>
    <cdr:to>
      <cdr:x>0.57379</cdr:x>
      <cdr:y>0.8186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476521" y="3770614"/>
          <a:ext cx="576067" cy="2880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0.62234</cdr:x>
      <cdr:y>0.5717</cdr:y>
    </cdr:from>
    <cdr:to>
      <cdr:x>0.70411</cdr:x>
      <cdr:y>0.61527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480154" y="2834510"/>
          <a:ext cx="720039" cy="216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>
            <a:solidFill>
              <a:schemeClr val="tx1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0.14167</cdr:x>
      <cdr:y>0.66993</cdr:y>
    </cdr:from>
    <cdr:to>
      <cdr:x>0.26153</cdr:x>
      <cdr:y>0.85817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3428851"/>
          <a:ext cx="1035705" cy="9634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0.13749</cdr:x>
      <cdr:y>0.43013</cdr:y>
    </cdr:from>
    <cdr:to>
      <cdr:x>0.2661</cdr:x>
      <cdr:y>0.49019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42392" y="2546122"/>
          <a:ext cx="1162184" cy="3555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0.14167</cdr:x>
      <cdr:y>0.37006</cdr:y>
    </cdr:from>
    <cdr:to>
      <cdr:x>0.25278</cdr:x>
      <cdr:y>0.43013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80200" y="2190557"/>
          <a:ext cx="1004045" cy="3555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0.14167</cdr:x>
      <cdr:y>0.27275</cdr:y>
    </cdr:from>
    <cdr:to>
      <cdr:x>0.27028</cdr:x>
      <cdr:y>0.33281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80200" y="1614533"/>
          <a:ext cx="1162184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0.14343</cdr:x>
      <cdr:y>0.19976</cdr:y>
    </cdr:from>
    <cdr:to>
      <cdr:x>0.26986</cdr:x>
      <cdr:y>0.25982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96105" y="1182473"/>
          <a:ext cx="1142484" cy="3555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0.13749</cdr:x>
      <cdr:y>0.14107</cdr:y>
    </cdr:from>
    <cdr:to>
      <cdr:x>0.24861</cdr:x>
      <cdr:y>0.18226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242392" y="835073"/>
          <a:ext cx="1004135" cy="2438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0.14343</cdr:x>
      <cdr:y>0.17467</cdr:y>
    </cdr:from>
    <cdr:to>
      <cdr:x>0.23225</cdr:x>
      <cdr:y>0.22256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296144" y="1033954"/>
          <a:ext cx="802558" cy="283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0.14343</cdr:x>
      <cdr:y>0.12677</cdr:y>
    </cdr:from>
    <cdr:to>
      <cdr:x>0.26986</cdr:x>
      <cdr:y>0.16327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296105" y="750423"/>
          <a:ext cx="1142484" cy="2160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0.42233</cdr:x>
      <cdr:y>0.39363</cdr:y>
    </cdr:from>
    <cdr:to>
      <cdr:x>0.54219</cdr:x>
      <cdr:y>0.42936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816424" y="2330098"/>
          <a:ext cx="1083114" cy="211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0.66993</cdr:y>
    </cdr:from>
    <cdr:to>
      <cdr:x>0.55361</cdr:x>
      <cdr:y>0.73424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744416" y="3965625"/>
          <a:ext cx="1258279" cy="3806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0.42233</cdr:x>
      <cdr:y>0.34497</cdr:y>
    </cdr:from>
    <cdr:to>
      <cdr:x>0.52626</cdr:x>
      <cdr:y>0.38147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816424" y="2042037"/>
          <a:ext cx="939122" cy="216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0.41437</cdr:x>
      <cdr:y>0.27275</cdr:y>
    </cdr:from>
    <cdr:to>
      <cdr:x>0.54486</cdr:x>
      <cdr:y>0.33281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1614533"/>
          <a:ext cx="1179209" cy="355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0.41437</cdr:x>
      <cdr:y>0.21192</cdr:y>
    </cdr:from>
    <cdr:to>
      <cdr:x>0.54444</cdr:x>
      <cdr:y>0.25982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744417" y="1254452"/>
          <a:ext cx="1175414" cy="2835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0.4125</cdr:x>
      <cdr:y>0.17795</cdr:y>
    </cdr:from>
    <cdr:to>
      <cdr:x>0.52361</cdr:x>
      <cdr:y>0.36619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3394720" y="86444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0.41437</cdr:x>
      <cdr:y>0.17543</cdr:y>
    </cdr:from>
    <cdr:to>
      <cdr:x>0.54444</cdr:x>
      <cdr:y>0.21192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3744416" y="1038451"/>
          <a:ext cx="1175415" cy="21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b="1" dirty="0">
            <a:ln>
              <a:solidFill>
                <a:schemeClr val="accent5">
                  <a:lumMod val="20000"/>
                  <a:lumOff val="80000"/>
                </a:schemeClr>
              </a:solidFill>
            </a:ln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0.43418</cdr:x>
      <cdr:y>0.10146</cdr:y>
    </cdr:from>
    <cdr:to>
      <cdr:x>0.56582</cdr:x>
      <cdr:y>0.16153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079788" y="576064"/>
          <a:ext cx="1236960" cy="341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0.04098</cdr:x>
      <cdr:y>0.83099</cdr:y>
    </cdr:from>
    <cdr:to>
      <cdr:x>0.09835</cdr:x>
      <cdr:y>0.91183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E3DAF2F2-CFC4-48ED-BE92-B651F10E4DA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44492" y="4248472"/>
          <a:ext cx="482276" cy="41330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0.056</cdr:x>
      <cdr:y>0.73915</cdr:y>
    </cdr:from>
    <cdr:to>
      <cdr:x>0.36734</cdr:x>
      <cdr:y>0.73915</cdr:y>
    </cdr:to>
    <cdr:cxnSp macro="">
      <cdr:nvCxnSpPr>
        <cdr:cNvPr id="3" name="Прямая со стрелкой 2">
          <a:extLst xmlns:a="http://schemas.openxmlformats.org/drawingml/2006/main">
            <a:ext uri="{FF2B5EF4-FFF2-40B4-BE49-F238E27FC236}">
              <a16:creationId xmlns:a16="http://schemas.microsoft.com/office/drawing/2014/main" id="{E198E296-48E9-49F2-86CF-963AC7585D93}"/>
            </a:ext>
          </a:extLst>
        </cdr:cNvPr>
        <cdr:cNvCxnSpPr/>
      </cdr:nvCxnSpPr>
      <cdr:spPr>
        <a:xfrm xmlns:a="http://schemas.openxmlformats.org/drawingml/2006/main">
          <a:off x="504056" y="460851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0.64675</cdr:y>
    </cdr:from>
    <cdr:to>
      <cdr:x>0.36734</cdr:x>
      <cdr:y>0.64675</cdr:y>
    </cdr:to>
    <cdr:cxnSp macro="">
      <cdr:nvCxnSpPr>
        <cdr:cNvPr id="4" name="Прямая со стрелкой 3">
          <a:extLst xmlns:a="http://schemas.openxmlformats.org/drawingml/2006/main">
            <a:ext uri="{FF2B5EF4-FFF2-40B4-BE49-F238E27FC236}">
              <a16:creationId xmlns:a16="http://schemas.microsoft.com/office/drawing/2014/main" id="{2A29060C-7B7B-40D7-AF65-80285529776B}"/>
            </a:ext>
          </a:extLst>
        </cdr:cNvPr>
        <cdr:cNvCxnSpPr/>
      </cdr:nvCxnSpPr>
      <cdr:spPr>
        <a:xfrm xmlns:a="http://schemas.openxmlformats.org/drawingml/2006/main">
          <a:off x="504056" y="403244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0.18574</cdr:y>
    </cdr:from>
    <cdr:to>
      <cdr:x>0.36164</cdr:x>
      <cdr:y>0.18574</cdr:y>
    </cdr:to>
    <cdr:cxnSp macro="">
      <cdr:nvCxnSpPr>
        <cdr:cNvPr id="5" name="Прямая со стрелкой 4">
          <a:extLst xmlns:a="http://schemas.openxmlformats.org/drawingml/2006/main">
            <a:ext uri="{FF2B5EF4-FFF2-40B4-BE49-F238E27FC236}">
              <a16:creationId xmlns:a16="http://schemas.microsoft.com/office/drawing/2014/main" id="{FDF6E720-7E54-4ECF-9C60-C86EF8F2F8CD}"/>
            </a:ext>
          </a:extLst>
        </cdr:cNvPr>
        <cdr:cNvCxnSpPr/>
      </cdr:nvCxnSpPr>
      <cdr:spPr>
        <a:xfrm xmlns:a="http://schemas.openxmlformats.org/drawingml/2006/main">
          <a:off x="454612" y="1175845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0.09239</cdr:y>
    </cdr:from>
    <cdr:to>
      <cdr:x>0.36734</cdr:x>
      <cdr:y>0.09239</cdr:y>
    </cdr:to>
    <cdr:cxnSp macro="">
      <cdr:nvCxnSpPr>
        <cdr:cNvPr id="6" name="Прямая со стрелкой 5">
          <a:extLst xmlns:a="http://schemas.openxmlformats.org/drawingml/2006/main">
            <a:ext uri="{FF2B5EF4-FFF2-40B4-BE49-F238E27FC236}">
              <a16:creationId xmlns:a16="http://schemas.microsoft.com/office/drawing/2014/main" id="{8875055D-66AD-4641-91BD-0CB1E14154A3}"/>
            </a:ext>
          </a:extLst>
        </cdr:cNvPr>
        <cdr:cNvCxnSpPr/>
      </cdr:nvCxnSpPr>
      <cdr:spPr>
        <a:xfrm xmlns:a="http://schemas.openxmlformats.org/drawingml/2006/main">
          <a:off x="504056" y="57606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0.55436</cdr:y>
    </cdr:from>
    <cdr:to>
      <cdr:x>0.36734</cdr:x>
      <cdr:y>0.55436</cdr:y>
    </cdr:to>
    <cdr:cxnSp macro="">
      <cdr:nvCxnSpPr>
        <cdr:cNvPr id="7" name="Прямая со стрелкой 6">
          <a:extLst xmlns:a="http://schemas.openxmlformats.org/drawingml/2006/main">
            <a:ext uri="{FF2B5EF4-FFF2-40B4-BE49-F238E27FC236}">
              <a16:creationId xmlns:a16="http://schemas.microsoft.com/office/drawing/2014/main" id="{0DE985CB-313E-4EF2-B2D7-AB7D4C229237}"/>
            </a:ext>
          </a:extLst>
        </cdr:cNvPr>
        <cdr:cNvCxnSpPr/>
      </cdr:nvCxnSpPr>
      <cdr:spPr>
        <a:xfrm xmlns:a="http://schemas.openxmlformats.org/drawingml/2006/main">
          <a:off x="504056" y="3456385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0.46197</cdr:y>
    </cdr:from>
    <cdr:to>
      <cdr:x>0.36734</cdr:x>
      <cdr:y>0.46197</cdr:y>
    </cdr:to>
    <cdr:cxnSp macro="">
      <cdr:nvCxnSpPr>
        <cdr:cNvPr id="8" name="Прямая со стрелкой 7">
          <a:extLst xmlns:a="http://schemas.openxmlformats.org/drawingml/2006/main">
            <a:ext uri="{FF2B5EF4-FFF2-40B4-BE49-F238E27FC236}">
              <a16:creationId xmlns:a16="http://schemas.microsoft.com/office/drawing/2014/main" id="{12E71EFE-D159-4476-A1E1-E5E4DB686897}"/>
            </a:ext>
          </a:extLst>
        </cdr:cNvPr>
        <cdr:cNvCxnSpPr/>
      </cdr:nvCxnSpPr>
      <cdr:spPr>
        <a:xfrm xmlns:a="http://schemas.openxmlformats.org/drawingml/2006/main">
          <a:off x="504056" y="2880321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0.36773</cdr:y>
    </cdr:from>
    <cdr:to>
      <cdr:x>0.36164</cdr:x>
      <cdr:y>0.36773</cdr:y>
    </cdr:to>
    <cdr:cxnSp macro="">
      <cdr:nvCxnSpPr>
        <cdr:cNvPr id="9" name="Прямая со стрелкой 8">
          <a:extLst xmlns:a="http://schemas.openxmlformats.org/drawingml/2006/main">
            <a:ext uri="{FF2B5EF4-FFF2-40B4-BE49-F238E27FC236}">
              <a16:creationId xmlns:a16="http://schemas.microsoft.com/office/drawing/2014/main" id="{0CAF0953-1BE8-446E-B52A-70B8E254E2A5}"/>
            </a:ext>
          </a:extLst>
        </cdr:cNvPr>
        <cdr:cNvCxnSpPr/>
      </cdr:nvCxnSpPr>
      <cdr:spPr>
        <a:xfrm xmlns:a="http://schemas.openxmlformats.org/drawingml/2006/main">
          <a:off x="454612" y="2327973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0.05031</cdr:x>
      <cdr:y>0.27674</cdr:y>
    </cdr:from>
    <cdr:to>
      <cdr:x>0.36164</cdr:x>
      <cdr:y>0.27674</cdr:y>
    </cdr:to>
    <cdr:cxnSp macro="">
      <cdr:nvCxnSpPr>
        <cdr:cNvPr id="10" name="Прямая со стрелкой 9">
          <a:extLst xmlns:a="http://schemas.openxmlformats.org/drawingml/2006/main">
            <a:ext uri="{FF2B5EF4-FFF2-40B4-BE49-F238E27FC236}">
              <a16:creationId xmlns:a16="http://schemas.microsoft.com/office/drawing/2014/main" id="{B57A25C1-C2DB-42E0-B2C5-F4F9B00FDE65}"/>
            </a:ext>
          </a:extLst>
        </cdr:cNvPr>
        <cdr:cNvCxnSpPr/>
      </cdr:nvCxnSpPr>
      <cdr:spPr>
        <a:xfrm xmlns:a="http://schemas.openxmlformats.org/drawingml/2006/main">
          <a:off x="454612" y="1751909"/>
          <a:ext cx="281338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0.81999</cdr:y>
    </cdr:from>
    <cdr:to>
      <cdr:x>0.36734</cdr:x>
      <cdr:y>0.81999</cdr:y>
    </cdr:to>
    <cdr:cxnSp macro="">
      <cdr:nvCxnSpPr>
        <cdr:cNvPr id="11" name="Прямая со стрелкой 10">
          <a:extLst xmlns:a="http://schemas.openxmlformats.org/drawingml/2006/main">
            <a:ext uri="{FF2B5EF4-FFF2-40B4-BE49-F238E27FC236}">
              <a16:creationId xmlns:a16="http://schemas.microsoft.com/office/drawing/2014/main" id="{68CA80EF-3AAD-4D85-AEE6-E909E2500431}"/>
            </a:ext>
          </a:extLst>
        </cdr:cNvPr>
        <cdr:cNvCxnSpPr/>
      </cdr:nvCxnSpPr>
      <cdr:spPr>
        <a:xfrm xmlns:a="http://schemas.openxmlformats.org/drawingml/2006/main">
          <a:off x="504056" y="5112569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0.056</cdr:x>
      <cdr:y>0.91238</cdr:y>
    </cdr:from>
    <cdr:to>
      <cdr:x>0.36734</cdr:x>
      <cdr:y>0.91238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F1723AB0-1D39-448B-8257-389080342E5E}"/>
            </a:ext>
          </a:extLst>
        </cdr:cNvPr>
        <cdr:cNvCxnSpPr/>
      </cdr:nvCxnSpPr>
      <cdr:spPr>
        <a:xfrm xmlns:a="http://schemas.openxmlformats.org/drawingml/2006/main">
          <a:off x="504056" y="5688633"/>
          <a:ext cx="2802333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arrow"/>
        </a:ln>
        <a:effectLst xmlns:a="http://schemas.openxmlformats.org/drawingml/2006/main">
          <a:outerShdw blurRad="50800" dist="38100" dir="8100000" algn="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0.04129</cdr:x>
      <cdr:y>0.21127</cdr:y>
    </cdr:from>
    <cdr:to>
      <cdr:x>0.09279</cdr:x>
      <cdr:y>0.28562</cdr:y>
    </cdr:to>
    <cdr:pic>
      <cdr:nvPicPr>
        <cdr:cNvPr id="13" name="Picture 15">
          <a:extLst xmlns:a="http://schemas.openxmlformats.org/drawingml/2006/main">
            <a:ext uri="{FF2B5EF4-FFF2-40B4-BE49-F238E27FC236}">
              <a16:creationId xmlns:a16="http://schemas.microsoft.com/office/drawing/2014/main" id="{1BE43782-64E9-41C8-A421-A24ADC6967C2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47125" y="1080120"/>
          <a:ext cx="432930" cy="38011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0.03784</cdr:x>
      <cdr:y>0.28169</cdr:y>
    </cdr:from>
    <cdr:to>
      <cdr:x>0.09373</cdr:x>
      <cdr:y>0.36253</cdr:y>
    </cdr:to>
    <cdr:pic>
      <cdr:nvPicPr>
        <cdr:cNvPr id="14" name="Picture 23" descr="C:\Users\superuser\Desktop\СЛАЙДЫ!!!!!!!\Новая папка\Картинки для бюджета\1547038611_sport3.jpg">
          <a:extLst xmlns:a="http://schemas.openxmlformats.org/drawingml/2006/main">
            <a:ext uri="{FF2B5EF4-FFF2-40B4-BE49-F238E27FC236}">
              <a16:creationId xmlns:a16="http://schemas.microsoft.com/office/drawing/2014/main" id="{CC575946-42A3-41D8-A23D-F6375A6753D3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>
          <a:extLst>
            <a:ext uri="{BEBA8EAE-BF5A-486C-A8C5-ECC9F3942E4B}">
              <a14:imgProps xmlns:a14="http://schemas.microsoft.com/office/drawing/2010/main">
                <a14:imgLayer r:embed="rId4">
                  <a14:imgEffect>
                    <a14:sharpenSoften amount="50000"/>
                  </a14:imgEffect>
                </a14:imgLayer>
              </a14:imgProps>
            </a:ex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18074" y="1440160"/>
          <a:ext cx="469835" cy="413300"/>
        </a:xfrm>
        <a:prstGeom xmlns:a="http://schemas.openxmlformats.org/drawingml/2006/main" prst="ellipse">
          <a:avLst/>
        </a:prstGeom>
        <a:ln xmlns:a="http://schemas.openxmlformats.org/drawingml/2006/main">
          <a:noFill/>
        </a:ln>
        <a:effectLst xmlns:a="http://schemas.openxmlformats.org/drawingml/2006/main">
          <a:softEdge rad="3175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0.0396</cdr:x>
      <cdr:y>0.74648</cdr:y>
    </cdr:from>
    <cdr:to>
      <cdr:x>0.08775</cdr:x>
      <cdr:y>0.81599</cdr:y>
    </cdr:to>
    <cdr:pic>
      <cdr:nvPicPr>
        <cdr:cNvPr id="15" name="Picture 20">
          <a:extLst xmlns:a="http://schemas.openxmlformats.org/drawingml/2006/main">
            <a:ext uri="{FF2B5EF4-FFF2-40B4-BE49-F238E27FC236}">
              <a16:creationId xmlns:a16="http://schemas.microsoft.com/office/drawing/2014/main" id="{ABFED1BF-B9AE-432B-BE1C-D42EA2586CD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32869" y="3816424"/>
          <a:ext cx="404769" cy="3553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0.66197</cdr:y>
    </cdr:from>
    <cdr:to>
      <cdr:x>0.09363</cdr:x>
      <cdr:y>0.73221</cdr:y>
    </cdr:to>
    <cdr:pic>
      <cdr:nvPicPr>
        <cdr:cNvPr id="16" name="Picture 14" descr="C:\Users\superuser\Desktop\СЛАЙДЫ!!!!!!!\Новая папка\Картинки для бюджета\unnamed.jpg">
          <a:extLst xmlns:a="http://schemas.openxmlformats.org/drawingml/2006/main">
            <a:ext uri="{FF2B5EF4-FFF2-40B4-BE49-F238E27FC236}">
              <a16:creationId xmlns:a16="http://schemas.microsoft.com/office/drawing/2014/main" id="{82FB6CDC-7BA1-4FCF-8FE5-85D67CF6AFCE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3384376"/>
          <a:ext cx="409056" cy="359107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softEdge rad="12700"/>
        </a:effectLst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0.57746</cdr:y>
    </cdr:from>
    <cdr:to>
      <cdr:x>0.09112</cdr:x>
      <cdr:y>0.64675</cdr:y>
    </cdr:to>
    <cdr:pic>
      <cdr:nvPicPr>
        <cdr:cNvPr id="17" name="Picture 21">
          <a:extLst xmlns:a="http://schemas.openxmlformats.org/drawingml/2006/main">
            <a:ext uri="{FF2B5EF4-FFF2-40B4-BE49-F238E27FC236}">
              <a16:creationId xmlns:a16="http://schemas.microsoft.com/office/drawing/2014/main" id="{93A18880-9139-4C12-A19B-271A3E6026F9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7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952328"/>
          <a:ext cx="387956" cy="3542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0.47887</cdr:y>
    </cdr:from>
    <cdr:to>
      <cdr:x>0.09386</cdr:x>
      <cdr:y>0.54816</cdr:y>
    </cdr:to>
    <cdr:pic>
      <cdr:nvPicPr>
        <cdr:cNvPr id="18" name="Picture 24" descr="C:\Users\superuser\Desktop\СЛАЙДЫ!!!!!!!\Новая папка\Картинки для бюджета\partnership-icon-28.png">
          <a:extLst xmlns:a="http://schemas.openxmlformats.org/drawingml/2006/main">
            <a:ext uri="{FF2B5EF4-FFF2-40B4-BE49-F238E27FC236}">
              <a16:creationId xmlns:a16="http://schemas.microsoft.com/office/drawing/2014/main" id="{05CCD7A2-7D61-40C6-8696-79DD6047FD4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8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2448272"/>
          <a:ext cx="410990" cy="354249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0.04497</cdr:x>
      <cdr:y>0.11268</cdr:y>
    </cdr:from>
    <cdr:to>
      <cdr:x>0.09271</cdr:x>
      <cdr:y>0.1816</cdr:y>
    </cdr:to>
    <cdr:pic>
      <cdr:nvPicPr>
        <cdr:cNvPr id="19" name="Picture 10">
          <a:extLst xmlns:a="http://schemas.openxmlformats.org/drawingml/2006/main">
            <a:ext uri="{FF2B5EF4-FFF2-40B4-BE49-F238E27FC236}">
              <a16:creationId xmlns:a16="http://schemas.microsoft.com/office/drawing/2014/main" id="{6FF20F87-E22E-46A6-A891-7C00ED853E36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9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576064"/>
          <a:ext cx="401307" cy="35236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pic>
  </cdr:relSizeAnchor>
  <cdr:relSizeAnchor xmlns:cdr="http://schemas.openxmlformats.org/drawingml/2006/chartDrawing">
    <cdr:from>
      <cdr:x>0.04497</cdr:x>
      <cdr:y>0.3662</cdr:y>
    </cdr:from>
    <cdr:to>
      <cdr:x>0.09298</cdr:x>
      <cdr:y>0.44705</cdr:y>
    </cdr:to>
    <cdr:pic>
      <cdr:nvPicPr>
        <cdr:cNvPr id="20" name="Рисунок 19" descr="C:\Users\superuser\Documents\3.jpg">
          <a:extLst xmlns:a="http://schemas.openxmlformats.org/drawingml/2006/main">
            <a:ext uri="{FF2B5EF4-FFF2-40B4-BE49-F238E27FC236}">
              <a16:creationId xmlns:a16="http://schemas.microsoft.com/office/drawing/2014/main" id="{49C530A3-881A-4319-BDA9-981494F82F7F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0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872208"/>
          <a:ext cx="403592" cy="41335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</cdr:pic>
  </cdr:relSizeAnchor>
  <cdr:relSizeAnchor xmlns:cdr="http://schemas.openxmlformats.org/drawingml/2006/chartDrawing">
    <cdr:from>
      <cdr:x>0.04497</cdr:x>
      <cdr:y>0.02892</cdr:y>
    </cdr:from>
    <cdr:to>
      <cdr:x>0.09036</cdr:x>
      <cdr:y>0.09445</cdr:y>
    </cdr:to>
    <cdr:pic>
      <cdr:nvPicPr>
        <cdr:cNvPr id="21" name="Picture 4" descr="C:\Users\superuser\Documents\презентации\фото\Budget-PNG-Pic.png">
          <a:extLst xmlns:a="http://schemas.openxmlformats.org/drawingml/2006/main">
            <a:ext uri="{FF2B5EF4-FFF2-40B4-BE49-F238E27FC236}">
              <a16:creationId xmlns:a16="http://schemas.microsoft.com/office/drawing/2014/main" id="{76F3BD27-F06B-42F0-B2AE-61AFCAE0D81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78031" y="147852"/>
          <a:ext cx="381567" cy="3350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0.60175</cdr:x>
      <cdr:y>0.36313</cdr:y>
    </cdr:from>
    <cdr:to>
      <cdr:x>0.97008</cdr:x>
      <cdr:y>0.54623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5058551" y="1856516"/>
          <a:ext cx="309634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/>
            <a:t>Кроме того, в плановом периоде 2024 и 2025 годах учтены условно утвержденные расходы, которые не распределены в соответствии с классификацией расходов.</a:t>
          </a:r>
        </a:p>
        <a:p xmlns:a="http://schemas.openxmlformats.org/drawingml/2006/main">
          <a:r>
            <a:rPr lang="ru-RU" sz="900" dirty="0"/>
            <a:t>На 2024 год в сумме 58,00 тыс.руб.;</a:t>
          </a:r>
        </a:p>
        <a:p xmlns:a="http://schemas.openxmlformats.org/drawingml/2006/main">
          <a:r>
            <a:rPr lang="ru-RU" sz="900" dirty="0"/>
            <a:t>На 2025 год в сумме 130,00 тыс. руб.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0.29987</cdr:x>
      <cdr:y>0.23288</cdr:y>
    </cdr:from>
    <cdr:to>
      <cdr:x>0.35985</cdr:x>
      <cdr:y>0.30323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0280" y="1224136"/>
          <a:ext cx="504056" cy="3698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0.33898</cdr:x>
      <cdr:y>0.22973</cdr:y>
    </cdr:from>
    <cdr:to>
      <cdr:x>0.41609</cdr:x>
      <cdr:y>0.32457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80320" y="1224136"/>
          <a:ext cx="655199" cy="505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9</a:t>
          </a:r>
          <a:r>
            <a:rPr lang="en-US" sz="1600" b="1" dirty="0"/>
            <a:t>9</a:t>
          </a:r>
          <a:r>
            <a:rPr lang="ru-RU" sz="1600" b="1" dirty="0"/>
            <a:t>,</a:t>
          </a:r>
          <a:r>
            <a:rPr lang="en-US" sz="1600" b="1" dirty="0"/>
            <a:t>6</a:t>
          </a:r>
          <a:endParaRPr lang="ru-RU" sz="1600" b="1" dirty="0"/>
        </a:p>
      </cdr:txBody>
    </cdr:sp>
  </cdr:relSizeAnchor>
  <cdr:relSizeAnchor xmlns:cdr="http://schemas.openxmlformats.org/drawingml/2006/chartDrawing">
    <cdr:from>
      <cdr:x>0.27417</cdr:x>
      <cdr:y>0.41096</cdr:y>
    </cdr:from>
    <cdr:to>
      <cdr:x>0.44294</cdr:x>
      <cdr:y>0.47945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04256" y="2160240"/>
          <a:ext cx="141845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/>
            <a:t>52,4</a:t>
          </a:r>
        </a:p>
      </cdr:txBody>
    </cdr:sp>
  </cdr:relSizeAnchor>
  <cdr:relSizeAnchor xmlns:cdr="http://schemas.openxmlformats.org/drawingml/2006/chartDrawing">
    <cdr:from>
      <cdr:x>0.02327</cdr:x>
      <cdr:y>0.17808</cdr:y>
    </cdr:from>
    <cdr:to>
      <cdr:x>0.18366</cdr:x>
      <cdr:y>0.39313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95591" y="936104"/>
          <a:ext cx="1347941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257,4</a:t>
          </a:r>
          <a:r>
            <a:rPr lang="ru-RU" sz="1200" b="1" dirty="0"/>
            <a:t> млн. руб.</a:t>
          </a:r>
        </a:p>
      </cdr:txBody>
    </cdr:sp>
  </cdr:relSizeAnchor>
  <cdr:relSizeAnchor xmlns:cdr="http://schemas.openxmlformats.org/drawingml/2006/chartDrawing">
    <cdr:from>
      <cdr:x>0.02327</cdr:x>
      <cdr:y>0.34142</cdr:y>
    </cdr:from>
    <cdr:to>
      <cdr:x>0.20924</cdr:x>
      <cdr:y>0.58491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95591" y="1794682"/>
          <a:ext cx="1562953" cy="12799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512,3</a:t>
          </a:r>
          <a:r>
            <a:rPr lang="ru-RU" sz="1200" b="1" dirty="0"/>
            <a:t>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0.68388</cdr:y>
    </cdr:from>
    <cdr:to>
      <cdr:x>0.15422</cdr:x>
      <cdr:y>0.84931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5591" y="3594880"/>
          <a:ext cx="1100553" cy="8696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2</a:t>
          </a:r>
          <a:r>
            <a:rPr lang="ru-RU" sz="1200" b="1" dirty="0"/>
            <a:t>52,4 млн. руб.</a:t>
          </a:r>
          <a:endParaRPr lang="ru-RU" sz="1200" dirty="0"/>
        </a:p>
      </cdr:txBody>
    </cdr:sp>
  </cdr:relSizeAnchor>
  <cdr:relSizeAnchor xmlns:cdr="http://schemas.openxmlformats.org/drawingml/2006/chartDrawing">
    <cdr:from>
      <cdr:x>0.02327</cdr:x>
      <cdr:y>0.50685</cdr:y>
    </cdr:from>
    <cdr:to>
      <cdr:x>0.18366</cdr:x>
      <cdr:y>0.80409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95591" y="2664296"/>
          <a:ext cx="1347941" cy="15624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Всего за год </a:t>
          </a:r>
        </a:p>
        <a:p xmlns:a="http://schemas.openxmlformats.org/drawingml/2006/main">
          <a:r>
            <a:rPr lang="en-US" sz="1200" b="1" dirty="0"/>
            <a:t>302,2</a:t>
          </a:r>
          <a:r>
            <a:rPr lang="ru-RU" sz="1200" b="1" dirty="0"/>
            <a:t> млн. руб.</a:t>
          </a:r>
          <a:endParaRPr lang="ru-RU" sz="12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0.44158</cdr:x>
      <cdr:y>0.30912</cdr:y>
    </cdr:from>
    <cdr:to>
      <cdr:x>0.60309</cdr:x>
      <cdr:y>0.39343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98043" y="1584177"/>
          <a:ext cx="694245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0.5851</cdr:y>
    </cdr:from>
    <cdr:to>
      <cdr:x>0.29665</cdr:x>
      <cdr:y>0.66141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76972" y="3312368"/>
          <a:ext cx="304961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136</a:t>
          </a:r>
        </a:p>
      </cdr:txBody>
    </cdr:sp>
  </cdr:relSizeAnchor>
  <cdr:relSizeAnchor xmlns:cdr="http://schemas.openxmlformats.org/drawingml/2006/chartDrawing">
    <cdr:from>
      <cdr:x>0.06349</cdr:x>
      <cdr:y>0</cdr:y>
    </cdr:from>
    <cdr:to>
      <cdr:x>0.24179</cdr:x>
      <cdr:y>0.05314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8032" y="-1677448"/>
          <a:ext cx="808859" cy="2712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0.07579</cdr:x>
      <cdr:y>0.89041</cdr:y>
    </cdr:from>
    <cdr:to>
      <cdr:x>0.29977</cdr:x>
      <cdr:y>1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25760" y="4872864"/>
          <a:ext cx="962744" cy="5997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4 507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0.26804</cdr:x>
      <cdr:y>0.89995</cdr:y>
    </cdr:from>
    <cdr:to>
      <cdr:x>0.46907</cdr:x>
      <cdr:y>0.99206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152123" y="4925072"/>
          <a:ext cx="864092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5 613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0.14659</cdr:x>
      <cdr:y>0.16421</cdr:y>
    </cdr:from>
    <cdr:to>
      <cdr:x>0.36428</cdr:x>
      <cdr:y>0.22176</cdr:y>
    </cdr:to>
    <cdr:sp macro="" textlink="">
      <cdr:nvSpPr>
        <cdr:cNvPr id="12" name="TextBox 11"/>
        <cdr:cNvSpPr txBox="1"/>
      </cdr:nvSpPr>
      <cdr:spPr>
        <a:xfrm xmlns:a="http://schemas.openxmlformats.org/drawingml/2006/main" rot="19303527">
          <a:off x="630103" y="898635"/>
          <a:ext cx="935702" cy="314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  <cdr:relSizeAnchor xmlns:cdr="http://schemas.openxmlformats.org/drawingml/2006/chartDrawing">
    <cdr:from>
      <cdr:x>0.8254</cdr:x>
      <cdr:y>0</cdr:y>
    </cdr:from>
    <cdr:to>
      <cdr:x>1</cdr:x>
      <cdr:y>0.23701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744416" y="0"/>
          <a:ext cx="792088" cy="1202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0.21466</cdr:x>
      <cdr:y>0.36574</cdr:y>
    </cdr:from>
    <cdr:to>
      <cdr:x>0.35469</cdr:x>
      <cdr:y>0.40789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922678" y="2001551"/>
          <a:ext cx="601895" cy="2306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90</a:t>
          </a:r>
        </a:p>
      </cdr:txBody>
    </cdr:sp>
  </cdr:relSizeAnchor>
  <cdr:relSizeAnchor xmlns:cdr="http://schemas.openxmlformats.org/drawingml/2006/chartDrawing">
    <cdr:from>
      <cdr:x>0.46907</cdr:x>
      <cdr:y>0.91311</cdr:y>
    </cdr:from>
    <cdr:to>
      <cdr:x>0.70361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16224" y="4997079"/>
          <a:ext cx="1008112" cy="4755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6 378</a:t>
          </a:r>
        </a:p>
        <a:p xmlns:a="http://schemas.openxmlformats.org/drawingml/2006/main">
          <a:r>
            <a:rPr lang="ru-RU" sz="1200" b="1" dirty="0" err="1"/>
            <a:t>млн.руб</a:t>
          </a:r>
          <a:r>
            <a:rPr lang="ru-RU" sz="1100" dirty="0"/>
            <a:t>.</a:t>
          </a:r>
        </a:p>
      </cdr:txBody>
    </cdr:sp>
  </cdr:relSizeAnchor>
  <cdr:relSizeAnchor xmlns:cdr="http://schemas.openxmlformats.org/drawingml/2006/chartDrawing">
    <cdr:from>
      <cdr:x>0.41997</cdr:x>
      <cdr:y>0.41772</cdr:y>
    </cdr:from>
    <cdr:to>
      <cdr:x>0.57525</cdr:x>
      <cdr:y>0.51316</cdr:y>
    </cdr:to>
    <cdr:cxnSp macro="">
      <cdr:nvCxnSpPr>
        <cdr:cNvPr id="15" name="Прямая со стрелкой 14">
          <a:extLst xmlns:a="http://schemas.openxmlformats.org/drawingml/2006/main">
            <a:ext uri="{FF2B5EF4-FFF2-40B4-BE49-F238E27FC236}">
              <a16:creationId xmlns:a16="http://schemas.microsoft.com/office/drawing/2014/main" id="{CCA006A7-3309-470E-8D2B-5E3527B09A17}"/>
            </a:ext>
          </a:extLst>
        </cdr:cNvPr>
        <cdr:cNvCxnSpPr/>
      </cdr:nvCxnSpPr>
      <cdr:spPr>
        <a:xfrm xmlns:a="http://schemas.openxmlformats.org/drawingml/2006/main" flipV="1">
          <a:off x="1805183" y="2286017"/>
          <a:ext cx="667428" cy="52229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0.43659</cdr:x>
      <cdr:y>0.33273</cdr:y>
    </cdr:from>
    <cdr:to>
      <cdr:x>0.56518</cdr:x>
      <cdr:y>0.38536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1876606" y="1820909"/>
          <a:ext cx="55274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546</a:t>
          </a:r>
          <a:endParaRPr lang="ru-RU" sz="1100" b="1" dirty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0.41998</cdr:x>
      <cdr:y>0.54526</cdr:y>
    </cdr:from>
    <cdr:to>
      <cdr:x>0.57075</cdr:x>
      <cdr:y>0.60066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1805196" y="2983973"/>
          <a:ext cx="648059" cy="303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/>
            <a:t> 220</a:t>
          </a:r>
        </a:p>
      </cdr:txBody>
    </cdr:sp>
  </cdr:relSizeAnchor>
  <cdr:relSizeAnchor xmlns:cdr="http://schemas.openxmlformats.org/drawingml/2006/chartDrawing">
    <cdr:from>
      <cdr:x>0.38063</cdr:x>
      <cdr:y>0.11171</cdr:y>
    </cdr:from>
    <cdr:to>
      <cdr:x>0.752</cdr:x>
      <cdr:y>0.20175</cdr:y>
    </cdr:to>
    <cdr:sp macro="" textlink="">
      <cdr:nvSpPr>
        <cdr:cNvPr id="14" name="TextBox 13"/>
        <cdr:cNvSpPr txBox="1"/>
      </cdr:nvSpPr>
      <cdr:spPr>
        <a:xfrm xmlns:a="http://schemas.openxmlformats.org/drawingml/2006/main" rot="20850376">
          <a:off x="1516508" y="632446"/>
          <a:ext cx="1479642" cy="50968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0" lon="1800000" rev="0"/>
          </a:camera>
          <a:lightRig rig="threePt" dir="t"/>
        </a:scene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300" b="1" dirty="0"/>
        </a:p>
      </cdr:txBody>
    </cdr:sp>
  </cdr:relSizeAnchor>
  <cdr:relSizeAnchor xmlns:cdr="http://schemas.openxmlformats.org/drawingml/2006/chartDrawing">
    <cdr:from>
      <cdr:x>0.38623</cdr:x>
      <cdr:y>0.15688</cdr:y>
    </cdr:from>
    <cdr:to>
      <cdr:x>0.6321</cdr:x>
      <cdr:y>0.24475</cdr:y>
    </cdr:to>
    <cdr:sp macro="" textlink="">
      <cdr:nvSpPr>
        <cdr:cNvPr id="19" name="Стрелка вправо 18"/>
        <cdr:cNvSpPr/>
      </cdr:nvSpPr>
      <cdr:spPr>
        <a:xfrm xmlns:a="http://schemas.openxmlformats.org/drawingml/2006/main" rot="19372041">
          <a:off x="1536892" y="865312"/>
          <a:ext cx="978408" cy="484632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ru-RU" sz="900" b="1" dirty="0">
              <a:solidFill>
                <a:schemeClr val="tx1"/>
              </a:solidFill>
            </a:rPr>
            <a:t>Рост на 766</a:t>
          </a:r>
        </a:p>
      </cdr:txBody>
    </cdr:sp>
  </cdr:relSizeAnchor>
  <cdr:relSizeAnchor xmlns:cdr="http://schemas.openxmlformats.org/drawingml/2006/chartDrawing">
    <cdr:from>
      <cdr:x>0.16415</cdr:x>
      <cdr:y>0.2439</cdr:y>
    </cdr:from>
    <cdr:to>
      <cdr:x>0.40581</cdr:x>
      <cdr:y>0.33528</cdr:y>
    </cdr:to>
    <cdr:sp macro="" textlink="">
      <cdr:nvSpPr>
        <cdr:cNvPr id="21" name="Стрелка вправо 20"/>
        <cdr:cNvSpPr/>
      </cdr:nvSpPr>
      <cdr:spPr>
        <a:xfrm xmlns:a="http://schemas.openxmlformats.org/drawingml/2006/main" rot="19498622">
          <a:off x="653195" y="1345262"/>
          <a:ext cx="961622" cy="504056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900" b="1" dirty="0">
              <a:solidFill>
                <a:schemeClr val="tx1"/>
              </a:solidFill>
            </a:rPr>
            <a:t>Рост на 226</a:t>
          </a:r>
        </a:p>
        <a:p xmlns:a="http://schemas.openxmlformats.org/drawingml/2006/main">
          <a:endParaRPr lang="ru-RU" dirty="0"/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0.38655</cdr:x>
      <cdr:y>0.51852</cdr:y>
    </cdr:from>
    <cdr:to>
      <cdr:x>0.49412</cdr:x>
      <cdr:y>0.67654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86148" y="300039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0.23285</cdr:x>
      <cdr:y>0.87875</cdr:y>
    </cdr:from>
    <cdr:to>
      <cdr:x>0.28838</cdr:x>
      <cdr:y>0.95229</cdr:y>
    </cdr:to>
    <cdr:pic>
      <cdr:nvPicPr>
        <cdr:cNvPr id="2" name="Picture 19" descr="C:\Users\superuser\Desktop\СЛАЙДЫ!!!!!!!\Новая папка\Картинки для бюджета\image003.png">
          <a:extLst xmlns:a="http://schemas.openxmlformats.org/drawingml/2006/main">
            <a:ext uri="{FF2B5EF4-FFF2-40B4-BE49-F238E27FC236}">
              <a16:creationId xmlns:a16="http://schemas.microsoft.com/office/drawing/2014/main" id="{2A1ED075-0B21-48C1-9B70-FC8621F238BB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2044232" y="5179109"/>
          <a:ext cx="487507" cy="43342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0.35402</cdr:x>
      <cdr:y>0.44507</cdr:y>
    </cdr:from>
    <cdr:to>
      <cdr:x>0.42173</cdr:x>
      <cdr:y>0.5092</cdr:y>
    </cdr:to>
    <cdr:sp macro="" textlink="">
      <cdr:nvSpPr>
        <cdr:cNvPr id="3" name="TextBox 10"/>
        <cdr:cNvSpPr txBox="1"/>
      </cdr:nvSpPr>
      <cdr:spPr>
        <a:xfrm xmlns:a="http://schemas.openxmlformats.org/drawingml/2006/main">
          <a:off x="3237159" y="2776737"/>
          <a:ext cx="619140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Constantia" pitchFamily="18" charset="0"/>
              <a:cs typeface="Arial" charset="0"/>
            </a:defRPr>
          </a:lvl9pPr>
        </a:lstStyle>
        <a:p xmlns:a="http://schemas.openxmlformats.org/drawingml/2006/main">
          <a:endParaRPr lang="ru-RU" sz="2000" b="1" dirty="0">
            <a:solidFill>
              <a:srgbClr val="2D2D8A">
                <a:lumMod val="75000"/>
              </a:srgbClr>
            </a:solidFill>
            <a:latin typeface="Arial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0.11111</cdr:x>
      <cdr:y>0.64749</cdr:y>
    </cdr:from>
    <cdr:to>
      <cdr:x>0.28571</cdr:x>
      <cdr:y>0.75995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04056" y="3403566"/>
          <a:ext cx="792087" cy="591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0.41881</cdr:x>
      <cdr:y>0.64384</cdr:y>
    </cdr:from>
    <cdr:to>
      <cdr:x>0.6016</cdr:x>
      <cdr:y>0.78554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800200" y="3299524"/>
          <a:ext cx="785672" cy="7261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0.22011</cdr:x>
      <cdr:y>0.53809</cdr:y>
    </cdr:from>
    <cdr:to>
      <cdr:x>0.31359</cdr:x>
      <cdr:y>0.60835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6098" y="2757560"/>
          <a:ext cx="401807" cy="36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/>
            <a:t>  </a:t>
          </a:r>
        </a:p>
      </cdr:txBody>
    </cdr:sp>
  </cdr:relSizeAnchor>
  <cdr:relSizeAnchor xmlns:cdr="http://schemas.openxmlformats.org/drawingml/2006/chartDrawing">
    <cdr:from>
      <cdr:x>0.26804</cdr:x>
      <cdr:y>0.02481</cdr:y>
    </cdr:from>
    <cdr:to>
      <cdr:x>0.44634</cdr:x>
      <cdr:y>0.07795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152128" y="144016"/>
          <a:ext cx="766391" cy="3084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0.18644</cdr:x>
      <cdr:y>0.71425</cdr:y>
    </cdr:from>
    <cdr:to>
      <cdr:x>0.38983</cdr:x>
      <cdr:y>0.84652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792087" y="3888432"/>
          <a:ext cx="864097" cy="720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994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0.42373</cdr:x>
      <cdr:y>0.7407</cdr:y>
    </cdr:from>
    <cdr:to>
      <cdr:x>0.61017</cdr:x>
      <cdr:y>0.85975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800200" y="4032449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1018 </a:t>
          </a:r>
          <a:br>
            <a:rPr lang="ru-RU" sz="1200" b="1" dirty="0"/>
          </a:b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0.29358</cdr:x>
      <cdr:y>0.14865</cdr:y>
    </cdr:from>
    <cdr:to>
      <cdr:x>0.51998</cdr:x>
      <cdr:y>0.23504</cdr:y>
    </cdr:to>
    <cdr:sp macro="" textlink="">
      <cdr:nvSpPr>
        <cdr:cNvPr id="12" name="TextBox 11"/>
        <cdr:cNvSpPr txBox="1"/>
      </cdr:nvSpPr>
      <cdr:spPr>
        <a:xfrm xmlns:a="http://schemas.openxmlformats.org/drawingml/2006/main" rot="3112182">
          <a:off x="1493020" y="563499"/>
          <a:ext cx="470343" cy="961835"/>
        </a:xfrm>
        <a:prstGeom xmlns:a="http://schemas.openxmlformats.org/drawingml/2006/main" prst="rect">
          <a:avLst/>
        </a:prstGeom>
        <a:scene3d xmlns:a="http://schemas.openxmlformats.org/drawingml/2006/main">
          <a:camera prst="orthographicFront">
            <a:rot lat="1200000" lon="0" rev="600000"/>
          </a:camera>
          <a:lightRig rig="threePt" dir="t"/>
        </a:scene3d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300" dirty="0"/>
        </a:p>
      </cdr:txBody>
    </cdr:sp>
  </cdr:relSizeAnchor>
  <cdr:relSizeAnchor xmlns:cdr="http://schemas.openxmlformats.org/drawingml/2006/chartDrawing">
    <cdr:from>
      <cdr:x>0.8254</cdr:x>
      <cdr:y>0.02481</cdr:y>
    </cdr:from>
    <cdr:to>
      <cdr:x>1</cdr:x>
      <cdr:y>0.26182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547837" y="144016"/>
          <a:ext cx="750488" cy="1375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0.54932</cdr:x>
      <cdr:y>0.29105</cdr:y>
    </cdr:from>
    <cdr:to>
      <cdr:x>0.79214</cdr:x>
      <cdr:y>0.41594</cdr:y>
    </cdr:to>
    <cdr:sp macro="" textlink="">
      <cdr:nvSpPr>
        <cdr:cNvPr id="2" name="Стрелка вправо 1"/>
        <cdr:cNvSpPr/>
      </cdr:nvSpPr>
      <cdr:spPr>
        <a:xfrm xmlns:a="http://schemas.openxmlformats.org/drawingml/2006/main" rot="19465961">
          <a:off x="2333771" y="1584499"/>
          <a:ext cx="1031614" cy="679911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0.55961</cdr:x>
      <cdr:y>0.33097</cdr:y>
    </cdr:from>
    <cdr:to>
      <cdr:x>0.81352</cdr:x>
      <cdr:y>0.40065</cdr:y>
    </cdr:to>
    <cdr:sp macro="" textlink="">
      <cdr:nvSpPr>
        <cdr:cNvPr id="14" name="TextBox 13"/>
        <cdr:cNvSpPr txBox="1"/>
      </cdr:nvSpPr>
      <cdr:spPr>
        <a:xfrm xmlns:a="http://schemas.openxmlformats.org/drawingml/2006/main" rot="19344556">
          <a:off x="2377483" y="1801812"/>
          <a:ext cx="1078729" cy="3793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/>
            <a:t>Рост на 89</a:t>
          </a:r>
        </a:p>
        <a:p xmlns:a="http://schemas.openxmlformats.org/drawingml/2006/main">
          <a:r>
            <a:rPr lang="ru-RU" sz="1200" b="1" dirty="0"/>
            <a:t>       </a:t>
          </a:r>
        </a:p>
      </cdr:txBody>
    </cdr:sp>
  </cdr:relSizeAnchor>
  <cdr:relSizeAnchor xmlns:cdr="http://schemas.openxmlformats.org/drawingml/2006/chartDrawing">
    <cdr:from>
      <cdr:x>0.57627</cdr:x>
      <cdr:y>0.76716</cdr:y>
    </cdr:from>
    <cdr:to>
      <cdr:x>0.91525</cdr:x>
      <cdr:y>0.84652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2448272" y="4176465"/>
          <a:ext cx="144016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b="1" dirty="0"/>
            <a:t>1 107 </a:t>
          </a:r>
          <a:r>
            <a:rPr lang="ru-RU" sz="1200" b="1" dirty="0" err="1"/>
            <a:t>млн.руб</a:t>
          </a:r>
          <a:r>
            <a:rPr lang="ru-RU" sz="1200" b="1" dirty="0"/>
            <a:t>.</a:t>
          </a:r>
        </a:p>
      </cdr:txBody>
    </cdr:sp>
  </cdr:relSizeAnchor>
  <cdr:relSizeAnchor xmlns:cdr="http://schemas.openxmlformats.org/drawingml/2006/chartDrawing">
    <cdr:from>
      <cdr:x>0.35401</cdr:x>
      <cdr:y>0.29428</cdr:y>
    </cdr:from>
    <cdr:to>
      <cdr:x>0.60659</cdr:x>
      <cdr:y>0.41618</cdr:y>
    </cdr:to>
    <cdr:sp macro="" textlink="">
      <cdr:nvSpPr>
        <cdr:cNvPr id="4" name="Стрелка вправо 3"/>
        <cdr:cNvSpPr/>
      </cdr:nvSpPr>
      <cdr:spPr>
        <a:xfrm xmlns:a="http://schemas.openxmlformats.org/drawingml/2006/main" rot="18994924">
          <a:off x="1503994" y="1602059"/>
          <a:ext cx="1073068" cy="663664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r>
            <a:rPr lang="ru-RU" sz="1060" b="1" dirty="0">
              <a:solidFill>
                <a:schemeClr val="tx1"/>
              </a:solidFill>
            </a:rPr>
            <a:t>Рост</a:t>
          </a:r>
          <a:r>
            <a:rPr lang="ru-RU" b="1" dirty="0">
              <a:solidFill>
                <a:schemeClr val="tx1"/>
              </a:solidFill>
            </a:rPr>
            <a:t> на 24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0.7541</cdr:x>
      <cdr:y>0.02659</cdr:y>
    </cdr:from>
    <cdr:to>
      <cdr:x>0.94098</cdr:x>
      <cdr:y>0.25192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624736" y="141473"/>
          <a:ext cx="1641736" cy="119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0.82787</cdr:x>
      <cdr:y>0.24425</cdr:y>
    </cdr:from>
    <cdr:to>
      <cdr:x>0.98462</cdr:x>
      <cdr:y>0.53519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272808" y="1299752"/>
          <a:ext cx="1377055" cy="15481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0.38874</cdr:x>
      <cdr:y>0.53519</cdr:y>
    </cdr:from>
    <cdr:to>
      <cdr:x>0.66393</cdr:x>
      <cdr:y>0.7111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415042" y="2847925"/>
          <a:ext cx="2417606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53%</a:t>
          </a:r>
        </a:p>
      </cdr:txBody>
    </cdr:sp>
  </cdr:relSizeAnchor>
  <cdr:relSizeAnchor xmlns:cdr="http://schemas.openxmlformats.org/drawingml/2006/chartDrawing">
    <cdr:from>
      <cdr:x>0</cdr:x>
      <cdr:y>0.33221</cdr:y>
    </cdr:from>
    <cdr:to>
      <cdr:x>0.17305</cdr:x>
      <cdr:y>0.62991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767804"/>
          <a:ext cx="1520240" cy="1584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14%</a:t>
          </a:r>
        </a:p>
      </cdr:txBody>
    </cdr:sp>
  </cdr:relSizeAnchor>
  <cdr:relSizeAnchor xmlns:cdr="http://schemas.openxmlformats.org/drawingml/2006/chartDrawing">
    <cdr:from>
      <cdr:x>0.08249</cdr:x>
      <cdr:y>0.10898</cdr:y>
    </cdr:from>
    <cdr:to>
      <cdr:x>0.1936</cdr:x>
      <cdr:y>0.25102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24673" y="579923"/>
          <a:ext cx="976098" cy="7558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5%</a:t>
          </a:r>
        </a:p>
      </cdr:txBody>
    </cdr:sp>
  </cdr:relSizeAnchor>
  <cdr:relSizeAnchor xmlns:cdr="http://schemas.openxmlformats.org/drawingml/2006/chartDrawing">
    <cdr:from>
      <cdr:x>0.23657</cdr:x>
      <cdr:y>0.05341</cdr:y>
    </cdr:from>
    <cdr:to>
      <cdr:x>0.43443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078261" y="284190"/>
          <a:ext cx="1738163" cy="6482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0.7377</cdr:x>
      <cdr:y>0.31868</cdr:y>
    </cdr:from>
    <cdr:to>
      <cdr:x>0.82787</cdr:x>
      <cdr:y>0.33221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0C92CA73-3FCB-45D6-80AA-FABB1238A089}"/>
            </a:ext>
          </a:extLst>
        </cdr:cNvPr>
        <cdr:cNvCxnSpPr/>
      </cdr:nvCxnSpPr>
      <cdr:spPr>
        <a:xfrm xmlns:a="http://schemas.openxmlformats.org/drawingml/2006/main" flipV="1">
          <a:off x="6480720" y="1695796"/>
          <a:ext cx="792088" cy="7200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0.49001</cdr:x>
      <cdr:y>0.009</cdr:y>
    </cdr:from>
    <cdr:to>
      <cdr:x>0.68126</cdr:x>
      <cdr:y>0.19846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7984" y="47697"/>
          <a:ext cx="1728191" cy="10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11%</a:t>
          </a:r>
        </a:p>
      </cdr:txBody>
    </cdr:sp>
  </cdr:relSizeAnchor>
  <cdr:relSizeAnchor xmlns:cdr="http://schemas.openxmlformats.org/drawingml/2006/chartDrawing">
    <cdr:from>
      <cdr:x>0.70175</cdr:x>
      <cdr:y>0.00813</cdr:y>
    </cdr:from>
    <cdr:to>
      <cdr:x>0.85661</cdr:x>
      <cdr:y>0.21864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41361" y="43066"/>
          <a:ext cx="1399392" cy="1115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  материальных и </a:t>
          </a:r>
        </a:p>
        <a:p xmlns:a="http://schemas.openxmlformats.org/drawingml/2006/main">
          <a:pPr algn="ctr"/>
          <a:r>
            <a:rPr lang="ru-RU" sz="1300" b="1" dirty="0"/>
            <a:t>  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0.83333</cdr:x>
      <cdr:y>0.18476</cdr:y>
    </cdr:from>
    <cdr:to>
      <cdr:x>0.99203</cdr:x>
      <cdr:y>0.51086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530383" y="979163"/>
          <a:ext cx="1434092" cy="17281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 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0.40171</cdr:x>
      <cdr:y>0.54286</cdr:y>
    </cdr:from>
    <cdr:to>
      <cdr:x>0.67949</cdr:x>
      <cdr:y>0.74286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376" y="2736305"/>
          <a:ext cx="234026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54%</a:t>
          </a:r>
        </a:p>
      </cdr:txBody>
    </cdr:sp>
  </cdr:relSizeAnchor>
  <cdr:relSizeAnchor xmlns:cdr="http://schemas.openxmlformats.org/drawingml/2006/chartDrawing">
    <cdr:from>
      <cdr:x>0.00386</cdr:x>
      <cdr:y>0.21194</cdr:y>
    </cdr:from>
    <cdr:to>
      <cdr:x>0.16747</cdr:x>
      <cdr:y>0.42933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4881" y="1123187"/>
          <a:ext cx="1478461" cy="1152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13%</a:t>
          </a:r>
        </a:p>
      </cdr:txBody>
    </cdr:sp>
  </cdr:relSizeAnchor>
  <cdr:relSizeAnchor xmlns:cdr="http://schemas.openxmlformats.org/drawingml/2006/chartDrawing">
    <cdr:from>
      <cdr:x>0.22119</cdr:x>
      <cdr:y>0.0353</cdr:y>
    </cdr:from>
    <cdr:to>
      <cdr:x>0.33064</cdr:x>
      <cdr:y>0.21194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998760" y="187083"/>
          <a:ext cx="989064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4%</a:t>
          </a:r>
        </a:p>
      </cdr:txBody>
    </cdr:sp>
  </cdr:relSizeAnchor>
  <cdr:relSizeAnchor xmlns:cdr="http://schemas.openxmlformats.org/drawingml/2006/chartDrawing">
    <cdr:from>
      <cdr:x>0.31148</cdr:x>
      <cdr:y>0.02357</cdr:y>
    </cdr:from>
    <cdr:to>
      <cdr:x>0.47407</cdr:x>
      <cdr:y>0.15759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814700" y="124914"/>
          <a:ext cx="1469268" cy="7102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</a:t>
          </a:r>
        </a:p>
        <a:p xmlns:a="http://schemas.openxmlformats.org/drawingml/2006/main">
          <a:pPr algn="ctr"/>
          <a:r>
            <a:rPr lang="ru-RU" sz="1300" b="1" dirty="0"/>
            <a:t>налог</a:t>
          </a:r>
        </a:p>
        <a:p xmlns:a="http://schemas.openxmlformats.org/drawingml/2006/main">
          <a:pPr algn="ctr"/>
          <a:r>
            <a:rPr lang="ru-RU" sz="1300" b="1" dirty="0"/>
            <a:t>10%</a:t>
          </a:r>
        </a:p>
      </cdr:txBody>
    </cdr:sp>
  </cdr:relSizeAnchor>
  <cdr:relSizeAnchor xmlns:cdr="http://schemas.openxmlformats.org/drawingml/2006/chartDrawing">
    <cdr:from>
      <cdr:x>0.76094</cdr:x>
      <cdr:y>0.29025</cdr:y>
    </cdr:from>
    <cdr:to>
      <cdr:x>0.84063</cdr:x>
      <cdr:y>0.31742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B1F9E8BB-8C43-4785-8BAF-A073AE2634B4}"/>
            </a:ext>
          </a:extLst>
        </cdr:cNvPr>
        <cdr:cNvCxnSpPr/>
      </cdr:nvCxnSpPr>
      <cdr:spPr>
        <a:xfrm xmlns:a="http://schemas.openxmlformats.org/drawingml/2006/main" flipV="1">
          <a:off x="6876256" y="1538208"/>
          <a:ext cx="720080" cy="14401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0.5045</cdr:x>
      <cdr:y>0.00749</cdr:y>
    </cdr:from>
    <cdr:to>
      <cdr:x>0.6883</cdr:x>
      <cdr:y>0.16091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32448" y="39861"/>
          <a:ext cx="1469092" cy="8164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 на имущество </a:t>
          </a:r>
        </a:p>
        <a:p xmlns:a="http://schemas.openxmlformats.org/drawingml/2006/main">
          <a:pPr algn="ctr"/>
          <a:r>
            <a:rPr lang="ru-RU" sz="1300" b="1" dirty="0"/>
            <a:t>физических лиц</a:t>
          </a:r>
        </a:p>
        <a:p xmlns:a="http://schemas.openxmlformats.org/drawingml/2006/main">
          <a:pPr algn="ctr"/>
          <a:r>
            <a:rPr lang="ru-RU" sz="1300" b="1" dirty="0"/>
            <a:t>12%</a:t>
          </a:r>
        </a:p>
      </cdr:txBody>
    </cdr:sp>
  </cdr:relSizeAnchor>
  <cdr:relSizeAnchor xmlns:cdr="http://schemas.openxmlformats.org/drawingml/2006/chartDrawing">
    <cdr:from>
      <cdr:x>0.72131</cdr:x>
      <cdr:y>0.00744</cdr:y>
    </cdr:from>
    <cdr:to>
      <cdr:x>0.91803</cdr:x>
      <cdr:y>0.23296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36705" y="39612"/>
          <a:ext cx="1728192" cy="1200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</a:t>
          </a:r>
          <a:r>
            <a:rPr lang="ru-RU" sz="1300" b="1" dirty="0"/>
            <a:t>Доходы от продажи </a:t>
          </a:r>
        </a:p>
        <a:p xmlns:a="http://schemas.openxmlformats.org/drawingml/2006/main">
          <a:pPr algn="ctr"/>
          <a:r>
            <a:rPr lang="ru-RU" sz="1300" b="1" dirty="0"/>
            <a:t> материальных и </a:t>
          </a:r>
        </a:p>
        <a:p xmlns:a="http://schemas.openxmlformats.org/drawingml/2006/main">
          <a:pPr algn="ctr"/>
          <a:r>
            <a:rPr lang="ru-RU" sz="1300" b="1" dirty="0"/>
            <a:t>нематериальных</a:t>
          </a:r>
        </a:p>
        <a:p xmlns:a="http://schemas.openxmlformats.org/drawingml/2006/main">
          <a:pPr algn="ctr"/>
          <a:r>
            <a:rPr lang="ru-RU" sz="1300" b="1" dirty="0"/>
            <a:t>активов </a:t>
          </a:r>
        </a:p>
        <a:p xmlns:a="http://schemas.openxmlformats.org/drawingml/2006/main">
          <a:pPr algn="ctr"/>
          <a:r>
            <a:rPr lang="ru-RU" sz="1300" b="1" dirty="0"/>
            <a:t>1%</a:t>
          </a:r>
        </a:p>
      </cdr:txBody>
    </cdr:sp>
  </cdr:relSizeAnchor>
  <cdr:relSizeAnchor xmlns:cdr="http://schemas.openxmlformats.org/drawingml/2006/chartDrawing">
    <cdr:from>
      <cdr:x>0.80328</cdr:x>
      <cdr:y>0.21175</cdr:y>
    </cdr:from>
    <cdr:to>
      <cdr:x>0.98462</cdr:x>
      <cdr:y>0.63891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7056784" y="1126790"/>
          <a:ext cx="1593079" cy="22730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000" b="1" dirty="0"/>
            <a:t>    </a:t>
          </a:r>
          <a:r>
            <a:rPr lang="ru-RU" sz="1300" b="1" dirty="0"/>
            <a:t>Доходы от</a:t>
          </a:r>
        </a:p>
        <a:p xmlns:a="http://schemas.openxmlformats.org/drawingml/2006/main">
          <a:pPr algn="ctr"/>
          <a:r>
            <a:rPr lang="ru-RU" sz="1300" b="1" dirty="0"/>
            <a:t>использования </a:t>
          </a:r>
        </a:p>
        <a:p xmlns:a="http://schemas.openxmlformats.org/drawingml/2006/main">
          <a:pPr algn="ctr"/>
          <a:r>
            <a:rPr lang="ru-RU" sz="1300" b="1" dirty="0"/>
            <a:t>имущества,</a:t>
          </a:r>
        </a:p>
        <a:p xmlns:a="http://schemas.openxmlformats.org/drawingml/2006/main">
          <a:pPr algn="ctr"/>
          <a:r>
            <a:rPr lang="ru-RU" sz="1300" b="1" dirty="0"/>
            <a:t>находящегося в</a:t>
          </a:r>
        </a:p>
        <a:p xmlns:a="http://schemas.openxmlformats.org/drawingml/2006/main">
          <a:pPr algn="ctr"/>
          <a:r>
            <a:rPr lang="ru-RU" sz="1300" b="1" dirty="0"/>
            <a:t>муниципальной</a:t>
          </a:r>
        </a:p>
        <a:p xmlns:a="http://schemas.openxmlformats.org/drawingml/2006/main">
          <a:pPr algn="ctr"/>
          <a:r>
            <a:rPr lang="ru-RU" sz="1300" b="1" dirty="0"/>
            <a:t>собственности</a:t>
          </a:r>
        </a:p>
        <a:p xmlns:a="http://schemas.openxmlformats.org/drawingml/2006/main">
          <a:pPr algn="ctr"/>
          <a:r>
            <a:rPr lang="ru-RU" sz="1300" b="1" dirty="0"/>
            <a:t>7%</a:t>
          </a:r>
        </a:p>
      </cdr:txBody>
    </cdr:sp>
  </cdr:relSizeAnchor>
  <cdr:relSizeAnchor xmlns:cdr="http://schemas.openxmlformats.org/drawingml/2006/chartDrawing">
    <cdr:from>
      <cdr:x>0.40319</cdr:x>
      <cdr:y>0.53519</cdr:y>
    </cdr:from>
    <cdr:to>
      <cdr:x>0.68033</cdr:x>
      <cdr:y>0.72463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42008" y="2847925"/>
          <a:ext cx="2434655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Налог на доходы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  физических лиц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(НДФЛ) </a:t>
          </a:r>
        </a:p>
        <a:p xmlns:a="http://schemas.openxmlformats.org/drawingml/2006/main">
          <a:pPr algn="ctr"/>
          <a:r>
            <a:rPr lang="ru-RU" sz="1300" b="1" dirty="0">
              <a:solidFill>
                <a:schemeClr val="tx1"/>
              </a:solidFill>
            </a:rPr>
            <a:t>53%</a:t>
          </a:r>
        </a:p>
      </cdr:txBody>
    </cdr:sp>
  </cdr:relSizeAnchor>
  <cdr:relSizeAnchor xmlns:cdr="http://schemas.openxmlformats.org/drawingml/2006/chartDrawing">
    <cdr:from>
      <cdr:x>0</cdr:x>
      <cdr:y>0.27808</cdr:y>
    </cdr:from>
    <cdr:to>
      <cdr:x>0.17305</cdr:x>
      <cdr:y>0.46753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0" y="1479773"/>
          <a:ext cx="1520240" cy="10081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Налоги на </a:t>
          </a:r>
        </a:p>
        <a:p xmlns:a="http://schemas.openxmlformats.org/drawingml/2006/main">
          <a:pPr algn="ctr"/>
          <a:r>
            <a:rPr lang="ru-RU" sz="1300" b="1" dirty="0"/>
            <a:t>совокупный</a:t>
          </a:r>
        </a:p>
        <a:p xmlns:a="http://schemas.openxmlformats.org/drawingml/2006/main">
          <a:pPr algn="ctr"/>
          <a:r>
            <a:rPr lang="ru-RU" sz="1300" b="1" dirty="0"/>
            <a:t>доход</a:t>
          </a:r>
        </a:p>
        <a:p xmlns:a="http://schemas.openxmlformats.org/drawingml/2006/main">
          <a:pPr algn="ctr"/>
          <a:r>
            <a:rPr lang="ru-RU" sz="1300" b="1" dirty="0"/>
            <a:t>16%</a:t>
          </a:r>
        </a:p>
      </cdr:txBody>
    </cdr:sp>
  </cdr:relSizeAnchor>
  <cdr:relSizeAnchor xmlns:cdr="http://schemas.openxmlformats.org/drawingml/2006/chartDrawing">
    <cdr:from>
      <cdr:x>0.09836</cdr:x>
      <cdr:y>0.10898</cdr:y>
    </cdr:from>
    <cdr:to>
      <cdr:x>0.22131</cdr:x>
      <cdr:y>0.29161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579923"/>
          <a:ext cx="1080119" cy="9718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Другие </a:t>
          </a:r>
        </a:p>
        <a:p xmlns:a="http://schemas.openxmlformats.org/drawingml/2006/main">
          <a:pPr algn="ctr"/>
          <a:r>
            <a:rPr lang="ru-RU" sz="1300" b="1" dirty="0"/>
            <a:t>доходы</a:t>
          </a:r>
        </a:p>
        <a:p xmlns:a="http://schemas.openxmlformats.org/drawingml/2006/main">
          <a:pPr algn="ctr"/>
          <a:r>
            <a:rPr lang="ru-RU" sz="1300" b="1" dirty="0"/>
            <a:t>2%</a:t>
          </a:r>
        </a:p>
      </cdr:txBody>
    </cdr:sp>
  </cdr:relSizeAnchor>
  <cdr:relSizeAnchor xmlns:cdr="http://schemas.openxmlformats.org/drawingml/2006/chartDrawing">
    <cdr:from>
      <cdr:x>0.2541</cdr:x>
      <cdr:y>0.05341</cdr:y>
    </cdr:from>
    <cdr:to>
      <cdr:x>0.45082</cdr:x>
      <cdr:y>0.17522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2232248" y="284215"/>
          <a:ext cx="1728192" cy="6481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300" b="1" dirty="0"/>
            <a:t>Земельный налог</a:t>
          </a:r>
        </a:p>
        <a:p xmlns:a="http://schemas.openxmlformats.org/drawingml/2006/main">
          <a:pPr algn="ctr"/>
          <a:r>
            <a:rPr lang="ru-RU" sz="1300" b="1" dirty="0"/>
            <a:t>9%</a:t>
          </a:r>
        </a:p>
      </cdr:txBody>
    </cdr:sp>
  </cdr:relSizeAnchor>
  <cdr:relSizeAnchor xmlns:cdr="http://schemas.openxmlformats.org/drawingml/2006/chartDrawing">
    <cdr:from>
      <cdr:x>0.7377</cdr:x>
      <cdr:y>0.29161</cdr:y>
    </cdr:from>
    <cdr:to>
      <cdr:x>0.80328</cdr:x>
      <cdr:y>0.30514</cdr:y>
    </cdr:to>
    <cdr:cxnSp macro="">
      <cdr:nvCxnSpPr>
        <cdr:cNvPr id="12" name="Прямая со стрелкой 11">
          <a:extLst xmlns:a="http://schemas.openxmlformats.org/drawingml/2006/main">
            <a:ext uri="{FF2B5EF4-FFF2-40B4-BE49-F238E27FC236}">
              <a16:creationId xmlns:a16="http://schemas.microsoft.com/office/drawing/2014/main" id="{22A1CFA4-3EB5-42CC-A518-4BA858715C58}"/>
            </a:ext>
          </a:extLst>
        </cdr:cNvPr>
        <cdr:cNvCxnSpPr/>
      </cdr:nvCxnSpPr>
      <cdr:spPr>
        <a:xfrm xmlns:a="http://schemas.openxmlformats.org/drawingml/2006/main" flipV="1">
          <a:off x="6480677" y="1551780"/>
          <a:ext cx="576107" cy="7198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0.12862</cdr:x>
      <cdr:y>0.61275</cdr:y>
    </cdr:from>
    <cdr:to>
      <cdr:x>0.23974</cdr:x>
      <cdr:y>0.70029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9633" y="3528392"/>
          <a:ext cx="1088208" cy="504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0.12879</cdr:x>
      <cdr:y>0.40016</cdr:y>
    </cdr:from>
    <cdr:to>
      <cdr:x>0.24866</cdr:x>
      <cdr:y>0.45019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61237" y="2304256"/>
          <a:ext cx="1173898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0.12862</cdr:x>
      <cdr:y>0.32513</cdr:y>
    </cdr:from>
    <cdr:to>
      <cdr:x>0.23835</cdr:x>
      <cdr:y>0.37904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59633" y="1872208"/>
          <a:ext cx="1074525" cy="310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0.12862</cdr:x>
      <cdr:y>0.2501</cdr:y>
    </cdr:from>
    <cdr:to>
      <cdr:x>0.24849</cdr:x>
      <cdr:y>0.30013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59633" y="1440160"/>
          <a:ext cx="1173897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0.14125</cdr:x>
      <cdr:y>0.13348</cdr:y>
    </cdr:from>
    <cdr:to>
      <cdr:x>0.25237</cdr:x>
      <cdr:y>0.35136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162472" y="648419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0.13598</cdr:x>
      <cdr:y>0.16257</cdr:y>
    </cdr:from>
    <cdr:to>
      <cdr:x>0.24557</cdr:x>
      <cdr:y>0.21259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31664" y="936104"/>
          <a:ext cx="1073225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0.13598</cdr:x>
      <cdr:y>0.12505</cdr:y>
    </cdr:from>
    <cdr:to>
      <cdr:x>0.23835</cdr:x>
      <cdr:y>0.16257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331640" y="720080"/>
          <a:ext cx="100251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0.40068</cdr:x>
      <cdr:y>0.62526</cdr:y>
    </cdr:from>
    <cdr:to>
      <cdr:x>0.51179</cdr:x>
      <cdr:y>0.70029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3923928" y="3600400"/>
          <a:ext cx="1088110" cy="432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0.41267</cdr:y>
    </cdr:from>
    <cdr:to>
      <cdr:x>0.51775</cdr:x>
      <cdr:y>0.4752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3995972" y="2376264"/>
          <a:ext cx="1074399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0.33764</cdr:y>
    </cdr:from>
    <cdr:to>
      <cdr:x>0.50489</cdr:x>
      <cdr:y>0.38766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995936" y="1944216"/>
          <a:ext cx="948482" cy="288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0.40804</cdr:x>
      <cdr:y>0.26261</cdr:y>
    </cdr:from>
    <cdr:to>
      <cdr:x>0.51775</cdr:x>
      <cdr:y>0.31263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95936" y="1512168"/>
          <a:ext cx="1074399" cy="288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0.40804</cdr:x>
      <cdr:y>0.20008</cdr:y>
    </cdr:from>
    <cdr:to>
      <cdr:x>0.509</cdr:x>
      <cdr:y>0.2501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5936" y="1152128"/>
          <a:ext cx="988710" cy="287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0.41296</cdr:x>
      <cdr:y>0.13705</cdr:y>
    </cdr:from>
    <cdr:to>
      <cdr:x>0.52127</cdr:x>
      <cdr:y>0.16446</cdr:y>
    </cdr:to>
    <cdr:sp macro="" textlink="">
      <cdr:nvSpPr>
        <cdr:cNvPr id="16" name="TextBox 15"/>
        <cdr:cNvSpPr txBox="1"/>
      </cdr:nvSpPr>
      <cdr:spPr>
        <a:xfrm xmlns:a="http://schemas.openxmlformats.org/drawingml/2006/main" flipV="1">
          <a:off x="4029033" y="720081"/>
          <a:ext cx="1056735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0.51289</cdr:x>
      <cdr:y>0.97259</cdr:y>
    </cdr:from>
    <cdr:to>
      <cdr:x>0.60884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004048" y="5112568"/>
          <a:ext cx="936104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0.4125</cdr:x>
      <cdr:y>0.71409</cdr:y>
    </cdr:from>
    <cdr:to>
      <cdr:x>0.52361</cdr:x>
      <cdr:y>0.90847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394720" y="3888334"/>
          <a:ext cx="914400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0.465</cdr:x>
      <cdr:y>0.27769</cdr:y>
    </cdr:from>
    <cdr:to>
      <cdr:x>0.57875</cdr:x>
      <cdr:y>0.33059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3826769" y="1512070"/>
          <a:ext cx="936104" cy="2880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0.47788</cdr:x>
      <cdr:y>0.30611</cdr:y>
    </cdr:from>
    <cdr:to>
      <cdr:x>0.56538</cdr:x>
      <cdr:y>0.35901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283967" y="1798642"/>
          <a:ext cx="784393" cy="310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0.75365</cdr:x>
      <cdr:y>0.645</cdr:y>
    </cdr:from>
    <cdr:to>
      <cdr:x>0.99503</cdr:x>
      <cdr:y>0.79206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10358" y="3744416"/>
          <a:ext cx="2181229" cy="8537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1 883 423,3 тыс. руб.</a:t>
          </a:r>
        </a:p>
      </cdr:txBody>
    </cdr:sp>
  </cdr:relSizeAnchor>
  <cdr:relSizeAnchor xmlns:cdr="http://schemas.openxmlformats.org/drawingml/2006/chartDrawing">
    <cdr:from>
      <cdr:x>0.75099</cdr:x>
      <cdr:y>0.47135</cdr:y>
    </cdr:from>
    <cdr:to>
      <cdr:x>1</cdr:x>
      <cdr:y>0.58035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786318" y="2736304"/>
          <a:ext cx="2250177" cy="632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2 103 140,6 тыс. руб.</a:t>
          </a:r>
        </a:p>
      </cdr:txBody>
    </cdr:sp>
  </cdr:relSizeAnchor>
  <cdr:relSizeAnchor xmlns:cdr="http://schemas.openxmlformats.org/drawingml/2006/chartDrawing">
    <cdr:from>
      <cdr:x>0.74461</cdr:x>
      <cdr:y>0.09923</cdr:y>
    </cdr:from>
    <cdr:to>
      <cdr:x>1</cdr:x>
      <cdr:y>0.22178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728646" y="576064"/>
          <a:ext cx="2307849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2 251 632,3 тыс. руб.</a:t>
          </a:r>
        </a:p>
      </cdr:txBody>
    </cdr:sp>
  </cdr:relSizeAnchor>
  <cdr:relSizeAnchor xmlns:cdr="http://schemas.openxmlformats.org/drawingml/2006/chartDrawing">
    <cdr:from>
      <cdr:x>0.74964</cdr:x>
      <cdr:y>0.28397</cdr:y>
    </cdr:from>
    <cdr:to>
      <cdr:x>0.99905</cdr:x>
      <cdr:y>0.40652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774077" y="1648544"/>
          <a:ext cx="2253792" cy="7114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2 181 818,0 тыс. руб.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0.01209</cdr:x>
      <cdr:y>0.8038</cdr:y>
    </cdr:from>
    <cdr:to>
      <cdr:x>0.13361</cdr:x>
      <cdr:y>0.99978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7504" y="4638896"/>
          <a:ext cx="1080120" cy="1131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</a:t>
          </a:r>
        </a:p>
        <a:p xmlns:a="http://schemas.openxmlformats.org/drawingml/2006/main">
          <a:pPr algn="ctr"/>
          <a:r>
            <a:rPr lang="ru-RU" sz="950" b="1" dirty="0"/>
            <a:t>земли в </a:t>
          </a:r>
        </a:p>
        <a:p xmlns:a="http://schemas.openxmlformats.org/drawingml/2006/main">
          <a:pPr algn="ctr"/>
          <a:r>
            <a:rPr lang="ru-RU" sz="950" b="1" dirty="0"/>
            <a:t>муниципальной </a:t>
          </a:r>
        </a:p>
        <a:p xmlns:a="http://schemas.openxmlformats.org/drawingml/2006/main">
          <a:pPr algn="ctr"/>
          <a:r>
            <a:rPr lang="ru-RU" sz="950" b="1" dirty="0"/>
            <a:t>собственности</a:t>
          </a:r>
        </a:p>
      </cdr:txBody>
    </cdr:sp>
  </cdr:relSizeAnchor>
  <cdr:relSizeAnchor xmlns:cdr="http://schemas.openxmlformats.org/drawingml/2006/chartDrawing">
    <cdr:from>
      <cdr:x>0.36043</cdr:x>
      <cdr:y>0.8038</cdr:y>
    </cdr:from>
    <cdr:to>
      <cdr:x>0.4958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88506" y="4581016"/>
          <a:ext cx="1159965" cy="11181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Плата за </a:t>
          </a:r>
        </a:p>
        <a:p xmlns:a="http://schemas.openxmlformats.org/drawingml/2006/main">
          <a:pPr algn="ctr"/>
          <a:r>
            <a:rPr lang="ru-RU" sz="950" b="1" dirty="0"/>
            <a:t>негативное</a:t>
          </a:r>
        </a:p>
        <a:p xmlns:a="http://schemas.openxmlformats.org/drawingml/2006/main">
          <a:pPr algn="ctr"/>
          <a:r>
            <a:rPr lang="ru-RU" sz="950" b="1" dirty="0"/>
            <a:t>воздействие на </a:t>
          </a:r>
        </a:p>
        <a:p xmlns:a="http://schemas.openxmlformats.org/drawingml/2006/main">
          <a:pPr algn="ctr"/>
          <a:r>
            <a:rPr lang="ru-RU" sz="950" b="1" dirty="0"/>
            <a:t>окружающую </a:t>
          </a:r>
        </a:p>
        <a:p xmlns:a="http://schemas.openxmlformats.org/drawingml/2006/main">
          <a:pPr algn="ctr"/>
          <a:r>
            <a:rPr lang="ru-RU" sz="950" b="1" dirty="0"/>
            <a:t>среду</a:t>
          </a:r>
        </a:p>
      </cdr:txBody>
    </cdr:sp>
  </cdr:relSizeAnchor>
  <cdr:relSizeAnchor xmlns:cdr="http://schemas.openxmlformats.org/drawingml/2006/chartDrawing">
    <cdr:from>
      <cdr:x>0.47059</cdr:x>
      <cdr:y>0.81714</cdr:y>
    </cdr:from>
    <cdr:to>
      <cdr:x>0.60504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032448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 </a:t>
          </a:r>
        </a:p>
        <a:p xmlns:a="http://schemas.openxmlformats.org/drawingml/2006/main">
          <a:pPr algn="ctr"/>
          <a:r>
            <a:rPr lang="ru-RU" sz="950" b="1" dirty="0"/>
            <a:t>от оказания</a:t>
          </a:r>
        </a:p>
        <a:p xmlns:a="http://schemas.openxmlformats.org/drawingml/2006/main">
          <a:pPr algn="ctr"/>
          <a:r>
            <a:rPr lang="ru-RU" sz="950" b="1" dirty="0"/>
            <a:t>платных </a:t>
          </a:r>
        </a:p>
        <a:p xmlns:a="http://schemas.openxmlformats.org/drawingml/2006/main">
          <a:pPr algn="ctr"/>
          <a:r>
            <a:rPr lang="ru-RU" sz="950" b="1" dirty="0"/>
            <a:t>услуг</a:t>
          </a:r>
        </a:p>
      </cdr:txBody>
    </cdr:sp>
  </cdr:relSizeAnchor>
  <cdr:relSizeAnchor xmlns:cdr="http://schemas.openxmlformats.org/drawingml/2006/chartDrawing">
    <cdr:from>
      <cdr:x>0.57983</cdr:x>
      <cdr:y>0.81714</cdr:y>
    </cdr:from>
    <cdr:to>
      <cdr:x>0.7395</cdr:x>
      <cdr:y>0.99978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4657043"/>
          <a:ext cx="1368152" cy="10409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Доходы от </a:t>
          </a:r>
        </a:p>
        <a:p xmlns:a="http://schemas.openxmlformats.org/drawingml/2006/main">
          <a:pPr algn="ctr"/>
          <a:r>
            <a:rPr lang="ru-RU" sz="950" b="1" dirty="0"/>
            <a:t>продажи</a:t>
          </a:r>
        </a:p>
        <a:p xmlns:a="http://schemas.openxmlformats.org/drawingml/2006/main">
          <a:pPr algn="ctr"/>
          <a:r>
            <a:rPr lang="ru-RU" sz="950" b="1" dirty="0"/>
            <a:t>материальных и </a:t>
          </a:r>
        </a:p>
        <a:p xmlns:a="http://schemas.openxmlformats.org/drawingml/2006/main">
          <a:pPr algn="ctr"/>
          <a:r>
            <a:rPr lang="ru-RU" sz="950" b="1" dirty="0"/>
            <a:t>нематериальных</a:t>
          </a:r>
        </a:p>
        <a:p xmlns:a="http://schemas.openxmlformats.org/drawingml/2006/main">
          <a:pPr algn="ctr"/>
          <a:r>
            <a:rPr lang="ru-RU" sz="950" b="1" dirty="0"/>
            <a:t>активов</a:t>
          </a:r>
        </a:p>
      </cdr:txBody>
    </cdr:sp>
  </cdr:relSizeAnchor>
  <cdr:relSizeAnchor xmlns:cdr="http://schemas.openxmlformats.org/drawingml/2006/chartDrawing">
    <cdr:from>
      <cdr:x>0.73109</cdr:x>
      <cdr:y>0.81714</cdr:y>
    </cdr:from>
    <cdr:to>
      <cdr:x>0.86555</cdr:x>
      <cdr:y>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264696" y="4657043"/>
          <a:ext cx="1152127" cy="10421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50" b="1" dirty="0"/>
            <a:t>    Штрафы</a:t>
          </a:r>
        </a:p>
      </cdr:txBody>
    </cdr:sp>
  </cdr:relSizeAnchor>
  <cdr:relSizeAnchor xmlns:cdr="http://schemas.openxmlformats.org/drawingml/2006/chartDrawing">
    <cdr:from>
      <cdr:x>0.83193</cdr:x>
      <cdr:y>0.81714</cdr:y>
    </cdr:from>
    <cdr:to>
      <cdr:x>0.98319</cdr:x>
      <cdr:y>0.88708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7128792" y="4657043"/>
          <a:ext cx="1296144" cy="398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Прочие</a:t>
          </a:r>
          <a:r>
            <a:rPr lang="ru-RU" sz="1000" b="1" dirty="0"/>
            <a:t> </a:t>
          </a:r>
        </a:p>
        <a:p xmlns:a="http://schemas.openxmlformats.org/drawingml/2006/main">
          <a:pPr algn="ctr"/>
          <a:r>
            <a:rPr lang="ru-RU" sz="950" b="1" dirty="0"/>
            <a:t>поступления</a:t>
          </a:r>
        </a:p>
      </cdr:txBody>
    </cdr:sp>
  </cdr:relSizeAnchor>
  <cdr:relSizeAnchor xmlns:cdr="http://schemas.openxmlformats.org/drawingml/2006/chartDrawing">
    <cdr:from>
      <cdr:x>0.0607</cdr:x>
      <cdr:y>0.1222</cdr:y>
    </cdr:from>
    <cdr:to>
      <cdr:x>0.14981</cdr:x>
      <cdr:y>0.18019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39564" y="634846"/>
          <a:ext cx="792076" cy="301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0.24702</cdr:x>
      <cdr:y>0.72075</cdr:y>
    </cdr:from>
    <cdr:to>
      <cdr:x>0.32111</cdr:x>
      <cdr:y>0.80392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195769" y="3744416"/>
          <a:ext cx="658588" cy="4320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0.19841</cdr:x>
      <cdr:y>0.74847</cdr:y>
    </cdr:from>
    <cdr:to>
      <cdr:x>0.27132</cdr:x>
      <cdr:y>0.80392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763688" y="3888432"/>
          <a:ext cx="648084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0.39283</cdr:x>
      <cdr:y>0.70689</cdr:y>
    </cdr:from>
    <cdr:to>
      <cdr:x>0.45764</cdr:x>
      <cdr:y>0.7762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491880" y="3672408"/>
          <a:ext cx="576097" cy="3600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0.32802</cdr:x>
      <cdr:y>0.63759</cdr:y>
    </cdr:from>
    <cdr:to>
      <cdr:x>0.40093</cdr:x>
      <cdr:y>0.69303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2915780" y="3312369"/>
          <a:ext cx="64810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0.53054</cdr:x>
      <cdr:y>0.62373</cdr:y>
    </cdr:from>
    <cdr:to>
      <cdr:x>0.59535</cdr:x>
      <cdr:y>0.73461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4716016" y="3240361"/>
          <a:ext cx="576069" cy="5760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0.46574</cdr:x>
      <cdr:y>0.58215</cdr:y>
    </cdr:from>
    <cdr:to>
      <cdr:x>0.54674</cdr:x>
      <cdr:y>0.64461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4139978" y="3024337"/>
          <a:ext cx="720011" cy="3244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0.64395</cdr:x>
      <cdr:y>0.30843</cdr:y>
    </cdr:from>
    <cdr:to>
      <cdr:x>0.73309</cdr:x>
      <cdr:y>0.34652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724129" y="1602323"/>
          <a:ext cx="792332" cy="197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0.59535</cdr:x>
      <cdr:y>0.58721</cdr:y>
    </cdr:from>
    <cdr:to>
      <cdr:x>0.68446</cdr:x>
      <cdr:y>0.59601</cdr:y>
    </cdr:to>
    <cdr:sp macro="" textlink="">
      <cdr:nvSpPr>
        <cdr:cNvPr id="17" name="TextBox 16"/>
        <cdr:cNvSpPr txBox="1"/>
      </cdr:nvSpPr>
      <cdr:spPr>
        <a:xfrm xmlns:a="http://schemas.openxmlformats.org/drawingml/2006/main" flipV="1">
          <a:off x="5292085" y="3050638"/>
          <a:ext cx="792102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0.80597</cdr:x>
      <cdr:y>0.66531</cdr:y>
    </cdr:from>
    <cdr:to>
      <cdr:x>0.88698</cdr:x>
      <cdr:y>0.73461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7164288" y="3456385"/>
          <a:ext cx="720106" cy="3600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0.73309</cdr:x>
      <cdr:y>0.64461</cdr:y>
    </cdr:from>
    <cdr:to>
      <cdr:x>0.80597</cdr:x>
      <cdr:y>0.74847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6516460" y="3348832"/>
          <a:ext cx="647833" cy="5395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000" b="1" dirty="0"/>
        </a:p>
      </cdr:txBody>
    </cdr:sp>
  </cdr:relSizeAnchor>
  <cdr:relSizeAnchor xmlns:cdr="http://schemas.openxmlformats.org/drawingml/2006/chartDrawing">
    <cdr:from>
      <cdr:x>0.12605</cdr:x>
      <cdr:y>0.81101</cdr:y>
    </cdr:from>
    <cdr:to>
      <cdr:x>0.24702</cdr:x>
      <cdr:y>0.98095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080120" y="4622107"/>
          <a:ext cx="1036583" cy="9685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муниципальной казны</a:t>
          </a:r>
        </a:p>
      </cdr:txBody>
    </cdr:sp>
  </cdr:relSizeAnchor>
  <cdr:relSizeAnchor xmlns:cdr="http://schemas.openxmlformats.org/drawingml/2006/chartDrawing">
    <cdr:from>
      <cdr:x>0.2521</cdr:x>
      <cdr:y>0.81101</cdr:y>
    </cdr:from>
    <cdr:to>
      <cdr:x>0.36975</cdr:x>
      <cdr:y>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2160240" y="4622107"/>
          <a:ext cx="1008112" cy="107709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950" b="1" dirty="0"/>
            <a:t>Аренда имущества в оперативном управлении</a:t>
          </a:r>
        </a:p>
      </cdr:txBody>
    </cdr:sp>
  </cdr:relSizeAnchor>
  <cdr:relSizeAnchor xmlns:cdr="http://schemas.openxmlformats.org/drawingml/2006/chartDrawing">
    <cdr:from>
      <cdr:x>0.15126</cdr:x>
      <cdr:y>0.13898</cdr:y>
    </cdr:from>
    <cdr:to>
      <cdr:x>0.40336</cdr:x>
      <cdr:y>0.25269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1296144" y="792088"/>
          <a:ext cx="2160233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161 647 тыс. руб.</a:t>
          </a:r>
        </a:p>
      </cdr:txBody>
    </cdr:sp>
  </cdr:relSizeAnchor>
  <cdr:relSizeAnchor xmlns:cdr="http://schemas.openxmlformats.org/drawingml/2006/chartDrawing">
    <cdr:from>
      <cdr:x>0.35294</cdr:x>
      <cdr:y>0.13898</cdr:y>
    </cdr:from>
    <cdr:to>
      <cdr:x>0.59663</cdr:x>
      <cdr:y>0.25269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3024336" y="792088"/>
          <a:ext cx="2088168" cy="6480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164 343 тыс. руб.</a:t>
          </a:r>
        </a:p>
      </cdr:txBody>
    </cdr:sp>
  </cdr:relSizeAnchor>
  <cdr:relSizeAnchor xmlns:cdr="http://schemas.openxmlformats.org/drawingml/2006/chartDrawing">
    <cdr:from>
      <cdr:x>0.57983</cdr:x>
      <cdr:y>0.13898</cdr:y>
    </cdr:from>
    <cdr:to>
      <cdr:x>0.79832</cdr:x>
      <cdr:y>0.24383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4968552" y="792088"/>
          <a:ext cx="1872230" cy="5975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161 483 тыс. руб.</a:t>
          </a:r>
        </a:p>
      </cdr:txBody>
    </cdr:sp>
  </cdr:relSizeAnchor>
  <cdr:relSizeAnchor xmlns:cdr="http://schemas.openxmlformats.org/drawingml/2006/chartDrawing">
    <cdr:from>
      <cdr:x>0.7395</cdr:x>
      <cdr:y>0.13898</cdr:y>
    </cdr:from>
    <cdr:to>
      <cdr:x>1</cdr:x>
      <cdr:y>0.2691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6336740" y="792088"/>
          <a:ext cx="2232212" cy="7415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/>
            <a:t>Всего </a:t>
          </a:r>
        </a:p>
        <a:p xmlns:a="http://schemas.openxmlformats.org/drawingml/2006/main">
          <a:pPr algn="ctr"/>
          <a:r>
            <a:rPr lang="ru-RU" sz="1400" b="1" dirty="0"/>
            <a:t>153 042 тыс. руб.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51217" cy="497603"/>
          </a:xfrm>
          <a:prstGeom prst="rect">
            <a:avLst/>
          </a:prstGeom>
        </p:spPr>
        <p:txBody>
          <a:bodyPr vert="horz" lIns="91555" tIns="45779" rIns="91555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981" y="1"/>
            <a:ext cx="2951217" cy="497603"/>
          </a:xfrm>
          <a:prstGeom prst="rect">
            <a:avLst/>
          </a:prstGeom>
        </p:spPr>
        <p:txBody>
          <a:bodyPr vert="horz" lIns="91555" tIns="45779" rIns="91555" bIns="45779" rtlCol="0"/>
          <a:lstStyle>
            <a:lvl1pPr algn="r">
              <a:defRPr sz="1200"/>
            </a:lvl1pPr>
          </a:lstStyle>
          <a:p>
            <a:fld id="{0B51C4AD-8DC0-4677-AC5A-D0F12D2871F9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5" tIns="45779" rIns="91555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4" y="4721663"/>
            <a:ext cx="5447666" cy="4473654"/>
          </a:xfrm>
          <a:prstGeom prst="rect">
            <a:avLst/>
          </a:prstGeom>
        </p:spPr>
        <p:txBody>
          <a:bodyPr vert="horz" lIns="91555" tIns="45779" rIns="91555" bIns="457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1734"/>
            <a:ext cx="2951217" cy="497602"/>
          </a:xfrm>
          <a:prstGeom prst="rect">
            <a:avLst/>
          </a:prstGeom>
        </p:spPr>
        <p:txBody>
          <a:bodyPr vert="horz" lIns="91555" tIns="45779" rIns="91555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981" y="9441734"/>
            <a:ext cx="2951217" cy="497602"/>
          </a:xfrm>
          <a:prstGeom prst="rect">
            <a:avLst/>
          </a:prstGeom>
        </p:spPr>
        <p:txBody>
          <a:bodyPr vert="horz" lIns="91555" tIns="45779" rIns="91555" bIns="45779" rtlCol="0" anchor="b"/>
          <a:lstStyle>
            <a:lvl1pPr algn="r">
              <a:defRPr sz="1200"/>
            </a:lvl1pPr>
          </a:lstStyle>
          <a:p>
            <a:fld id="{7398F5FD-CD92-4601-BD7D-282EB1A39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7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DCC64-BFA4-4032-9F03-2D9EA15831E3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7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70E12-0619-4C0A-AD19-A3180F03D3A5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22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513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61528-660B-4F64-BB4B-69CF4D038C40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32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7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AD45-CC9C-42A8-B332-8EA97157F2DA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73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98F5FD-CD92-4601-BD7D-282EB1A3932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8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3312E-50E2-4037-87E9-A7674B8A8D54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53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00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84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47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4388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08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77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4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948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241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40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542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81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738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402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443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012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13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38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737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26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4874-EE0B-4A09-90A9-9F07C3B20ED5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B023-F91D-4307-84F6-A342CB4EAB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51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F7DF28-DBB8-4ED4-A88B-47882B65AFF7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331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B9F3BD-AEB6-4956-BD9D-F04BB99BE19B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4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B9D488-0D00-405C-863F-A01FFCE35E6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2727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7EB22-2F1F-4D6D-A69A-33696A734E0F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8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5756C1-0F88-44CC-B838-11393E9E3E8D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734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1A471-2578-4C0D-A6F5-2A5257567496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91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268249-9FA6-4048-8E55-71D72C70AA0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28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1417DA-15BA-4A99-9E11-197F777F3E3C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90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14D74C-DF6A-4879-96D8-54F1694CAC93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83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69B92-2740-4E0E-BC54-13EC54046CA4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384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BBA99-97C5-4124-94F8-9F2913479529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977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8897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8849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1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75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5803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1161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83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1386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163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4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nstantia" pitchFamily="18" charset="0"/>
              </a:defRPr>
            </a:lvl1pPr>
          </a:lstStyle>
          <a:p>
            <a:pPr>
              <a:defRPr/>
            </a:pPr>
            <a:fld id="{E1B9F3BD-AEB6-4956-BD9D-F04BB99BE19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13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918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6600CC"/>
            </a:gs>
            <a:gs pos="11000">
              <a:schemeClr val="tx1">
                <a:lumMod val="95000"/>
                <a:lumOff val="5000"/>
              </a:schemeClr>
            </a:gs>
            <a:gs pos="18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3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4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915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B3FB2E-1CFF-4CF0-9D2C-9B5A18B60958}" type="slidenum">
              <a:rPr lang="es-ES" smtClean="0">
                <a:solidFill>
                  <a:prstClr val="black">
                    <a:lumMod val="50000"/>
                    <a:lumOff val="50000"/>
                  </a:prstClr>
                </a:solidFill>
                <a:latin typeface="Constanti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prstClr val="black">
                  <a:lumMod val="50000"/>
                  <a:lumOff val="50000"/>
                </a:prstClr>
              </a:solidFill>
              <a:latin typeface="Constanti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1F30989-C43C-4186-A6D6-1EA7AA8788E3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29.11.2022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BD428F4-009B-4B83-80B4-BFF4EADCD5B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73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920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2.xml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.png"/><Relationship Id="rId5" Type="http://schemas.openxmlformats.org/officeDocument/2006/relationships/chart" Target="../charts/chart17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3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3.xml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image" Target="../media/image44.jpeg"/><Relationship Id="rId7" Type="http://schemas.microsoft.com/office/2007/relationships/hdphoto" Target="../media/hdphoto8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jpeg"/><Relationship Id="rId11" Type="http://schemas.microsoft.com/office/2007/relationships/hdphoto" Target="../media/hdphoto10.wdp"/><Relationship Id="rId5" Type="http://schemas.openxmlformats.org/officeDocument/2006/relationships/chart" Target="../charts/chart23.xml"/><Relationship Id="rId10" Type="http://schemas.openxmlformats.org/officeDocument/2006/relationships/image" Target="../media/image48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chart" Target="../charts/chart24.xml"/><Relationship Id="rId7" Type="http://schemas.openxmlformats.org/officeDocument/2006/relationships/image" Target="../media/image53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1.wdp"/><Relationship Id="rId11" Type="http://schemas.openxmlformats.org/officeDocument/2006/relationships/image" Target="../media/image57.gif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8.xml"/><Relationship Id="rId4" Type="http://schemas.microsoft.com/office/2007/relationships/hdphoto" Target="../media/hdphoto17.wdp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7" Type="http://schemas.microsoft.com/office/2007/relationships/hdphoto" Target="../media/hdphoto2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7.png"/><Relationship Id="rId5" Type="http://schemas.openxmlformats.org/officeDocument/2006/relationships/image" Target="../media/image1.png"/><Relationship Id="rId4" Type="http://schemas.openxmlformats.org/officeDocument/2006/relationships/image" Target="../media/image7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1.png"/><Relationship Id="rId4" Type="http://schemas.openxmlformats.org/officeDocument/2006/relationships/chart" Target="../charts/chart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png"/><Relationship Id="rId10" Type="http://schemas.openxmlformats.org/officeDocument/2006/relationships/image" Target="../media/image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701824" y="2276872"/>
            <a:ext cx="8352928" cy="109814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по проекту бюджета города-курорта Пятигорска </a:t>
            </a:r>
          </a:p>
          <a:p>
            <a:pPr algn="ctr"/>
            <a:r>
              <a:rPr lang="ru-RU" sz="2400" b="1" dirty="0"/>
              <a:t>на 2023 год и плановый период 2024 и 2025 годов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259632" y="404664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/>
              <a:t>БЮДЖЕТ </a:t>
            </a:r>
            <a:br>
              <a:rPr lang="ru-RU" dirty="0"/>
            </a:br>
            <a:r>
              <a:rPr lang="ru-RU" dirty="0"/>
              <a:t>ДЛЯ ГРАЖДАН</a:t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1"/>
          <p:cNvSpPr txBox="1">
            <a:spLocks/>
          </p:cNvSpPr>
          <p:nvPr/>
        </p:nvSpPr>
        <p:spPr>
          <a:xfrm>
            <a:off x="4022939" y="6219102"/>
            <a:ext cx="2088232" cy="5760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/>
              <a:t>2022 год</a:t>
            </a:r>
          </a:p>
          <a:p>
            <a:pPr algn="ctr"/>
            <a:r>
              <a:rPr lang="ru-RU" sz="1800" b="1" dirty="0"/>
              <a:t>город Пятигорск</a:t>
            </a:r>
          </a:p>
        </p:txBody>
      </p:sp>
      <p:pic>
        <p:nvPicPr>
          <p:cNvPr id="6" name="Рисунок 5" descr="https://kolomnagrad.ru/uploads/posts/2019-11/1573633754_260abe733e259bedf3a2acdcc9354630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870" y="3284984"/>
            <a:ext cx="3474386" cy="280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1865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uperuser\Desktop\СЛАЙДЫ!!!!!!!\Новая папка\Картинки для бюджета\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5"/>
            <a:ext cx="3465699" cy="2166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7409"/>
            <a:ext cx="8163774" cy="1143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700" b="1" dirty="0">
                <a:solidFill>
                  <a:schemeClr val="tx1"/>
                </a:solidFill>
                <a:effectLst/>
              </a:rPr>
              <a:t>Доходы бюджета города-курорта Пятигорска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738909"/>
          <a:ext cx="892899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884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560840" cy="11521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Объем и структура доходов бюджета               города-курорта Пятигорска по первоначальному плану на 2022-2025гг.(тыс.руб.)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-252536" y="1052737"/>
          <a:ext cx="8928992" cy="475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1521" y="5877272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5 613 064 </a:t>
            </a:r>
            <a:r>
              <a:rPr lang="ru-RU" sz="1600" b="1" dirty="0" err="1"/>
              <a:t>тыс.руб</a:t>
            </a:r>
            <a:r>
              <a:rPr lang="ru-RU" sz="1600" b="1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852507"/>
            <a:ext cx="1440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6 378 613</a:t>
            </a:r>
            <a:br>
              <a:rPr lang="ru-RU" sz="1600" b="1" dirty="0"/>
            </a:br>
            <a:r>
              <a:rPr lang="ru-RU" sz="1600" b="1" dirty="0"/>
              <a:t>тыс.руб.</a:t>
            </a:r>
          </a:p>
        </p:txBody>
      </p:sp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2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63888" y="5877271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</a:t>
            </a:r>
          </a:p>
          <a:p>
            <a:pPr algn="ctr"/>
            <a:r>
              <a:rPr lang="ru-RU" sz="1600" b="1" dirty="0"/>
              <a:t>6 284 645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66320" y="585250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Всего </a:t>
            </a:r>
            <a:br>
              <a:rPr lang="ru-RU" sz="1600" b="1" dirty="0"/>
            </a:br>
            <a:r>
              <a:rPr lang="ru-RU" sz="1600" b="1" dirty="0"/>
              <a:t>4 548 319</a:t>
            </a:r>
          </a:p>
          <a:p>
            <a:pPr algn="ctr"/>
            <a:r>
              <a:rPr lang="ru-RU" sz="1600" b="1" dirty="0"/>
              <a:t>тыс.руб.</a:t>
            </a:r>
          </a:p>
        </p:txBody>
      </p: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64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esktop\Картинки для бюджета\depositphotos_16890261-stock-photo-3d-small-good-prof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395" y="5338373"/>
            <a:ext cx="1171931" cy="1081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поступлений доходов бюджета города–курорта Пятигорска по первоначальному плану</a:t>
            </a:r>
            <a:r>
              <a:rPr lang="ru-RU" sz="2000" b="1" dirty="0">
                <a:solidFill>
                  <a:prstClr val="black"/>
                </a:solidFill>
                <a:effectLst/>
              </a:rPr>
              <a:t> на 2021-2023 гг. (млн.руб.)  </a:t>
            </a:r>
            <a:endParaRPr lang="ru-RU" sz="2000" b="1" dirty="0">
              <a:effectLst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148064" y="1153686"/>
          <a:ext cx="3979262" cy="5515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Прямая со стрелкой 9"/>
          <p:cNvCxnSpPr/>
          <p:nvPr/>
        </p:nvCxnSpPr>
        <p:spPr>
          <a:xfrm flipV="1">
            <a:off x="6012160" y="4685522"/>
            <a:ext cx="625709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323528" y="1655509"/>
            <a:ext cx="504056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/>
              <a:t>      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/>
              <a:t>        </a:t>
            </a:r>
            <a:r>
              <a:rPr lang="ru-RU" sz="1400" b="1" dirty="0"/>
              <a:t>Плановые показатели доходов бюджета города-курорта Пятигорска в 2022 году по сравнению с плановыми показателями на 2021 год увеличены на сумму 226 млн. руб., из них:</a:t>
            </a:r>
            <a:endParaRPr lang="ru-RU" sz="1400" dirty="0"/>
          </a:p>
          <a:p>
            <a:pPr algn="just"/>
            <a:r>
              <a:rPr lang="ru-RU" sz="1400" b="1" dirty="0"/>
              <a:t>        - 136 млн. руб. по налоговым и неналоговым доходам в основном за счет поступлений НДФЛ, УСН, налога на имущество физических лиц;</a:t>
            </a:r>
            <a:endParaRPr lang="ru-RU" sz="1400" dirty="0"/>
          </a:p>
          <a:p>
            <a:pPr algn="just"/>
            <a:r>
              <a:rPr lang="ru-RU" sz="1400" b="1" dirty="0"/>
              <a:t>        - 90 млн. руб. по безвозмездным поступлениям. </a:t>
            </a:r>
            <a:endParaRPr lang="ru-RU" sz="1400" dirty="0"/>
          </a:p>
          <a:p>
            <a:pPr algn="just"/>
            <a:r>
              <a:rPr lang="ru-RU" sz="1400" b="1" dirty="0"/>
              <a:t>       В бюджете города-курорта Пятигорска на 2023 год по сравнению  с 2022 годом  запланировано увеличение общего объема доходов на сумму 766 млн. руб., из них:</a:t>
            </a:r>
            <a:endParaRPr lang="ru-RU" sz="1400" dirty="0"/>
          </a:p>
          <a:p>
            <a:pPr algn="just"/>
            <a:r>
              <a:rPr lang="ru-RU" sz="1400" b="1" dirty="0"/>
              <a:t>        - 220 млн. руб. по налоговым и неналоговым доходам, в соответствии с  прогнозами главных администраторов доходов бюджета города в основном за счет НДФЛ, УСН, патента, налога на имущество физических лиц;</a:t>
            </a:r>
            <a:endParaRPr lang="ru-RU" sz="1400" dirty="0"/>
          </a:p>
          <a:p>
            <a:pPr algn="just"/>
            <a:r>
              <a:rPr lang="ru-RU" sz="1400" b="1" dirty="0"/>
              <a:t>         - 546 млн. руб. по безвозмездным поступлениям. </a:t>
            </a:r>
          </a:p>
          <a:p>
            <a:pPr algn="just"/>
            <a:r>
              <a:rPr lang="ru-RU" sz="1400" dirty="0"/>
              <a:t>          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6106531" y="3429000"/>
            <a:ext cx="697717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V="1">
            <a:off x="6948264" y="4509120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68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16824" cy="10801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Причины изменения объема доходов бюджета города–курорта Пятигорска от НДФЛ по первоначальному плану на 2021-2023 гг. (млн.руб.)  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4"/>
            <p:extLst/>
          </p:nvPr>
        </p:nvGraphicFramePr>
        <p:xfrm>
          <a:off x="5076056" y="1268760"/>
          <a:ext cx="4248472" cy="5444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1665303"/>
            <a:ext cx="4968552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/>
              <a:t>       Плановые показатели по НДФЛ в бюджете города-курорта Пятигорска в 2022 году по сравнению с плановыми показателями на 2021 год увеличены в сумме 24 млн. руб. При этом в 2022 году по сравнению с 2021 годом норматив отчислений доходов от НДФЛ в бюджет города-курорта Пятигорска снизился на 2,05% (с 33,79%  до 31,74 %).</a:t>
            </a:r>
            <a:endParaRPr lang="ru-RU" sz="1500" dirty="0"/>
          </a:p>
          <a:p>
            <a:pPr algn="just"/>
            <a:r>
              <a:rPr lang="ru-RU" sz="1500" b="1" dirty="0"/>
              <a:t>        В бюджете города-курорта Пятигорска в 2023 году по сравнению с 2022 годом также планируется рост поступлений НДФЛ на 89 млн. руб. При этом в 2023 году по сравнению с 2022 годом норматив отчислений доходов от НДФЛ снижен на 0,8% (с 31,74% до 30,94%).</a:t>
            </a:r>
            <a:endParaRPr lang="ru-RU" sz="1500" dirty="0"/>
          </a:p>
          <a:p>
            <a:pPr algn="just"/>
            <a:r>
              <a:rPr lang="ru-RU" sz="1500" b="1" dirty="0"/>
              <a:t>          При расчете прогноза поступлений НДФЛ в бюджет города-курорта Пятигорска на 2023 год использован темп роста фонда заработной платы (коэффициент, характеризующий динамику фонда заработной платы) в размере 106,0%.</a:t>
            </a:r>
            <a:endParaRPr lang="ru-RU" sz="1500" dirty="0"/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71" y="5805264"/>
            <a:ext cx="1512167" cy="105273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87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769" y="116632"/>
            <a:ext cx="7730917" cy="1287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результатам исполнения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за 2021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95579" y="2060848"/>
            <a:ext cx="253934" cy="551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619672" y="2420888"/>
            <a:ext cx="880841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03648" y="3429000"/>
            <a:ext cx="432048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347511"/>
            <a:ext cx="720080" cy="505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747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059363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2639" y="146021"/>
            <a:ext cx="7754650" cy="112273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первоначальному плану на 2022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</p:nvPr>
        </p:nvGraphicFramePr>
        <p:xfrm>
          <a:off x="0" y="1153686"/>
          <a:ext cx="9036496" cy="529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581890" y="1978774"/>
            <a:ext cx="54006" cy="2980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555776" y="2060849"/>
            <a:ext cx="360040" cy="3875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369736" y="2708920"/>
            <a:ext cx="753992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6264188" y="1988841"/>
            <a:ext cx="396044" cy="3917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004048" y="1772816"/>
            <a:ext cx="0" cy="4119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381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226" y="5157192"/>
            <a:ext cx="2305774" cy="17008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8039672" cy="1152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Структура собственных (налоговых и неналоговых) доходов бюджета города-курорта Пятигорска по </a:t>
            </a:r>
            <a:r>
              <a:rPr lang="ru-RU" sz="2000" dirty="0">
                <a:solidFill>
                  <a:schemeClr val="tx1"/>
                </a:solidFill>
                <a:effectLst/>
              </a:rPr>
              <a:t>первоначальному плану н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а 2023 год (%)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107504" y="1373164"/>
          <a:ext cx="8784976" cy="532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 flipV="1">
            <a:off x="3347864" y="2132856"/>
            <a:ext cx="301649" cy="4799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1863569" y="2499954"/>
            <a:ext cx="636944" cy="424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475656" y="3284984"/>
            <a:ext cx="576064" cy="108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940152" y="2224063"/>
            <a:ext cx="576064" cy="4883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4991228" y="2060848"/>
            <a:ext cx="81009" cy="573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07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1741"/>
            <a:ext cx="8172400" cy="9589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effectLst/>
              </a:rPr>
              <a:t>Объем и структура собственных (налоговых и неналоговых) доходов бюджета города-курорта Пятигорска по первоначальному плану на 2022-2025 гг.</a:t>
            </a:r>
            <a:r>
              <a:rPr lang="ru-RU" sz="2000" dirty="0">
                <a:solidFill>
                  <a:schemeClr val="tx1"/>
                </a:solidFill>
                <a:effectLst/>
              </a:rPr>
              <a:t> (тыс.руб.) </a:t>
            </a:r>
            <a:br>
              <a:rPr lang="ru-RU" sz="2000" b="1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                                                          </a:t>
            </a:r>
            <a:r>
              <a:rPr lang="ru-RU" sz="2000" b="1" dirty="0">
                <a:solidFill>
                  <a:schemeClr val="tx1"/>
                </a:solidFill>
                <a:effectLst/>
              </a:rPr>
              <a:t>              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0" y="1196752"/>
          <a:ext cx="9756576" cy="5254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6200545"/>
            <a:ext cx="14401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2022 г.                           </a:t>
            </a:r>
            <a:r>
              <a:rPr lang="ru-RU" sz="1100" b="1" dirty="0"/>
              <a:t>Всего 1 883 423 тыс.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63689" y="6200545"/>
            <a:ext cx="129614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2023 г.</a:t>
            </a:r>
          </a:p>
          <a:p>
            <a:pPr algn="ctr"/>
            <a:r>
              <a:rPr lang="ru-RU" sz="1100" b="1" dirty="0"/>
              <a:t>Всего 2 103 140 тыс. руб.</a:t>
            </a:r>
          </a:p>
        </p:txBody>
      </p:sp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543091"/>
            <a:ext cx="2051720" cy="131490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89249" y="6202984"/>
            <a:ext cx="13681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2024 г. </a:t>
            </a:r>
          </a:p>
          <a:p>
            <a:pPr algn="ctr"/>
            <a:r>
              <a:rPr lang="ru-RU" sz="1100" b="1" dirty="0"/>
              <a:t>Всего 2 181 818 тыс.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6180892"/>
            <a:ext cx="12961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/>
              <a:t>2025 г. </a:t>
            </a:r>
            <a:r>
              <a:rPr lang="ru-RU" sz="1100" b="1" dirty="0"/>
              <a:t>Всего 2 251 632 тыс. руб.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553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uperuser\Desktop\СЛАЙДЫ!!!!!!!\Новая папка\Картинки для бюджета\800px_COLOURBOX5953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55" y="5005589"/>
            <a:ext cx="2344655" cy="1843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6864" cy="8930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Динамика налоговых доходов города-курорта Пятигорска по первоначальному плану на 2022-2025 гг.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</a:t>
            </a:r>
            <a:r>
              <a:rPr lang="ru-RU" sz="1400" dirty="0">
                <a:solidFill>
                  <a:schemeClr val="tx1"/>
                </a:solidFill>
                <a:effectLst/>
              </a:rPr>
              <a:t>(в 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/>
          </p:nvPr>
        </p:nvGraphicFramePr>
        <p:xfrm>
          <a:off x="72009" y="1052736"/>
          <a:ext cx="9036495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193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251520" y="1268760"/>
          <a:ext cx="8568952" cy="5699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1763" y="188640"/>
            <a:ext cx="7418709" cy="9941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Динамика неналоговых доходов бюджета города–курорта Пятигорска по первоначальному плану 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2000" dirty="0">
                <a:solidFill>
                  <a:schemeClr val="tx1"/>
                </a:solidFill>
                <a:effectLst/>
              </a:rPr>
              <a:t>на  2022-2025 гг. (в тыс. руб.)</a:t>
            </a:r>
            <a:br>
              <a:rPr lang="ru-RU" sz="2000" dirty="0">
                <a:solidFill>
                  <a:schemeClr val="tx1"/>
                </a:solidFill>
                <a:effectLst/>
              </a:rPr>
            </a:br>
            <a:r>
              <a:rPr lang="ru-RU" sz="1300" dirty="0">
                <a:solidFill>
                  <a:schemeClr val="tx1"/>
                </a:solidFill>
                <a:effectLst/>
              </a:rPr>
              <a:t>                                                                                                                              (в тыс. руб.)</a:t>
            </a: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1"/>
            <a:ext cx="899592" cy="107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7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1"/>
          <p:cNvSpPr txBox="1">
            <a:spLocks/>
          </p:cNvSpPr>
          <p:nvPr/>
        </p:nvSpPr>
        <p:spPr>
          <a:xfrm>
            <a:off x="567701" y="139234"/>
            <a:ext cx="8352928" cy="3934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>
                <a:solidFill>
                  <a:schemeClr val="tx1"/>
                </a:solidFill>
              </a:rPr>
              <a:t>ОГЛАВЛЕНИЕ: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899591" cy="107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448"/>
              </p:ext>
            </p:extLst>
          </p:nvPr>
        </p:nvGraphicFramePr>
        <p:xfrm>
          <a:off x="899592" y="532684"/>
          <a:ext cx="8038114" cy="6092484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623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0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Введение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4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Описание административно-территориального деления города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5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Основы составления проекта бюджета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</a:rPr>
                        <a:t>6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задачи и приоритетные направления бюджетной, налоговой и долговой политики города Пятигорска на 2023 год и плановый период 2024 и 2025 годов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показатели социально-экономического развития города Пятигорска на 2022 год и на плановый период 2023-2025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характеристики бюджета города-курорта </a:t>
                      </a:r>
                      <a:br>
                        <a:rPr lang="ru-RU" sz="800" dirty="0">
                          <a:effectLst/>
                        </a:rPr>
                      </a:br>
                      <a:r>
                        <a:rPr lang="ru-RU" sz="800" dirty="0">
                          <a:effectLst/>
                        </a:rPr>
                        <a:t>Пятигорска по первоначальному плану на 2022, 2023, 2024, 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Доходы бюджета города-курорта Пятигорска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доходов бюджета города-курорта Пятигорска по первоначальному плану на 2022-2025гг.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доходов бюджета города–курорта Пятигорска за 2021-2023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Причины изменения объема доходов бюджета города–курорта Пятигорска от НДФЛ за 2021-2023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результатам исполнения за 2021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на 2022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Структура собственных (налоговых и неналоговых) доходов бюджета города-курорта Пятигорска по первоначальному плану за 2023 год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305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собственных (налоговых и неналоговых) доходов бюджета города-курорта Пятигорска по первоначальному плану на 2022-2025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налоговых доходов города-курорта Пятигорска по первоначальному плану на 2022-2025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Динамика неналоговых доходов бюджета города–курорта Пятигорска по первоначальному плану на  2022-2025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9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</a:rPr>
                        <a:t>Основные сведения о межбюджетных отношениях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09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dirty="0">
                          <a:effectLst/>
                        </a:rPr>
                        <a:t>Планируемые к поступлению в бюджет города – курорта Пятигорска межбюджетные трансферты в 2023 году и плановом периоде 2024-2025 годах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93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Объем и структура межбюджетных трансфертов в динамике (факт в 2021 году, первоначальный план и факт в 2022 году, прогноз на 2022 год и плановый период 2024-2025 годов)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07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Основные сведения о расходах в разрезе разделов и подразделов бюджета классификации расходов бюджета города-курорта Пятигорска  по первоначальному плану на 2022, 2023, 2024, 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</a:rPr>
                        <a:t>Информация о расходах бюджета с учетом интересов целевых групп (социальная поддержка семей с детьми) по первоначальному плану в 2022 г., 2023 г.,2024г., 2025 гг.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24-25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(защита детей-сирот) по первоначальному плану в 2022г., 2023г.,2024г., 2025гг.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693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(социальное обеспечение ветеранов, инвалидов, пожилых граждан) первоначальному плану в 2022 г., 2023 г., 2024г., 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27-28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7846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2022 г., 2023 г., 2024г., 2025 гг.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Дорожный фонд города-курорта Пятигорска по первоначальному плану за счет собственных доходов на 2022 год, 2023 год (млн. руб.)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39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Источники расходов дорожного фонда города-курорта Пятигорска по первоначальному плану на 2022-2025гг.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2362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городе-курорте Пятигорске в области жилищного строительства. Плановые показатели на 2023 год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1668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городе- курорте Пятигорске в области благоустройства. Плановые показатели на 2023 год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.</a:t>
                      </a:r>
                      <a:endParaRPr lang="ru-RU" sz="800" b="1" kern="0" dirty="0">
                        <a:solidFill>
                          <a:prstClr val="black"/>
                        </a:solidFill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68982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значимых проектах в городе-курорте Пятигорске в области дорожного хозяйства. Плановые показатели на 2023 год</a:t>
                      </a:r>
                      <a:r>
                        <a:rPr lang="ru-RU" sz="800" b="1" dirty="0">
                          <a:solidFill>
                            <a:prstClr val="black"/>
                          </a:solidFill>
                        </a:rPr>
                        <a:t>.</a:t>
                      </a: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 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374563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значимом проекте в городе-курорте Пятигорске «Создание новых мест в общеобразовательных организациях в связи с ростом числа обучающихся, вызванным демографическим фактором. Строительство общеобразовательной школы на 1550 мест (5-6 </a:t>
                      </a:r>
                      <a:r>
                        <a:rPr lang="ru-RU" sz="800" b="1" kern="0" dirty="0" err="1">
                          <a:solidFill>
                            <a:prstClr val="black"/>
                          </a:solidFill>
                        </a:rPr>
                        <a:t>мкр</a:t>
                      </a:r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.) в  </a:t>
                      </a:r>
                    </a:p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г. Пятигорске». Плановые показатели на 2023 год, 2024 год.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895719619"/>
                  </a:ext>
                </a:extLst>
              </a:tr>
              <a:tr h="431715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значимом проекте в городе-курорте Пятигорске  «Инженерные изыскания и подготовка проектной документации на строительство (реконструкцию, техническое перевооружение) объектов капитального строительства, в том числе  объектов благоустройства, образования, культуры, физической культуры и спорта в городе-курорте Пятигорске». Плановые показатели на 2023, 2024 и 2025 годы.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2172104844"/>
                  </a:ext>
                </a:extLst>
              </a:tr>
              <a:tr h="229002">
                <a:tc>
                  <a:txBody>
                    <a:bodyPr/>
                    <a:lstStyle/>
                    <a:p>
                      <a:pPr algn="l"/>
                      <a:r>
                        <a:rPr lang="ru-RU" sz="800" b="1" kern="0" dirty="0">
                          <a:solidFill>
                            <a:prstClr val="black"/>
                          </a:solidFill>
                        </a:rPr>
                        <a:t>Сведения об общественно значимом проекте в городе-курорте Пятигорске  «Благоустройство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края». Плановые показатели на 2023 и 2024 годы.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3486790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9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255" y="114812"/>
            <a:ext cx="7848248" cy="620687"/>
          </a:xfrm>
          <a:noFill/>
          <a:ln/>
        </p:spPr>
        <p:txBody>
          <a:bodyPr tIns="0" bIns="0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</a:rPr>
              <a:t>Основные сведения о межбюджетных отношениях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182255" y="647267"/>
            <a:ext cx="7961745" cy="576064"/>
          </a:xfrm>
        </p:spPr>
        <p:txBody>
          <a:bodyPr>
            <a:noAutofit/>
          </a:bodyPr>
          <a:lstStyle/>
          <a:p>
            <a:pPr marL="0" indent="0" algn="ctr">
              <a:buFontTx/>
              <a:buNone/>
            </a:pPr>
            <a:r>
              <a:rPr lang="ru-RU" sz="1800" dirty="0">
                <a:solidFill>
                  <a:srgbClr val="FF0000"/>
                </a:solidFill>
              </a:rPr>
              <a:t>Межбюджетные трансферты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300" dirty="0"/>
              <a:t>-</a:t>
            </a:r>
            <a:r>
              <a:rPr lang="ru-RU" sz="1300" b="1" dirty="0"/>
              <a:t> это средства бюджета города-курорта Пятигорска, получаемые из других бюджетов бюджетной системы РФ (из федерального и краевого бюджетов)</a:t>
            </a: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786912" y="2470151"/>
            <a:ext cx="64447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indent="539750" algn="ctr"/>
            <a:endParaRPr lang="ru-RU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5724128" y="2758183"/>
            <a:ext cx="2893693" cy="1891530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8000" tIns="0" rIns="108000" bIns="0" anchor="ctr"/>
          <a:lstStyle/>
          <a:p>
            <a:pPr algn="ctr"/>
            <a:r>
              <a:rPr lang="ru-RU" sz="1500" b="1" u="sng" dirty="0"/>
              <a:t>Дотация</a:t>
            </a:r>
            <a:r>
              <a:rPr lang="ru-RU" sz="1500" b="1" dirty="0"/>
              <a:t> - бюджетные средства, предоставляемые на безвозмездной и безвозвратной основе, в том числе без установления направлений их использования</a:t>
            </a: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08126" y="2754478"/>
            <a:ext cx="2463674" cy="3796771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400" b="1" u="sng" dirty="0"/>
              <a:t>Субвенция</a:t>
            </a:r>
            <a:r>
              <a:rPr lang="ru-RU" sz="1400" b="1" dirty="0"/>
              <a:t> – </a:t>
            </a:r>
          </a:p>
          <a:p>
            <a:pPr algn="ctr"/>
            <a:r>
              <a:rPr lang="ru-RU" sz="1400" b="1" dirty="0"/>
              <a:t>бюджетные средства, получаемые на безвозмездной и безвозвратной основе на осуществление определенных целевых расходов, возникающих при выполнении полномочий государственного органа власти, переданных для осуществления органам местного самоуправления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3203848" y="2782627"/>
            <a:ext cx="2232248" cy="3768622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/>
            <a:r>
              <a:rPr lang="ru-RU" sz="1500" b="1" u="sng" dirty="0"/>
              <a:t>Субсидия</a:t>
            </a:r>
            <a:r>
              <a:rPr lang="ru-RU" sz="1500" b="1" dirty="0"/>
              <a:t> - бюджетные средства, получаемые в целях софинансирования расходных обязательств, возникающих при выполнении полномочий органов местного самоуправления по вопросам местного значения</a:t>
            </a:r>
          </a:p>
        </p:txBody>
      </p:sp>
      <p:sp>
        <p:nvSpPr>
          <p:cNvPr id="43019" name="AutoShape 11"/>
          <p:cNvSpPr>
            <a:spLocks noChangeArrowheads="1"/>
          </p:cNvSpPr>
          <p:nvPr/>
        </p:nvSpPr>
        <p:spPr bwMode="auto">
          <a:xfrm rot="7897213">
            <a:off x="724099" y="1692623"/>
            <a:ext cx="1631727" cy="837486"/>
          </a:xfrm>
          <a:prstGeom prst="curvedUpArrow">
            <a:avLst>
              <a:gd name="adj1" fmla="val 33789"/>
              <a:gd name="adj2" fmla="val 77846"/>
              <a:gd name="adj3" fmla="val 7552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anchor="ctr"/>
          <a:lstStyle/>
          <a:p>
            <a:endParaRPr lang="ru-RU"/>
          </a:p>
        </p:txBody>
      </p:sp>
      <p:sp>
        <p:nvSpPr>
          <p:cNvPr id="43020" name="AutoShape 12"/>
          <p:cNvSpPr>
            <a:spLocks noChangeArrowheads="1"/>
          </p:cNvSpPr>
          <p:nvPr/>
        </p:nvSpPr>
        <p:spPr bwMode="auto">
          <a:xfrm>
            <a:off x="4074600" y="2125835"/>
            <a:ext cx="490743" cy="6323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CC"/>
          </a:solidFill>
          <a:ln w="158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21" name="AutoShape 13"/>
          <p:cNvSpPr>
            <a:spLocks noChangeArrowheads="1"/>
          </p:cNvSpPr>
          <p:nvPr/>
        </p:nvSpPr>
        <p:spPr bwMode="auto">
          <a:xfrm rot="2313247">
            <a:off x="6455910" y="1805858"/>
            <a:ext cx="1780837" cy="660397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 descr="C:\Users\superuser\Desktop\СЛАЙДЫ!!!!!!!\Новая папка\Картинки для бюджета\PicMone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09" y="4725144"/>
            <a:ext cx="3275856" cy="2132856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AutoShape 7"/>
          <p:cNvSpPr>
            <a:spLocks noChangeArrowheads="1"/>
          </p:cNvSpPr>
          <p:nvPr/>
        </p:nvSpPr>
        <p:spPr bwMode="auto">
          <a:xfrm>
            <a:off x="2195736" y="1628799"/>
            <a:ext cx="4536504" cy="4970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126000" rIns="126000" anchor="ctr"/>
          <a:lstStyle/>
          <a:p>
            <a:pPr algn="ctr"/>
            <a:r>
              <a:rPr lang="ru-RU" b="1" dirty="0"/>
              <a:t>Формы межбюджетных трансфертов </a:t>
            </a:r>
          </a:p>
        </p:txBody>
      </p:sp>
      <p:pic>
        <p:nvPicPr>
          <p:cNvPr id="14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 animBg="1"/>
      <p:bldP spid="43011" grpId="0" build="p"/>
      <p:bldP spid="43016" grpId="0" animBg="1"/>
      <p:bldP spid="43017" grpId="0" animBg="1"/>
      <p:bldP spid="43018" grpId="0" animBg="1"/>
      <p:bldP spid="43019" grpId="0" animBg="1"/>
      <p:bldP spid="43020" grpId="0" animBg="1"/>
      <p:bldP spid="43021" grpId="0" animBg="1"/>
      <p:bldP spid="430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25" y="4869160"/>
            <a:ext cx="2438400" cy="179863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16631"/>
            <a:ext cx="8244407" cy="10370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chemeClr val="tx1"/>
                </a:solidFill>
                <a:effectLst/>
              </a:rPr>
              <a:t>Планируемые к поступлению в бюджет города – курорта Пятигорска межбюджетные трансферты в 2023 году и плановом периоде 2024-2025 годах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114265926"/>
              </p:ext>
            </p:extLst>
          </p:nvPr>
        </p:nvGraphicFramePr>
        <p:xfrm>
          <a:off x="9542" y="1199912"/>
          <a:ext cx="8805664" cy="514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652119" y="2492896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678914" y="3773831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4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924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superuser\Pictures\раскраски\для слайдов\accounting-clip-art-http-www-colourbox-com-vector-accounting-vector-63ONlJ-clipa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572" y="5445224"/>
            <a:ext cx="2204428" cy="1412776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6112"/>
            <a:ext cx="7920880" cy="13785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Объем и структура межбюджетных трансфертов в динамике                 (фактические поступления в 2021 году, первоначальный план на 2022 год, 2023 год, 2024 год, 2025 год) (тыс.руб.)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8534645"/>
              </p:ext>
            </p:extLst>
          </p:nvPr>
        </p:nvGraphicFramePr>
        <p:xfrm>
          <a:off x="-252536" y="908720"/>
          <a:ext cx="9396536" cy="5677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" y="6309317"/>
            <a:ext cx="26997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55681" y="6309318"/>
            <a:ext cx="184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sz="1200" b="1" dirty="0"/>
          </a:p>
        </p:txBody>
      </p:sp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492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" y="5301208"/>
            <a:ext cx="914400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/>
              <a:t>Бюджет города по расходам на 2023 год и плановый период  2024 и 2025 годов сформирован на основании методических рекомендаций по планированию доходов и бюджетных ассигнований на 2023 год и плановый период 2024 и 2025 годов органами местного самоуправления муниципальных образований Ставропольского края, утвержденными приказом министерства финансов Ставропольского края, </a:t>
            </a:r>
          </a:p>
          <a:p>
            <a:pPr algn="ctr"/>
            <a:r>
              <a:rPr lang="ru-RU" sz="1200" dirty="0"/>
              <a:t>                                      а также методических рекомендаций по планированию бюджетных ассигнований на 2023 год и плановый период 2024 и 2025 годов главными распорядителями средств бюджета города-курорта Пятигорска, утвержденных приказом МУ «Финансовое управление администрации г. Пятигорска» от 03.10.2022г. №87.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883184"/>
              </p:ext>
            </p:extLst>
          </p:nvPr>
        </p:nvGraphicFramePr>
        <p:xfrm>
          <a:off x="737585" y="420356"/>
          <a:ext cx="840641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850643" y="-50"/>
            <a:ext cx="8316415" cy="7920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200" dirty="0">
                <a:solidFill>
                  <a:schemeClr val="tx1"/>
                </a:solidFill>
                <a:effectLst/>
              </a:rPr>
              <a:t>Основные сведения о расходах бюджета города-курорта Пятигорска в разрезе разделов бюджета по первоначальному плану на 2022, 2023,2024,2025гг.</a:t>
            </a:r>
          </a:p>
          <a:p>
            <a:pPr marL="182880" indent="0" algn="ctr">
              <a:buNone/>
            </a:pPr>
            <a:endParaRPr lang="ru-RU" sz="1200" dirty="0">
              <a:solidFill>
                <a:schemeClr val="tx1"/>
              </a:solidFill>
              <a:effectLst/>
            </a:endParaRPr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890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2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3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г.,202</a:t>
            </a:r>
            <a:r>
              <a:rPr lang="en-US" sz="1600" dirty="0">
                <a:solidFill>
                  <a:schemeClr val="tx1"/>
                </a:solidFill>
                <a:effectLst/>
              </a:rPr>
              <a:t>4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5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F1A4E75-526A-4F5E-B4FF-C8457296569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9533" y="1085402"/>
          <a:ext cx="8604957" cy="5737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92912">
                  <a:extLst>
                    <a:ext uri="{9D8B030D-6E8A-4147-A177-3AD203B41FA5}">
                      <a16:colId xmlns:a16="http://schemas.microsoft.com/office/drawing/2014/main" val="2654604219"/>
                    </a:ext>
                  </a:extLst>
                </a:gridCol>
                <a:gridCol w="1188734">
                  <a:extLst>
                    <a:ext uri="{9D8B030D-6E8A-4147-A177-3AD203B41FA5}">
                      <a16:colId xmlns:a16="http://schemas.microsoft.com/office/drawing/2014/main" val="2416844197"/>
                    </a:ext>
                  </a:extLst>
                </a:gridCol>
                <a:gridCol w="1349011">
                  <a:extLst>
                    <a:ext uri="{9D8B030D-6E8A-4147-A177-3AD203B41FA5}">
                      <a16:colId xmlns:a16="http://schemas.microsoft.com/office/drawing/2014/main" val="3646852795"/>
                    </a:ext>
                  </a:extLst>
                </a:gridCol>
                <a:gridCol w="1352350">
                  <a:extLst>
                    <a:ext uri="{9D8B030D-6E8A-4147-A177-3AD203B41FA5}">
                      <a16:colId xmlns:a16="http://schemas.microsoft.com/office/drawing/2014/main" val="2348241269"/>
                    </a:ext>
                  </a:extLst>
                </a:gridCol>
                <a:gridCol w="1121950">
                  <a:extLst>
                    <a:ext uri="{9D8B030D-6E8A-4147-A177-3AD203B41FA5}">
                      <a16:colId xmlns:a16="http://schemas.microsoft.com/office/drawing/2014/main" val="2393628475"/>
                    </a:ext>
                  </a:extLst>
                </a:gridCol>
              </a:tblGrid>
              <a:tr h="17713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436908"/>
                  </a:ext>
                </a:extLst>
              </a:tr>
              <a:tr h="3492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3333644583"/>
                  </a:ext>
                </a:extLst>
              </a:tr>
              <a:tr h="17713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501712646"/>
                  </a:ext>
                </a:extLst>
              </a:tr>
              <a:tr h="9113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государственных пособий лицам, не подлежащим обязательному социальному страхованию на случай времен-ной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лицами), в соответствии с Федеральным законом от 19 мая 1995 года № 81-ФЗ "О государственных пособиях гражданам, имеющим детей"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137 686,74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593043002"/>
                  </a:ext>
                </a:extLst>
              </a:tr>
              <a:tr h="1771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выплата в связи с рождением (усыновлением) первого ребенка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167 657,82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0,00*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799959870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денежной компенсации семьям, в которых в период с 1 января 2011 года по 31 декабря 2015 года родился третий или последующий ребенок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71,60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053755045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трех лет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85 143,56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91 854,51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58 172,03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23 573,21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1162624"/>
                  </a:ext>
                </a:extLst>
              </a:tr>
              <a:tr h="17713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пособия на ребенка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58 298,37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61 583,88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64 095,89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66 634,03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197199094"/>
                  </a:ext>
                </a:extLst>
              </a:tr>
              <a:tr h="3013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ежемесячной денежной компенсации на каждого ребенка в возрасте до 18 лет многодетным семьям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58 505,57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72 102,18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80 985,69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90 965,17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974499993"/>
                  </a:ext>
                </a:extLst>
              </a:tr>
              <a:tr h="57671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ежегодной денежной компенсации многодетным семьям на каждого из детей не старше 18 лет, обучающихся в общеобразовательных организациях, на приобретение комплекта школьной одежды, спортивной одежды и обуви, школьных письменных принадлежностей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16 406,14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16 230,64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16 879,87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17 555,06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185014625"/>
                  </a:ext>
                </a:extLst>
              </a:tr>
              <a:tr h="44367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части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образовательных организациях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37 621,29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41 706,22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84634624"/>
                  </a:ext>
                </a:extLst>
              </a:tr>
              <a:tr h="30135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ежемесячных выплат на детей в возрасте от трех до семи лет включительно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452 491,65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211 751,49*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23 777,62*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23 777,62*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3379081347"/>
                  </a:ext>
                </a:extLst>
              </a:tr>
              <a:tr h="21626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Ежемесячные денежные выплаты семьям  погибших ветеранов боевых действий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153,20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146,47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4186095765"/>
                  </a:ext>
                </a:extLst>
              </a:tr>
              <a:tr h="221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ежегодного социального пособия на проезд учащимся (студентам)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99,86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103,86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348502332"/>
                  </a:ext>
                </a:extLst>
              </a:tr>
              <a:tr h="22183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Поддержка одаренных детей (премии Главы города Пятигорска)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1652336865"/>
                  </a:ext>
                </a:extLst>
              </a:tr>
              <a:tr h="29578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 молодым семьям социальных выплат на приобретение (строительство) жилья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9 778,58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13 681,55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436,62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401,42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2195492657"/>
                  </a:ext>
                </a:extLst>
              </a:tr>
              <a:tr h="5974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наземном электрическом, пассажирском автобусном транспорте (школьники)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568,18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49" marR="4849" marT="4849" marB="0" anchor="ctr"/>
                </a:tc>
                <a:extLst>
                  <a:ext uri="{0D108BD9-81ED-4DB2-BD59-A6C34878D82A}">
                    <a16:rowId xmlns:a16="http://schemas.microsoft.com/office/drawing/2014/main" val="376672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072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31640" y="148778"/>
            <a:ext cx="6328629" cy="93662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(социальная поддержка семей с детьми)</a:t>
            </a: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2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3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г.,202</a:t>
            </a:r>
            <a:r>
              <a:rPr lang="en-US" sz="1600" dirty="0">
                <a:solidFill>
                  <a:schemeClr val="tx1"/>
                </a:solidFill>
                <a:effectLst/>
              </a:rPr>
              <a:t>4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600" dirty="0">
                <a:solidFill>
                  <a:schemeClr val="tx1"/>
                </a:solidFill>
                <a:effectLst/>
              </a:rPr>
              <a:t>5</a:t>
            </a:r>
            <a:r>
              <a:rPr lang="ru-RU" sz="1600" dirty="0">
                <a:solidFill>
                  <a:schemeClr val="tx1"/>
                </a:solidFill>
                <a:effectLst/>
              </a:rPr>
              <a:t>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7" name="Picture 2" descr="C:\Users\superuser\Desktop\Картинки для бюджета\efefef5031b266894ba1eb5c3cc57db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269" y="35528"/>
            <a:ext cx="1475656" cy="114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766D63A-EFE6-4DB1-AFED-9D1F1B71F7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20500"/>
              </p:ext>
            </p:extLst>
          </p:nvPr>
        </p:nvGraphicFramePr>
        <p:xfrm>
          <a:off x="611560" y="1099471"/>
          <a:ext cx="8208911" cy="5702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27547">
                  <a:extLst>
                    <a:ext uri="{9D8B030D-6E8A-4147-A177-3AD203B41FA5}">
                      <a16:colId xmlns:a16="http://schemas.microsoft.com/office/drawing/2014/main" val="3824817054"/>
                    </a:ext>
                  </a:extLst>
                </a:gridCol>
                <a:gridCol w="1134021">
                  <a:extLst>
                    <a:ext uri="{9D8B030D-6E8A-4147-A177-3AD203B41FA5}">
                      <a16:colId xmlns:a16="http://schemas.microsoft.com/office/drawing/2014/main" val="490061278"/>
                    </a:ext>
                  </a:extLst>
                </a:gridCol>
                <a:gridCol w="1286922">
                  <a:extLst>
                    <a:ext uri="{9D8B030D-6E8A-4147-A177-3AD203B41FA5}">
                      <a16:colId xmlns:a16="http://schemas.microsoft.com/office/drawing/2014/main" val="3105058970"/>
                    </a:ext>
                  </a:extLst>
                </a:gridCol>
                <a:gridCol w="1290108">
                  <a:extLst>
                    <a:ext uri="{9D8B030D-6E8A-4147-A177-3AD203B41FA5}">
                      <a16:colId xmlns:a16="http://schemas.microsoft.com/office/drawing/2014/main" val="3024882454"/>
                    </a:ext>
                  </a:extLst>
                </a:gridCol>
                <a:gridCol w="1070313">
                  <a:extLst>
                    <a:ext uri="{9D8B030D-6E8A-4147-A177-3AD203B41FA5}">
                      <a16:colId xmlns:a16="http://schemas.microsoft.com/office/drawing/2014/main" val="3345886189"/>
                    </a:ext>
                  </a:extLst>
                </a:gridCol>
              </a:tblGrid>
              <a:tr h="16058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</a:rPr>
                        <a:t>Предусмотрено в первоначальном бюджете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37397"/>
                  </a:ext>
                </a:extLst>
              </a:tr>
              <a:tr h="3153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1978115319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73986906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трудовой занятости несовершеннолетних граждан в каникулярное время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1 000,00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2688226361"/>
                  </a:ext>
                </a:extLst>
              </a:tr>
              <a:tr h="4700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новогодних мероприятий и вручение новогодних подарков детям из малообеспеченных семей и отличникам  общеобразовательных организаций города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1 526,97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672955081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отдыха и оздоровления детей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10 363,80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11 178,91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11 178,91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11 178,91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2007698135"/>
                  </a:ext>
                </a:extLst>
              </a:tr>
              <a:tr h="47004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 (обучающиеся из малообеспеченных семей)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3 299,74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3 581,50**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3 581,50**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3 581,50**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024544558"/>
                  </a:ext>
                </a:extLst>
              </a:tr>
              <a:tr h="47004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 (дети-инвалиды, обучающиеся с ОВЗ)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1 569,38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2 010,00**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2 010,00**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2 010,00**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161313932"/>
                  </a:ext>
                </a:extLst>
              </a:tr>
              <a:tr h="624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 стоимости двухразового питания родителям (представителям) обучающихся с ОВЗ муниципальных общеобразовательных организаций, получающих образование на дому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954,11**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954,11**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954,11**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1506727993"/>
                  </a:ext>
                </a:extLst>
              </a:tr>
              <a:tr h="934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Денежная компенсация стоимости горячего питания родителям (законным представителям) обучающихся по образовательным программам начального общего образования в муниципальных образовательных организациях, имеющих заболевания, требующие индивидуального подхода к организации питания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82,35**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3147986805"/>
                  </a:ext>
                </a:extLst>
              </a:tr>
              <a:tr h="62477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бесплатного горячего питания обучающихся, получающих начальное общее образование в государственных и муниципальных образовательных организациях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99 415,99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105 180,8**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105 180,8**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107 313,16**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4081075684"/>
                  </a:ext>
                </a:extLst>
              </a:tr>
              <a:tr h="31531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питания в дошкольных образовательных организациях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24 694,16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28 348,39**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28 348,39**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28 348,39**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2648090896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1 167 604,30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664 177,11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441 252,98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421 948,28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ctr"/>
                </a:tc>
                <a:extLst>
                  <a:ext uri="{0D108BD9-81ED-4DB2-BD59-A6C34878D82A}">
                    <a16:rowId xmlns:a16="http://schemas.microsoft.com/office/drawing/2014/main" val="1660361384"/>
                  </a:ext>
                </a:extLst>
              </a:tr>
              <a:tr h="160584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extLst>
                  <a:ext uri="{0D108BD9-81ED-4DB2-BD59-A6C34878D82A}">
                    <a16:rowId xmlns:a16="http://schemas.microsoft.com/office/drawing/2014/main" val="600789076"/>
                  </a:ext>
                </a:extLst>
              </a:tr>
              <a:tr h="160584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с 2023 года данная выплата будет осуществляться через Фонд пенсионного и социального страхования РФ по городу-курорту Пятигорску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062890"/>
                  </a:ext>
                </a:extLst>
              </a:tr>
              <a:tr h="160584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  с учетом зарезервированных средств на удорожание стоимости продуктов питания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56" marR="6056" marT="6056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901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418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5721" y="332655"/>
            <a:ext cx="5526559" cy="1252135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8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(</a:t>
            </a:r>
            <a:r>
              <a:rPr lang="ru-RU" sz="1800" dirty="0">
                <a:solidFill>
                  <a:schemeClr val="bg2">
                    <a:lumMod val="50000"/>
                  </a:schemeClr>
                </a:solidFill>
                <a:effectLst/>
              </a:rPr>
              <a:t>защита детей-сирот)</a:t>
            </a:r>
            <a:r>
              <a:rPr lang="ru-RU" sz="1800" dirty="0">
                <a:solidFill>
                  <a:schemeClr val="tx1"/>
                </a:solidFill>
                <a:effectLst/>
              </a:rPr>
              <a:t> по первоначальному плану  </a:t>
            </a:r>
            <a:br>
              <a:rPr lang="ru-RU" sz="1800" dirty="0">
                <a:solidFill>
                  <a:schemeClr val="tx1"/>
                </a:solidFill>
                <a:effectLst/>
              </a:rPr>
            </a:br>
            <a:r>
              <a:rPr lang="ru-RU" sz="1800" dirty="0">
                <a:solidFill>
                  <a:schemeClr val="tx1"/>
                </a:solidFill>
                <a:effectLst/>
              </a:rPr>
              <a:t>в 202</a:t>
            </a:r>
            <a:r>
              <a:rPr lang="en-US" sz="1800" dirty="0">
                <a:solidFill>
                  <a:schemeClr val="tx1"/>
                </a:solidFill>
                <a:effectLst/>
              </a:rPr>
              <a:t>2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800" dirty="0">
                <a:solidFill>
                  <a:schemeClr val="tx1"/>
                </a:solidFill>
                <a:effectLst/>
              </a:rPr>
              <a:t>3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г.,202</a:t>
            </a:r>
            <a:r>
              <a:rPr lang="en-US" sz="1800" dirty="0">
                <a:solidFill>
                  <a:schemeClr val="tx1"/>
                </a:solidFill>
                <a:effectLst/>
              </a:rPr>
              <a:t>4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г., 202</a:t>
            </a:r>
            <a:r>
              <a:rPr lang="en-US" sz="1800" dirty="0">
                <a:solidFill>
                  <a:schemeClr val="tx1"/>
                </a:solidFill>
                <a:effectLst/>
              </a:rPr>
              <a:t>5</a:t>
            </a:r>
            <a:r>
              <a:rPr lang="ru-RU" sz="1800" dirty="0">
                <a:solidFill>
                  <a:schemeClr val="tx1"/>
                </a:solidFill>
                <a:effectLst/>
              </a:rPr>
              <a:t> г.</a:t>
            </a:r>
          </a:p>
        </p:txBody>
      </p:sp>
      <p:pic>
        <p:nvPicPr>
          <p:cNvPr id="4" name="Picture 2" descr="C:\Users\superuser\Desktop\СЛАЙДЫ!!!!!!!\Новая папка\Картинки для бюджета\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3554"/>
            <a:ext cx="1855629" cy="1855629"/>
          </a:xfrm>
          <a:prstGeom prst="ellipse">
            <a:avLst/>
          </a:prstGeom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906492D3-AC3D-4FA0-9022-88D550F1F65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9552" y="1844824"/>
          <a:ext cx="8280919" cy="43359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75507">
                  <a:extLst>
                    <a:ext uri="{9D8B030D-6E8A-4147-A177-3AD203B41FA5}">
                      <a16:colId xmlns:a16="http://schemas.microsoft.com/office/drawing/2014/main" val="4252339863"/>
                    </a:ext>
                  </a:extLst>
                </a:gridCol>
                <a:gridCol w="1202069">
                  <a:extLst>
                    <a:ext uri="{9D8B030D-6E8A-4147-A177-3AD203B41FA5}">
                      <a16:colId xmlns:a16="http://schemas.microsoft.com/office/drawing/2014/main" val="2631050439"/>
                    </a:ext>
                  </a:extLst>
                </a:gridCol>
                <a:gridCol w="1226353">
                  <a:extLst>
                    <a:ext uri="{9D8B030D-6E8A-4147-A177-3AD203B41FA5}">
                      <a16:colId xmlns:a16="http://schemas.microsoft.com/office/drawing/2014/main" val="1584535610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704554139"/>
                    </a:ext>
                  </a:extLst>
                </a:gridCol>
                <a:gridCol w="1238495">
                  <a:extLst>
                    <a:ext uri="{9D8B030D-6E8A-4147-A177-3AD203B41FA5}">
                      <a16:colId xmlns:a16="http://schemas.microsoft.com/office/drawing/2014/main" val="3832163928"/>
                    </a:ext>
                  </a:extLst>
                </a:gridCol>
              </a:tblGrid>
              <a:tr h="23350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00529482"/>
                  </a:ext>
                </a:extLst>
              </a:tr>
              <a:tr h="229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909031"/>
                  </a:ext>
                </a:extLst>
              </a:tr>
              <a:tr h="4856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</a:t>
                      </a:r>
                      <a:r>
                        <a:rPr lang="ru-RU" sz="11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760216622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денежных средств на содержание ребенка опекуну (попечителю)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10 169,92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10 326,96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10 780,56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11 169,14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341847344"/>
                  </a:ext>
                </a:extLst>
              </a:tr>
              <a:tr h="11101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бесплатного проезда детей-сирот и детей, оставшихся без попечения родителей, а также лиц из числа детей-сирот и детей, оставшихся без попечения родителей, обучающихся по основным образовательным программам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470,39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637431882"/>
                  </a:ext>
                </a:extLst>
              </a:tr>
              <a:tr h="8758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на содержание детей-сирот и детей, оставшихся без попечения родителей, в приемных семьях, а также на вознаграждение, причитающееся приемным родителям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6 631,04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7 765,06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7 997,49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8 313,89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56250166"/>
                  </a:ext>
                </a:extLst>
              </a:tr>
              <a:tr h="2295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единовременного пособия усыновителям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637098955"/>
                  </a:ext>
                </a:extLst>
              </a:tr>
              <a:tr h="4496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горячего питания с целью социальной поддержки отдельных категорий обучающихся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742,05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622912905"/>
                  </a:ext>
                </a:extLst>
              </a:tr>
              <a:tr h="24284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18 613,40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20 095,84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20 781,87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21 486,85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extLst>
                  <a:ext uri="{0D108BD9-81ED-4DB2-BD59-A6C34878D82A}">
                    <a16:rowId xmlns:a16="http://schemas.microsoft.com/office/drawing/2014/main" val="1309837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3699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840759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2022 г., 2023 г.,2024 г., 2025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07359" y="1362959"/>
          <a:ext cx="8352927" cy="5343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44434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76338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302123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315016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</a:tblGrid>
              <a:tr h="20541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512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994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 ветеранам труда, труженикам тыла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178 313,06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164 527,13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162 366,05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161 471,13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4343160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ветеранам труда Ставропольского края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135 287,00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130 487,00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130 226,00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130 226,00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2709935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Выплаты инвалидам компенсаций страховых премий по договорам обязательного страхования гражданской ответственности владельцев транспортных средств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19,53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119533"/>
                  </a:ext>
                </a:extLst>
              </a:tr>
              <a:tr h="595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 Российской Федерации, не достигшим совершеннолетия на 3 сентября 1945 года и постоянно проживающим на территории Ставропольского края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60 471,01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55 260,20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52 229,57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49 198,93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44292581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доплата к пенсии граждан ставшими инвалидами при исполнении служебных обязанностей в районах боевых действий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18642346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расходов на оплату жилого помещения и коммунальных услуг инвалидам, ветеранам и гражданам Чернобыльской АЭС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104 819,42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105 401,36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105 375,39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105 375,39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30487064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реабилитированным лицам и лицам, пострадавшим от политических репрессий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4 850,00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4 688,00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4 839,80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4 839,80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04002700"/>
                  </a:ext>
                </a:extLst>
              </a:tr>
              <a:tr h="4476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компенсации расходов на уплату взноса на капитальный ремонт общего имущества в многоквартирном доме отдельным категориям граждан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5 964,94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4 485,42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4 480,01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4 436,78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3915876"/>
                  </a:ext>
                </a:extLst>
              </a:tr>
              <a:tr h="74400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меры социальной поддержки в виде дополнительной компенсации расходов на оплату жилых помещений и коммунальных услуг участникам, инвалидам Великой Отечественной войны и бывшим несовершеннолетним узникам фашизма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1 111,20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50833629"/>
                  </a:ext>
                </a:extLst>
              </a:tr>
              <a:tr h="29941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участникам (инвалидам) Великой Отечественной войны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500,00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2798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3973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1" y="44623"/>
            <a:ext cx="6768751" cy="1224137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(социальное обеспечение ветеранов, инвалидов, пожилых граждан)</a:t>
            </a:r>
            <a:b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 по первоначальному плану в 2022 г., 2023 г.,2024 г., 2025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2" name="Picture 4" descr="C:\Users\superuser\Desktop\СЛАЙДЫ!!!!!!!\Новая папка\Картинки для бюджета\c7296ce514e16e77be5a0bd846a779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0"/>
            <a:ext cx="1656185" cy="1340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0FA1CCF-BADA-4F22-A90E-7776857D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279066"/>
              </p:ext>
            </p:extLst>
          </p:nvPr>
        </p:nvGraphicFramePr>
        <p:xfrm>
          <a:off x="215515" y="1371822"/>
          <a:ext cx="8640961" cy="5067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4051854345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736750716"/>
                    </a:ext>
                  </a:extLst>
                </a:gridCol>
                <a:gridCol w="1279674">
                  <a:extLst>
                    <a:ext uri="{9D8B030D-6E8A-4147-A177-3AD203B41FA5}">
                      <a16:colId xmlns:a16="http://schemas.microsoft.com/office/drawing/2014/main" val="712915354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74803587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1895724519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ru-RU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2225200633"/>
                  </a:ext>
                </a:extLst>
              </a:tr>
              <a:tr h="1395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523925"/>
                  </a:ext>
                </a:extLst>
              </a:tr>
              <a:tr h="2115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ctr"/>
                </a:tc>
                <a:extLst>
                  <a:ext uri="{0D108BD9-81ED-4DB2-BD59-A6C34878D82A}">
                    <a16:rowId xmlns:a16="http://schemas.microsoft.com/office/drawing/2014/main" val="959228881"/>
                  </a:ext>
                </a:extLst>
              </a:tr>
              <a:tr h="211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ремонта жилых помещений ветеранов (инвалидов) боевых действий, постоянно проживающих на территории муниципального образования города-курорта Пятигорска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386229"/>
                  </a:ext>
                </a:extLst>
              </a:tr>
              <a:tr h="31056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наземном электрическом, пассажирском автобусном транспорте (пенсионеры)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1 369,66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48181498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права бесплатного (льготного)  проезда   в наземном электрическом, пассажирском автобусном транспорте  участникам (инвалидам) ВОВ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201,66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58915885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 отдельным категориям  пенсионеров, получающих пенсию через госучреждение - управление пенсионного фонда по г. Пятигорску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6 391,12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4 512,89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2 838,46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1 164,02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1442848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Ежемесячная денежная выплата участникам боев за город Пятигорск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73,44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9249065"/>
                  </a:ext>
                </a:extLst>
              </a:tr>
              <a:tr h="46808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Единовременная денежная выплата участникам и инвалидам ВОВ; несовершеннолетним узникам концлагерей, гетто и других мест принудительного содержания, созданных фашистами и их союзниками в период второй мировой войны;  лицам, награжденным знаком «Жителю блокадного Ленинграда» ко Дню Победы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275,00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64355896"/>
                  </a:ext>
                </a:extLst>
              </a:tr>
              <a:tr h="15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поддержки общественным организациям ветеранов и инвалидов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934,80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1 109,25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1 109,25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1 109,25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1274486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 по  перевозке  инвалидов в «Социальном такси»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350,00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3508184"/>
                  </a:ext>
                </a:extLst>
              </a:tr>
              <a:tr h="2360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Беспрепятственный доступа инвалидов к информации (обеспечение инвалидов по слуху услугами по </a:t>
                      </a:r>
                      <a:r>
                        <a:rPr lang="ru-RU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сурдопереводу</a:t>
                      </a:r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212,75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253,77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2010889"/>
                  </a:ext>
                </a:extLst>
              </a:tr>
              <a:tr h="119977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05" marR="3105" marT="310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501 475,42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474 888,52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467 985,60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462 292,38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841538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214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3160" y="129740"/>
            <a:ext cx="5832648" cy="1322032"/>
          </a:xfrm>
          <a:gradFill>
            <a:gsLst>
              <a:gs pos="28000">
                <a:srgbClr val="FFFFCC"/>
              </a:gs>
              <a:gs pos="100000">
                <a:schemeClr val="accent2">
                  <a:tint val="40000"/>
                  <a:satMod val="100000"/>
                  <a:lumMod val="78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расходах бюджета с учетом интересов целевых групп </a:t>
            </a:r>
            <a:r>
              <a:rPr lang="ru-RU" sz="1600" dirty="0">
                <a:solidFill>
                  <a:schemeClr val="bg2">
                    <a:lumMod val="50000"/>
                  </a:schemeClr>
                </a:solidFill>
                <a:effectLst/>
              </a:rPr>
              <a:t>(предоставление мер социальной поддержки прочим категориям граждан) </a:t>
            </a:r>
            <a:r>
              <a:rPr lang="ru-RU" sz="1600" dirty="0">
                <a:solidFill>
                  <a:schemeClr val="tx1"/>
                </a:solidFill>
                <a:effectLst/>
              </a:rPr>
              <a:t>по первоначальному плану                               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r>
              <a:rPr lang="ru-RU" sz="1600" dirty="0">
                <a:solidFill>
                  <a:schemeClr val="tx1"/>
                </a:solidFill>
                <a:effectLst/>
              </a:rPr>
              <a:t>в 2022 г., 2023 г.,2024 г., 2025 г.</a:t>
            </a:r>
            <a:br>
              <a:rPr lang="ru-RU" sz="1600" dirty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2" descr="C:\Users\superuser\Desktop\СЛАЙДЫ!!!!!!!\не удалять графики для слайдов\картинки\bQoHE2b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133514"/>
            <a:ext cx="1728192" cy="1536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775326B-05AB-4F24-A37C-B4B13B7675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151885"/>
              </p:ext>
            </p:extLst>
          </p:nvPr>
        </p:nvGraphicFramePr>
        <p:xfrm>
          <a:off x="323528" y="1669017"/>
          <a:ext cx="8640960" cy="51047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22269">
                  <a:extLst>
                    <a:ext uri="{9D8B030D-6E8A-4147-A177-3AD203B41FA5}">
                      <a16:colId xmlns:a16="http://schemas.microsoft.com/office/drawing/2014/main" val="2112013019"/>
                    </a:ext>
                  </a:extLst>
                </a:gridCol>
                <a:gridCol w="1254332">
                  <a:extLst>
                    <a:ext uri="{9D8B030D-6E8A-4147-A177-3AD203B41FA5}">
                      <a16:colId xmlns:a16="http://schemas.microsoft.com/office/drawing/2014/main" val="3931811261"/>
                    </a:ext>
                  </a:extLst>
                </a:gridCol>
                <a:gridCol w="1279673">
                  <a:extLst>
                    <a:ext uri="{9D8B030D-6E8A-4147-A177-3AD203B41FA5}">
                      <a16:colId xmlns:a16="http://schemas.microsoft.com/office/drawing/2014/main" val="2453228878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2883145816"/>
                    </a:ext>
                  </a:extLst>
                </a:gridCol>
                <a:gridCol w="1292343">
                  <a:extLst>
                    <a:ext uri="{9D8B030D-6E8A-4147-A177-3AD203B41FA5}">
                      <a16:colId xmlns:a16="http://schemas.microsoft.com/office/drawing/2014/main" val="539038926"/>
                    </a:ext>
                  </a:extLst>
                </a:gridCol>
              </a:tblGrid>
              <a:tr h="19616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2442038242"/>
                  </a:ext>
                </a:extLst>
              </a:tr>
              <a:tr h="1912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Предусмотрено в первоначальном бюджете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599508"/>
                  </a:ext>
                </a:extLst>
              </a:tr>
              <a:tr h="4093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(тыс. руб.)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расходов (тыс.руб.)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extLst>
                  <a:ext uri="{0D108BD9-81ED-4DB2-BD59-A6C34878D82A}">
                    <a16:rowId xmlns:a16="http://schemas.microsoft.com/office/drawing/2014/main" val="3243741711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Ежегодная денежная выплата гражданам, награжденным знаком «Почетный донор СССР», «Почетный донор России» 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7 220,15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7 583,94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7 887,29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8 201,94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5847499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государственной социальной помощи малоимущим семьям, малоимущим одиноко проживающим гражданам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4 257,67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4 375,19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4 375,19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4700539"/>
                  </a:ext>
                </a:extLst>
              </a:tr>
              <a:tr h="37404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Субсидия на оплату жилого помещения и коммунальных услуг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70 361,00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53 632,60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55 006,55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55 006,55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75655253"/>
                  </a:ext>
                </a:extLst>
              </a:tr>
              <a:tr h="739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приобретению льготного месячного проездного билета для проезда  отдельным категориям граждан в наземном электрическом, пассажирском автобусном транспорте (малоимущие)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97,16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9653538"/>
                  </a:ext>
                </a:extLst>
              </a:tr>
              <a:tr h="92231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Предоставление мер социальной поддержки по оплате жилых помещений, отопления и освещения педагогическим работникам муниципальных образовательных организаций, проживающим и работающим в сельских населенных пунктах, рабочих поселках (поселках городского типа)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2 346,35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2 501,64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2 601,22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2 679,07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7879954"/>
                  </a:ext>
                </a:extLst>
              </a:tr>
              <a:tr h="55679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Оказание государственной социальной помощи на основании социального контракта отдельным категориям граждан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43 482,20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42 545,44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43 511,79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43 511,79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4497577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Выплата социального пособия на погребение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892,05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1 031,17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1 031,17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1 031,17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21716324"/>
                  </a:ext>
                </a:extLst>
              </a:tr>
              <a:tr h="21321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Гарантированный перечень услуг на погребение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2 024,90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18951173"/>
                  </a:ext>
                </a:extLst>
              </a:tr>
              <a:tr h="22174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12" marR="7112" marT="7112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130 681,48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113 792,04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116 535,27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116 927,77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3756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748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07839"/>
              </p:ext>
            </p:extLst>
          </p:nvPr>
        </p:nvGraphicFramePr>
        <p:xfrm>
          <a:off x="1043608" y="620688"/>
          <a:ext cx="7978032" cy="604866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564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1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иных муниципальных программ города-курорта Пятигорска  по первоначальному плану на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6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планируемых к достижению в 2023 году целевых индикаторов  и показателей муниципальных программ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образования»,  планируемых для достижения цели муниципальной программы 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753320982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«Молодежная политика»,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44-45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«Безопасный Пятигорск»,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финансами»,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«Управление имуществом»,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7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транспортной системы и обеспечение безопасности дорожного движения»,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576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цели муниципальной программы в 2023, 2024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Информация о расходной части бюджета в разрезе непрограммных расходов бюджета города-курорта Пятигорска  по первоначальному плану на 2022, 2023, 2024, 2025 гг.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7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Уровень долговой нагрузки бюджета города-курорта Пятигорска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Сравнительная информация о доле собственных доходов (налоговых и неналоговых доходов) местных бюджетов на душу населения по отдельным городам Ставропольского края по первоначальному  плану на 2023 г.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31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2021 год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096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Глоссарий</a:t>
                      </a: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34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Контактная информация МУ «Финансовое управление администрации г.Пятигорска»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4120" marR="1412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14120" marR="14120" marT="0" marB="0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980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51282" y="404664"/>
            <a:ext cx="7961313" cy="771726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200" kern="1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rgbClr val="F9F9F9"/>
                </a:solidFill>
                <a:latin typeface="Constantia" pitchFamily="18" charset="0"/>
              </a:defRPr>
            </a:lvl9pPr>
          </a:lstStyle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Дорожный фонд города-курорта Пятигорска по первоначальному плану за счет собственных </a:t>
            </a:r>
          </a:p>
          <a:p>
            <a:pPr marL="446088" indent="-446088" algn="ctr" eaLnBrk="1" hangingPunct="1">
              <a:defRPr/>
            </a:pP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доходов на 202</a:t>
            </a:r>
            <a:r>
              <a:rPr lang="en-US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2</a:t>
            </a: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 год, 202</a:t>
            </a:r>
            <a:r>
              <a:rPr lang="en-US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3</a:t>
            </a:r>
            <a:r>
              <a:rPr 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 год (</a:t>
            </a:r>
            <a:r>
              <a:rPr lang="ru-RU" altLang="ru-RU" sz="2000" b="1" kern="0" spc="0" dirty="0">
                <a:ln>
                  <a:noFill/>
                </a:ln>
                <a:solidFill>
                  <a:prstClr val="black"/>
                </a:solidFill>
                <a:effectLst/>
                <a:latin typeface="Arial"/>
              </a:rPr>
              <a:t>млн. руб.)</a:t>
            </a:r>
          </a:p>
        </p:txBody>
      </p:sp>
      <p:sp>
        <p:nvSpPr>
          <p:cNvPr id="12" name="TextBox 11"/>
          <p:cNvSpPr txBox="1"/>
          <p:nvPr/>
        </p:nvSpPr>
        <p:spPr>
          <a:xfrm rot="321410">
            <a:off x="345078" y="5205852"/>
            <a:ext cx="4082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321410">
            <a:off x="496186" y="3563294"/>
            <a:ext cx="4254384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Акцизы по подакцизным товарам, производимым на территории Российской Федерации</a:t>
            </a:r>
          </a:p>
        </p:txBody>
      </p:sp>
      <p:sp>
        <p:nvSpPr>
          <p:cNvPr id="14" name="TextBox 13"/>
          <p:cNvSpPr txBox="1"/>
          <p:nvPr/>
        </p:nvSpPr>
        <p:spPr>
          <a:xfrm rot="321410">
            <a:off x="520611" y="2733161"/>
            <a:ext cx="4291903" cy="5662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Государственная пошлина за выдачу специального разрешения на движение транспортных средств, осуществляющих перевозки опасных, тяжеловесных и (или) крупногабаритных грузов</a:t>
            </a:r>
          </a:p>
        </p:txBody>
      </p:sp>
      <p:sp>
        <p:nvSpPr>
          <p:cNvPr id="15" name="TextBox 14"/>
          <p:cNvSpPr txBox="1"/>
          <p:nvPr/>
        </p:nvSpPr>
        <p:spPr>
          <a:xfrm rot="321410">
            <a:off x="604173" y="1693125"/>
            <a:ext cx="4291903" cy="720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Денежные взыскания (штрафы), поступающие в счет погашения задолженности, образовавшейся до 01 января 2020 года (доходы направленные на формирование муниципального дорожного фонда)</a:t>
            </a:r>
          </a:p>
        </p:txBody>
      </p:sp>
      <p:sp>
        <p:nvSpPr>
          <p:cNvPr id="18" name="TextBox 17"/>
          <p:cNvSpPr txBox="1"/>
          <p:nvPr/>
        </p:nvSpPr>
        <p:spPr>
          <a:xfrm rot="300000">
            <a:off x="4745391" y="4831879"/>
            <a:ext cx="403224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Строительство и реконструкция улично-дорожной сети </a:t>
            </a:r>
          </a:p>
        </p:txBody>
      </p:sp>
      <p:sp>
        <p:nvSpPr>
          <p:cNvPr id="19" name="TextBox 18"/>
          <p:cNvSpPr txBox="1"/>
          <p:nvPr/>
        </p:nvSpPr>
        <p:spPr>
          <a:xfrm rot="321410">
            <a:off x="4817984" y="4300401"/>
            <a:ext cx="4074694" cy="4590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 и содержание автомобильных дорог</a:t>
            </a:r>
          </a:p>
          <a:p>
            <a:pPr algn="ctr"/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321410">
            <a:off x="4870142" y="3579125"/>
            <a:ext cx="4053939" cy="66832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Ремонт, сооружение, восстановление и содержание ливневых канализаций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321410">
            <a:off x="4841183" y="2877350"/>
            <a:ext cx="4111854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Диагностика, обследование и паспортизация улично-дорожной сети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321410">
            <a:off x="4950722" y="2343860"/>
            <a:ext cx="405045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</a:rPr>
              <a:t>Повышение безопасности дорожного движения</a:t>
            </a: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319358">
            <a:off x="905415" y="5639081"/>
            <a:ext cx="2810101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Доходы</a:t>
            </a:r>
            <a:r>
              <a:rPr lang="ru-RU" sz="1600" b="1" dirty="0">
                <a:solidFill>
                  <a:srgbClr val="212745"/>
                </a:solidFill>
              </a:rPr>
              <a:t> дорожного фонда  202</a:t>
            </a:r>
            <a:r>
              <a:rPr lang="en-US" sz="1600" b="1" dirty="0">
                <a:solidFill>
                  <a:srgbClr val="212745"/>
                </a:solidFill>
              </a:rPr>
              <a:t>2</a:t>
            </a:r>
            <a:r>
              <a:rPr lang="ru-RU" sz="1600" b="1" dirty="0">
                <a:solidFill>
                  <a:srgbClr val="212745"/>
                </a:solidFill>
              </a:rPr>
              <a:t> год -24,4</a:t>
            </a:r>
          </a:p>
          <a:p>
            <a:pPr algn="ctr"/>
            <a:r>
              <a:rPr lang="ru-RU" sz="1600" b="1" dirty="0">
                <a:solidFill>
                  <a:srgbClr val="212745"/>
                </a:solidFill>
              </a:rPr>
              <a:t>202</a:t>
            </a:r>
            <a:r>
              <a:rPr lang="en-US" sz="1600" b="1" dirty="0">
                <a:solidFill>
                  <a:srgbClr val="212745"/>
                </a:solidFill>
              </a:rPr>
              <a:t>3</a:t>
            </a:r>
            <a:r>
              <a:rPr lang="ru-RU" sz="1600" b="1" dirty="0">
                <a:solidFill>
                  <a:srgbClr val="212745"/>
                </a:solidFill>
              </a:rPr>
              <a:t> год -24,6</a:t>
            </a:r>
          </a:p>
        </p:txBody>
      </p:sp>
      <p:sp>
        <p:nvSpPr>
          <p:cNvPr id="25" name="TextBox 24"/>
          <p:cNvSpPr txBox="1"/>
          <p:nvPr/>
        </p:nvSpPr>
        <p:spPr>
          <a:xfrm rot="275781">
            <a:off x="5243456" y="1362584"/>
            <a:ext cx="3130385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rgbClr val="002060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600" dirty="0"/>
              <a:t>Направления расходования </a:t>
            </a:r>
          </a:p>
          <a:p>
            <a:r>
              <a:rPr lang="ru-RU" sz="1600" dirty="0"/>
              <a:t>202</a:t>
            </a:r>
            <a:r>
              <a:rPr lang="en-US" sz="1600" dirty="0"/>
              <a:t>2</a:t>
            </a:r>
            <a:r>
              <a:rPr lang="ru-RU" sz="1600" dirty="0"/>
              <a:t> год – </a:t>
            </a:r>
            <a:r>
              <a:rPr lang="en-US" sz="1600" dirty="0"/>
              <a:t>87</a:t>
            </a:r>
            <a:r>
              <a:rPr lang="ru-RU" sz="1600" dirty="0"/>
              <a:t>,</a:t>
            </a:r>
            <a:r>
              <a:rPr lang="en-US" sz="1600" dirty="0"/>
              <a:t>3</a:t>
            </a:r>
            <a:endParaRPr lang="ru-RU" sz="1600" dirty="0"/>
          </a:p>
          <a:p>
            <a:r>
              <a:rPr lang="ru-RU" sz="1600" dirty="0"/>
              <a:t>202</a:t>
            </a:r>
            <a:r>
              <a:rPr lang="en-US" sz="1600" dirty="0"/>
              <a:t>3</a:t>
            </a:r>
            <a:r>
              <a:rPr lang="ru-RU" sz="1600" dirty="0"/>
              <a:t> год – </a:t>
            </a:r>
            <a:r>
              <a:rPr lang="en-US" sz="1600" dirty="0"/>
              <a:t>99,6</a:t>
            </a:r>
            <a:endParaRPr lang="ru-RU" sz="1600" dirty="0"/>
          </a:p>
        </p:txBody>
      </p:sp>
      <p:sp>
        <p:nvSpPr>
          <p:cNvPr id="6" name="Трапеция 5"/>
          <p:cNvSpPr/>
          <p:nvPr/>
        </p:nvSpPr>
        <p:spPr>
          <a:xfrm>
            <a:off x="4236795" y="5387862"/>
            <a:ext cx="821851" cy="620688"/>
          </a:xfrm>
          <a:prstGeom prst="trapezoid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 rot="300000">
            <a:off x="295057" y="5162512"/>
            <a:ext cx="8660796" cy="227605"/>
          </a:xfrm>
          <a:prstGeom prst="roundRect">
            <a:avLst>
              <a:gd name="adj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300000">
            <a:off x="4805594" y="1413207"/>
            <a:ext cx="113112" cy="38666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Прямоугольник с двумя вырезанными соседними углами 22"/>
          <p:cNvSpPr/>
          <p:nvPr/>
        </p:nvSpPr>
        <p:spPr>
          <a:xfrm rot="11100000">
            <a:off x="874333" y="5194194"/>
            <a:ext cx="3024336" cy="164239"/>
          </a:xfrm>
          <a:prstGeom prst="snip2Same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5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618" y="83300"/>
            <a:ext cx="1333537" cy="13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Выгнутая вправо стрелка 28"/>
          <p:cNvSpPr/>
          <p:nvPr/>
        </p:nvSpPr>
        <p:spPr>
          <a:xfrm>
            <a:off x="8412596" y="1613422"/>
            <a:ext cx="507495" cy="964854"/>
          </a:xfrm>
          <a:prstGeom prst="curved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 rot="9648239">
            <a:off x="125927" y="4183554"/>
            <a:ext cx="500463" cy="1874237"/>
          </a:xfrm>
          <a:prstGeom prst="curvedLeftArrow">
            <a:avLst>
              <a:gd name="adj1" fmla="val 25000"/>
              <a:gd name="adj2" fmla="val 48945"/>
              <a:gd name="adj3" fmla="val 25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321410">
            <a:off x="412370" y="4294552"/>
            <a:ext cx="4281403" cy="5539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002060"/>
                </a:solidFill>
              </a:rPr>
              <a:t>Возмещение убытков, причиненных уклонением от заключения муниципального контракта, финансируемого за счет средств муниципального дорожного фонда</a:t>
            </a:r>
          </a:p>
        </p:txBody>
      </p:sp>
      <p:pic>
        <p:nvPicPr>
          <p:cNvPr id="2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2255" y="188640"/>
            <a:ext cx="7774138" cy="1368152"/>
          </a:xfrm>
        </p:spPr>
        <p:txBody>
          <a:bodyPr>
            <a:normAutofit/>
          </a:bodyPr>
          <a:lstStyle/>
          <a:p>
            <a:pPr marL="0" indent="0" algn="ctr">
              <a:lnSpc>
                <a:spcPts val="3000"/>
              </a:lnSpc>
              <a:buNone/>
            </a:pP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Источники расходов дорожного фонда города-курорта Пятигорска по первоначальному плану </a:t>
            </a:r>
            <a:b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на 202</a:t>
            </a:r>
            <a:r>
              <a:rPr lang="en-US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-202</a:t>
            </a:r>
            <a:r>
              <a:rPr lang="en-US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ru-RU" sz="2800" dirty="0">
                <a:ln w="10541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гг. (млн.руб.)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807479878"/>
              </p:ext>
            </p:extLst>
          </p:nvPr>
        </p:nvGraphicFramePr>
        <p:xfrm>
          <a:off x="508046" y="1340768"/>
          <a:ext cx="8496944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1526"/>
            <a:ext cx="2784633" cy="272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186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67472961"/>
              </p:ext>
            </p:extLst>
          </p:nvPr>
        </p:nvGraphicFramePr>
        <p:xfrm>
          <a:off x="28153" y="171002"/>
          <a:ext cx="8676456" cy="4770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городе-курорте Пятигорске в области жилищного строительства. Плановые показатели на 2023 год</a:t>
            </a:r>
            <a:r>
              <a:rPr lang="ru-RU" sz="1100" b="1" dirty="0">
                <a:solidFill>
                  <a:prstClr val="black"/>
                </a:solidFill>
              </a:rPr>
              <a:t>.</a:t>
            </a: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(млн. руб.)</a:t>
            </a:r>
            <a:r>
              <a:rPr lang="ru-RU" sz="110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  <a:p>
            <a:pPr algn="ctr"/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A9C0F6D-BB24-41D1-92F0-12F128EFC095}"/>
              </a:ext>
            </a:extLst>
          </p:cNvPr>
          <p:cNvSpPr/>
          <p:nvPr/>
        </p:nvSpPr>
        <p:spPr>
          <a:xfrm>
            <a:off x="323528" y="4221088"/>
            <a:ext cx="712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/>
              <a:t>В рамках  реализации регионального проекта "Обеспечение устойчивого сокращения непригодного для проживания жилищного фонда«, осуществляются  мероприятия по строительству объекта  «Многоквартирные жилые дома корпус 1 (1 этап строительства), корпус 2 (2 этап строительства), корпус 3 (3 этап строительства) по ул. </a:t>
            </a:r>
            <a:r>
              <a:rPr lang="ru-RU" sz="1050" b="1" dirty="0" err="1"/>
              <a:t>Пальмиро</a:t>
            </a:r>
            <a:r>
              <a:rPr lang="ru-RU" sz="1050" b="1" dirty="0"/>
              <a:t> Тольятти в городе-курорте Пятигорске для переселения граждан из аварийного жилищного фонда».  Заключены контракты на строительство: многоквартирного жилого дома корпус 1 (1 этап строительства) на сумму </a:t>
            </a:r>
            <a:r>
              <a:rPr lang="en-US" sz="1050" b="1" dirty="0"/>
              <a:t>53 460 583</a:t>
            </a:r>
            <a:r>
              <a:rPr lang="ru-RU" sz="1050" b="1" dirty="0"/>
              <a:t>,00 руб., многоквартирного жилого дома корпус 2 (2 этап строительства) на сумму </a:t>
            </a:r>
            <a:r>
              <a:rPr lang="en-US" sz="1050" b="1" dirty="0"/>
              <a:t>100 640 083,55</a:t>
            </a:r>
            <a:r>
              <a:rPr lang="ru-RU" sz="1050" b="1" dirty="0"/>
              <a:t> руб. Ведется работа по заключению контракта на строительство многоквартирного жилого дома корпус 3 (3 этап строительства). Площадь расселения 1 этапа составляет  1 913,09 м2, 160 граждан будут переселены их аварийных домов. Площадь расселения 2 этапа составляет  2 169,54 м2, 146 граждан будут переселены их аварийных домов. Площадь расселения 3 этапа составляет  2 575,20 м2, 185 граждан будут переселены их аварийных домов. </a:t>
            </a:r>
          </a:p>
          <a:p>
            <a:pPr algn="ctr"/>
            <a:r>
              <a:rPr lang="ru-RU" sz="1050" b="1" dirty="0"/>
              <a:t>Прогнозная сумма финансирования составляет </a:t>
            </a:r>
            <a:r>
              <a:rPr lang="en-US" sz="1050" b="1" dirty="0"/>
              <a:t>482,02</a:t>
            </a:r>
            <a:r>
              <a:rPr lang="ru-RU" sz="1050" b="1" dirty="0"/>
              <a:t> млн. руб. </a:t>
            </a:r>
          </a:p>
          <a:p>
            <a:pPr algn="ctr"/>
            <a:r>
              <a:rPr lang="ru-RU" sz="1050" b="1" dirty="0"/>
              <a:t>Финансирование в 202</a:t>
            </a:r>
            <a:r>
              <a:rPr lang="en-US" sz="1050" b="1" dirty="0"/>
              <a:t>3</a:t>
            </a:r>
            <a:r>
              <a:rPr lang="ru-RU" sz="1050" b="1" dirty="0"/>
              <a:t> году запланировано в сумме </a:t>
            </a:r>
            <a:r>
              <a:rPr lang="en-US" sz="1050" b="1" dirty="0"/>
              <a:t>344,9</a:t>
            </a:r>
            <a:r>
              <a:rPr lang="ru-RU" sz="1050" b="1" dirty="0"/>
              <a:t> млн руб.</a:t>
            </a:r>
          </a:p>
          <a:p>
            <a:pPr algn="ctr"/>
            <a:r>
              <a:rPr lang="ru-RU" sz="1050" b="1" dirty="0"/>
              <a:t>Окончание строительства – 2023 год.</a:t>
            </a:r>
          </a:p>
          <a:p>
            <a:pPr algn="ctr"/>
            <a:endParaRPr lang="ru-RU" sz="1050" b="1" dirty="0"/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4941168"/>
            <a:ext cx="1978453" cy="1646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639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89927421"/>
              </p:ext>
            </p:extLst>
          </p:nvPr>
        </p:nvGraphicFramePr>
        <p:xfrm>
          <a:off x="-2974" y="260647"/>
          <a:ext cx="9903566" cy="4392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11089"/>
            <a:ext cx="6696744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значимых проектах в городе- курорте Пятигорске в области благоустройства. Плановые показатели на 2023 год</a:t>
            </a:r>
            <a:r>
              <a:rPr lang="ru-RU" sz="1100" b="1" dirty="0">
                <a:solidFill>
                  <a:prstClr val="black"/>
                </a:solidFill>
              </a:rPr>
              <a:t>.</a:t>
            </a:r>
            <a:endParaRPr lang="ru-RU" b="1" kern="0" dirty="0">
              <a:solidFill>
                <a:prstClr val="black"/>
              </a:solidFill>
            </a:endParaRPr>
          </a:p>
          <a:p>
            <a:pPr algn="ctr"/>
            <a:r>
              <a:rPr lang="ru-RU" kern="0" dirty="0">
                <a:solidFill>
                  <a:prstClr val="black"/>
                </a:solidFill>
              </a:rPr>
              <a:t>(</a:t>
            </a:r>
            <a:r>
              <a:rPr lang="ru-RU" kern="0" dirty="0" err="1">
                <a:solidFill>
                  <a:prstClr val="black"/>
                </a:solidFill>
              </a:rPr>
              <a:t>млн.руб</a:t>
            </a:r>
            <a:r>
              <a:rPr lang="ru-RU" kern="0" dirty="0">
                <a:solidFill>
                  <a:prstClr val="black"/>
                </a:solidFill>
              </a:rPr>
              <a:t>.)                                                                                                                                                   </a:t>
            </a:r>
          </a:p>
          <a:p>
            <a:pPr algn="ctr"/>
            <a:endParaRPr lang="ru-RU" b="1" kern="0" dirty="0">
              <a:solidFill>
                <a:prstClr val="black"/>
              </a:solidFill>
            </a:endParaRPr>
          </a:p>
          <a:p>
            <a:pPr algn="ctr"/>
            <a:endParaRPr lang="ru-RU" sz="1100" b="1" dirty="0">
              <a:solidFill>
                <a:prstClr val="black"/>
              </a:solidFill>
            </a:endParaRP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AD85548-B54E-412A-8304-E8983FA55C90}"/>
              </a:ext>
            </a:extLst>
          </p:cNvPr>
          <p:cNvSpPr/>
          <p:nvPr/>
        </p:nvSpPr>
        <p:spPr>
          <a:xfrm>
            <a:off x="765040" y="4538535"/>
            <a:ext cx="27119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В рамках реализации регионального проекта «Чистая страна» осуществляются  мероприятия по  ликвидации несанкционированных свалок в границах городов и наиболее опасных объектов накопленного экологического вреда окружающей среде. Рекультивация полигона ТБО в городе-курорте Пятигорске по ул. Маршала Жукова. Общая сумма финансирования </a:t>
            </a:r>
            <a:r>
              <a:rPr lang="en-US" sz="1000" b="1" dirty="0"/>
              <a:t>955,0</a:t>
            </a:r>
            <a:r>
              <a:rPr lang="ru-RU" sz="1000" b="1" dirty="0"/>
              <a:t> млн. руб. Финансирование в 202</a:t>
            </a:r>
            <a:r>
              <a:rPr lang="en-US" sz="1000" b="1" dirty="0"/>
              <a:t>3</a:t>
            </a:r>
            <a:r>
              <a:rPr lang="ru-RU" sz="1000" b="1" dirty="0"/>
              <a:t> году – </a:t>
            </a:r>
            <a:r>
              <a:rPr lang="en-US" sz="1000" b="1" dirty="0"/>
              <a:t>955,0</a:t>
            </a:r>
            <a:r>
              <a:rPr lang="ru-RU" sz="1000" b="1" dirty="0"/>
              <a:t> млн. рублей </a:t>
            </a:r>
          </a:p>
        </p:txBody>
      </p:sp>
      <p:pic>
        <p:nvPicPr>
          <p:cNvPr id="31" name="Рисунок 30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5CEC48CE-A5B8-48DE-9FB2-D7ABDF9209F7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876" y="5254696"/>
            <a:ext cx="223224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13574F8-C98D-46C5-BCB3-48B563A28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96" y="4600165"/>
            <a:ext cx="2437656" cy="1078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1000" dirty="0">
                <a:solidFill>
                  <a:schemeClr val="tx1"/>
                </a:solidFill>
                <a:effectLst>
                  <a:reflection blurRad="6350" stA="0" endPos="45500" dir="5400000" sy="-100000" algn="bl" rotWithShape="0"/>
                </a:effectLst>
                <a:latin typeface="+mn-lt"/>
                <a:ea typeface="+mn-ea"/>
                <a:cs typeface="+mn-cs"/>
              </a:rPr>
              <a:t>В рамках программы «Формирование современной городской среды» благоустройство сквера перед сельским домом культуры в станице Константиновской города-курорта Пятигорска. Общая сумма финансирования 45,00 млн. руб. Финансирование в 2023 году – 45,00 млн. руб. </a:t>
            </a:r>
          </a:p>
        </p:txBody>
      </p:sp>
    </p:spTree>
    <p:extLst>
      <p:ext uri="{BB962C8B-B14F-4D97-AF65-F5344CB8AC3E}">
        <p14:creationId xmlns:p14="http://schemas.microsoft.com/office/powerpoint/2010/main" val="2419939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C955ECB6-5988-48BA-B8EE-749979B7865F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543" y="4808790"/>
            <a:ext cx="1962462" cy="155679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92176587"/>
              </p:ext>
            </p:extLst>
          </p:nvPr>
        </p:nvGraphicFramePr>
        <p:xfrm>
          <a:off x="-720588" y="284381"/>
          <a:ext cx="10585176" cy="4637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231078"/>
            <a:ext cx="6696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Сведения об общественно значимых проектах в городе-курорте Пятигорске в области дорожного хозяйства. </a:t>
            </a:r>
          </a:p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Плановые показатели на 2023 год</a:t>
            </a:r>
            <a:r>
              <a:rPr lang="ru-RU" sz="1200" b="1" dirty="0">
                <a:solidFill>
                  <a:prstClr val="black"/>
                </a:solidFill>
              </a:rPr>
              <a:t>.</a:t>
            </a:r>
            <a:r>
              <a:rPr lang="ru-RU" sz="2000" b="1" kern="0" dirty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600" kern="0" dirty="0">
                <a:solidFill>
                  <a:prstClr val="black"/>
                </a:solidFill>
              </a:rPr>
              <a:t>(</a:t>
            </a:r>
            <a:r>
              <a:rPr lang="ru-RU" sz="1600" kern="0" dirty="0" err="1">
                <a:solidFill>
                  <a:prstClr val="black"/>
                </a:solidFill>
              </a:rPr>
              <a:t>млн.руб</a:t>
            </a:r>
            <a:r>
              <a:rPr lang="ru-RU" sz="1600" kern="0" dirty="0">
                <a:solidFill>
                  <a:prstClr val="black"/>
                </a:solidFill>
              </a:rPr>
              <a:t>.)</a:t>
            </a:r>
            <a:r>
              <a:rPr lang="ru-RU" sz="1050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BD712B-75F3-4DE6-983E-5B48B400319F}"/>
              </a:ext>
            </a:extLst>
          </p:cNvPr>
          <p:cNvSpPr/>
          <p:nvPr/>
        </p:nvSpPr>
        <p:spPr>
          <a:xfrm>
            <a:off x="827584" y="4735771"/>
            <a:ext cx="2952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Выполнение инженерных изысканий и подготовка проектной документации на строительство (реконструкцию) автомобильных дорог общего пользования местного значения городских округов, расположенных в границах региона Кавказских Минеральных Вод. Строительство путепровода по ул. Мира в г. Пятигорске (проектно-изыскательские работы). Финансирование разработки ПСД запланировано в 2023 году в сумме 41 млн. рублей </a:t>
            </a:r>
          </a:p>
          <a:p>
            <a:pPr algn="ctr"/>
            <a:endParaRPr lang="ru-RU" sz="12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1A14A8F-B53A-4F7A-A2A9-5792D656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128" y="4888252"/>
            <a:ext cx="2808312" cy="1326799"/>
          </a:xfrm>
        </p:spPr>
        <p:txBody>
          <a:bodyPr/>
          <a:lstStyle/>
          <a:p>
            <a:pPr marL="0" indent="0" algn="ctr">
              <a:buNone/>
            </a:pPr>
            <a:r>
              <a:rPr lang="ru-RU" sz="1000" b="0" dirty="0">
                <a:solidFill>
                  <a:srgbClr val="000000"/>
                </a:solidFill>
                <a:effectLst>
                  <a:reflection blurRad="6350" stA="0" endPos="45500" dir="5400000" sy="-100000" algn="bl" rotWithShape="0"/>
                </a:effectLst>
                <a:latin typeface="Times New Roman" panose="02020603050405020304" pitchFamily="18" charset="0"/>
                <a:ea typeface="+mn-ea"/>
                <a:cs typeface="+mn-cs"/>
              </a:rPr>
              <a:t>Строительство автомобильной дороги в городе-курорте Пятигорске к музею « Россия – моя история». Общая сумма финансирования – 197,32 млн. руб. Финансирование в 2023 году – 117,35 млн. руб. Планируемый ввод в эксплуатацию – 2023 год. </a:t>
            </a:r>
          </a:p>
        </p:txBody>
      </p:sp>
    </p:spTree>
    <p:extLst>
      <p:ext uri="{BB962C8B-B14F-4D97-AF65-F5344CB8AC3E}">
        <p14:creationId xmlns:p14="http://schemas.microsoft.com/office/powerpoint/2010/main" val="371252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6AEE48A2-BEA8-4463-BA05-E658B8D218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3890482"/>
              </p:ext>
            </p:extLst>
          </p:nvPr>
        </p:nvGraphicFramePr>
        <p:xfrm>
          <a:off x="4337141" y="-747464"/>
          <a:ext cx="5314342" cy="7605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51371675"/>
              </p:ext>
            </p:extLst>
          </p:nvPr>
        </p:nvGraphicFramePr>
        <p:xfrm>
          <a:off x="782164" y="4148417"/>
          <a:ext cx="7391989" cy="223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96790" y="-2620"/>
            <a:ext cx="824721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kern="0" dirty="0">
                <a:solidFill>
                  <a:prstClr val="black"/>
                </a:solidFill>
              </a:rPr>
              <a:t>Сведения об общественно значимом проекте в городе-курорте Пятигорске «Создание новых мест в общеобразовательных организациях в связи с ростом числа обучающихся, вызванным демографическим фактором. Строительство общеобразовательной школы на 1550 мест (5-6 </a:t>
            </a:r>
            <a:r>
              <a:rPr lang="ru-RU" sz="1600" b="1" kern="0" dirty="0" err="1">
                <a:solidFill>
                  <a:prstClr val="black"/>
                </a:solidFill>
              </a:rPr>
              <a:t>мкр</a:t>
            </a:r>
            <a:r>
              <a:rPr lang="ru-RU" sz="1600" b="1" kern="0" dirty="0">
                <a:solidFill>
                  <a:prstClr val="black"/>
                </a:solidFill>
              </a:rPr>
              <a:t>.) в  г. Пятигорске»</a:t>
            </a:r>
          </a:p>
          <a:p>
            <a:pPr algn="ctr"/>
            <a:r>
              <a:rPr lang="ru-RU" sz="1600" b="1" kern="0" dirty="0">
                <a:solidFill>
                  <a:prstClr val="black"/>
                </a:solidFill>
              </a:rPr>
              <a:t> Плановые показатели на 2023 год, 2024 год.</a:t>
            </a:r>
          </a:p>
          <a:p>
            <a:pPr algn="ctr"/>
            <a:r>
              <a:rPr lang="ru-RU" sz="1600" b="1" kern="0" dirty="0">
                <a:solidFill>
                  <a:prstClr val="black"/>
                </a:solidFill>
              </a:rPr>
              <a:t>(в млн.руб.)</a:t>
            </a:r>
            <a:r>
              <a:rPr lang="ru-RU" sz="16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8" y="4354455"/>
            <a:ext cx="2736304" cy="20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2068CC-0CDF-4DC9-95EB-5EB2CEDE03EB}"/>
              </a:ext>
            </a:extLst>
          </p:cNvPr>
          <p:cNvSpPr/>
          <p:nvPr/>
        </p:nvSpPr>
        <p:spPr>
          <a:xfrm>
            <a:off x="3542054" y="6199298"/>
            <a:ext cx="2182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</a:t>
            </a:r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6E6C130-3A76-407A-BDF3-594A7272EF49}"/>
              </a:ext>
            </a:extLst>
          </p:cNvPr>
          <p:cNvSpPr/>
          <p:nvPr/>
        </p:nvSpPr>
        <p:spPr>
          <a:xfrm>
            <a:off x="461793" y="2477847"/>
            <a:ext cx="32941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1 703,6 млн. руб.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2023 году – 171,7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2024 году – 1 531,9 млн. рублей.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Планируемый ввод в эксплуатацию - 2024 год. </a:t>
            </a:r>
          </a:p>
          <a:p>
            <a:pPr algn="ctr"/>
            <a:endParaRPr lang="ru-RU" sz="16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C1A847A-B5D6-41B2-900D-F47CA47D5D69}"/>
              </a:ext>
            </a:extLst>
          </p:cNvPr>
          <p:cNvSpPr/>
          <p:nvPr/>
        </p:nvSpPr>
        <p:spPr>
          <a:xfrm>
            <a:off x="6273606" y="6199298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7529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39353709"/>
              </p:ext>
            </p:extLst>
          </p:nvPr>
        </p:nvGraphicFramePr>
        <p:xfrm>
          <a:off x="161764" y="131765"/>
          <a:ext cx="8820472" cy="479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2" y="131765"/>
            <a:ext cx="817239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Сведения об общественно значимом проекте в городе-курорте Пятигорске </a:t>
            </a:r>
          </a:p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 «Инженерные изыскания и подготовка проектной документации на строительство (реконструкцию, техническое перевооружение) объектов капитального строительства, в том числе  объектов благоустройства, образования, культуры, физической культуры и спорта в городе-курорте Пятигорске»</a:t>
            </a:r>
          </a:p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Плановые показатели на 2023, 2024 и 2025 годы.</a:t>
            </a:r>
          </a:p>
          <a:p>
            <a:pPr algn="ctr"/>
            <a:r>
              <a:rPr lang="ru-RU" sz="1400" b="1" kern="0" dirty="0">
                <a:solidFill>
                  <a:prstClr val="black"/>
                </a:solidFill>
              </a:rPr>
              <a:t> (в млн.руб.)</a:t>
            </a:r>
            <a:r>
              <a:rPr lang="ru-RU" sz="10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971601" y="5090203"/>
            <a:ext cx="6696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	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 230,6 млн. руб.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2023 году – 181,5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 2024 году – 47,7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в 2025 году – 1,4 млн. рублей. </a:t>
            </a:r>
            <a:endParaRPr lang="ru-RU" sz="16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11859"/>
            <a:ext cx="2736304" cy="20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2A1BCD5-817C-4AB6-A2F1-2D77C60F9587}"/>
              </a:ext>
            </a:extLst>
          </p:cNvPr>
          <p:cNvSpPr/>
          <p:nvPr/>
        </p:nvSpPr>
        <p:spPr>
          <a:xfrm>
            <a:off x="1494158" y="4670210"/>
            <a:ext cx="105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B1E601-6057-47CC-975A-2A8B630E654C}"/>
              </a:ext>
            </a:extLst>
          </p:cNvPr>
          <p:cNvSpPr/>
          <p:nvPr/>
        </p:nvSpPr>
        <p:spPr>
          <a:xfrm>
            <a:off x="4011314" y="4699817"/>
            <a:ext cx="105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C708D18-FF94-4E64-B749-02BD6BF6D172}"/>
              </a:ext>
            </a:extLst>
          </p:cNvPr>
          <p:cNvSpPr/>
          <p:nvPr/>
        </p:nvSpPr>
        <p:spPr>
          <a:xfrm>
            <a:off x="6528470" y="4699817"/>
            <a:ext cx="10556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9222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14329" y="0"/>
            <a:ext cx="80674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Сведения об общественно значимом проекте в городе-курорте Пятигорске  «Благоустройство курортно-исторической зоны города-курорта Пятигорска 1 этап  в рамках мероприятий по социально-экономическому развитию Ставропольского края».</a:t>
            </a:r>
          </a:p>
          <a:p>
            <a:pPr algn="ctr"/>
            <a:r>
              <a:rPr lang="ru-RU" b="1" kern="0" dirty="0">
                <a:solidFill>
                  <a:prstClr val="black"/>
                </a:solidFill>
              </a:rPr>
              <a:t>Плановые показатели на 2023 и 2024 годы.</a:t>
            </a:r>
          </a:p>
          <a:p>
            <a:pPr algn="ctr"/>
            <a:r>
              <a:rPr lang="ru-RU" b="1" kern="0" dirty="0">
                <a:solidFill>
                  <a:prstClr val="black"/>
                </a:solidFill>
              </a:rPr>
              <a:t> (в млн.руб.)</a:t>
            </a:r>
            <a:r>
              <a:rPr lang="ru-RU" sz="1100" b="1" dirty="0">
                <a:solidFill>
                  <a:prstClr val="black"/>
                </a:solidFill>
              </a:rPr>
              <a:t>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10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69BE2A3-48D8-4FE4-8C63-5ECA727948D8}"/>
              </a:ext>
            </a:extLst>
          </p:cNvPr>
          <p:cNvSpPr/>
          <p:nvPr/>
        </p:nvSpPr>
        <p:spPr>
          <a:xfrm>
            <a:off x="464971" y="4380153"/>
            <a:ext cx="34563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B6A0295-72C3-4D3D-BAF4-8AF4BED8F00A}"/>
              </a:ext>
            </a:extLst>
          </p:cNvPr>
          <p:cNvSpPr/>
          <p:nvPr/>
        </p:nvSpPr>
        <p:spPr>
          <a:xfrm>
            <a:off x="1691680" y="5135973"/>
            <a:ext cx="61206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Общая сумма финансирования проекта 478,7 млн. руб. Реализация проекта: 2022-2024 годы.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 – 166,2 млн. рублей,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 – 166,2 млн. рублей. </a:t>
            </a:r>
          </a:p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ru-RU" sz="1400" dirty="0"/>
          </a:p>
        </p:txBody>
      </p:sp>
      <p:pic>
        <p:nvPicPr>
          <p:cNvPr id="8" name="Рисунок 7" descr="https://st.depositphotos.com/1064545/1382/i/950/depositphotos_13828263-stock-photo-3d-business-white-economy-bar.jpg">
            <a:extLst>
              <a:ext uri="{FF2B5EF4-FFF2-40B4-BE49-F238E27FC236}">
                <a16:creationId xmlns:a16="http://schemas.microsoft.com/office/drawing/2014/main" id="{F74596CD-92F7-41EF-813E-B66252E0FB9C}"/>
              </a:ext>
            </a:extLst>
          </p:cNvPr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57" l="0" r="98633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4687930"/>
            <a:ext cx="2736304" cy="202950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ECDCD4-4384-4C16-AB16-6EB745540903}"/>
              </a:ext>
            </a:extLst>
          </p:cNvPr>
          <p:cNvSpPr/>
          <p:nvPr/>
        </p:nvSpPr>
        <p:spPr>
          <a:xfrm>
            <a:off x="1257059" y="4615056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2023 год</a:t>
            </a:r>
            <a:endParaRPr lang="ru-RU" sz="140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2B52C83-7EB3-4F6C-AA2F-6F530F85F206}"/>
              </a:ext>
            </a:extLst>
          </p:cNvPr>
          <p:cNvSpPr/>
          <p:nvPr/>
        </p:nvSpPr>
        <p:spPr>
          <a:xfrm>
            <a:off x="5706545" y="4593507"/>
            <a:ext cx="18722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2024 год</a:t>
            </a:r>
            <a:endParaRPr lang="ru-RU" sz="1400" dirty="0"/>
          </a:p>
        </p:txBody>
      </p:sp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AA70484B-C898-4B0D-9237-C6FE5C2FDE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382670"/>
              </p:ext>
            </p:extLst>
          </p:nvPr>
        </p:nvGraphicFramePr>
        <p:xfrm>
          <a:off x="2707688" y="661030"/>
          <a:ext cx="7167481" cy="427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71E03DEA-50FC-4753-B0FE-C0A671594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106821"/>
              </p:ext>
            </p:extLst>
          </p:nvPr>
        </p:nvGraphicFramePr>
        <p:xfrm>
          <a:off x="-1460936" y="644809"/>
          <a:ext cx="7167481" cy="4276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26559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C:\Users\superuser\Desktop\СЛАЙДЫ!!!!!!!\Новая папка\Картинки для бюджета\202-2023836_business-png-transparent-free-images-business-clipart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" y="3648835"/>
            <a:ext cx="437043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24232" y="-27384"/>
            <a:ext cx="7916804" cy="908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450" dirty="0">
                <a:solidFill>
                  <a:schemeClr val="tx1"/>
                </a:solidFill>
                <a:effectLst/>
              </a:rPr>
              <a:t>Информация о расходной части бюджета в разрезе социально значимых муниципальных программ города-курорта Пятигорска  по первоначальному плану на  2023, 2024, 2025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7298092"/>
              </p:ext>
            </p:extLst>
          </p:nvPr>
        </p:nvGraphicFramePr>
        <p:xfrm>
          <a:off x="487559" y="712059"/>
          <a:ext cx="8607683" cy="5893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26496" y="71205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8" name="Picture 4" descr="C:\Users\superuser\Desktop\СЛАЙДЫ!!!!!!!\Новая папка\Картинки для бюджета\kissclipart-security-icon-clipart-computer-security-computer-i-b4e5b97b5fda471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68" y="2252872"/>
            <a:ext cx="446840" cy="47450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superuser\Desktop\СЛАЙДЫ!!!!!!!\Новая папка\Картинки для бюджета\favImag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839" y="4293096"/>
            <a:ext cx="819695" cy="8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C:\Users\superuser\Desktop\СЛАЙДЫ!!!!!!!\Новая папка\Картинки для бюджета\gol3107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030" y="1454105"/>
            <a:ext cx="794214" cy="49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C:\Users\superuser\Desktop\СЛАЙДЫ!!!!!!!\Новая папка\Картинки для бюджета\s120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8" y="2924944"/>
            <a:ext cx="565383" cy="6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superuser\Desktop\СЛАЙДЫ!!!!!!!\Новая папка\Картинки для бюджета\sm.as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350" y="5283278"/>
            <a:ext cx="755184" cy="4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850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135667" y="44624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иных муниципальных программ города-курорта Пятигорска  по первоначальному плану на   2023, 2024, 2025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875952"/>
              </p:ext>
            </p:extLst>
          </p:nvPr>
        </p:nvGraphicFramePr>
        <p:xfrm>
          <a:off x="118359" y="413865"/>
          <a:ext cx="8568952" cy="6606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865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(млн.руб.)</a:t>
            </a:r>
          </a:p>
        </p:txBody>
      </p:sp>
      <p:pic>
        <p:nvPicPr>
          <p:cNvPr id="16" name="Picture 2" descr="C:\Users\superuser\Desktop\СЛАЙДЫ!!!!!!!\Новая папка\Картинки для бюджета\программы\1ed95b2bbdada1557e145e7ae663f1a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1275960"/>
            <a:ext cx="836963" cy="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superuser\Desktop\СЛАЙДЫ!!!!!!!\Новая папка\Картинки для бюджета\Dengiest_830_13431769-829x5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5" y="3717032"/>
            <a:ext cx="782898" cy="4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superuser\Desktop\СЛАЙДЫ!!!!!!!\Новая папка\Картинки для бюджета\жкх377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6" y="5949280"/>
            <a:ext cx="513962" cy="46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superuser\Desktop\СЛАЙДЫ!!!!!!!\Новая папка\Картинки для бюджета\natur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4437112"/>
            <a:ext cx="520610" cy="5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superuser\Desktop\СЛАЙДЫ!!!!!!!\Новая папка\Картинки для бюджета\04_g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59" y="2708920"/>
            <a:ext cx="465588" cy="46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superuser\Desktop\СЛАЙДЫ!!!!!!!\Новая папка\Картинки для бюджета\284a8780-4a96-4167-beae-80cb69c70c1dimage3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1" y="1519828"/>
            <a:ext cx="559109" cy="56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C:\Users\superuser\Desktop\СЛАЙДЫ!!!!!!!\Новая папка\Картинки для бюджета\orig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1" y="5157192"/>
            <a:ext cx="722276" cy="58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96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620688"/>
            <a:ext cx="77048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Представляя брошюру</a:t>
            </a:r>
          </a:p>
          <a:p>
            <a:pPr algn="ctr"/>
            <a:r>
              <a:rPr lang="ru-RU" sz="1600" dirty="0"/>
              <a:t>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«Бюджет для граждан по проекту бюджета города-курорта Пятигорска на 2023 год и плановый период 2024 и 2025 годов», </a:t>
            </a:r>
          </a:p>
          <a:p>
            <a:pPr algn="ctr"/>
            <a:r>
              <a:rPr lang="ru-RU" sz="1600" dirty="0"/>
              <a:t>хочется отметить, что формирование бюджета города-курорта Пятигорска осуществлялось в непростой социальной и экономической ситуации практически во всех сферах экономики. </a:t>
            </a:r>
          </a:p>
          <a:p>
            <a:pPr algn="ctr"/>
            <a:r>
              <a:rPr lang="ru-RU" sz="1600" dirty="0"/>
              <a:t>Экономическая ситуация, складывающаяся в городе Пятигорске, как и в целом в России на сегодняшний день, отличается значительной нестабильностью и связана с высоким уровнем неопределенности. Одной из основных причин такого положения является действие негативных внешних факторов, связанных с геополитической ситуацией и возможными негативными воздействиями на бюджетную систему.</a:t>
            </a:r>
          </a:p>
          <a:p>
            <a:pPr algn="ctr"/>
            <a:r>
              <a:rPr lang="ru-RU" sz="1600" dirty="0"/>
              <a:t>Ввиду ограниченности финансовых ресурсов, исходя из принципов ответственной бюджетной политики, для поддержания сбалансированности бюджета города с целью сохранения социальной и финансовой стабильности в городе-курорте Пятигорске, создания условий для устойчивого социально-экономического развития,  при формировании бюджета города приняты меры по включению в первоочередном порядке расходов на финансирование действующих расходных обязательств, сокращению неэффективных расходов.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07982"/>
            <a:ext cx="6533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Уважаемые жители город-курорта Пятигорска!</a:t>
            </a: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913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3766" y="862411"/>
            <a:ext cx="8352928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i="1" dirty="0"/>
              <a:t>Бюджетные ассигнования на 2023 год и плановый период 2024 и 2025 годов сформированы в рамках </a:t>
            </a:r>
            <a:r>
              <a:rPr lang="ru-RU" sz="1600" b="1" i="1" dirty="0">
                <a:solidFill>
                  <a:srgbClr val="FF0000"/>
                </a:solidFill>
              </a:rPr>
              <a:t>14 муниципальных программ </a:t>
            </a:r>
            <a:r>
              <a:rPr lang="ru-RU" sz="1600" i="1" dirty="0"/>
              <a:t>города-курорта Пятигорска и направлений деятельности, не входящих в муниципальные программы города-курорта Пятигорска. 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4232" y="116632"/>
            <a:ext cx="7916804" cy="552347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планируемых к достижению в 2023 году целевых индикаторах и показателях муниципальных программ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880795" y="2420888"/>
            <a:ext cx="7793119" cy="4145106"/>
            <a:chOff x="741967" y="2991490"/>
            <a:chExt cx="7793119" cy="414510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827585" y="2991490"/>
              <a:ext cx="725268" cy="3816424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27584" y="6807914"/>
              <a:ext cx="725269" cy="288032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1967" y="4647842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7 173,34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92944" y="6799733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32,64</a:t>
              </a:r>
            </a:p>
          </p:txBody>
        </p:sp>
        <p:pic>
          <p:nvPicPr>
            <p:cNvPr id="1026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6767264"/>
              <a:ext cx="2348618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259452" y="6429739"/>
              <a:ext cx="21930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b="1" dirty="0"/>
                <a:t>Непрограммные расходы</a:t>
              </a:r>
            </a:p>
          </p:txBody>
        </p:sp>
        <p:pic>
          <p:nvPicPr>
            <p:cNvPr id="18" name="Picture 2" descr="https://www.thefhguide.com/img/1-conflict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1690" y="4392070"/>
              <a:ext cx="2341533" cy="36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224802" y="3653406"/>
              <a:ext cx="24482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/>
                <a:t>Расходы в рамках 14 муниципальных программ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745744" y="3156150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5775900" y="4587779"/>
              <a:ext cx="2664296" cy="120673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745744" y="6568239"/>
              <a:ext cx="2664296" cy="568357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r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26774" y="6620889"/>
              <a:ext cx="2808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Планируется направить на обеспечение деятельности ОМСУ</a:t>
              </a:r>
              <a:endParaRPr lang="ru-RU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73442" y="3313240"/>
              <a:ext cx="25418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Достижение </a:t>
              </a:r>
              <a:r>
                <a:rPr lang="ru-RU" sz="1400" dirty="0"/>
                <a:t>целей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муниципальных программ планируется за счет выполнения </a:t>
              </a:r>
              <a:r>
                <a:rPr lang="ru-RU" sz="1400" dirty="0">
                  <a:solidFill>
                    <a:srgbClr val="FF0000"/>
                  </a:solidFill>
                </a:rPr>
                <a:t>74 </a:t>
              </a:r>
              <a:r>
                <a:rPr lang="ru-RU" sz="1400" dirty="0"/>
                <a:t>индикаторов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44359" y="4848829"/>
              <a:ext cx="25418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dirty="0"/>
                <a:t>Решение </a:t>
              </a:r>
              <a:r>
                <a:rPr lang="ru-RU" sz="1400" dirty="0"/>
                <a:t>задач</a:t>
              </a:r>
              <a:r>
                <a:rPr lang="ru-RU" sz="1400" dirty="0">
                  <a:solidFill>
                    <a:srgbClr val="C00000"/>
                  </a:solidFill>
                </a:rPr>
                <a:t> </a:t>
              </a:r>
              <a:r>
                <a:rPr lang="ru-RU" sz="1200" dirty="0"/>
                <a:t>подпрограмм планируется за счет выполнения </a:t>
              </a:r>
              <a:r>
                <a:rPr lang="ru-RU" sz="1400" dirty="0">
                  <a:solidFill>
                    <a:srgbClr val="C00000"/>
                  </a:solidFill>
                </a:rPr>
                <a:t>258 </a:t>
              </a:r>
              <a:r>
                <a:rPr lang="ru-RU" sz="1400" dirty="0"/>
                <a:t>показателей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1612287" y="3191575"/>
              <a:ext cx="725268" cy="3643583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1612286" y="6852417"/>
              <a:ext cx="725269" cy="235348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31398" y="4803400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6 196,21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77646" y="6791552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30,43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396988" y="3356846"/>
              <a:ext cx="725268" cy="3478312"/>
            </a:xfrm>
            <a:prstGeom prst="rect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2396988" y="6851720"/>
              <a:ext cx="725269" cy="227863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20394" y="5037256"/>
              <a:ext cx="9309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4 387,89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462348" y="6783371"/>
              <a:ext cx="7193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30,43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670226" y="6581001"/>
            <a:ext cx="11056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млн.руб.</a:t>
            </a:r>
          </a:p>
        </p:txBody>
      </p:sp>
      <p:pic>
        <p:nvPicPr>
          <p:cNvPr id="2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90659" y="2220496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2023 год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675362" y="2457838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2024 год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476383" y="2619045"/>
            <a:ext cx="876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/>
              <a:t>2025 </a:t>
            </a:r>
            <a:r>
              <a:rPr lang="ru-RU" sz="1200" b="1" dirty="0"/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180164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372249"/>
              </p:ext>
            </p:extLst>
          </p:nvPr>
        </p:nvGraphicFramePr>
        <p:xfrm>
          <a:off x="202562" y="1228315"/>
          <a:ext cx="5161526" cy="287863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06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120">
                  <a:extLst>
                    <a:ext uri="{9D8B030D-6E8A-4147-A177-3AD203B41FA5}">
                      <a16:colId xmlns:a16="http://schemas.microsoft.com/office/drawing/2014/main" val="39376809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29922793"/>
                    </a:ext>
                  </a:extLst>
                </a:gridCol>
                <a:gridCol w="518351">
                  <a:extLst>
                    <a:ext uri="{9D8B030D-6E8A-4147-A177-3AD203B41FA5}">
                      <a16:colId xmlns:a16="http://schemas.microsoft.com/office/drawing/2014/main" val="3069960683"/>
                    </a:ext>
                  </a:extLst>
                </a:gridCol>
                <a:gridCol w="5507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5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077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Единица измерения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2023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2024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</a:rPr>
                        <a:t>2025</a:t>
                      </a:r>
                      <a:endParaRPr lang="ru-RU" sz="105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4241" marR="24241" marT="39881" marB="39881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1.1.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Удельный вес численности населения в возрасте 5 - 18 лет, охваченного дошкольным, начальным общим, основным общим, средним общим образованием, в общей численности населения в возрасте 5 - 18 лет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94,7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94,9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95,0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3698183289"/>
                  </a:ext>
                </a:extLst>
              </a:tr>
              <a:tr h="4990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1.4.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Удовлетворенность населения города-курорта Пятигорска условиями осуществления образовательной деятельности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87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3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1.5.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детей в возрасте 1 - 6 лет, состоящих на учете для определения в муниципальные дошкольные образовательные учреждения, в общей численности детей в возрасте 1 - 6 лет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19,5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19,3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19,2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образования»,  планируемых для достижения целей муниципальной программы  в 2023, 2024, 2025 гг.</a:t>
            </a:r>
          </a:p>
          <a:p>
            <a:pPr marL="182880" indent="0" algn="ctr">
              <a:buNone/>
            </a:pPr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1" y="2996952"/>
            <a:ext cx="3236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является муниципальное учреждение «Управление образования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Объем расходов на 2023 год по вышеуказанной программе запланирован </a:t>
            </a:r>
          </a:p>
          <a:p>
            <a:pPr algn="ctr"/>
            <a:r>
              <a:rPr lang="ru-RU" sz="1200" dirty="0"/>
              <a:t>в сумме 2 266 481 421,05 руб., что </a:t>
            </a:r>
          </a:p>
          <a:p>
            <a:pPr algn="ctr"/>
            <a:r>
              <a:rPr lang="ru-RU" sz="1200" dirty="0"/>
              <a:t>на 247 889 002,05 руб. больше первоначально утвержденного бюджета города на 2022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200" dirty="0"/>
              <a:t>3 564 370 190,05 руб. и </a:t>
            </a:r>
          </a:p>
          <a:p>
            <a:pPr algn="ctr"/>
            <a:r>
              <a:rPr lang="ru-RU" sz="1200" dirty="0"/>
              <a:t>2 031 162 989,05 руб. соответственно</a:t>
            </a:r>
          </a:p>
        </p:txBody>
      </p:sp>
      <p:pic>
        <p:nvPicPr>
          <p:cNvPr id="2050" name="Picture 2" descr="http://school32-krsk.ru/wp-content/uploads/2020/04/2020_04_20-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81" y="640355"/>
            <a:ext cx="31225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F3992E58-180B-46CE-BB7D-AD133F7AD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433311"/>
              </p:ext>
            </p:extLst>
          </p:nvPr>
        </p:nvGraphicFramePr>
        <p:xfrm>
          <a:off x="202562" y="4106947"/>
          <a:ext cx="5161526" cy="180642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94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4848">
                  <a:extLst>
                    <a:ext uri="{9D8B030D-6E8A-4147-A177-3AD203B41FA5}">
                      <a16:colId xmlns:a16="http://schemas.microsoft.com/office/drawing/2014/main" val="39376809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2992279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06996068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6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1.6.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Результаты оценки качества знаний в муниципальных общеобразовательных организациях города-курорта Пятигорска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49,7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5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1.7.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муниципальных общеобразовательных учреждений, соответствующих современным требованиям обучения, в общем количестве муниципальных общеобразовательных учреждений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90,3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90,4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90,5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58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1.8.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педагогических работников образовательных учреждений с высшим образованием в общей численности педагогических работников образовательных учреждений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процент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54,5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54,7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518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«Социальная поддержка населения»,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83865"/>
              </p:ext>
            </p:extLst>
          </p:nvPr>
        </p:nvGraphicFramePr>
        <p:xfrm>
          <a:off x="96847" y="1153686"/>
          <a:ext cx="6048670" cy="573139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706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490145986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167982023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4260710068"/>
                    </a:ext>
                  </a:extLst>
                </a:gridCol>
                <a:gridCol w="655054">
                  <a:extLst>
                    <a:ext uri="{9D8B030D-6E8A-4147-A177-3AD203B41FA5}">
                      <a16:colId xmlns:a16="http://schemas.microsoft.com/office/drawing/2014/main" val="1772610061"/>
                    </a:ext>
                  </a:extLst>
                </a:gridCol>
                <a:gridCol w="774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145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 anchor="ctr"/>
                </a:tc>
                <a:tc gridSpan="3"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dirty="0"/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4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39370" marR="39370" marT="64770" marB="6477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41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Цель "Обеспечение надлежащего уровня и качества жизни нуждающихся в социальной поддержке граждан, проживающих на территории города-курорта Пятигорска"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3889510"/>
                  </a:ext>
                </a:extLst>
              </a:tr>
              <a:tr h="4614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из числа жителей города-курорта Пятигорска, которым предоставлены меры социальной поддержки в общей численности граждан, обратившихся и имеющих право на их получение в соответствии с законодательством Российской Федерации и Ставропольского края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граждан из числа жителей города-курорта Пятигорска, которым предоставлены дополнительные меры социальной поддержки в общей численности граждан, обратившихся и имеющих право на их получение в соответствии с нормативно-правовыми актами администрации города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4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детей-сирот и детей, оставшихся без попечения родителей, в общей численности детей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25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муниципальных объектов культуры, образования, физической культуры и спорта, объектов социальной инфраструктуры города-курорта Пятигорск, оборудованных специальными средствами для беспрепятственного доступа к ним инвалидов и других маломобильных групп населения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133721" y="2780928"/>
            <a:ext cx="29027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социальной поддержки населения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в бюджете города на 2023 год запланированы бюджетные ассигнования в сумме</a:t>
            </a:r>
          </a:p>
          <a:p>
            <a:pPr algn="ctr"/>
            <a:r>
              <a:rPr lang="ru-RU" sz="1200" dirty="0"/>
              <a:t> 1 110 996 486,00 руб., что </a:t>
            </a:r>
          </a:p>
          <a:p>
            <a:pPr algn="ctr"/>
            <a:r>
              <a:rPr lang="ru-RU" sz="1200" dirty="0"/>
              <a:t>на 562 518 274,00 руб. меньше первоначально утвержденного бюджета на 2022 год.</a:t>
            </a:r>
          </a:p>
          <a:p>
            <a:pPr algn="ctr"/>
            <a:endParaRPr lang="ru-RU" sz="1200" dirty="0">
              <a:effectLst/>
            </a:endParaRPr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897 744 124,00 руб. и 871 668 672,00 руб. соответственно.</a:t>
            </a:r>
            <a:endParaRPr lang="ru-RU" sz="1200" dirty="0">
              <a:effectLst/>
            </a:endParaRPr>
          </a:p>
        </p:txBody>
      </p:sp>
      <p:pic>
        <p:nvPicPr>
          <p:cNvPr id="3074" name="Picture 2" descr="https://www.491school.spb.ru/media/k2/items/cache/457eb5238cd7f28655abc78f62a70278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19" y="526369"/>
            <a:ext cx="2730103" cy="269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4428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жилищно-коммунального хозяйства»,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338408"/>
              </p:ext>
            </p:extLst>
          </p:nvPr>
        </p:nvGraphicFramePr>
        <p:xfrm>
          <a:off x="150025" y="1188596"/>
          <a:ext cx="5472605" cy="51458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6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5240378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262071243"/>
                    </a:ext>
                  </a:extLst>
                </a:gridCol>
                <a:gridCol w="872929">
                  <a:extLst>
                    <a:ext uri="{9D8B030D-6E8A-4147-A177-3AD203B41FA5}">
                      <a16:colId xmlns:a16="http://schemas.microsoft.com/office/drawing/2014/main" val="2024418591"/>
                    </a:ext>
                  </a:extLst>
                </a:gridCol>
                <a:gridCol w="8160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492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Значение индикатора достижения цели программы </a:t>
                      </a:r>
                      <a:endParaRPr lang="ru-RU"/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0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159189"/>
                  </a:ext>
                </a:extLst>
              </a:tr>
              <a:tr h="57973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Цель 1 "Создание гармоничного архитектурного облика застройки муниципального образования города-курорта Пятигорска и решение жилищных проблем жителей города-курорта Пятигорска"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0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площади жилищного фонда с высокой степенью износа, расположенного на территории, подлежащей развитию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73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Цель 2 "Благоустройство территории города-курорта Пятигорска и поддержка баланса основных систем жизнеобеспечения города-курорта Пятигорска в сфере жилищно-коммунального хозяйства"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10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жалоб по вопросам благоустройства территории города-курорта Пятигорска в общем количестве жалоб по вопросам жилищно-коммунального хозяйства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0,22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09991" y="3356992"/>
            <a:ext cx="3456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r>
              <a:rPr lang="ru-RU" sz="1200" dirty="0"/>
              <a:t>На исполнение мероприятий данной программы на 2023 год предусмотрено</a:t>
            </a:r>
          </a:p>
          <a:p>
            <a:pPr algn="ctr"/>
            <a:r>
              <a:rPr lang="ru-RU" sz="1200" dirty="0"/>
              <a:t> 835 949 291,71 руб., что на  255 991 714,71 руб. больше ассигнований, предусмотренных в первоначальном бюджете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189 311 365,71 руб. и     188 136 165,71 руб. соответственно. </a:t>
            </a:r>
          </a:p>
        </p:txBody>
      </p:sp>
      <p:pic>
        <p:nvPicPr>
          <p:cNvPr id="4098" name="Picture 2" descr="https://formgost.ru/img/block/180/5d36efaa5a238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41" y="722131"/>
            <a:ext cx="3491880" cy="24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624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217557"/>
              </p:ext>
            </p:extLst>
          </p:nvPr>
        </p:nvGraphicFramePr>
        <p:xfrm>
          <a:off x="146229" y="1547662"/>
          <a:ext cx="5972591" cy="486886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55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195384386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031487417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331518166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693231170"/>
                    </a:ext>
                  </a:extLst>
                </a:gridCol>
                <a:gridCol w="504057">
                  <a:extLst>
                    <a:ext uri="{9D8B030D-6E8A-4147-A177-3AD203B41FA5}">
                      <a16:colId xmlns:a16="http://schemas.microsoft.com/office/drawing/2014/main" val="561505032"/>
                    </a:ext>
                  </a:extLst>
                </a:gridCol>
              </a:tblGrid>
              <a:tr h="4089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индикатора Программы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индикатора достижения цели Программы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35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Цель 1 Программы: Содействие формированию в городе-курорте Пятигорске личности молодого человека с активной жизненной позицией посредством обеспечения его прав, интересов и поддержки его инициатив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в области молодежной политики, направленных на формирование системы развития талантливой и инициативной молодежи, создание условий для самореализации молодежи, развитие творческого, профессионального, интеллектуального потенциалов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88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Цель 2 Программы: Развитие и совершенствование системы патриотического воспитания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 допризывной подготовки молодежи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82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в сфере молодежной политики, направленных на гражданское и патриотическое воспитание молодежи, воспитание толерантности в молодежной среде, формирование правовых, культурных и нравственных ценностей среди молодежи,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084168" y="2852936"/>
            <a:ext cx="300607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и молодежной политики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на 2023 год запланировано 4 121 691,00 руб., что на 268 371,00 руб. больше первоначально утвержденного бюджета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</a:t>
            </a:r>
          </a:p>
          <a:p>
            <a:pPr algn="ctr"/>
            <a:r>
              <a:rPr lang="ru-RU" sz="1200" dirty="0"/>
              <a:t> составит 4 121 691,00 руб. ежегодно.</a:t>
            </a:r>
          </a:p>
        </p:txBody>
      </p:sp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308" y="1302698"/>
            <a:ext cx="3150095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16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«Молодежная политика»,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362004"/>
              </p:ext>
            </p:extLst>
          </p:nvPr>
        </p:nvGraphicFramePr>
        <p:xfrm>
          <a:off x="111579" y="1727225"/>
          <a:ext cx="6332629" cy="4090644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81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1889">
                  <a:extLst>
                    <a:ext uri="{9D8B030D-6E8A-4147-A177-3AD203B41FA5}">
                      <a16:colId xmlns:a16="http://schemas.microsoft.com/office/drawing/2014/main" val="1953843869"/>
                    </a:ext>
                  </a:extLst>
                </a:gridCol>
                <a:gridCol w="663243">
                  <a:extLst>
                    <a:ext uri="{9D8B030D-6E8A-4147-A177-3AD203B41FA5}">
                      <a16:colId xmlns:a16="http://schemas.microsoft.com/office/drawing/2014/main" val="3189088439"/>
                    </a:ext>
                  </a:extLst>
                </a:gridCol>
                <a:gridCol w="442162">
                  <a:extLst>
                    <a:ext uri="{9D8B030D-6E8A-4147-A177-3AD203B41FA5}">
                      <a16:colId xmlns:a16="http://schemas.microsoft.com/office/drawing/2014/main" val="623241151"/>
                    </a:ext>
                  </a:extLst>
                </a:gridCol>
                <a:gridCol w="368469">
                  <a:extLst>
                    <a:ext uri="{9D8B030D-6E8A-4147-A177-3AD203B41FA5}">
                      <a16:colId xmlns:a16="http://schemas.microsoft.com/office/drawing/2014/main" val="15714383"/>
                    </a:ext>
                  </a:extLst>
                </a:gridCol>
                <a:gridCol w="514998">
                  <a:extLst>
                    <a:ext uri="{9D8B030D-6E8A-4147-A177-3AD203B41FA5}">
                      <a16:colId xmlns:a16="http://schemas.microsoft.com/office/drawing/2014/main" val="2990142681"/>
                    </a:ext>
                  </a:extLst>
                </a:gridCol>
              </a:tblGrid>
              <a:tr h="31147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п/п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целевого индикатора Программы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39370" marR="39370" marT="64770" marB="6477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 индикатора достижения цели Программы 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64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III. Цель 3 Программы: Создание условий для успешной социализации и эффективной самореализации молодежи и участия молодежи в политической, социально-экономической, научной, спортивной и культурной жизни общества</a:t>
                      </a:r>
                    </a:p>
                  </a:txBody>
                  <a:tcPr marL="39370" marR="39370" marT="64770" marB="647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09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 по основным направлениям молодежной политики, проведенных на территории города-курорта Пятигорска, Ставропольского края и других субъектов Российской Федерации,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84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задействованной в мероприятиях, направленных на вовлечение молодежи в социальную практику, в волонтерскую деятельность проведенных на территории города-курорта Пятигорска, Ставропольского края и иных субъектов Российской Федерации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6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молодежи, принимающей участие в деятельности молодежных и детских общественных объединений, в общей численности молодежи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 descr="https://strategy24.ru/images/news/201901/e54245b561bc712d25e1696e4f478ab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872" y="2780928"/>
            <a:ext cx="3099556" cy="152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107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884572" cy="105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971600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«Сохранение и развитие культуры»,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785798"/>
              </p:ext>
            </p:extLst>
          </p:nvPr>
        </p:nvGraphicFramePr>
        <p:xfrm>
          <a:off x="107505" y="1196752"/>
          <a:ext cx="5688630" cy="501164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3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5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428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Наименование целевого индикатора Программы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Единица измерения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3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2025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242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I. Цель 1 Программы: Сохранение и развитие культуры и искусства города-курорта Пятигорска, его уникального историко-культурного облика и творческого потенциала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242" marR="39242" marT="64559" marB="64559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247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культурного назначения города-курорта Пятигорска, находящихся в удовлетворительном состоянии от общего количества недвижимых памятников истории, культуры, архитектуры и муниципальных учреждений города-курорта Пятигорска, включая филиалы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59,2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59,6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7873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объектов культурного наследия, находящихся в муниципальной собственности и требующих консервации или реставрации, в общем количестве объектов культурного наследия, находящихся в муниципальной собственности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49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посетителей и участников мероприятий и программ, реализуемых муниципальными учреждениями культуры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133,5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823426" y="3103885"/>
            <a:ext cx="327381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культуры и молодежной политики администрации города Пятигорска»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2023 год запланировано 127 791 919,00 руб., что на 3 211 109,00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119 064 833,00 руб. и 119 968 623,00 руб. соответственно.</a:t>
            </a:r>
          </a:p>
        </p:txBody>
      </p:sp>
      <p:pic>
        <p:nvPicPr>
          <p:cNvPr id="6146" name="Picture 2" descr="https://www.nbrkomi.ru/images/836/stat/3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48" y="736972"/>
            <a:ext cx="3614030" cy="233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63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«Экология и охрана окружающей среды», планируемых для достижения целей муниципальной программы в 2023, 2024, 2025 гг.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53736"/>
              </p:ext>
            </p:extLst>
          </p:nvPr>
        </p:nvGraphicFramePr>
        <p:xfrm>
          <a:off x="16337" y="1140135"/>
          <a:ext cx="5851809" cy="526640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3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24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9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0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25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1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06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I. Цель 1 Программы: "Повышение уровня экологической безопасности, улучшение экологической ситуации и гигиены окружающей среды на территории города-курорта Пятигорска"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77" marR="38177" marT="62807" marB="62807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802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площади территории, обработанной акарицидными препаратами, от общей площади земель муниципального образования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0,74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0,74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0,74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площади территории обработанной химическим способом от карантинных растений к общей площади земель муниципального образования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0,46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0,46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0,46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0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вовлеченных граждан города-курорта Пятигорска в экологические мероприятия по ликвидации карантинных растений по отношению к общей численности населения города-курорта Пятигорска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процентов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884482" y="2996952"/>
            <a:ext cx="325951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200" dirty="0"/>
              <a:t>Ответственным исполнителем муниципальной программы города-курорта Пятигорска «Экология и охрана окружающей среды»  является </a:t>
            </a:r>
            <a:r>
              <a:rPr lang="ru-RU" sz="1200" dirty="0"/>
              <a:t>муниципальное учреждение «Управление городского хозяйства, транспорта и связи администрации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муниципальной программы города-курорта Пятигорска «Экология и охрана окружающей среды» на 2023 год предусмотрено 1 223 308 809,06 руб., что на 818 892 169,06 руб. больше первоначально утвержденного бюджета города на 2022 год.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246 050 319,06 руб. ежегодно. </a:t>
            </a:r>
          </a:p>
        </p:txBody>
      </p:sp>
      <p:pic>
        <p:nvPicPr>
          <p:cNvPr id="7172" name="Picture 4" descr="https://yt3.ggpht.com/a/AATXAJzBFLZbHAzGDJ01H2SIffRcAF4S7MSoVt5MsLGzT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96" y="620688"/>
            <a:ext cx="2520280" cy="22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5955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физической культуры и спорта»,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072150"/>
            <a:ext cx="331236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«Комитет по физической культуре и спорту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проекте решения о бюджете на 2023 год запланировано 246 495 477,72 руб., что на 48 199 589,72 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150 253 385,72 руб. и 114 011 333,72 руб. соответственно.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052804"/>
              </p:ext>
            </p:extLst>
          </p:nvPr>
        </p:nvGraphicFramePr>
        <p:xfrm>
          <a:off x="395536" y="1700808"/>
          <a:ext cx="5040559" cy="464964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93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9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9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088934761"/>
                    </a:ext>
                  </a:extLst>
                </a:gridCol>
                <a:gridCol w="557568">
                  <a:extLst>
                    <a:ext uri="{9D8B030D-6E8A-4147-A177-3AD203B41FA5}">
                      <a16:colId xmlns:a16="http://schemas.microsoft.com/office/drawing/2014/main" val="2215542570"/>
                    </a:ext>
                  </a:extLst>
                </a:gridCol>
                <a:gridCol w="8105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12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Единица измерения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gridSpan="3">
                  <a:txBody>
                    <a:bodyPr/>
                    <a:lstStyle/>
                    <a:p>
                      <a:r>
                        <a:rPr lang="ru-RU" sz="1100">
                          <a:effectLst/>
                        </a:rPr>
                        <a:t>Значение индикатора достижения цели Программы </a:t>
                      </a:r>
                      <a:endParaRPr lang="ru-RU"/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399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Цель 1 Программы "Создание условий, обеспечивающих возможность населению города-курорта Пятигорска систематически заниматься физической культурой и массовым спортом и вести здоровый образ жизни"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6792" marR="36792" marT="60528" marB="6052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населения города в возрасте от 3 до 79 лет, систематически занимающегося физической культурой и спортом, в общей численности населения города в возрасте от 3 до 79 лет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Процент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52,6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55,1</a:t>
                      </a: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56,2</a:t>
                      </a: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194" name="Picture 2" descr="https://monitoraggiosicuro.it/wp-content/uploads/2020/05/sport-graphic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80729"/>
            <a:ext cx="2088231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0134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«Безопасный Пятигорск»,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79183" y="2780928"/>
            <a:ext cx="29573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муниципальной программы города-курорта Пятигорска «Безопасный Пятигорск» является муниципальное учреждение «Управление общественной безопасности администрации города Пятигорска». </a:t>
            </a:r>
          </a:p>
          <a:p>
            <a:pPr algn="ctr"/>
            <a:r>
              <a:rPr lang="ru-RU" sz="1200" dirty="0"/>
              <a:t>На реализацию основных мероприятий в рамках муниципальной программы города-курорта Пятигорска «Безопасный Пятигорск» на 2023 год запланированы бюджетные ассигнования в сумме 106 297 961,31 руб., что на 49 446 830,31 руб. больше первоначально утвержденного бюджета города на 2022 год.</a:t>
            </a:r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106 061 540,31 руб. и 106 084 854,31 соответственно.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410282"/>
              </p:ext>
            </p:extLst>
          </p:nvPr>
        </p:nvGraphicFramePr>
        <p:xfrm>
          <a:off x="0" y="1153687"/>
          <a:ext cx="6079184" cy="565884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93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8314">
                  <a:extLst>
                    <a:ext uri="{9D8B030D-6E8A-4147-A177-3AD203B41FA5}">
                      <a16:colId xmlns:a16="http://schemas.microsoft.com/office/drawing/2014/main" val="46954738"/>
                    </a:ext>
                  </a:extLst>
                </a:gridCol>
                <a:gridCol w="759898">
                  <a:extLst>
                    <a:ext uri="{9D8B030D-6E8A-4147-A177-3AD203B41FA5}">
                      <a16:colId xmlns:a16="http://schemas.microsoft.com/office/drawing/2014/main" val="531522215"/>
                    </a:ext>
                  </a:extLst>
                </a:gridCol>
                <a:gridCol w="463577">
                  <a:extLst>
                    <a:ext uri="{9D8B030D-6E8A-4147-A177-3AD203B41FA5}">
                      <a16:colId xmlns:a16="http://schemas.microsoft.com/office/drawing/2014/main" val="288496080"/>
                    </a:ext>
                  </a:extLst>
                </a:gridCol>
                <a:gridCol w="464779">
                  <a:extLst>
                    <a:ext uri="{9D8B030D-6E8A-4147-A177-3AD203B41FA5}">
                      <a16:colId xmlns:a16="http://schemas.microsoft.com/office/drawing/2014/main" val="3356841752"/>
                    </a:ext>
                  </a:extLst>
                </a:gridCol>
                <a:gridCol w="439459">
                  <a:extLst>
                    <a:ext uri="{9D8B030D-6E8A-4147-A177-3AD203B41FA5}">
                      <a16:colId xmlns:a16="http://schemas.microsoft.com/office/drawing/2014/main" val="1842731518"/>
                    </a:ext>
                  </a:extLst>
                </a:gridCol>
              </a:tblGrid>
              <a:tr h="5177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 gridSpan="3">
                  <a:txBody>
                    <a:bodyPr/>
                    <a:lstStyle/>
                    <a:p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индикатора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/>
                    </a:p>
                  </a:txBody>
                  <a:tcPr marL="23495" marR="23495" marT="38735" marB="38735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dirty="0"/>
                    </a:p>
                  </a:txBody>
                  <a:tcPr marL="23495" marR="23495" marT="38735" marB="387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235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благоприятных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объектов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чрезвычайных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техногенного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13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прошедшего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подготовку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чрезвычайных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природного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техногенного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68,11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997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реагирования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обращения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населения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вопросам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угрозы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возникновения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возникновения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чрезвычайных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значимых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происшествий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службу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ЕДДС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53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межнациональных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отношений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противодействие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проявлениям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экстремизма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курорта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303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обучающихся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также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высшего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территории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задействованных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профилактике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экстремизма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радикализма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терроризма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возрасте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14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35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проценты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dirty="0"/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370" marR="39370" marT="64770" marB="647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dirty="0"/>
                    </a:p>
                  </a:txBody>
                  <a:tcPr marL="39370" marR="39370" marT="64770" marB="6477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534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традиционной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казачьей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казачьего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образования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курорте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42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Доля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казачьих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которым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оказано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возрождению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укреплению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духовных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нравственных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казачества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курорте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Пятигорске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  <a:endParaRPr lang="ru-RU" dirty="0"/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dirty="0"/>
                    </a:p>
                  </a:txBody>
                  <a:tcPr marL="23495" marR="23495" marT="38735" marB="387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dirty="0"/>
                    </a:p>
                  </a:txBody>
                  <a:tcPr marL="23495" marR="23495" marT="38735" marB="3873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218" name="Picture 2" descr="https://vg.mskobr.ru/images/%20%281%29%2810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83" y="306415"/>
            <a:ext cx="2957315" cy="290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2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uperuser\Downloads\Reshenie Dumih 25-27 RD ot 29.06.2018_Pril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92507" y="116632"/>
            <a:ext cx="76514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Описание административно-территориального деления города Пятигорска</a:t>
            </a:r>
          </a:p>
          <a:p>
            <a:pPr algn="ctr"/>
            <a:endParaRPr lang="ru-RU" b="1" dirty="0">
              <a:ln w="12700">
                <a:solidFill>
                  <a:srgbClr val="212745">
                    <a:satMod val="155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333" y="4264347"/>
            <a:ext cx="2915816" cy="267765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</a:rPr>
              <a:t>В состав муниципального образования города-курорта Пятигорска входят следующие населенные пункты: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город Пятигорск,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поселок Горячеводский,        - поселок Свободы,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станица Константиновская,   - поселок Нижнеподкумский,   - поселок Средний Подкумок,  - село Золотушка, </a:t>
            </a:r>
          </a:p>
          <a:p>
            <a:r>
              <a:rPr lang="ru-RU" sz="1400" b="1" dirty="0">
                <a:solidFill>
                  <a:prstClr val="black"/>
                </a:solidFill>
              </a:rPr>
              <a:t>- село Привольное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5903893"/>
            <a:ext cx="3006080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Административным центром муниципального образования города-курорта Пятигорска является </a:t>
            </a:r>
            <a:r>
              <a:rPr lang="ru-RU" sz="1400" b="1" dirty="0">
                <a:solidFill>
                  <a:prstClr val="black"/>
                </a:solidFill>
              </a:rPr>
              <a:t>город Пятигорск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98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финансами»,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84682" y="3140968"/>
            <a:ext cx="355181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«Финансовое управление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основных мероприятий в рамках муниципальной программы города-курорта Пятигорска «Управление финансами» на 2023 год запланированы бюджетные ассигнования в сумме 192 587 228,66 руб., что на 32 940 109,66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171 826 973,55 руб. и                 174 843 347,55 соответственно.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862571"/>
              </p:ext>
            </p:extLst>
          </p:nvPr>
        </p:nvGraphicFramePr>
        <p:xfrm>
          <a:off x="112495" y="1153686"/>
          <a:ext cx="5441440" cy="511769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03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7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7277">
                  <a:extLst>
                    <a:ext uri="{9D8B030D-6E8A-4147-A177-3AD203B41FA5}">
                      <a16:colId xmlns:a16="http://schemas.microsoft.com/office/drawing/2014/main" val="260167366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98984282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848388691"/>
                    </a:ext>
                  </a:extLst>
                </a:gridCol>
                <a:gridCol w="544896">
                  <a:extLst>
                    <a:ext uri="{9D8B030D-6E8A-4147-A177-3AD203B41FA5}">
                      <a16:colId xmlns:a16="http://schemas.microsoft.com/office/drawing/2014/main" val="1635124489"/>
                    </a:ext>
                  </a:extLst>
                </a:gridCol>
              </a:tblGrid>
              <a:tr h="78070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Единица измерения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0701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I. Цель "Обеспечение долгосрочной сбалансированности и устойчивости бюджета города-курорта Пятигорска, повышение качества управления муниципальными финансами"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 1 "Исполнение расходных обязательств города-курорта Пятигорска"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%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менее 92,00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</a:rPr>
                        <a:t>не менее 92,00</a:t>
                      </a:r>
                      <a:endParaRPr lang="ru-RU"/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 2 "Рейтинг города-курорта Пятигорска в оценке качества управления бюджетным процессом в муниципальных районах и городских округах Ставропольского края"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баллов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ниже 63,5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ниже 64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ниже 64,5</a:t>
                      </a:r>
                      <a:endParaRPr lang="ru-RU" dirty="0"/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Индикатор 3 "Средняя оценка качества финансового менеджмента, осуществляемого главными распорядителями средств бюджета города-курорта Пятигорска"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баллов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не менее 66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менее 66,5</a:t>
                      </a:r>
                      <a:endParaRPr lang="ru-RU" dirty="0"/>
                    </a:p>
                  </a:txBody>
                  <a:tcPr marL="37210" marR="37210" marT="61217" marB="612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не менее 67</a:t>
                      </a:r>
                      <a:endParaRPr lang="ru-RU" dirty="0"/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44" name="Picture 4" descr="https://ip-spravka.ru/wp-content/uploads/2019/08/post_5d5a523f41e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31" y="692696"/>
            <a:ext cx="3336693" cy="234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598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«Управление имуществом»,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15345" y="2996952"/>
            <a:ext cx="31084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имущественных отношений администрации  города Пятигорска».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данной программы за счет средств бюджета города на 2023 год предусмотрено </a:t>
            </a:r>
          </a:p>
          <a:p>
            <a:pPr algn="ctr"/>
            <a:r>
              <a:rPr lang="ru-RU" sz="1200" dirty="0"/>
              <a:t>51 800 748,00 руб., что на 4 799 778,00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составит </a:t>
            </a:r>
          </a:p>
          <a:p>
            <a:pPr algn="ctr"/>
            <a:r>
              <a:rPr lang="ru-RU" sz="1200" dirty="0"/>
              <a:t>50 219 348,00 руб. ежегодно.</a:t>
            </a:r>
          </a:p>
        </p:txBody>
      </p:sp>
      <p:pic>
        <p:nvPicPr>
          <p:cNvPr id="11268" name="Picture 4" descr="https://i2.wp.com/logicdom.ru/wp-content/uploads/2020/12/pngwave-2020-05-19T141804.237.png?w=740&amp;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88" y="820612"/>
            <a:ext cx="2520332" cy="217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B9D9F831-01F3-4067-8A94-627D16F7C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473523"/>
              </p:ext>
            </p:extLst>
          </p:nvPr>
        </p:nvGraphicFramePr>
        <p:xfrm>
          <a:off x="139764" y="1055358"/>
          <a:ext cx="5977783" cy="579792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86159">
                  <a:extLst>
                    <a:ext uri="{9D8B030D-6E8A-4147-A177-3AD203B41FA5}">
                      <a16:colId xmlns:a16="http://schemas.microsoft.com/office/drawing/2014/main" val="1418756579"/>
                    </a:ext>
                  </a:extLst>
                </a:gridCol>
                <a:gridCol w="3464703">
                  <a:extLst>
                    <a:ext uri="{9D8B030D-6E8A-4147-A177-3AD203B41FA5}">
                      <a16:colId xmlns:a16="http://schemas.microsoft.com/office/drawing/2014/main" val="895532444"/>
                    </a:ext>
                  </a:extLst>
                </a:gridCol>
                <a:gridCol w="586621">
                  <a:extLst>
                    <a:ext uri="{9D8B030D-6E8A-4147-A177-3AD203B41FA5}">
                      <a16:colId xmlns:a16="http://schemas.microsoft.com/office/drawing/2014/main" val="1887818593"/>
                    </a:ext>
                  </a:extLst>
                </a:gridCol>
                <a:gridCol w="468526">
                  <a:extLst>
                    <a:ext uri="{9D8B030D-6E8A-4147-A177-3AD203B41FA5}">
                      <a16:colId xmlns:a16="http://schemas.microsoft.com/office/drawing/2014/main" val="2588997811"/>
                    </a:ext>
                  </a:extLst>
                </a:gridCol>
                <a:gridCol w="392996">
                  <a:extLst>
                    <a:ext uri="{9D8B030D-6E8A-4147-A177-3AD203B41FA5}">
                      <a16:colId xmlns:a16="http://schemas.microsoft.com/office/drawing/2014/main" val="1048957113"/>
                    </a:ext>
                  </a:extLst>
                </a:gridCol>
                <a:gridCol w="110796">
                  <a:extLst>
                    <a:ext uri="{9D8B030D-6E8A-4147-A177-3AD203B41FA5}">
                      <a16:colId xmlns:a16="http://schemas.microsoft.com/office/drawing/2014/main" val="8695625"/>
                    </a:ext>
                  </a:extLst>
                </a:gridCol>
                <a:gridCol w="467982">
                  <a:extLst>
                    <a:ext uri="{9D8B030D-6E8A-4147-A177-3AD203B41FA5}">
                      <a16:colId xmlns:a16="http://schemas.microsoft.com/office/drawing/2014/main" val="363949011"/>
                    </a:ext>
                  </a:extLst>
                </a:gridCol>
              </a:tblGrid>
              <a:tr h="89244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N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Единица измерения</a:t>
                      </a:r>
                      <a:endParaRPr lang="ru-RU" sz="7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750764"/>
                  </a:ext>
                </a:extLst>
              </a:tr>
              <a:tr h="3067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</a:rPr>
                        <a:t>2023</a:t>
                      </a:r>
                      <a:endParaRPr lang="ru-RU" dirty="0"/>
                    </a:p>
                  </a:txBody>
                  <a:tcPr marL="37210" marR="37210" marT="61217" marB="61217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2025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7210" marR="37210" marT="61217" marB="61217"/>
                </a:tc>
                <a:extLst>
                  <a:ext uri="{0D108BD9-81ED-4DB2-BD59-A6C34878D82A}">
                    <a16:rowId xmlns:a16="http://schemas.microsoft.com/office/drawing/2014/main" val="1354573265"/>
                  </a:ext>
                </a:extLst>
              </a:tr>
              <a:tr h="206433">
                <a:tc grid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Цель 1 Программы: Развитие эффективной системы управления муниципальным имуществом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5308732"/>
                  </a:ext>
                </a:extLst>
              </a:tr>
              <a:tr h="553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1.1.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от сдачи в аренду имущества, составляющего казну муниципального образования города-курорта Пятигорска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106978"/>
                  </a:ext>
                </a:extLst>
              </a:tr>
              <a:tr h="89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1.2.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от перечисления части прибыли, остающейся после уплаты налогов и иных обязательных платежей муниципальных унитарных предприятий, созданных муниципальным образованием город-курорт Пятигорск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939006"/>
                  </a:ext>
                </a:extLst>
              </a:tr>
              <a:tr h="89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1.3.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в виде прибыли, приходящейся на доли в уставных (складочных) капиталах хозяйственных товариществ и обществ, или дивидендов по акциям, принадлежащим городским округам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933631"/>
                  </a:ext>
                </a:extLst>
              </a:tr>
              <a:tr h="206433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Цель 2 Программы: Развитие эффективной системы управления земельными участками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839282"/>
                  </a:ext>
                </a:extLst>
              </a:tr>
              <a:tr h="8999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2.1.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Уровень доходности, получаемый в виде арендной платы, а также средства от продажи права на заключение договоров аренды за земли, находящиеся в собственности муниципального образования города-курорта Пятигорска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100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127917"/>
                  </a:ext>
                </a:extLst>
              </a:tr>
              <a:tr h="379802">
                <a:tc gridSpan="7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Цель 3 Программы: Улучшение жилищных условий и решение социальных проблем граждан,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имеющих трех и более детей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4871009"/>
                  </a:ext>
                </a:extLst>
              </a:tr>
              <a:tr h="5531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3.1.</a:t>
                      </a:r>
                      <a:endParaRPr lang="ru-RU" sz="10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Доля предоставления земельных участков гражданам, имеющим трех и более детей в общем количестве для предоставления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100</a:t>
                      </a:r>
                      <a:endParaRPr lang="ru-RU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705" marR="13705" marT="22548" marB="22548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09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26764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8259428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«Модернизация экономики, развитие малого и среднего бизнеса, курорта и туризма, энергетики, промышленности и улучшение  инвестиционного климата»,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43924" y="2492896"/>
            <a:ext cx="19442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/>
              <a:t>Ответственным исполнителем программы является администрация города Пятигорска.</a:t>
            </a:r>
          </a:p>
          <a:p>
            <a:pPr algn="ctr"/>
            <a:endParaRPr lang="ru-RU" sz="1100" b="1" dirty="0"/>
          </a:p>
          <a:p>
            <a:pPr algn="ctr"/>
            <a:r>
              <a:rPr lang="ru-RU" sz="1100" b="1" dirty="0"/>
              <a:t>На исполнение мероприятий данной программы в 2023 году предусмотрено </a:t>
            </a:r>
          </a:p>
          <a:p>
            <a:pPr algn="ctr"/>
            <a:r>
              <a:rPr lang="ru-RU" sz="1100" b="1" dirty="0"/>
              <a:t>230 853 385,00 руб., что на 152 551 062,00 руб. больше первоначально утвержденного бюджета города на 2022 год.</a:t>
            </a:r>
          </a:p>
          <a:p>
            <a:pPr algn="ctr"/>
            <a:r>
              <a:rPr lang="ru-RU" sz="1100" b="1" dirty="0"/>
              <a:t> </a:t>
            </a:r>
          </a:p>
          <a:p>
            <a:pPr algn="ctr"/>
            <a:r>
              <a:rPr lang="ru-RU" sz="1100" b="1" dirty="0"/>
              <a:t>В плановом периоде 2024 и 2025 годов общий объем расходов бюджета города по данной программе составит                175 187 385,00  руб. и       8 982 398,00 соответственно.</a:t>
            </a:r>
          </a:p>
        </p:txBody>
      </p:sp>
      <p:pic>
        <p:nvPicPr>
          <p:cNvPr id="12290" name="Picture 2" descr="https://mypresentation.ru/documents_6/40d965e842f5f95a8ef9725e9540fb07/img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1960"/>
          <a:stretch/>
        </p:blipFill>
        <p:spPr bwMode="auto">
          <a:xfrm>
            <a:off x="7351936" y="980730"/>
            <a:ext cx="1728192" cy="144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9883FA7-E217-411C-B5C8-F8D0D5A00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60342"/>
              </p:ext>
            </p:extLst>
          </p:nvPr>
        </p:nvGraphicFramePr>
        <p:xfrm>
          <a:off x="156427" y="1130505"/>
          <a:ext cx="7172424" cy="563089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48276">
                  <a:extLst>
                    <a:ext uri="{9D8B030D-6E8A-4147-A177-3AD203B41FA5}">
                      <a16:colId xmlns:a16="http://schemas.microsoft.com/office/drawing/2014/main" val="939552855"/>
                    </a:ext>
                  </a:extLst>
                </a:gridCol>
                <a:gridCol w="3447660">
                  <a:extLst>
                    <a:ext uri="{9D8B030D-6E8A-4147-A177-3AD203B41FA5}">
                      <a16:colId xmlns:a16="http://schemas.microsoft.com/office/drawing/2014/main" val="2795793188"/>
                    </a:ext>
                  </a:extLst>
                </a:gridCol>
                <a:gridCol w="1011698">
                  <a:extLst>
                    <a:ext uri="{9D8B030D-6E8A-4147-A177-3AD203B41FA5}">
                      <a16:colId xmlns:a16="http://schemas.microsoft.com/office/drawing/2014/main" val="3330516910"/>
                    </a:ext>
                  </a:extLst>
                </a:gridCol>
                <a:gridCol w="755226">
                  <a:extLst>
                    <a:ext uri="{9D8B030D-6E8A-4147-A177-3AD203B41FA5}">
                      <a16:colId xmlns:a16="http://schemas.microsoft.com/office/drawing/2014/main" val="4190142545"/>
                    </a:ext>
                  </a:extLst>
                </a:gridCol>
                <a:gridCol w="755226">
                  <a:extLst>
                    <a:ext uri="{9D8B030D-6E8A-4147-A177-3AD203B41FA5}">
                      <a16:colId xmlns:a16="http://schemas.microsoft.com/office/drawing/2014/main" val="3644333124"/>
                    </a:ext>
                  </a:extLst>
                </a:gridCol>
                <a:gridCol w="754338">
                  <a:extLst>
                    <a:ext uri="{9D8B030D-6E8A-4147-A177-3AD203B41FA5}">
                      <a16:colId xmlns:a16="http://schemas.microsoft.com/office/drawing/2014/main" val="452960024"/>
                    </a:ext>
                  </a:extLst>
                </a:gridCol>
              </a:tblGrid>
              <a:tr h="25923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N п/п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Единица измерения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48147"/>
                  </a:ext>
                </a:extLst>
              </a:tr>
              <a:tr h="1299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2025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6351646"/>
                  </a:ext>
                </a:extLst>
              </a:tr>
              <a:tr h="242192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I. Цель 1 Программы: Создание благоприятных условий для дальнейшего развития малого и среднего предпринимательства как важного элемента рыночной экономики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94511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1.1.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Число субъектов малого и среднего предпринимательства в расчете на 10 тыс. человек населения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509,6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510,2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9605108"/>
                  </a:ext>
                </a:extLst>
              </a:tr>
              <a:tr h="354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1.2.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в процентах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34,6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35,8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30449"/>
                  </a:ext>
                </a:extLst>
              </a:tr>
              <a:tr h="242192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II. Цель 2 Программы: Комплексное развитие санаторно-курортной и туристической сфер и обеспечение доступности отдыха и лечения для широких слоев российских и иностранных граждан в городе-курорте Пятигорске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392203"/>
                  </a:ext>
                </a:extLst>
              </a:tr>
              <a:tr h="1447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2.1.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Количество отдыхающих в санаторно-курортном и гостиничном комплексе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тыс. чел.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205,0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209,4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214,2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387077"/>
                  </a:ext>
                </a:extLst>
              </a:tr>
              <a:tr h="129951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III. Цель 3 Программы: Повышение эффективности использования топливно-энергетических ресурсов на территории города-курорта Пятигорска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490892"/>
                  </a:ext>
                </a:extLst>
              </a:tr>
              <a:tr h="3544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3.1.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Удельный расход электрической энергии на снабжение органов местного самоуправления и муниципальных учреждений (в расчете на 1 кв. метр общей площади)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кВт·ч/кв. м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21,32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21,16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21,16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41453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3.2.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холодной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3,81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5756322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3.3.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горячей воды на снабжение органов местного самоуправления и муниципальных учреждений (в расчете на 1 человека)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0,26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021330"/>
                  </a:ext>
                </a:extLst>
              </a:tr>
              <a:tr h="3624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3.4.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тепловой энергии на снабжение органов </a:t>
                      </a:r>
                      <a:r>
                        <a:rPr lang="ru-RU" sz="750" kern="1200" dirty="0">
                          <a:effectLst/>
                        </a:rPr>
                        <a:t>местного</a:t>
                      </a:r>
                      <a:r>
                        <a:rPr lang="ru-RU" sz="700" kern="1200" dirty="0">
                          <a:effectLst/>
                        </a:rPr>
                        <a:t> самоуправления и муниципальных учреждений (в расчете на 1 кв. метр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Гкал/кв.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0,12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0,12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0166843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3.5.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природного газа на снабжение органов местного самоуправления и муниципальных учреждений (в расчете на 1 человека)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38,4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38,4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602771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3.6.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электрической энергии в многоквартирных домах (в расчете на 1 кв. м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кВт·ч/кв.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45,63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45,23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45,11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68202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3.7.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Гкал/кв.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102,0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101,6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101,6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907147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3.8.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холодной воды в многоквартирных домах (в расчете на 1 жителя)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52,1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52,0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52,0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5057836"/>
                  </a:ext>
                </a:extLst>
              </a:tr>
              <a:tr h="2042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3.9.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Удельный расход горячей воды в многоквартирных домах (в расчете на 1 жителя)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3,59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3,51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3,5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29552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3.10.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природного газа в многоквартирных домах с индивидуальными системами газового отопления (в расчете на 1 кв. метр общей площади)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тыс. куб. м/кв. м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0,069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0,068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457596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3.11.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Удельный расход природного газа в многоквартирных домах с иными системами теплоснабжения (в расчете на 1 жителя)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тыс. куб. м/чел.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0,983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0,961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0,938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2200524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3.12.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Доля потерь тепловой энергии при передаче в общем объеме переданной тепловой энергии (по данным всех поставщиков ресурса)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в процентах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11,454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11,440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069940"/>
                  </a:ext>
                </a:extLst>
              </a:tr>
              <a:tr h="129951">
                <a:tc gridSpan="6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IV. Цель 4 Программы: Создание благоприятных условий для развития экономического потенциала города-курорта Пятигорска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9327247"/>
                  </a:ext>
                </a:extLst>
              </a:tr>
              <a:tr h="242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4.1.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Объем инвестиций в основной капитал по кругу крупных и средний предприятий (за исключением бюджетных средств) в расчете на 1 жителя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>
                          <a:effectLst/>
                        </a:rPr>
                        <a:t>руб.</a:t>
                      </a:r>
                      <a:endParaRPr lang="ru-RU" sz="70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6217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6287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6325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755016"/>
                  </a:ext>
                </a:extLst>
              </a:tr>
              <a:tr h="3267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4.2.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Производительность труда в базовых несырьевых отраслях экономики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kern="1200" dirty="0">
                          <a:effectLst/>
                        </a:rPr>
                        <a:t>в процентах</a:t>
                      </a:r>
                      <a:endParaRPr lang="ru-RU" sz="7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-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-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</a:rPr>
                        <a:t>-</a:t>
                      </a:r>
                      <a:endParaRPr lang="ru-RU" sz="5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861476"/>
                  </a:ext>
                </a:extLst>
              </a:tr>
            </a:tbl>
          </a:graphicData>
        </a:graphic>
      </p:graphicFrame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47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транспортной системы и обеспечение безопасности </a:t>
            </a:r>
          </a:p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дорожного движения»,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24859" y="2132857"/>
            <a:ext cx="2143785" cy="4875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реализацию мероприятий программы в 2023 году предусмотрено 513 005 788,00 руб., что на 254 857 517,00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составил 302 961 062,00 руб. и 253 158 332,00 руб. соответственно.</a:t>
            </a:r>
          </a:p>
        </p:txBody>
      </p:sp>
      <p:pic>
        <p:nvPicPr>
          <p:cNvPr id="13314" name="Picture 2" descr="https://e7.pngegg.com/pngimages/196/25/png-clipart-road-surrounding-trees-nord-pas-de-calais-road-landscape-euclidean-spring-road-leaf-road-constru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00" l="0" r="95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4859" y="575533"/>
            <a:ext cx="1862089" cy="165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9FE08E9-DEC1-456C-BA1B-5586C3D015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474704"/>
              </p:ext>
            </p:extLst>
          </p:nvPr>
        </p:nvGraphicFramePr>
        <p:xfrm>
          <a:off x="75356" y="1153686"/>
          <a:ext cx="6728892" cy="531434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392188">
                  <a:extLst>
                    <a:ext uri="{9D8B030D-6E8A-4147-A177-3AD203B41FA5}">
                      <a16:colId xmlns:a16="http://schemas.microsoft.com/office/drawing/2014/main" val="3563701323"/>
                    </a:ext>
                  </a:extLst>
                </a:gridCol>
                <a:gridCol w="3744416">
                  <a:extLst>
                    <a:ext uri="{9D8B030D-6E8A-4147-A177-3AD203B41FA5}">
                      <a16:colId xmlns:a16="http://schemas.microsoft.com/office/drawing/2014/main" val="58428275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6983325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75217796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385808403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153216535"/>
                    </a:ext>
                  </a:extLst>
                </a:gridCol>
              </a:tblGrid>
              <a:tr h="2399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N п/п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</a:rPr>
                        <a:t>Наименование индикатора достижения цели Программы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</a:rPr>
                        <a:t>Единица измерения</a:t>
                      </a:r>
                      <a:endParaRPr lang="ru-RU" sz="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Значение индикатора достижения цели Программы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945" marR="7945" marT="13071" marB="1307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0781050"/>
                  </a:ext>
                </a:extLst>
              </a:tr>
              <a:tr h="739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2023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2024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</a:rPr>
                        <a:t>2025</a:t>
                      </a:r>
                      <a:endParaRPr lang="ru-RU" sz="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945" marR="7945" marT="13071" marB="13071"/>
                </a:tc>
                <a:extLst>
                  <a:ext uri="{0D108BD9-81ED-4DB2-BD59-A6C34878D82A}">
                    <a16:rowId xmlns:a16="http://schemas.microsoft.com/office/drawing/2014/main" val="1096954385"/>
                  </a:ext>
                </a:extLst>
              </a:tr>
              <a:tr h="1141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I. Цель 1 "Модернизация улично-дорожной сети города-курорта Пятигорска и увеличение ее пропускной способности"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0441570"/>
                  </a:ext>
                </a:extLst>
              </a:tr>
              <a:tr h="28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1.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протяженности автомобильных дорог (улиц) общего пользования местного значения, не отвечающих нормативным требованиям, в общей протяженности автомобильных дорог (улиц) общего пользования местного значения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5,94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5,93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5,92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2961307185"/>
                  </a:ext>
                </a:extLst>
              </a:tr>
              <a:tr h="110226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II. Цель 2 "Осуществление круглогодичного, бесперебойного и безопасного движения автомобильного транспорта и улучшение уровня обслуживания пользователей"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4887531"/>
                  </a:ext>
                </a:extLst>
              </a:tr>
              <a:tr h="281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2.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протяженности автомобильных дорог (улиц) местного значения города-курорта Пятигорска, улучшивших свое техническое состояние по отношению к общей протяженности дорог (улиц) местного значения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10,24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10,26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10,28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2428151087"/>
                  </a:ext>
                </a:extLst>
              </a:tr>
              <a:tr h="739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III. Цель 3 "Повышение устойчивости ливневой системы города-курорта Пятигорска"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622312"/>
                  </a:ext>
                </a:extLst>
              </a:tr>
              <a:tr h="323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3.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ливневых систем, прошедших ремонтные и восстановительные работы (ремонт, сооружение, восстановление, очистка и содержание), по отношению к общему количеству магистральных ливневых систем в городе-курорте Пятигорске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2389285053"/>
                  </a:ext>
                </a:extLst>
              </a:tr>
              <a:tr h="739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IV. Цель 4 "Совершенствование системы управления объектами улично-дорожной сети"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08568"/>
                  </a:ext>
                </a:extLst>
              </a:tr>
              <a:tr h="407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4.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автомобильных дорог (улиц), мостов, путепроводов местного значения, по которым выполняются работы по техническому обследованию автомобильных дорог (улиц), мостов, путепроводов (диагностика, паспортизация, анализ состояния конструкций сооружения, оценка) от общей потребности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100,00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100,00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100,00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3801093056"/>
                  </a:ext>
                </a:extLst>
              </a:tr>
              <a:tr h="739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V. Цель 5 "Обеспечение безопасности дорожного движения в городе-курорте Пятигорске"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367183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5.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дорожно-транспортных происшествий к общему количеству зарегистрированных транспортных средств по городу-курорту Пятигорску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1129603188"/>
                  </a:ext>
                </a:extLst>
              </a:tr>
              <a:tr h="1141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VI. Цель 6 "Развитие системы транспортных перевозок в городе-курорте Пятигорске и повышение доступности услуг транспортного комплекса"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1855960"/>
                  </a:ext>
                </a:extLst>
              </a:tr>
              <a:tr h="239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6.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автомобильным дорогам в городе-курорте Пятигорске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процентов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349850893"/>
                  </a:ext>
                </a:extLst>
              </a:tr>
              <a:tr h="2399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7.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Доля выбытий по техническим неисправностям подвижного состава, предназначенного для передвижения по рельсовым путям в городе-курорте Пятигорске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процентов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155906835"/>
                  </a:ext>
                </a:extLst>
              </a:tr>
              <a:tr h="3238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8.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Доля технически исправного подвижного состава городского электрического транспорта, осуществляющего передвижение по рельсовым путям, оснащенного техническими средствами обеспечения транспортной безопасности от общего количества подвижного состава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процентов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-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908865699"/>
                  </a:ext>
                </a:extLst>
              </a:tr>
              <a:tr h="1980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9.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Доля протяженности отремонтированной контактной сети, трамвайного пути в общей протяженности контактной сети, трамвайного пути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процентов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1968423760"/>
                  </a:ext>
                </a:extLst>
              </a:tr>
              <a:tr h="11413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VII. Цель 7 "Финансовое оздоровление городского электрического транспорта и укрепление его платежеспособности"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0412641"/>
                  </a:ext>
                </a:extLst>
              </a:tr>
              <a:tr h="156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>
                          <a:effectLst/>
                        </a:rPr>
                        <a:t>10.</a:t>
                      </a:r>
                      <a:endParaRPr lang="ru-RU" sz="75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Убыток предприятия городского электрического транспорта не должен превышать значение предыдущего года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 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dirty="0">
                          <a:effectLst/>
                        </a:rPr>
                        <a:t>-</a:t>
                      </a:r>
                      <a:endParaRPr lang="ru-RU" sz="7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676" marR="9676" marT="15918" marB="15918"/>
                </a:tc>
                <a:extLst>
                  <a:ext uri="{0D108BD9-81ED-4DB2-BD59-A6C34878D82A}">
                    <a16:rowId xmlns:a16="http://schemas.microsoft.com/office/drawing/2014/main" val="3617441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0392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75582" y="2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4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«Развитие информационного общества, оптимизация муниципальной службы и повышение качества предоставления государственных и муниципальных услуг в городе-курорте Пятигорске», планируемых для достижения цели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41933" y="2636912"/>
            <a:ext cx="29258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администрация города Пятигорска. 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основных мероприятий данной программы в бюджете города на 2023 год запланировано 218 654 106,93 руб., что на 17 601 398,93 руб. больше первоначально утвержденного бюджета города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В плановом периоде 2024 и 2025 годов общий объем расходов бюджета города по данной программе составил </a:t>
            </a:r>
          </a:p>
          <a:p>
            <a:pPr algn="ctr"/>
            <a:r>
              <a:rPr lang="ru-RU" sz="1200" dirty="0"/>
              <a:t>219 039 252,93 руб. и 219 478 961,93 руб. соответственно.</a:t>
            </a:r>
          </a:p>
        </p:txBody>
      </p:sp>
      <p:pic>
        <p:nvPicPr>
          <p:cNvPr id="15362" name="Picture 2" descr="https://autogear.ru/misc/i/gallery/45861/2294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939729"/>
            <a:ext cx="2281988" cy="171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8E6F33C-CFDC-4EA1-89BE-9F67BA82D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812012"/>
              </p:ext>
            </p:extLst>
          </p:nvPr>
        </p:nvGraphicFramePr>
        <p:xfrm>
          <a:off x="179512" y="1268760"/>
          <a:ext cx="5832648" cy="496855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612549">
                  <a:extLst>
                    <a:ext uri="{9D8B030D-6E8A-4147-A177-3AD203B41FA5}">
                      <a16:colId xmlns:a16="http://schemas.microsoft.com/office/drawing/2014/main" val="3729015885"/>
                    </a:ext>
                  </a:extLst>
                </a:gridCol>
                <a:gridCol w="2769903">
                  <a:extLst>
                    <a:ext uri="{9D8B030D-6E8A-4147-A177-3AD203B41FA5}">
                      <a16:colId xmlns:a16="http://schemas.microsoft.com/office/drawing/2014/main" val="176043431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3514024312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2843082645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3721280086"/>
                    </a:ext>
                  </a:extLst>
                </a:gridCol>
                <a:gridCol w="612549">
                  <a:extLst>
                    <a:ext uri="{9D8B030D-6E8A-4147-A177-3AD203B41FA5}">
                      <a16:colId xmlns:a16="http://schemas.microsoft.com/office/drawing/2014/main" val="2519180503"/>
                    </a:ext>
                  </a:extLst>
                </a:gridCol>
              </a:tblGrid>
              <a:tr h="48948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N п/п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Наименование индикатора достижения цели Программы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Единица измерения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Значение индикатора достижения цели Программы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94448"/>
                  </a:ext>
                </a:extLst>
              </a:tr>
              <a:tr h="2123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2024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2025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409351415"/>
                  </a:ext>
                </a:extLst>
              </a:tr>
              <a:tr h="21230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 Цель 1 Программы: "Повышение открытости и эффективности деятельности администрации города Пятигорска"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623299"/>
                  </a:ext>
                </a:extLst>
              </a:tr>
              <a:tr h="62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1.1.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проектов муниципальных нормативных правовых актов города-курорта Пятигорска, вынесенных на общественное обсуждение в информационно-телекоммуникационной сети "Интернет"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96,50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97,00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97,50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631717462"/>
                  </a:ext>
                </a:extLst>
              </a:tr>
              <a:tr h="62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1.2.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Доля граждан, опрошенных в ходе мониторинга общественного мнения, удовлетворенных информационной открытостью деятельности органов местного самоуправления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59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62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1291640091"/>
                  </a:ext>
                </a:extLst>
              </a:tr>
              <a:tr h="766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1.3.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Количество структурных подразделений администрации города Пятигорска, воспользовавшихся льготой по земельному налогу, предусмотренной муниципальным правовым актом муниципального образования города-курорта Пятигорска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единиц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не менее 1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3169486538"/>
                  </a:ext>
                </a:extLst>
              </a:tr>
              <a:tr h="21230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II. Цель 2 "Повышение результативности деятельности муниципальных служащих, уменьшение коррупционных рисков"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77847"/>
                  </a:ext>
                </a:extLst>
              </a:tr>
              <a:tr h="3508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2.1.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муниципальных служащих, прошедших повышение квалификации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единиц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119679307"/>
                  </a:ext>
                </a:extLst>
              </a:tr>
              <a:tr h="350894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III. Цель 3 Программы "Организация предоставления доступа населению и организациям к государственным и муниципальным услугам на основе информационных и телекоммуникационных технологий"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525577"/>
                  </a:ext>
                </a:extLst>
              </a:tr>
              <a:tr h="489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3.1.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Количество жителей города-курорта Пятигорска зарегистрированных на Едином портале государственных и муниципальных услуг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Тыс. человек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155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160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170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141380791"/>
                  </a:ext>
                </a:extLst>
              </a:tr>
              <a:tr h="6280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3.2.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Доля заявителей, удовлетворенных качеством и доступностью государственных и муниципальных услуг, предоставляемых органами местного самоуправления города-курорта Пятигорска в МБУ "МФЦ"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процентов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93</a:t>
                      </a:r>
                      <a:endParaRPr lang="ru-RU" sz="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94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95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3960" marR="23960" marT="39418" marB="39418"/>
                </a:tc>
                <a:extLst>
                  <a:ext uri="{0D108BD9-81ED-4DB2-BD59-A6C34878D82A}">
                    <a16:rowId xmlns:a16="http://schemas.microsoft.com/office/drawing/2014/main" val="2914759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1215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84572" y="72009"/>
            <a:ext cx="7916804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об индикаторах муниципальной программы города-курорта Пятигорска «Формирование современной городской среды» на 2018-2024 годы», планируемых для достижения целей муниципальной программы в 2023, 2024, 2025 гг.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56992"/>
            <a:ext cx="3294677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Ответственным исполнителем программы является муниципальное учреждение «Управление городского хозяйства, транспорта и связи администрации города Пятигорска».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исполнение мероприятий программы «Формирование современной городской среды» на 2018-2024 годы предусмотрено на 2023 год 45 000 000,00 руб., что</a:t>
            </a:r>
          </a:p>
          <a:p>
            <a:pPr algn="ctr"/>
            <a:r>
              <a:rPr lang="ru-RU" sz="1200" dirty="0"/>
              <a:t> на 5 505 055,00 руб. меньше первоначального бюджета на 2022 год.</a:t>
            </a:r>
          </a:p>
          <a:p>
            <a:pPr algn="ctr"/>
            <a:endParaRPr lang="ru-RU" sz="1200" dirty="0"/>
          </a:p>
          <a:p>
            <a:pPr algn="ctr"/>
            <a:r>
              <a:rPr lang="ru-RU" sz="1200" dirty="0"/>
              <a:t>На 2024 г. и 2025 г. -  объем расходов бюджета города по данной программе не предусмотрен.</a:t>
            </a:r>
          </a:p>
          <a:p>
            <a:pPr algn="ctr"/>
            <a:endParaRPr lang="ru-RU" sz="1200" dirty="0"/>
          </a:p>
        </p:txBody>
      </p:sp>
      <p:pic>
        <p:nvPicPr>
          <p:cNvPr id="14338" name="Picture 2" descr="https://xn----itbalggikxpce2o.xn--p1ai/wp-content/uploads/2019/06/003fd30e5684917a4926de17c745cb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106" y="1151237"/>
            <a:ext cx="3134688" cy="20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9E23C88-4895-416F-BAA6-DEAECE1AD0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19216"/>
              </p:ext>
            </p:extLst>
          </p:nvPr>
        </p:nvGraphicFramePr>
        <p:xfrm>
          <a:off x="36945" y="1460598"/>
          <a:ext cx="5543167" cy="408675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24498">
                  <a:extLst>
                    <a:ext uri="{9D8B030D-6E8A-4147-A177-3AD203B41FA5}">
                      <a16:colId xmlns:a16="http://schemas.microsoft.com/office/drawing/2014/main" val="1831481084"/>
                    </a:ext>
                  </a:extLst>
                </a:gridCol>
                <a:gridCol w="2779387">
                  <a:extLst>
                    <a:ext uri="{9D8B030D-6E8A-4147-A177-3AD203B41FA5}">
                      <a16:colId xmlns:a16="http://schemas.microsoft.com/office/drawing/2014/main" val="3771596965"/>
                    </a:ext>
                  </a:extLst>
                </a:gridCol>
                <a:gridCol w="899122">
                  <a:extLst>
                    <a:ext uri="{9D8B030D-6E8A-4147-A177-3AD203B41FA5}">
                      <a16:colId xmlns:a16="http://schemas.microsoft.com/office/drawing/2014/main" val="1326454610"/>
                    </a:ext>
                  </a:extLst>
                </a:gridCol>
                <a:gridCol w="591164">
                  <a:extLst>
                    <a:ext uri="{9D8B030D-6E8A-4147-A177-3AD203B41FA5}">
                      <a16:colId xmlns:a16="http://schemas.microsoft.com/office/drawing/2014/main" val="181131903"/>
                    </a:ext>
                  </a:extLst>
                </a:gridCol>
                <a:gridCol w="848996">
                  <a:extLst>
                    <a:ext uri="{9D8B030D-6E8A-4147-A177-3AD203B41FA5}">
                      <a16:colId xmlns:a16="http://schemas.microsoft.com/office/drawing/2014/main" val="3734148149"/>
                    </a:ext>
                  </a:extLst>
                </a:gridCol>
              </a:tblGrid>
              <a:tr h="94715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N п/п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Наименование индикатора достижения цели программы и показателя решения задачи подпрограммы программы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Единица измерения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gridSpan="2">
                  <a:txBody>
                    <a:bodyPr/>
                    <a:lstStyle/>
                    <a:p>
                      <a:r>
                        <a:rPr lang="ru-RU" sz="1000">
                          <a:effectLst/>
                        </a:rPr>
                        <a:t>Значение индикатора достижения цели Программы и показателя решения задачи подпрограммы программы по годам</a:t>
                      </a:r>
                      <a:endParaRPr lang="ru-RU"/>
                    </a:p>
                  </a:txBody>
                  <a:tcPr marL="38828" marR="38828" marT="63878" marB="6387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4172959"/>
                  </a:ext>
                </a:extLst>
              </a:tr>
              <a:tr h="3439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2023</a:t>
                      </a:r>
                      <a:endParaRPr lang="ru-RU" dirty="0"/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</a:rPr>
                        <a:t>2024</a:t>
                      </a:r>
                      <a:endParaRPr lang="ru-RU" dirty="0"/>
                    </a:p>
                  </a:txBody>
                  <a:tcPr marL="38828" marR="38828" marT="63878" marB="63878"/>
                </a:tc>
                <a:extLst>
                  <a:ext uri="{0D108BD9-81ED-4DB2-BD59-A6C34878D82A}">
                    <a16:rowId xmlns:a16="http://schemas.microsoft.com/office/drawing/2014/main" val="912610449"/>
                  </a:ext>
                </a:extLst>
              </a:tr>
              <a:tr h="54501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I. Цель 1 "Повышение уровня благоустройства нуждающихся в благоустройстве общественных территорий города-курорта Пятигорска, а также дворовых территорий многоквартирных домов"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249156"/>
                  </a:ext>
                </a:extLst>
              </a:tr>
              <a:tr h="11482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Доля площади благоустроенных общественных территорий по отношению к общей площади общественных территорий, нуждающихся в благоустройстве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32,21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45,11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extLst>
                  <a:ext uri="{0D108BD9-81ED-4DB2-BD59-A6C34878D82A}">
                    <a16:rowId xmlns:a16="http://schemas.microsoft.com/office/drawing/2014/main" val="3586205552"/>
                  </a:ext>
                </a:extLst>
              </a:tr>
              <a:tr h="9471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Доля площади благоустроенных дворовых территорий по отношению к общей площади дворовых территорий, нуждающихся в благоустройстве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71,22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73,14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828" marR="38828" marT="63878" marB="63878"/>
                </a:tc>
                <a:extLst>
                  <a:ext uri="{0D108BD9-81ED-4DB2-BD59-A6C34878D82A}">
                    <a16:rowId xmlns:a16="http://schemas.microsoft.com/office/drawing/2014/main" val="1110385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6485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Заголовок 1"/>
          <p:cNvSpPr>
            <a:spLocks noGrp="1"/>
          </p:cNvSpPr>
          <p:nvPr>
            <p:ph type="ctrTitle"/>
          </p:nvPr>
        </p:nvSpPr>
        <p:spPr>
          <a:xfrm>
            <a:off x="1048436" y="0"/>
            <a:ext cx="7916804" cy="93610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</a:rPr>
              <a:t>Информация о расходной части бюджета в разрезе непрограммных расходов бюджета города-курорта Пятигорска  по первоначальному плану на 2022, 2023, 2024, 2025 гг.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4733349"/>
              </p:ext>
            </p:extLst>
          </p:nvPr>
        </p:nvGraphicFramePr>
        <p:xfrm>
          <a:off x="-756592" y="0"/>
          <a:ext cx="5976664" cy="551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8344" y="668979"/>
            <a:ext cx="1152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prstClr val="black"/>
                </a:solidFill>
              </a:rPr>
              <a:t>(тыс.руб.)</a:t>
            </a:r>
          </a:p>
        </p:txBody>
      </p:sp>
      <p:pic>
        <p:nvPicPr>
          <p:cNvPr id="8" name="Picture 2" descr="C:\Users\superuser\Desktop\СЛАЙДЫ!!!!!!!\Новая папка\Картинки для бюджета\Maths resources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07082"/>
            <a:ext cx="2160240" cy="16896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007533"/>
            <a:ext cx="468127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/>
              <a:t>На непрограммные расходы в рамках обеспечения деятельности Думы города Пятигорска на 2023 год запланировано 13 646,33 тыс.руб., что на 1 136,89 тыс.руб. больше первоначально утвержденного бюджета города на 2022 год. </a:t>
            </a:r>
          </a:p>
          <a:p>
            <a:r>
              <a:rPr lang="ru-RU" sz="900" b="1" dirty="0"/>
              <a:t>В плановом периоде 2024 и 2025 годов общий объем расходов бюджета города в рамках непрограммных расходов составит  по 13 646,33 тыс. руб. ежегодно.</a:t>
            </a:r>
          </a:p>
          <a:p>
            <a:r>
              <a:rPr lang="ru-RU" sz="900" b="1" dirty="0"/>
              <a:t> </a:t>
            </a:r>
          </a:p>
          <a:p>
            <a:r>
              <a:rPr lang="ru-RU" sz="900" b="1" dirty="0"/>
              <a:t>На непрограммные расходы в рамках обеспечения деятельности администрации города Пятигорска на 2023 год запланировано  12 879,44</a:t>
            </a:r>
          </a:p>
          <a:p>
            <a:r>
              <a:rPr lang="ru-RU" sz="900" b="1" dirty="0"/>
              <a:t>тыс.руб., что на 1 121,50  тыс.руб. больше первоначально утвержденного бюджета города на 2022 год.</a:t>
            </a:r>
          </a:p>
          <a:p>
            <a:r>
              <a:rPr lang="ru-RU" sz="900" b="1" dirty="0"/>
              <a:t>В плановом периоде  2024 и 2025 годов объем расходов бюджета города в рамках непрограммных расходов составит 12 880,51 тыс. руб. и 12 878,57 тыс. руб. соответственно.</a:t>
            </a:r>
          </a:p>
          <a:p>
            <a:endParaRPr lang="ru-RU" sz="900" b="1" dirty="0"/>
          </a:p>
          <a:p>
            <a:r>
              <a:rPr lang="ru-RU" sz="900" b="1" dirty="0"/>
              <a:t>На непрограммные расходы в рамках обеспечения деятельности контрольно-счетного органа города Пятигорска на 2023 год запланировано 4 581, 05 тыс. руб., что на  1 527,23тыс. Руб.  больше первоначально утвержденного бюджета города на 2022 год. </a:t>
            </a:r>
          </a:p>
          <a:p>
            <a:r>
              <a:rPr lang="ru-RU" sz="900" b="1" dirty="0"/>
              <a:t>В плановом периоде 2024 и 2025 годов общий объем расходов в рамках непрограммных расходов на обеспечение деятельности контрольно-счетного органа города Пятигорска составил 3 340, 33 тыс. руб. ежегодно</a:t>
            </a:r>
          </a:p>
          <a:p>
            <a:endParaRPr lang="ru-RU" sz="900" b="1" dirty="0"/>
          </a:p>
          <a:p>
            <a:r>
              <a:rPr lang="ru-RU" sz="900" b="1" dirty="0"/>
              <a:t>На расходы в рамках обеспечения деятельности органов местного самоуправления города-курорта Пятигорска на 2023 год запланировано 988,74 тыс.руб., что на 328, 21 тыс.руб. меньше первоначально утвержденного бюджета города на 2022 год. </a:t>
            </a:r>
          </a:p>
          <a:p>
            <a:r>
              <a:rPr lang="ru-RU" sz="900" b="1" dirty="0"/>
              <a:t>В плановом периоде 2024 и 2025 годов общий объем расходов в проекте решения о бюджете в рамках непрограммных расходов на обеспечение деятельности органов местного самоуправления города Пятигорска составил      566,61 тыс. руб. ежегодно.</a:t>
            </a:r>
          </a:p>
          <a:p>
            <a:endParaRPr lang="ru-RU" sz="900" b="1" dirty="0"/>
          </a:p>
          <a:p>
            <a:r>
              <a:rPr lang="ru-RU" sz="900" b="1" dirty="0"/>
              <a:t>В рамках обеспечения расходов по предупреждению и ликвидации последствий чрезвычайных ситуаций и стихийных бедствий природного и техногенного характера на 2023 год запланировано 540,00 тыс. руб.</a:t>
            </a:r>
          </a:p>
          <a:p>
            <a:r>
              <a:rPr lang="ru-RU" sz="900" b="1" dirty="0"/>
              <a:t>В плановом периоде 2024 и 2025 годов расходы в проекте решения о бюджете в рамках обеспечения расходов по предупреждению и ликвидации последствий чрезвычайных ситуаций и стихийных бедствий природного и техногенного характера не предусмотрены.</a:t>
            </a:r>
          </a:p>
          <a:p>
            <a:pPr algn="ctr"/>
            <a:endParaRPr lang="ru-RU" sz="900" b="1" dirty="0"/>
          </a:p>
        </p:txBody>
      </p:sp>
      <p:pic>
        <p:nvPicPr>
          <p:cNvPr id="9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83719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63890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93096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7.pngwing.com/pngs/355/539/png-transparent-green-check-illustration-check-mark-green-ticks-angle-leaf-plant-ste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0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445224"/>
            <a:ext cx="467666" cy="40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416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034233675"/>
              </p:ext>
            </p:extLst>
          </p:nvPr>
        </p:nvGraphicFramePr>
        <p:xfrm>
          <a:off x="4098404" y="4217826"/>
          <a:ext cx="5045596" cy="3272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9144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prstClr val="black"/>
                </a:solidFill>
              </a:rPr>
              <a:t>Уровень долговой нагрузки бюджета</a:t>
            </a:r>
          </a:p>
          <a:p>
            <a:pPr marL="446088" indent="-446088" eaLnBrk="1" hangingPunct="1">
              <a:lnSpc>
                <a:spcPct val="80000"/>
              </a:lnSpc>
              <a:defRPr/>
            </a:pPr>
            <a:r>
              <a:rPr lang="ru-RU" sz="2400" b="1" dirty="0">
                <a:solidFill>
                  <a:prstClr val="black"/>
                </a:solidFill>
              </a:rPr>
              <a:t> города-курорта Пятигорска</a:t>
            </a:r>
          </a:p>
        </p:txBody>
      </p:sp>
      <p:sp>
        <p:nvSpPr>
          <p:cNvPr id="13" name="TextBox 10"/>
          <p:cNvSpPr txBox="1"/>
          <p:nvPr/>
        </p:nvSpPr>
        <p:spPr>
          <a:xfrm rot="10800000" flipV="1">
            <a:off x="8195923" y="4836831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46</a:t>
            </a:r>
            <a:r>
              <a:rPr lang="ru-RU" sz="1600" b="1" dirty="0">
                <a:solidFill>
                  <a:prstClr val="black">
                    <a:lumMod val="95000"/>
                    <a:lumOff val="5000"/>
                  </a:prstClr>
                </a:solidFill>
              </a:rPr>
              <a:t>%</a:t>
            </a: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-108520" y="7823125"/>
          <a:ext cx="9039225" cy="1695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681384" y="3586884"/>
            <a:ext cx="453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>
                <a:solidFill>
                  <a:prstClr val="black"/>
                </a:solidFill>
              </a:rPr>
              <a:t>Отношение объема муниципального долга к собственным доходам  бюджета  (%)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8339" y="1143000"/>
            <a:ext cx="26318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u="sng" dirty="0">
                <a:solidFill>
                  <a:prstClr val="black"/>
                </a:solidFill>
              </a:rPr>
              <a:t>Муниципальный долг  (млн. руб.) </a:t>
            </a:r>
          </a:p>
        </p:txBody>
      </p:sp>
      <p:graphicFrame>
        <p:nvGraphicFramePr>
          <p:cNvPr id="17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4573039" y="1176640"/>
          <a:ext cx="4603651" cy="2162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1143000"/>
            <a:ext cx="486003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prstClr val="black"/>
                </a:solidFill>
              </a:rPr>
              <a:t>Обеспечение реализации мер, 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</a:rPr>
              <a:t>направленных на покрытие дефицита бюджета и погашение долговых обязательств города в 2023 году и в плановом периоде 2024 и 2025 годов, предусматривается программой муниципальных внутренних заимствований города-курорта Пятигорска на 2023 год и программой муниципальных внутренних заимствований города-курорта Пятигорска на плановый период 2024 и 2025 годов. В программе муниципальных внутренних заимствований города-курорта Пятигорска на 2023 год и в программе муниципальных внутренних заимствований города-курорта Пятигорска на плановый период 2024 и 2025 годов отражены планируемые объемы привлечения средств в бюджет города с предельными сроками погашения и объемы погашения муниципальных долговых обязательств. </a:t>
            </a:r>
          </a:p>
          <a:p>
            <a:pPr algn="ctr"/>
            <a:r>
              <a:rPr lang="ru-RU" sz="1000" dirty="0">
                <a:solidFill>
                  <a:prstClr val="black"/>
                </a:solidFill>
              </a:rPr>
              <a:t>Для достижения целей и решения задач долговой политики, утвержденной на 2023 год и плановый период 2024 и 2025 годов, программа муниципальных внутренних заимствований города-курорта Пятигорска на 2023 год и  программа муниципальных внутренних заимствований города-курорта Пятигорска на плановый период 2024 и 2025 годов предусматривают: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179512" y="3885077"/>
          <a:ext cx="4495415" cy="278496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09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2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3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9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9004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effectLst/>
                          <a:latin typeface="Times New Roman"/>
                        </a:rPr>
                        <a:t>Наименование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2023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 dirty="0">
                          <a:effectLst/>
                          <a:latin typeface="Times New Roman"/>
                        </a:rPr>
                        <a:t>2025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00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КРЕДИТЫ КРЕДИТНЫХ ОРГАНИЗАЦИЙ В ВАЛЮТЕ Российской Федерации 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165 000,00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82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от кредитных организаций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2 265 000,00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2 263 333,00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94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>
                          <a:effectLst/>
                        </a:rPr>
                        <a:t>Погашение бюджетами городских округов кредитов от кредитных организаций в валюте Российской Федерации</a:t>
                      </a:r>
                      <a:endParaRPr lang="ru-RU" sz="800" b="0" i="0" u="none" strike="noStrike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-2 100 000,00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94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u="none" strike="noStrike" dirty="0">
                          <a:effectLst/>
                        </a:rPr>
                        <a:t>БЮДЖЕТНЫЕ КРЕДИТЫ ИЗ ДРУГИХ БЮДЖЕТОВ БЮДЖЕТНОЙ СИСТЕМЫ Российской Федерации</a:t>
                      </a:r>
                      <a:endParaRPr lang="ru-RU" sz="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1" u="none" strike="noStrike" dirty="0">
                          <a:effectLst/>
                        </a:rPr>
                        <a:t>0,00</a:t>
                      </a:r>
                      <a:endParaRPr lang="ru-RU" sz="9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6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Привлечение кредитов из других бюджетов бюджетной системы Российской Федерации бюджетами городских округов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865 000,00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879 000,00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890 000,00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624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effectLst/>
                        </a:rPr>
                        <a:t>Погашение бюджетами городских округов кредитов из других бюджетов бюджетной системы Российской Федерации в валюте Российской Федерации</a:t>
                      </a:r>
                      <a:endParaRPr lang="ru-RU" sz="8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-865 000,00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-879 000,00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u="none" strike="noStrike" dirty="0">
                          <a:effectLst/>
                        </a:rPr>
                        <a:t>-1 053 333,00</a:t>
                      </a:r>
                      <a:endParaRPr lang="ru-RU" sz="9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81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20022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4" descr="C:\Users\superuser\Desktop\слайды картинки\Maths resources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1" y="4064109"/>
            <a:ext cx="2495579" cy="2793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2411760" y="1651429"/>
          <a:ext cx="6408712" cy="4801907"/>
        </p:xfrm>
        <a:graphic>
          <a:graphicData uri="http://schemas.openxmlformats.org/drawingml/2006/table">
            <a:tbl>
              <a:tblPr>
                <a:effectLst/>
                <a:tableStyleId>{284E427A-3D55-4303-BF80-6455036E1DE7}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163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Наименование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Муниципального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образования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собственных доходов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(налоговых и неналоговых доходов) местных бюджетов по первоначальному плану на 2023г.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(тыс.руб.)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Численность постоянного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населения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 2023г.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Доля собственных доходов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местных бюджетов на душу населения на 2023г. 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(в тыс. руб./чел.)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Железноводск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452 291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217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Кисловодск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967 942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220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7,21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Минераловодский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городской округ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1 082 054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134 545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Ессентуки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940 864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117</a:t>
                      </a:r>
                      <a:r>
                        <a:rPr lang="ru-RU" sz="120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168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8,03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Пятигорск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2 103 140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211 066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243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г. Ставрополь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6 054 052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460 567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13,14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452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ВСЕГО ПО СК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25 344 235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2 792 540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u="none" strike="noStrik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9,08</a:t>
                      </a:r>
                    </a:p>
                    <a:p>
                      <a:pPr marL="0" algn="ctr" defTabSz="914400" rtl="0" eaLnBrk="1" fontAlgn="b" latinLnBrk="0" hangingPunct="1"/>
                      <a:endParaRPr lang="ru-RU" sz="1200" u="none" strike="noStrik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547664" y="274909"/>
            <a:ext cx="747431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Сравнительная информация о доле собственных доходов </a:t>
            </a:r>
          </a:p>
          <a:p>
            <a:pPr algn="ctr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(налоговых и неналоговых доходов) местных бюджетов на душу населения по отдельным городам Ставропольского края по первоначальному  плану на 2023 г.</a:t>
            </a:r>
            <a:endParaRPr lang="ru-RU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79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482802" cy="825725"/>
          </a:xfrm>
        </p:spPr>
        <p:txBody>
          <a:bodyPr/>
          <a:lstStyle/>
          <a:p>
            <a:pPr marL="0" indent="0" algn="ctr"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2021 год (%)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78"/>
            <a:ext cx="1008112" cy="1218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1412776"/>
            <a:ext cx="3669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u="sng" dirty="0"/>
              <a:t>В разрезе городов Ставропольского края: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000907"/>
              </p:ext>
            </p:extLst>
          </p:nvPr>
        </p:nvGraphicFramePr>
        <p:xfrm>
          <a:off x="999241" y="1338606"/>
          <a:ext cx="3716774" cy="533510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71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95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260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Наименование МО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950" b="1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Общая оценка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554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87,46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Благодарненский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Ипатовский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81,53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Петровский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Новоалександровский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80,04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Предгорный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79,07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Кировский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78,94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Георгиевский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г.Железноводск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Апанасенковский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Труновский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Кочубеевский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Нефтекумский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77,01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г.Невинномысск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Грачевский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Андроповский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Г.Лермонтов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Арзгирский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Левокумский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Советский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75,32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Туркменский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Минераловодский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Красногвардейский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73,68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г.Пятигорск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73,55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г.Ессентуки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72,11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Курский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Степновский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Изобильненский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71,46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Новоселицкий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70,54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Шпаковский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69,86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г.Ставрополь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68,17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г.Кисловодск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7078"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Буденновский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9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276637336"/>
              </p:ext>
            </p:extLst>
          </p:nvPr>
        </p:nvGraphicFramePr>
        <p:xfrm>
          <a:off x="4565136" y="1840090"/>
          <a:ext cx="4565176" cy="5017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827584" y="1014365"/>
            <a:ext cx="48965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/>
              <a:t>   В разрезе муниципальных образований Ставропольского края</a:t>
            </a:r>
            <a:r>
              <a:rPr lang="ru-RU" sz="1200" u="sng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40492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547664" y="116632"/>
            <a:ext cx="7128792" cy="50405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</a:rPr>
              <a:t>Основы составления проекта бюджета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908720"/>
            <a:ext cx="8139428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1400" u="sng" dirty="0"/>
              <a:t>Проект решения Думы города Пятигорска о бюджете  города-курорта Пятигорска на 20</a:t>
            </a:r>
            <a:r>
              <a:rPr lang="ru-RU" sz="1400" u="sng" dirty="0"/>
              <a:t>23</a:t>
            </a:r>
            <a:r>
              <a:rPr lang="x-none" sz="1400" u="sng" dirty="0"/>
              <a:t> год и плановый период 202</a:t>
            </a:r>
            <a:r>
              <a:rPr lang="ru-RU" sz="1400" u="sng" dirty="0"/>
              <a:t>4</a:t>
            </a:r>
            <a:r>
              <a:rPr lang="x-none" sz="1400" u="sng" dirty="0"/>
              <a:t> и 202</a:t>
            </a:r>
            <a:r>
              <a:rPr lang="ru-RU" sz="1400" u="sng" dirty="0"/>
              <a:t>5</a:t>
            </a:r>
            <a:r>
              <a:rPr lang="x-none" sz="1400" u="sng" dirty="0"/>
              <a:t> годов сформирован в соответствии с требованиями: </a:t>
            </a:r>
            <a:endParaRPr lang="ru-RU" sz="1400" u="sng" dirty="0"/>
          </a:p>
          <a:p>
            <a:r>
              <a:rPr lang="ru-RU" sz="1400" dirty="0"/>
              <a:t>- Бюджетного кодекса Российской Федерации; </a:t>
            </a:r>
          </a:p>
          <a:p>
            <a:r>
              <a:rPr lang="ru-RU" sz="1400" dirty="0"/>
              <a:t>- Налогового кодекса Российской Федерации; </a:t>
            </a:r>
          </a:p>
          <a:p>
            <a:r>
              <a:rPr lang="ru-RU" sz="1400" dirty="0"/>
              <a:t>- Послания Президента Российской Федерации Федеральному Собранию Российской Федерации от 21 апреля 2021 года;</a:t>
            </a:r>
          </a:p>
          <a:p>
            <a:r>
              <a:rPr lang="ru-RU" sz="1400" dirty="0"/>
              <a:t>- Указа 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года»;</a:t>
            </a:r>
          </a:p>
          <a:p>
            <a:r>
              <a:rPr lang="ru-RU" sz="1400" dirty="0"/>
              <a:t>- Указа Президента Российской Федерации от 21 июля 2020 года № 474 «О национальных целях развития Российской Федерации на период до 2030 года»;</a:t>
            </a:r>
          </a:p>
          <a:p>
            <a:r>
              <a:rPr lang="ru-RU" sz="1400" dirty="0"/>
              <a:t>- Стратегии социально-экономического развития города-курорта Пятигорска до 2035 года, утвержденной решением Думы города Пятигорска от 24 сентября 2020 года № 32-59 РД;</a:t>
            </a:r>
          </a:p>
          <a:p>
            <a:r>
              <a:rPr lang="ru-RU" sz="1400" dirty="0"/>
              <a:t>проекта постановления администрации города Пятигорска «Об утверждении Бюджетного прогноза города-курорта Пятигорска на период до 2028 года»;</a:t>
            </a:r>
          </a:p>
          <a:p>
            <a:r>
              <a:rPr lang="ru-RU" sz="1400" dirty="0"/>
              <a:t>- муниципальных программ города-курорта Пятигорска (далее – муниципальная программа города-курорта Пятигорска, муниципальная программа, программа), проектов изменений в муниципальные программы; </a:t>
            </a:r>
          </a:p>
          <a:p>
            <a:r>
              <a:rPr lang="ru-RU" sz="1400" dirty="0"/>
              <a:t>- основных направлений бюджетной и налоговой политики города-курорта Пятигорска на 2023 год и плановый период 2024 и 2025 годов, утвержденных постановлением администрации города Пятигорска от 05.09.2022 № 3420;</a:t>
            </a:r>
          </a:p>
          <a:p>
            <a:r>
              <a:rPr lang="ru-RU" sz="1400" dirty="0"/>
              <a:t>- основных направлений долговой политики города-курорта Пятигорска на 2023 год и плановый период 2024 и 2025 годов, утвержденных постановлением администрации города Пятигорска от 12.09.2022 № 3503;</a:t>
            </a:r>
          </a:p>
          <a:p>
            <a:r>
              <a:rPr lang="ru-RU" sz="1400" dirty="0"/>
              <a:t>- Программы оздоровления муниципальных финансов города-курорта Пятигорска на 2018-2025 годы, утвержденной постановлением администрации города Пятигорска от 30.10.2018 № 4193.</a:t>
            </a:r>
          </a:p>
        </p:txBody>
      </p:sp>
      <p:pic>
        <p:nvPicPr>
          <p:cNvPr id="5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252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1" y="302359"/>
            <a:ext cx="8149253" cy="626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 </a:t>
            </a:r>
            <a:r>
              <a:rPr lang="ru-RU" sz="1000" dirty="0"/>
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 </a:t>
            </a:r>
          </a:p>
          <a:p>
            <a:r>
              <a:rPr lang="ru-RU" sz="11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Бюджетный процесс </a:t>
            </a:r>
            <a:r>
              <a:rPr lang="ru-RU" sz="1000" dirty="0"/>
              <a:t>- деятельность по подготовке проектов бюджетов, утверждению и исполнению бюджетов, контролю исполнения, осуществлению бюджетного учета, составлению, внешней проверке, рассмотрению и утверждению бюджетной отчетности.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Бюджетные инвестиции </a:t>
            </a:r>
            <a:r>
              <a:rPr lang="ru-RU" sz="1000" dirty="0"/>
              <a:t>- бюджетные средства, направляемые на создание или увеличение за счет средств бюджета стоимости государственного (муниципального) имущества.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Бюджетный кредит </a:t>
            </a:r>
            <a:r>
              <a:rPr lang="ru-RU" sz="1000" dirty="0"/>
              <a:t>-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Государственная программа </a:t>
            </a:r>
            <a:r>
              <a:rPr lang="ru-RU" sz="1000" dirty="0"/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Государственный или муниципальный долг </a:t>
            </a:r>
            <a:r>
              <a:rPr lang="ru-RU" sz="1000" dirty="0"/>
              <a:t>-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кодексом, принятые на себя Российской Федерацией, субъектом Российской Федерации или муниципальным образованием.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Дотации</a:t>
            </a:r>
            <a:r>
              <a:rPr lang="ru-RU" sz="1000" dirty="0"/>
              <a:t> - межбюджетные трансферты, предоставляемые на безвозмездной и безвозвратной основе без установления направлений и (или) условий их использования.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Доходы бюджета </a:t>
            </a:r>
            <a:r>
              <a:rPr lang="ru-RU" sz="1000" dirty="0"/>
              <a:t>- поступающие в бюджет денежные средства, за исключением средств, являющихся в соответствии с настоящим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Межбюджетные отношения </a:t>
            </a:r>
            <a:r>
              <a:rPr lang="ru-RU" sz="1000" dirty="0"/>
              <a:t>-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Межбюджетные трансферты</a:t>
            </a:r>
            <a:r>
              <a:rPr lang="ru-RU" sz="1000" dirty="0"/>
              <a:t> -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Налоговые доходы </a:t>
            </a:r>
            <a:r>
              <a:rPr lang="ru-RU" sz="1000" dirty="0"/>
              <a:t>– поступления от уплаты налогов и сборов, установленных Налоговым кодексом Российской Федерации.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 </a:t>
            </a:r>
            <a:r>
              <a:rPr lang="ru-RU" sz="1000" b="1" dirty="0"/>
              <a:t>Неналоговые доходы </a:t>
            </a:r>
            <a:r>
              <a:rPr lang="ru-RU" sz="1000" dirty="0"/>
              <a:t>– все доходы, поступающие в соответствующий бюджет, не отнесенные к налоговым доходам и безвозмездным поступлениям.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Расходы бюджета </a:t>
            </a:r>
            <a:r>
              <a:rPr lang="ru-RU" sz="1000" dirty="0"/>
              <a:t>- 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Сбалансированность бюджета </a:t>
            </a:r>
            <a:r>
              <a:rPr lang="ru-RU" sz="1000" dirty="0"/>
              <a:t>– один из основополагающих принципов формирования и исполнения бюджета, состоящий в количественном соответствии (равновесии) бюджетных расходов доходам. В случае нарушения баланса возникает дефицит или профицит бюджета.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Субвенции</a:t>
            </a:r>
            <a:r>
              <a:rPr lang="ru-RU" sz="1000" dirty="0"/>
              <a:t> – межбюджетные трансферты, предоставляемые в целях обеспечения исполнения отдельных государственных полномочий, переданных органам местного самоуправления.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Субсидии</a:t>
            </a:r>
            <a:r>
              <a:rPr lang="ru-RU" sz="1000" dirty="0"/>
              <a:t> – межбюджетные трансферты, предоставляемые в целях </a:t>
            </a:r>
            <a:r>
              <a:rPr lang="ru-RU" sz="1000" dirty="0" err="1"/>
              <a:t>софинансирования</a:t>
            </a:r>
            <a:r>
              <a:rPr lang="ru-RU" sz="1000" dirty="0"/>
              <a:t> расходов на решение вопросов местного значения. </a:t>
            </a:r>
          </a:p>
          <a:p>
            <a:r>
              <a:rPr lang="ru-RU" sz="1000" dirty="0">
                <a:solidFill>
                  <a:srgbClr val="FF0000"/>
                </a:solidFill>
              </a:rPr>
              <a:t></a:t>
            </a:r>
            <a:r>
              <a:rPr lang="ru-RU" sz="1000" dirty="0"/>
              <a:t> </a:t>
            </a:r>
            <a:r>
              <a:rPr lang="ru-RU" sz="1000" b="1" dirty="0"/>
              <a:t>Устойчивость бюджета </a:t>
            </a:r>
            <a:r>
              <a:rPr lang="ru-RU" sz="1000" dirty="0"/>
              <a:t>- состояние бюджета, при котором обеспечивается нормальное функционирование субъекта публичной власти, реализация всех закрепленных за ним полномочий на основе полного и своевременного финансирования предусмотренных по бюджету расходов, включая погашение и обслуживание внутреннего и внешнего долга.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-118556"/>
            <a:ext cx="747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Глоссарий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497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111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3" y="274638"/>
            <a:ext cx="7254993" cy="12821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effectLst/>
                <a:latin typeface="+mn-lt"/>
              </a:rPr>
              <a:t>Контактная информация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cs typeface="Times New Roman" pitchFamily="18" charset="0"/>
              </a:rPr>
              <a:t> МУ «Финансовое управление администрации г.Пятигорска»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  <a:endParaRPr lang="ru-RU" sz="2400" dirty="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4325" y="2397621"/>
            <a:ext cx="81438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МУ «Финансовое управление администрации города Пятигорска» электронный адрес: fupytg@minfin.stavkray.ru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Начальник: Сагайдак Лариса Дмитриевна, 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	Приемная: </a:t>
            </a:r>
            <a:r>
              <a:rPr lang="ru-RU" dirty="0">
                <a:latin typeface="Constantia" pitchFamily="18" charset="0"/>
                <a:cs typeface="Arial" charset="0"/>
              </a:rPr>
              <a:t>Асланянц Джульетта Сергеевна, </a:t>
            </a: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33-56-92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Топалова Оксана Владимировна, 33-51-52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Новикова Алла Николаевна, 97-31-54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  <a:t>Зам. начальника: Ершова Надежда Владимировна, 39-18-04</a:t>
            </a:r>
            <a:br>
              <a:rPr lang="ru-RU" dirty="0">
                <a:solidFill>
                  <a:prstClr val="black"/>
                </a:solidFill>
                <a:latin typeface="Constantia" pitchFamily="18" charset="0"/>
                <a:cs typeface="Arial" charset="0"/>
              </a:rPr>
            </a:br>
            <a:endParaRPr lang="ru-RU" dirty="0">
              <a:solidFill>
                <a:prstClr val="black"/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4" name="Picture 2" descr="https://img2.freepng.ru/20180614/gac/kisspng-business-email-shasta-meadows-elementary-school-5b221dda564504.4598495515289625223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800601"/>
            <a:ext cx="2613023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907704" y="260655"/>
            <a:ext cx="6786284" cy="3870850"/>
            <a:chOff x="-42927" y="-144463"/>
            <a:chExt cx="9196635" cy="6602617"/>
          </a:xfrm>
        </p:grpSpPr>
        <p:sp>
          <p:nvSpPr>
            <p:cNvPr id="12" name="TextBox 11"/>
            <p:cNvSpPr txBox="1"/>
            <p:nvPr/>
          </p:nvSpPr>
          <p:spPr>
            <a:xfrm>
              <a:off x="-42927" y="1252880"/>
              <a:ext cx="4688562" cy="51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БЮДЖЕТНАЯ ПОЛИТИКА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5146" y="1311285"/>
              <a:ext cx="4688562" cy="51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accent1">
                      <a:lumMod val="50000"/>
                    </a:schemeClr>
                  </a:solidFill>
                  <a:latin typeface="+mn-lt"/>
                </a:defRPr>
              </a:lvl1pPr>
            </a:lstStyle>
            <a:p>
              <a:r>
                <a:rPr lang="ru-RU" sz="1400" dirty="0"/>
                <a:t>НАЛОГОВАЯ ПОЛИТИКА</a:t>
              </a:r>
            </a:p>
          </p:txBody>
        </p:sp>
        <p:cxnSp>
          <p:nvCxnSpPr>
            <p:cNvPr id="14" name="Прямая соединительная линия 13"/>
            <p:cNvCxnSpPr/>
            <p:nvPr/>
          </p:nvCxnSpPr>
          <p:spPr>
            <a:xfrm>
              <a:off x="268922" y="2746767"/>
              <a:ext cx="8579224" cy="17929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268922" y="3983896"/>
              <a:ext cx="8579224" cy="17929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268922" y="5221025"/>
              <a:ext cx="8579224" cy="17929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408709" y="1508486"/>
              <a:ext cx="0" cy="4949668"/>
            </a:xfrm>
            <a:prstGeom prst="line">
              <a:avLst/>
            </a:prstGeom>
            <a:ln w="15875">
              <a:solidFill>
                <a:schemeClr val="accent5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17" y="1781765"/>
              <a:ext cx="810245" cy="810245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1" name="Прямоугольник 20"/>
            <p:cNvSpPr/>
            <p:nvPr/>
          </p:nvSpPr>
          <p:spPr>
            <a:xfrm>
              <a:off x="5621187" y="1781764"/>
              <a:ext cx="3501760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Стимулирование инвестиционной активности</a:t>
              </a:r>
              <a:endParaRPr lang="ru-RU" sz="1200" dirty="0">
                <a:latin typeface="+mn-lt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8560" y="2967454"/>
              <a:ext cx="802602" cy="787940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5" name="Прямоугольник 24"/>
            <p:cNvSpPr/>
            <p:nvPr/>
          </p:nvSpPr>
          <p:spPr>
            <a:xfrm>
              <a:off x="5621187" y="3050772"/>
              <a:ext cx="3501760" cy="80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Оценка эффективности налоговых расходов</a:t>
              </a:r>
              <a:endParaRPr lang="ru-RU" sz="1200" dirty="0">
                <a:latin typeface="+mn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5629816" y="4145220"/>
              <a:ext cx="3514184" cy="1456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Повышение эффективности управления муниципальными активами </a:t>
              </a:r>
            </a:p>
          </p:txBody>
        </p:sp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17" y="4225025"/>
              <a:ext cx="834084" cy="779934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2" name="Прямоугольник 31"/>
            <p:cNvSpPr/>
            <p:nvPr/>
          </p:nvSpPr>
          <p:spPr>
            <a:xfrm>
              <a:off x="5621187" y="5321719"/>
              <a:ext cx="3370749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Совершенствование налогового администрирования</a:t>
              </a:r>
            </a:p>
          </p:txBody>
        </p:sp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914" y="5440510"/>
              <a:ext cx="810245" cy="804539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" name="Прямоугольник 1"/>
            <p:cNvSpPr/>
            <p:nvPr/>
          </p:nvSpPr>
          <p:spPr>
            <a:xfrm>
              <a:off x="1120570" y="1706727"/>
              <a:ext cx="3288139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Достижение показателей национальных целей и задач развития 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32" y="1776311"/>
              <a:ext cx="859175" cy="831322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1134757" y="2663677"/>
              <a:ext cx="3330389" cy="14569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Повышение эффективности и результативности бюджетных расходов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21" y="2976593"/>
              <a:ext cx="855686" cy="828000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8" name="Прямоугольник 7"/>
            <p:cNvSpPr/>
            <p:nvPr/>
          </p:nvSpPr>
          <p:spPr>
            <a:xfrm>
              <a:off x="1148945" y="4265433"/>
              <a:ext cx="3302011" cy="809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Развитие инициативного бюджетирования</a:t>
              </a:r>
            </a:p>
          </p:txBody>
        </p:sp>
        <p:sp>
          <p:nvSpPr>
            <p:cNvPr id="9" name="AutoShape 2" descr="https://bgpravda.ru/wp-content/uploads/2022/08/emhyzqfjwry-e1632308694121.jpg"/>
            <p:cNvSpPr>
              <a:spLocks noChangeAspect="1" noChangeArrowheads="1"/>
            </p:cNvSpPr>
            <p:nvPr/>
          </p:nvSpPr>
          <p:spPr bwMode="auto">
            <a:xfrm>
              <a:off x="155575" y="-144463"/>
              <a:ext cx="304800" cy="304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200"/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51" y="4199296"/>
              <a:ext cx="832479" cy="831391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22" name="Прямоугольник 21"/>
            <p:cNvSpPr/>
            <p:nvPr/>
          </p:nvSpPr>
          <p:spPr>
            <a:xfrm>
              <a:off x="1120570" y="5321719"/>
              <a:ext cx="3288139" cy="1133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dirty="0">
                  <a:latin typeface="+mn-lt"/>
                  <a:ea typeface="Times New Roman" panose="02020603050405020304" pitchFamily="18" charset="0"/>
                </a:rPr>
                <a:t>Сохранение высокого уровня открытости бюджетного процесса</a:t>
              </a:r>
            </a:p>
          </p:txBody>
        </p:sp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627" y="5409130"/>
              <a:ext cx="848373" cy="831600"/>
            </a:xfrm>
            <a:prstGeom prst="flowChartConnector">
              <a:avLst/>
            </a:prstGeom>
            <a:ln w="50800">
              <a:solidFill>
                <a:schemeClr val="accent1">
                  <a:lumMod val="50000"/>
                </a:schemeClr>
              </a:solidFill>
            </a:ln>
          </p:spPr>
        </p:pic>
      </p:grpSp>
      <p:grpSp>
        <p:nvGrpSpPr>
          <p:cNvPr id="29" name="Группа 28"/>
          <p:cNvGrpSpPr/>
          <p:nvPr/>
        </p:nvGrpSpPr>
        <p:grpSpPr>
          <a:xfrm>
            <a:off x="705907" y="4376481"/>
            <a:ext cx="8060788" cy="2255745"/>
            <a:chOff x="1013013" y="1069240"/>
            <a:chExt cx="7689350" cy="5576968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1013013" y="1693151"/>
              <a:ext cx="3810000" cy="1424829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8274" y="1140924"/>
              <a:ext cx="2729495" cy="59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accent1">
                      <a:lumMod val="50000"/>
                    </a:schemeClr>
                  </a:solidFill>
                  <a:latin typeface="+mn-lt"/>
                </a:rPr>
                <a:t>ЦЕЛИ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74985" y="1069240"/>
              <a:ext cx="3104562" cy="597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>
                  <a:solidFill>
                    <a:schemeClr val="accent1">
                      <a:lumMod val="50000"/>
                    </a:schemeClr>
                  </a:solidFill>
                  <a:latin typeface="+mn-lt"/>
                </a:defRPr>
              </a:lvl1pPr>
            </a:lstStyle>
            <a:p>
              <a:r>
                <a:rPr lang="ru-RU" sz="1200" dirty="0"/>
                <a:t>ЗАДАЧИ</a:t>
              </a:r>
              <a:endParaRPr lang="ru-RU" sz="1100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120569" y="1733441"/>
              <a:ext cx="3288140" cy="92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сохранение объёма муниципального долга на экономически безопасном уровне</a:t>
              </a:r>
            </a:p>
          </p:txBody>
        </p:sp>
        <p:sp>
          <p:nvSpPr>
            <p:cNvPr id="37" name="Пятиугольник 36"/>
            <p:cNvSpPr/>
            <p:nvPr/>
          </p:nvSpPr>
          <p:spPr>
            <a:xfrm>
              <a:off x="1013013" y="3256676"/>
              <a:ext cx="3810000" cy="1539440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8" name="Пятиугольник 37"/>
            <p:cNvSpPr/>
            <p:nvPr/>
          </p:nvSpPr>
          <p:spPr>
            <a:xfrm>
              <a:off x="1013013" y="4934815"/>
              <a:ext cx="3810000" cy="1697137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9" name="Пятиугольник 38"/>
            <p:cNvSpPr/>
            <p:nvPr/>
          </p:nvSpPr>
          <p:spPr>
            <a:xfrm rot="10800000">
              <a:off x="4823013" y="1693150"/>
              <a:ext cx="3810000" cy="1424829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0" name="Пятиугольник 39"/>
            <p:cNvSpPr/>
            <p:nvPr/>
          </p:nvSpPr>
          <p:spPr>
            <a:xfrm rot="10800000">
              <a:off x="4823013" y="4934815"/>
              <a:ext cx="3810000" cy="1697137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Пятиугольник 40"/>
            <p:cNvSpPr/>
            <p:nvPr/>
          </p:nvSpPr>
          <p:spPr>
            <a:xfrm rot="10800000">
              <a:off x="4823012" y="3225434"/>
              <a:ext cx="3810000" cy="1539440"/>
            </a:xfrm>
            <a:prstGeom prst="homePlate">
              <a:avLst/>
            </a:prstGeom>
            <a:gradFill flip="none" rotWithShape="1">
              <a:gsLst>
                <a:gs pos="0">
                  <a:schemeClr val="accent5"/>
                </a:gs>
                <a:gs pos="39000">
                  <a:srgbClr val="E0E0E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4064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8000" rIns="0" anchor="ctr"/>
            <a:lstStyle/>
            <a:p>
              <a:pPr>
                <a:lnSpc>
                  <a:spcPts val="1400"/>
                </a:lnSpc>
              </a:pPr>
              <a:endParaRPr lang="ru-RU" sz="1100" b="1" dirty="0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1120569" y="3426231"/>
              <a:ext cx="3288140" cy="92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минимизация расходов городского бюджета по обслуживанию муниципального долга</a:t>
              </a: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120569" y="4877626"/>
              <a:ext cx="3288140" cy="1295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управление рисками, связанными с осуществлением заимствований и управлением муниципальным долгом</a:t>
              </a: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307755" y="1792717"/>
              <a:ext cx="3288140" cy="9298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ежегодное сокращение доли  муниципального долга на 3% к сумме доходов</a:t>
              </a: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5307754" y="4985708"/>
              <a:ext cx="3288140" cy="16605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снижение объема муниципального долга с 55% до 46% от суммы доходов в период </a:t>
              </a:r>
            </a:p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2023-2025 гг</a:t>
              </a:r>
            </a:p>
            <a:p>
              <a:endParaRPr lang="ru-RU" sz="1100" dirty="0">
                <a:latin typeface="+mn-lt"/>
                <a:ea typeface="Times New Roman" panose="02020603050405020304" pitchFamily="18" charset="0"/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5315630" y="3222896"/>
              <a:ext cx="3386733" cy="12951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привлечение коммерческих кредитов п</a:t>
              </a:r>
            </a:p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о ставке не выше уровня ключевой </a:t>
              </a:r>
            </a:p>
            <a:p>
              <a:r>
                <a:rPr lang="ru-RU" sz="1100" dirty="0">
                  <a:latin typeface="+mn-lt"/>
                  <a:ea typeface="Times New Roman" panose="02020603050405020304" pitchFamily="18" charset="0"/>
                </a:rPr>
                <a:t>ставки + 1%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076985" y="4189598"/>
            <a:ext cx="32459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ДОЛГОВАЯ ПОЛИТИКА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23031" y="4140989"/>
            <a:ext cx="8364761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C:\Users\superuser\Desktop\герб пятигорска.png">
            <a:extLst>
              <a:ext uri="{FF2B5EF4-FFF2-40B4-BE49-F238E27FC236}">
                <a16:creationId xmlns:a16="http://schemas.microsoft.com/office/drawing/2014/main" id="{845B6CEE-6DF6-48C8-9C81-23CBDA8E7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4044C0-538D-4640-9FEC-1BFA21FE33E0}"/>
              </a:ext>
            </a:extLst>
          </p:cNvPr>
          <p:cNvSpPr/>
          <p:nvPr/>
        </p:nvSpPr>
        <p:spPr>
          <a:xfrm>
            <a:off x="1193643" y="-1"/>
            <a:ext cx="75003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</a:rPr>
              <a:t>Основные задачи и приоритетные направления бюджетной, налоговой и долговой политики города Пятигорска на 2023 год и плановый период 2024 и 2025 годов</a:t>
            </a:r>
          </a:p>
        </p:txBody>
      </p:sp>
      <p:pic>
        <p:nvPicPr>
          <p:cNvPr id="1026" name="Picture 2" descr="Par Robert Godbout, FSA, FICA, conseiller associé &amp;nbsp; La Loi sur les...">
            <a:extLst>
              <a:ext uri="{FF2B5EF4-FFF2-40B4-BE49-F238E27FC236}">
                <a16:creationId xmlns:a16="http://schemas.microsoft.com/office/drawing/2014/main" id="{DC7242F8-9C32-406D-BA49-FD234493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76" y="1707430"/>
            <a:ext cx="1751932" cy="1959139"/>
          </a:xfrm>
          <a:prstGeom prst="rect">
            <a:avLst/>
          </a:prstGeom>
          <a:noFill/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6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715448"/>
              </p:ext>
            </p:extLst>
          </p:nvPr>
        </p:nvGraphicFramePr>
        <p:xfrm>
          <a:off x="126224" y="1052736"/>
          <a:ext cx="8766257" cy="5750939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245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978">
                  <a:extLst>
                    <a:ext uri="{9D8B030D-6E8A-4147-A177-3AD203B41FA5}">
                      <a16:colId xmlns:a16="http://schemas.microsoft.com/office/drawing/2014/main" val="2127498047"/>
                    </a:ext>
                  </a:extLst>
                </a:gridCol>
                <a:gridCol w="530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0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2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21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6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6504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71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66766"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консервативный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целевой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вариант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796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 населения (среднегодовая)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927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 население (среднегодовая)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214,8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212,9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213,2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215,3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4838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рождаемости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родившихся на 1000 человек населения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7,6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37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Общий коэффициент смертности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умерших на 1000 человек населения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04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производства по виду деятельности «Строительство»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к предыдущему году в сопоставимых ценах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127,4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6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Ввод в действие жилых домов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кв. м. общей площади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113,1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114,2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45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Оборот розничной торговли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140630,0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151631,0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153053,0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153540,0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161876,7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165205,4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165590,0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171191,0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177827,1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178926,6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769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малых и средних предприятий, включая микропредприятия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единиц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2568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2654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2645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2672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833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Среднесписочная численность работников организаций (без внешних совместителей)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177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начисленная среднемесячная заработная плата работников организаций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36902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39374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40112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42051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43201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44575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46225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3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Фонд заработной платы работников организаций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млн .руб. 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25840,2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27404,3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28062,4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28062,4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29318,1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30327,2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30327,2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31184,6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32560,9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32893,7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3551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начисленная заработная плата наемных работников в организациях, у индивидуальных предпринимателей и физических лиц (среднемесячный доход от трудовой деятельности)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рублей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25927,0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27716,0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28208,5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28208,5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29656,1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30465,2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30465,2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31495,8</a:t>
                      </a:r>
                      <a:endParaRPr lang="ru-RU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32689,2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7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32689,2</a:t>
                      </a:r>
                      <a:endParaRPr lang="ru-RU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161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зарегистрированной безработицы (на конец года)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4105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российских туристов, посетивших муниципальное образование (резидентов)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чел.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239,1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246,8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266,4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273,6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280,5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2073"/>
            <a:ext cx="5832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Основные показатели социально-экономического развития города Пятигорска за 2022 год </a:t>
            </a:r>
          </a:p>
          <a:p>
            <a:pPr algn="ctr"/>
            <a:r>
              <a:rPr lang="ru-RU" b="1" dirty="0"/>
              <a:t>и на плановый период 2023-2025 гг.</a:t>
            </a:r>
          </a:p>
        </p:txBody>
      </p:sp>
      <p:pic>
        <p:nvPicPr>
          <p:cNvPr id="4" name="Picture 2" descr="C:\Users\superuser\Desktop\СЛАЙДЫ!!!!!!!\Новая папка\Картинки для бюджета\kissclipart-economy-png-clipart-climate-change-economy-clip-ar-b3661520985c006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073"/>
            <a:ext cx="2088232" cy="114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9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77000">
              <a:schemeClr val="bg2">
                <a:lumMod val="50000"/>
                <a:lumOff val="50000"/>
                <a:alpha val="43000"/>
              </a:schemeClr>
            </a:gs>
            <a:gs pos="98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39389" y="18944"/>
            <a:ext cx="7270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Основные характеристики бюджета города-курорта </a:t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Пятигорска по первоначальному плану на 2022,2023, 2024,2025гг.                                                                        </a:t>
            </a:r>
          </a:p>
        </p:txBody>
      </p:sp>
      <p:grpSp>
        <p:nvGrpSpPr>
          <p:cNvPr id="99" name="Group 72">
            <a:extLst>
              <a:ext uri="{FF2B5EF4-FFF2-40B4-BE49-F238E27FC236}">
                <a16:creationId xmlns:a16="http://schemas.microsoft.com/office/drawing/2014/main" id="{10759EEA-4DAA-4F9A-AD29-01E6EADC95A5}"/>
              </a:ext>
            </a:extLst>
          </p:cNvPr>
          <p:cNvGrpSpPr/>
          <p:nvPr/>
        </p:nvGrpSpPr>
        <p:grpSpPr>
          <a:xfrm>
            <a:off x="3414959" y="3004788"/>
            <a:ext cx="292945" cy="339927"/>
            <a:chOff x="4590585" y="2282878"/>
            <a:chExt cx="3010830" cy="1205706"/>
          </a:xfrm>
        </p:grpSpPr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60EF2850-95AA-4AD3-B539-F5961CDD10C5}"/>
                </a:ext>
              </a:extLst>
            </p:cNvPr>
            <p:cNvSpPr/>
            <p:nvPr/>
          </p:nvSpPr>
          <p:spPr>
            <a:xfrm>
              <a:off x="4590585" y="2282878"/>
              <a:ext cx="3010830" cy="861775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endParaRPr lang="ru-RU" b="1" cap="all" dirty="0">
                <a:solidFill>
                  <a:prstClr val="black"/>
                </a:solidFill>
              </a:endParaRPr>
            </a:p>
            <a:p>
              <a:pPr algn="ctr"/>
              <a:endParaRPr lang="en-US" b="1" cap="all" dirty="0">
                <a:solidFill>
                  <a:prstClr val="black"/>
                </a:solidFill>
              </a:endParaRPr>
            </a:p>
          </p:txBody>
        </p:sp>
        <p:sp>
          <p:nvSpPr>
            <p:cNvPr id="101" name="Rectangle 71">
              <a:extLst>
                <a:ext uri="{FF2B5EF4-FFF2-40B4-BE49-F238E27FC236}">
                  <a16:creationId xmlns:a16="http://schemas.microsoft.com/office/drawing/2014/main" id="{57F5BF76-D84B-4A2C-B123-341815B81F8D}"/>
                </a:ext>
              </a:extLst>
            </p:cNvPr>
            <p:cNvSpPr/>
            <p:nvPr/>
          </p:nvSpPr>
          <p:spPr>
            <a:xfrm>
              <a:off x="4590585" y="3088473"/>
              <a:ext cx="2248110" cy="400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064080" y="634616"/>
            <a:ext cx="7339684" cy="3332839"/>
            <a:chOff x="487437" y="1210863"/>
            <a:chExt cx="8437429" cy="4339679"/>
          </a:xfrm>
        </p:grpSpPr>
        <p:grpSp>
          <p:nvGrpSpPr>
            <p:cNvPr id="119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4470801" y="1247781"/>
              <a:ext cx="2114550" cy="4216277"/>
              <a:chOff x="4674393" y="1204913"/>
              <a:chExt cx="2819400" cy="4801699"/>
            </a:xfrm>
          </p:grpSpPr>
          <p:sp>
            <p:nvSpPr>
              <p:cNvPr id="120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74393" y="2101363"/>
                <a:ext cx="2819400" cy="390524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ln w="12700">
                    <a:solidFill>
                      <a:srgbClr val="212745">
                        <a:satMod val="155000"/>
                      </a:srgbClr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endParaRPr>
              </a:p>
            </p:txBody>
          </p:sp>
          <p:grpSp>
            <p:nvGrpSpPr>
              <p:cNvPr id="121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204913"/>
                <a:ext cx="363538" cy="885825"/>
                <a:chOff x="5915025" y="1204913"/>
                <a:chExt cx="363538" cy="885825"/>
              </a:xfrm>
            </p:grpSpPr>
            <p:sp>
              <p:nvSpPr>
                <p:cNvPr id="123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4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5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3527" y="1365663"/>
                  <a:ext cx="77872" cy="388524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6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7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8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2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0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1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2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33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400">
                    <a:ln w="12700">
                      <a:solidFill>
                        <a:srgbClr val="212745">
                          <a:satMod val="155000"/>
                        </a:srgbClr>
                      </a:solidFill>
                      <a:prstDash val="solid"/>
                    </a:ln>
                    <a:solidFill>
                      <a:srgbClr val="B4DCFA">
                        <a:tint val="85000"/>
                        <a:satMod val="155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94" name="Group 61">
              <a:extLst>
                <a:ext uri="{FF2B5EF4-FFF2-40B4-BE49-F238E27FC236}">
                  <a16:creationId xmlns:a16="http://schemas.microsoft.com/office/drawing/2014/main" id="{41DAAF18-CBD4-4F15-B976-24E928A33B66}"/>
                </a:ext>
              </a:extLst>
            </p:cNvPr>
            <p:cNvGrpSpPr/>
            <p:nvPr/>
          </p:nvGrpSpPr>
          <p:grpSpPr>
            <a:xfrm>
              <a:off x="2332754" y="1236492"/>
              <a:ext cx="2076397" cy="4242915"/>
              <a:chOff x="4635601" y="1050925"/>
              <a:chExt cx="2819400" cy="5302215"/>
            </a:xfrm>
          </p:grpSpPr>
          <p:sp>
            <p:nvSpPr>
              <p:cNvPr id="95" name="Oval 11">
                <a:extLst>
                  <a:ext uri="{FF2B5EF4-FFF2-40B4-BE49-F238E27FC236}">
                    <a16:creationId xmlns:a16="http://schemas.microsoft.com/office/drawing/2014/main" id="{03ACD799-08ED-46A6-91C1-2AB5674C3270}"/>
                  </a:ext>
                </a:extLst>
              </p:cNvPr>
              <p:cNvSpPr/>
              <p:nvPr/>
            </p:nvSpPr>
            <p:spPr>
              <a:xfrm>
                <a:off x="4635601" y="2212365"/>
                <a:ext cx="2819400" cy="414077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96" name="Group 15">
                <a:extLst>
                  <a:ext uri="{FF2B5EF4-FFF2-40B4-BE49-F238E27FC236}">
                    <a16:creationId xmlns:a16="http://schemas.microsoft.com/office/drawing/2014/main" id="{82D5EF44-1C50-41A1-BA8F-7DE0228BD9B2}"/>
                  </a:ext>
                </a:extLst>
              </p:cNvPr>
              <p:cNvGrpSpPr/>
              <p:nvPr/>
            </p:nvGrpSpPr>
            <p:grpSpPr>
              <a:xfrm>
                <a:off x="5914231" y="1050925"/>
                <a:ext cx="363538" cy="1039813"/>
                <a:chOff x="5915025" y="1050925"/>
                <a:chExt cx="363538" cy="1039813"/>
              </a:xfrm>
            </p:grpSpPr>
            <p:sp>
              <p:nvSpPr>
                <p:cNvPr id="97" name="Line 41">
                  <a:extLst>
                    <a:ext uri="{FF2B5EF4-FFF2-40B4-BE49-F238E27FC236}">
                      <a16:creationId xmlns:a16="http://schemas.microsoft.com/office/drawing/2014/main" id="{CAF5A50F-CB6A-4716-8A5F-154761856E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096000" y="1050925"/>
                  <a:ext cx="0" cy="1905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8" name="Rectangle 41">
                  <a:extLst>
                    <a:ext uri="{FF2B5EF4-FFF2-40B4-BE49-F238E27FC236}">
                      <a16:creationId xmlns:a16="http://schemas.microsoft.com/office/drawing/2014/main" id="{D24D3A9B-015E-42CE-A333-AE22E131C9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652588"/>
                  <a:ext cx="11113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Rectangle 42">
                  <a:extLst>
                    <a:ext uri="{FF2B5EF4-FFF2-40B4-BE49-F238E27FC236}">
                      <a16:creationId xmlns:a16="http://schemas.microsoft.com/office/drawing/2014/main" id="{20B0294D-603E-4E28-BAE3-330F59FDA6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86475" y="1236663"/>
                  <a:ext cx="20638" cy="495300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0" name="Freeform 49">
                  <a:extLst>
                    <a:ext uri="{FF2B5EF4-FFF2-40B4-BE49-F238E27FC236}">
                      <a16:creationId xmlns:a16="http://schemas.microsoft.com/office/drawing/2014/main" id="{BAF39EF7-97EC-410A-B6BC-7C753ADF2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8375" y="1241425"/>
                  <a:ext cx="73025" cy="512763"/>
                </a:xfrm>
                <a:custGeom>
                  <a:avLst/>
                  <a:gdLst>
                    <a:gd name="T0" fmla="*/ 122 w 186"/>
                    <a:gd name="T1" fmla="*/ 0 h 1293"/>
                    <a:gd name="T2" fmla="*/ 127 w 186"/>
                    <a:gd name="T3" fmla="*/ 12 h 1293"/>
                    <a:gd name="T4" fmla="*/ 153 w 186"/>
                    <a:gd name="T5" fmla="*/ 92 h 1293"/>
                    <a:gd name="T6" fmla="*/ 173 w 186"/>
                    <a:gd name="T7" fmla="*/ 167 h 1293"/>
                    <a:gd name="T8" fmla="*/ 185 w 186"/>
                    <a:gd name="T9" fmla="*/ 257 h 1293"/>
                    <a:gd name="T10" fmla="*/ 186 w 186"/>
                    <a:gd name="T11" fmla="*/ 352 h 1293"/>
                    <a:gd name="T12" fmla="*/ 174 w 186"/>
                    <a:gd name="T13" fmla="*/ 424 h 1293"/>
                    <a:gd name="T14" fmla="*/ 160 w 186"/>
                    <a:gd name="T15" fmla="*/ 471 h 1293"/>
                    <a:gd name="T16" fmla="*/ 139 w 186"/>
                    <a:gd name="T17" fmla="*/ 516 h 1293"/>
                    <a:gd name="T18" fmla="*/ 112 w 186"/>
                    <a:gd name="T19" fmla="*/ 558 h 1293"/>
                    <a:gd name="T20" fmla="*/ 95 w 186"/>
                    <a:gd name="T21" fmla="*/ 577 h 1293"/>
                    <a:gd name="T22" fmla="*/ 78 w 186"/>
                    <a:gd name="T23" fmla="*/ 598 h 1293"/>
                    <a:gd name="T24" fmla="*/ 50 w 186"/>
                    <a:gd name="T25" fmla="*/ 641 h 1293"/>
                    <a:gd name="T26" fmla="*/ 29 w 186"/>
                    <a:gd name="T27" fmla="*/ 689 h 1293"/>
                    <a:gd name="T28" fmla="*/ 13 w 186"/>
                    <a:gd name="T29" fmla="*/ 739 h 1293"/>
                    <a:gd name="T30" fmla="*/ 0 w 186"/>
                    <a:gd name="T31" fmla="*/ 819 h 1293"/>
                    <a:gd name="T32" fmla="*/ 2 w 186"/>
                    <a:gd name="T33" fmla="*/ 930 h 1293"/>
                    <a:gd name="T34" fmla="*/ 17 w 186"/>
                    <a:gd name="T35" fmla="*/ 1037 h 1293"/>
                    <a:gd name="T36" fmla="*/ 43 w 186"/>
                    <a:gd name="T37" fmla="*/ 1136 h 1293"/>
                    <a:gd name="T38" fmla="*/ 74 w 186"/>
                    <a:gd name="T39" fmla="*/ 1217 h 1293"/>
                    <a:gd name="T40" fmla="*/ 107 w 186"/>
                    <a:gd name="T41" fmla="*/ 1276 h 1293"/>
                    <a:gd name="T42" fmla="*/ 122 w 186"/>
                    <a:gd name="T43" fmla="*/ 1293 h 1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6" h="1293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2"/>
                      </a:lnTo>
                      <a:lnTo>
                        <a:pt x="173" y="167"/>
                      </a:lnTo>
                      <a:lnTo>
                        <a:pt x="185" y="257"/>
                      </a:lnTo>
                      <a:lnTo>
                        <a:pt x="186" y="352"/>
                      </a:lnTo>
                      <a:lnTo>
                        <a:pt x="174" y="424"/>
                      </a:lnTo>
                      <a:lnTo>
                        <a:pt x="160" y="471"/>
                      </a:lnTo>
                      <a:lnTo>
                        <a:pt x="139" y="516"/>
                      </a:lnTo>
                      <a:lnTo>
                        <a:pt x="112" y="558"/>
                      </a:lnTo>
                      <a:lnTo>
                        <a:pt x="95" y="577"/>
                      </a:lnTo>
                      <a:lnTo>
                        <a:pt x="78" y="598"/>
                      </a:lnTo>
                      <a:lnTo>
                        <a:pt x="50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19"/>
                      </a:lnTo>
                      <a:lnTo>
                        <a:pt x="2" y="930"/>
                      </a:lnTo>
                      <a:lnTo>
                        <a:pt x="17" y="1037"/>
                      </a:lnTo>
                      <a:lnTo>
                        <a:pt x="43" y="1136"/>
                      </a:lnTo>
                      <a:lnTo>
                        <a:pt x="74" y="1217"/>
                      </a:lnTo>
                      <a:lnTo>
                        <a:pt x="107" y="1276"/>
                      </a:lnTo>
                      <a:lnTo>
                        <a:pt x="122" y="1293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1" name="Freeform 50">
                  <a:extLst>
                    <a:ext uri="{FF2B5EF4-FFF2-40B4-BE49-F238E27FC236}">
                      <a16:creationId xmlns:a16="http://schemas.microsoft.com/office/drawing/2014/main" id="{F25206E8-108A-4D58-B3A9-BEB694D8B1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9488" y="1204913"/>
                  <a:ext cx="73025" cy="73025"/>
                </a:xfrm>
                <a:custGeom>
                  <a:avLst/>
                  <a:gdLst>
                    <a:gd name="T0" fmla="*/ 0 w 184"/>
                    <a:gd name="T1" fmla="*/ 92 h 184"/>
                    <a:gd name="T2" fmla="*/ 2 w 184"/>
                    <a:gd name="T3" fmla="*/ 112 h 184"/>
                    <a:gd name="T4" fmla="*/ 15 w 184"/>
                    <a:gd name="T5" fmla="*/ 144 h 184"/>
                    <a:gd name="T6" fmla="*/ 40 w 184"/>
                    <a:gd name="T7" fmla="*/ 170 h 184"/>
                    <a:gd name="T8" fmla="*/ 73 w 184"/>
                    <a:gd name="T9" fmla="*/ 183 h 184"/>
                    <a:gd name="T10" fmla="*/ 92 w 184"/>
                    <a:gd name="T11" fmla="*/ 184 h 184"/>
                    <a:gd name="T12" fmla="*/ 92 w 184"/>
                    <a:gd name="T13" fmla="*/ 184 h 184"/>
                    <a:gd name="T14" fmla="*/ 110 w 184"/>
                    <a:gd name="T15" fmla="*/ 183 h 184"/>
                    <a:gd name="T16" fmla="*/ 144 w 184"/>
                    <a:gd name="T17" fmla="*/ 170 h 184"/>
                    <a:gd name="T18" fmla="*/ 169 w 184"/>
                    <a:gd name="T19" fmla="*/ 144 h 184"/>
                    <a:gd name="T20" fmla="*/ 183 w 184"/>
                    <a:gd name="T21" fmla="*/ 112 h 184"/>
                    <a:gd name="T22" fmla="*/ 184 w 184"/>
                    <a:gd name="T23" fmla="*/ 92 h 184"/>
                    <a:gd name="T24" fmla="*/ 184 w 184"/>
                    <a:gd name="T25" fmla="*/ 92 h 184"/>
                    <a:gd name="T26" fmla="*/ 183 w 184"/>
                    <a:gd name="T27" fmla="*/ 74 h 184"/>
                    <a:gd name="T28" fmla="*/ 169 w 184"/>
                    <a:gd name="T29" fmla="*/ 42 h 184"/>
                    <a:gd name="T30" fmla="*/ 144 w 184"/>
                    <a:gd name="T31" fmla="*/ 16 h 184"/>
                    <a:gd name="T32" fmla="*/ 110 w 184"/>
                    <a:gd name="T33" fmla="*/ 2 h 184"/>
                    <a:gd name="T34" fmla="*/ 92 w 184"/>
                    <a:gd name="T35" fmla="*/ 0 h 184"/>
                    <a:gd name="T36" fmla="*/ 92 w 184"/>
                    <a:gd name="T37" fmla="*/ 0 h 184"/>
                    <a:gd name="T38" fmla="*/ 73 w 184"/>
                    <a:gd name="T39" fmla="*/ 2 h 184"/>
                    <a:gd name="T40" fmla="*/ 40 w 184"/>
                    <a:gd name="T41" fmla="*/ 16 h 184"/>
                    <a:gd name="T42" fmla="*/ 15 w 184"/>
                    <a:gd name="T43" fmla="*/ 42 h 184"/>
                    <a:gd name="T44" fmla="*/ 2 w 184"/>
                    <a:gd name="T45" fmla="*/ 74 h 184"/>
                    <a:gd name="T46" fmla="*/ 0 w 184"/>
                    <a:gd name="T47" fmla="*/ 92 h 1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4">
                      <a:moveTo>
                        <a:pt x="0" y="92"/>
                      </a:moveTo>
                      <a:lnTo>
                        <a:pt x="2" y="112"/>
                      </a:lnTo>
                      <a:lnTo>
                        <a:pt x="15" y="144"/>
                      </a:lnTo>
                      <a:lnTo>
                        <a:pt x="40" y="170"/>
                      </a:lnTo>
                      <a:lnTo>
                        <a:pt x="73" y="183"/>
                      </a:lnTo>
                      <a:lnTo>
                        <a:pt x="92" y="184"/>
                      </a:lnTo>
                      <a:lnTo>
                        <a:pt x="92" y="184"/>
                      </a:lnTo>
                      <a:lnTo>
                        <a:pt x="110" y="183"/>
                      </a:lnTo>
                      <a:lnTo>
                        <a:pt x="144" y="170"/>
                      </a:lnTo>
                      <a:lnTo>
                        <a:pt x="169" y="144"/>
                      </a:lnTo>
                      <a:lnTo>
                        <a:pt x="183" y="112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4"/>
                      </a:lnTo>
                      <a:lnTo>
                        <a:pt x="169" y="42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3" y="2"/>
                      </a:lnTo>
                      <a:lnTo>
                        <a:pt x="40" y="16"/>
                      </a:lnTo>
                      <a:lnTo>
                        <a:pt x="15" y="42"/>
                      </a:lnTo>
                      <a:lnTo>
                        <a:pt x="2" y="74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2" name="Rectangle 45">
                  <a:extLst>
                    <a:ext uri="{FF2B5EF4-FFF2-40B4-BE49-F238E27FC236}">
                      <a16:creationId xmlns:a16="http://schemas.microsoft.com/office/drawing/2014/main" id="{42BE41FA-42DF-45D0-9ED7-E7D9DC4125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94400" y="1720850"/>
                  <a:ext cx="203200" cy="1317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55">
                  <a:extLst>
                    <a:ext uri="{FF2B5EF4-FFF2-40B4-BE49-F238E27FC236}">
                      <a16:creationId xmlns:a16="http://schemas.microsoft.com/office/drawing/2014/main" id="{56B1473F-5677-4B17-9312-C4E91700B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5025" y="1822450"/>
                  <a:ext cx="363538" cy="258763"/>
                </a:xfrm>
                <a:custGeom>
                  <a:avLst/>
                  <a:gdLst>
                    <a:gd name="T0" fmla="*/ 459 w 918"/>
                    <a:gd name="T1" fmla="*/ 0 h 650"/>
                    <a:gd name="T2" fmla="*/ 209 w 918"/>
                    <a:gd name="T3" fmla="*/ 0 h 650"/>
                    <a:gd name="T4" fmla="*/ 208 w 918"/>
                    <a:gd name="T5" fmla="*/ 46 h 650"/>
                    <a:gd name="T6" fmla="*/ 194 w 918"/>
                    <a:gd name="T7" fmla="*/ 137 h 650"/>
                    <a:gd name="T8" fmla="*/ 169 w 918"/>
                    <a:gd name="T9" fmla="*/ 222 h 650"/>
                    <a:gd name="T10" fmla="*/ 137 w 918"/>
                    <a:gd name="T11" fmla="*/ 304 h 650"/>
                    <a:gd name="T12" fmla="*/ 83 w 918"/>
                    <a:gd name="T13" fmla="*/ 409 h 650"/>
                    <a:gd name="T14" fmla="*/ 25 w 918"/>
                    <a:gd name="T15" fmla="*/ 502 h 650"/>
                    <a:gd name="T16" fmla="*/ 11 w 918"/>
                    <a:gd name="T17" fmla="*/ 520 h 650"/>
                    <a:gd name="T18" fmla="*/ 11 w 918"/>
                    <a:gd name="T19" fmla="*/ 520 h 650"/>
                    <a:gd name="T20" fmla="*/ 3 w 918"/>
                    <a:gd name="T21" fmla="*/ 533 h 650"/>
                    <a:gd name="T22" fmla="*/ 0 w 918"/>
                    <a:gd name="T23" fmla="*/ 575 h 650"/>
                    <a:gd name="T24" fmla="*/ 8 w 918"/>
                    <a:gd name="T25" fmla="*/ 637 h 650"/>
                    <a:gd name="T26" fmla="*/ 11 w 918"/>
                    <a:gd name="T27" fmla="*/ 650 h 650"/>
                    <a:gd name="T28" fmla="*/ 11 w 918"/>
                    <a:gd name="T29" fmla="*/ 650 h 650"/>
                    <a:gd name="T30" fmla="*/ 459 w 918"/>
                    <a:gd name="T31" fmla="*/ 650 h 650"/>
                    <a:gd name="T32" fmla="*/ 906 w 918"/>
                    <a:gd name="T33" fmla="*/ 650 h 650"/>
                    <a:gd name="T34" fmla="*/ 910 w 918"/>
                    <a:gd name="T35" fmla="*/ 637 h 650"/>
                    <a:gd name="T36" fmla="*/ 918 w 918"/>
                    <a:gd name="T37" fmla="*/ 575 h 650"/>
                    <a:gd name="T38" fmla="*/ 914 w 918"/>
                    <a:gd name="T39" fmla="*/ 533 h 650"/>
                    <a:gd name="T40" fmla="*/ 906 w 918"/>
                    <a:gd name="T41" fmla="*/ 520 h 650"/>
                    <a:gd name="T42" fmla="*/ 906 w 918"/>
                    <a:gd name="T43" fmla="*/ 520 h 650"/>
                    <a:gd name="T44" fmla="*/ 893 w 918"/>
                    <a:gd name="T45" fmla="*/ 502 h 650"/>
                    <a:gd name="T46" fmla="*/ 834 w 918"/>
                    <a:gd name="T47" fmla="*/ 409 h 650"/>
                    <a:gd name="T48" fmla="*/ 781 w 918"/>
                    <a:gd name="T49" fmla="*/ 304 h 650"/>
                    <a:gd name="T50" fmla="*/ 750 w 918"/>
                    <a:gd name="T51" fmla="*/ 222 h 650"/>
                    <a:gd name="T52" fmla="*/ 724 w 918"/>
                    <a:gd name="T53" fmla="*/ 137 h 650"/>
                    <a:gd name="T54" fmla="*/ 709 w 918"/>
                    <a:gd name="T55" fmla="*/ 46 h 650"/>
                    <a:gd name="T56" fmla="*/ 708 w 918"/>
                    <a:gd name="T57" fmla="*/ 0 h 650"/>
                    <a:gd name="T58" fmla="*/ 708 w 918"/>
                    <a:gd name="T59" fmla="*/ 0 h 650"/>
                    <a:gd name="T60" fmla="*/ 459 w 918"/>
                    <a:gd name="T61" fmla="*/ 0 h 6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18" h="650">
                      <a:moveTo>
                        <a:pt x="459" y="0"/>
                      </a:moveTo>
                      <a:lnTo>
                        <a:pt x="209" y="0"/>
                      </a:lnTo>
                      <a:lnTo>
                        <a:pt x="208" y="46"/>
                      </a:lnTo>
                      <a:lnTo>
                        <a:pt x="194" y="137"/>
                      </a:lnTo>
                      <a:lnTo>
                        <a:pt x="169" y="222"/>
                      </a:lnTo>
                      <a:lnTo>
                        <a:pt x="137" y="304"/>
                      </a:lnTo>
                      <a:lnTo>
                        <a:pt x="83" y="409"/>
                      </a:lnTo>
                      <a:lnTo>
                        <a:pt x="25" y="502"/>
                      </a:lnTo>
                      <a:lnTo>
                        <a:pt x="11" y="520"/>
                      </a:lnTo>
                      <a:lnTo>
                        <a:pt x="11" y="520"/>
                      </a:lnTo>
                      <a:lnTo>
                        <a:pt x="3" y="533"/>
                      </a:lnTo>
                      <a:lnTo>
                        <a:pt x="0" y="575"/>
                      </a:lnTo>
                      <a:lnTo>
                        <a:pt x="8" y="637"/>
                      </a:lnTo>
                      <a:lnTo>
                        <a:pt x="11" y="650"/>
                      </a:lnTo>
                      <a:lnTo>
                        <a:pt x="11" y="650"/>
                      </a:lnTo>
                      <a:lnTo>
                        <a:pt x="459" y="650"/>
                      </a:lnTo>
                      <a:lnTo>
                        <a:pt x="906" y="650"/>
                      </a:lnTo>
                      <a:lnTo>
                        <a:pt x="910" y="637"/>
                      </a:lnTo>
                      <a:lnTo>
                        <a:pt x="918" y="575"/>
                      </a:lnTo>
                      <a:lnTo>
                        <a:pt x="914" y="533"/>
                      </a:lnTo>
                      <a:lnTo>
                        <a:pt x="906" y="520"/>
                      </a:lnTo>
                      <a:lnTo>
                        <a:pt x="906" y="520"/>
                      </a:lnTo>
                      <a:lnTo>
                        <a:pt x="893" y="502"/>
                      </a:lnTo>
                      <a:lnTo>
                        <a:pt x="834" y="409"/>
                      </a:lnTo>
                      <a:lnTo>
                        <a:pt x="781" y="304"/>
                      </a:lnTo>
                      <a:lnTo>
                        <a:pt x="750" y="222"/>
                      </a:lnTo>
                      <a:lnTo>
                        <a:pt x="724" y="137"/>
                      </a:lnTo>
                      <a:lnTo>
                        <a:pt x="709" y="46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459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56">
                  <a:extLst>
                    <a:ext uri="{FF2B5EF4-FFF2-40B4-BE49-F238E27FC236}">
                      <a16:creationId xmlns:a16="http://schemas.microsoft.com/office/drawing/2014/main" id="{5178A3BE-771C-40C3-BD95-19BE428307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809750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0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4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4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0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0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4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4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0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57">
                  <a:extLst>
                    <a:ext uri="{FF2B5EF4-FFF2-40B4-BE49-F238E27FC236}">
                      <a16:creationId xmlns:a16="http://schemas.microsoft.com/office/drawing/2014/main" id="{FE6929AA-62E4-49E6-9980-D30A8E80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3763" y="1741488"/>
                  <a:ext cx="244475" cy="42863"/>
                </a:xfrm>
                <a:custGeom>
                  <a:avLst/>
                  <a:gdLst>
                    <a:gd name="T0" fmla="*/ 53 w 618"/>
                    <a:gd name="T1" fmla="*/ 0 h 106"/>
                    <a:gd name="T2" fmla="*/ 41 w 618"/>
                    <a:gd name="T3" fmla="*/ 1 h 106"/>
                    <a:gd name="T4" fmla="*/ 23 w 618"/>
                    <a:gd name="T5" fmla="*/ 9 h 106"/>
                    <a:gd name="T6" fmla="*/ 9 w 618"/>
                    <a:gd name="T7" fmla="*/ 23 h 106"/>
                    <a:gd name="T8" fmla="*/ 1 w 618"/>
                    <a:gd name="T9" fmla="*/ 42 h 106"/>
                    <a:gd name="T10" fmla="*/ 0 w 618"/>
                    <a:gd name="T11" fmla="*/ 53 h 106"/>
                    <a:gd name="T12" fmla="*/ 0 w 618"/>
                    <a:gd name="T13" fmla="*/ 53 h 106"/>
                    <a:gd name="T14" fmla="*/ 1 w 618"/>
                    <a:gd name="T15" fmla="*/ 63 h 106"/>
                    <a:gd name="T16" fmla="*/ 9 w 618"/>
                    <a:gd name="T17" fmla="*/ 83 h 106"/>
                    <a:gd name="T18" fmla="*/ 23 w 618"/>
                    <a:gd name="T19" fmla="*/ 97 h 106"/>
                    <a:gd name="T20" fmla="*/ 41 w 618"/>
                    <a:gd name="T21" fmla="*/ 105 h 106"/>
                    <a:gd name="T22" fmla="*/ 53 w 618"/>
                    <a:gd name="T23" fmla="*/ 106 h 106"/>
                    <a:gd name="T24" fmla="*/ 53 w 618"/>
                    <a:gd name="T25" fmla="*/ 106 h 106"/>
                    <a:gd name="T26" fmla="*/ 565 w 618"/>
                    <a:gd name="T27" fmla="*/ 106 h 106"/>
                    <a:gd name="T28" fmla="*/ 576 w 618"/>
                    <a:gd name="T29" fmla="*/ 105 h 106"/>
                    <a:gd name="T30" fmla="*/ 594 w 618"/>
                    <a:gd name="T31" fmla="*/ 97 h 106"/>
                    <a:gd name="T32" fmla="*/ 610 w 618"/>
                    <a:gd name="T33" fmla="*/ 83 h 106"/>
                    <a:gd name="T34" fmla="*/ 618 w 618"/>
                    <a:gd name="T35" fmla="*/ 63 h 106"/>
                    <a:gd name="T36" fmla="*/ 618 w 618"/>
                    <a:gd name="T37" fmla="*/ 53 h 106"/>
                    <a:gd name="T38" fmla="*/ 618 w 618"/>
                    <a:gd name="T39" fmla="*/ 53 h 106"/>
                    <a:gd name="T40" fmla="*/ 618 w 618"/>
                    <a:gd name="T41" fmla="*/ 42 h 106"/>
                    <a:gd name="T42" fmla="*/ 610 w 618"/>
                    <a:gd name="T43" fmla="*/ 23 h 106"/>
                    <a:gd name="T44" fmla="*/ 594 w 618"/>
                    <a:gd name="T45" fmla="*/ 9 h 106"/>
                    <a:gd name="T46" fmla="*/ 576 w 618"/>
                    <a:gd name="T47" fmla="*/ 1 h 106"/>
                    <a:gd name="T48" fmla="*/ 565 w 618"/>
                    <a:gd name="T49" fmla="*/ 0 h 106"/>
                    <a:gd name="T50" fmla="*/ 565 w 618"/>
                    <a:gd name="T51" fmla="*/ 0 h 106"/>
                    <a:gd name="T52" fmla="*/ 53 w 618"/>
                    <a:gd name="T53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18" h="106">
                      <a:moveTo>
                        <a:pt x="53" y="0"/>
                      </a:moveTo>
                      <a:lnTo>
                        <a:pt x="41" y="1"/>
                      </a:lnTo>
                      <a:lnTo>
                        <a:pt x="23" y="9"/>
                      </a:lnTo>
                      <a:lnTo>
                        <a:pt x="9" y="23"/>
                      </a:lnTo>
                      <a:lnTo>
                        <a:pt x="1" y="42"/>
                      </a:lnTo>
                      <a:lnTo>
                        <a:pt x="0" y="53"/>
                      </a:lnTo>
                      <a:lnTo>
                        <a:pt x="0" y="53"/>
                      </a:lnTo>
                      <a:lnTo>
                        <a:pt x="1" y="63"/>
                      </a:lnTo>
                      <a:lnTo>
                        <a:pt x="9" y="83"/>
                      </a:lnTo>
                      <a:lnTo>
                        <a:pt x="23" y="97"/>
                      </a:lnTo>
                      <a:lnTo>
                        <a:pt x="41" y="105"/>
                      </a:lnTo>
                      <a:lnTo>
                        <a:pt x="53" y="106"/>
                      </a:lnTo>
                      <a:lnTo>
                        <a:pt x="53" y="106"/>
                      </a:lnTo>
                      <a:lnTo>
                        <a:pt x="565" y="106"/>
                      </a:lnTo>
                      <a:lnTo>
                        <a:pt x="576" y="105"/>
                      </a:lnTo>
                      <a:lnTo>
                        <a:pt x="594" y="97"/>
                      </a:lnTo>
                      <a:lnTo>
                        <a:pt x="610" y="83"/>
                      </a:lnTo>
                      <a:lnTo>
                        <a:pt x="618" y="63"/>
                      </a:lnTo>
                      <a:lnTo>
                        <a:pt x="618" y="53"/>
                      </a:lnTo>
                      <a:lnTo>
                        <a:pt x="618" y="53"/>
                      </a:lnTo>
                      <a:lnTo>
                        <a:pt x="618" y="42"/>
                      </a:lnTo>
                      <a:lnTo>
                        <a:pt x="610" y="23"/>
                      </a:lnTo>
                      <a:lnTo>
                        <a:pt x="594" y="9"/>
                      </a:lnTo>
                      <a:lnTo>
                        <a:pt x="576" y="1"/>
                      </a:lnTo>
                      <a:lnTo>
                        <a:pt x="565" y="0"/>
                      </a:lnTo>
                      <a:lnTo>
                        <a:pt x="565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6" name="Rectangle 49">
                  <a:extLst>
                    <a:ext uri="{FF2B5EF4-FFF2-40B4-BE49-F238E27FC236}">
                      <a16:creationId xmlns:a16="http://schemas.microsoft.com/office/drawing/2014/main" id="{C374B76B-0FCA-409C-96E1-C950A20005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5513" y="1633538"/>
                  <a:ext cx="182563" cy="53975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Rectangle 50">
                  <a:extLst>
                    <a:ext uri="{FF2B5EF4-FFF2-40B4-BE49-F238E27FC236}">
                      <a16:creationId xmlns:a16="http://schemas.microsoft.com/office/drawing/2014/main" id="{279ADCC8-2579-42EF-BA40-7EB3C185BA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8075" y="1652588"/>
                  <a:ext cx="9525" cy="68263"/>
                </a:xfrm>
                <a:prstGeom prst="rect">
                  <a:avLst/>
                </a:pr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8" name="Freeform 60">
                  <a:extLst>
                    <a:ext uri="{FF2B5EF4-FFF2-40B4-BE49-F238E27FC236}">
                      <a16:creationId xmlns:a16="http://schemas.microsoft.com/office/drawing/2014/main" id="{D6827C9A-271E-4E45-9E88-2ED607DF5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8200" y="2070100"/>
                  <a:ext cx="355600" cy="20638"/>
                </a:xfrm>
                <a:custGeom>
                  <a:avLst/>
                  <a:gdLst>
                    <a:gd name="T0" fmla="*/ 895 w 895"/>
                    <a:gd name="T1" fmla="*/ 26 h 52"/>
                    <a:gd name="T2" fmla="*/ 889 w 895"/>
                    <a:gd name="T3" fmla="*/ 31 h 52"/>
                    <a:gd name="T4" fmla="*/ 822 w 895"/>
                    <a:gd name="T5" fmla="*/ 40 h 52"/>
                    <a:gd name="T6" fmla="*/ 627 w 895"/>
                    <a:gd name="T7" fmla="*/ 50 h 52"/>
                    <a:gd name="T8" fmla="*/ 448 w 895"/>
                    <a:gd name="T9" fmla="*/ 52 h 52"/>
                    <a:gd name="T10" fmla="*/ 268 w 895"/>
                    <a:gd name="T11" fmla="*/ 50 h 52"/>
                    <a:gd name="T12" fmla="*/ 74 w 895"/>
                    <a:gd name="T13" fmla="*/ 40 h 52"/>
                    <a:gd name="T14" fmla="*/ 6 w 895"/>
                    <a:gd name="T15" fmla="*/ 31 h 52"/>
                    <a:gd name="T16" fmla="*/ 0 w 895"/>
                    <a:gd name="T17" fmla="*/ 26 h 52"/>
                    <a:gd name="T18" fmla="*/ 6 w 895"/>
                    <a:gd name="T19" fmla="*/ 21 h 52"/>
                    <a:gd name="T20" fmla="*/ 74 w 895"/>
                    <a:gd name="T21" fmla="*/ 10 h 52"/>
                    <a:gd name="T22" fmla="*/ 268 w 895"/>
                    <a:gd name="T23" fmla="*/ 1 h 52"/>
                    <a:gd name="T24" fmla="*/ 448 w 895"/>
                    <a:gd name="T25" fmla="*/ 0 h 52"/>
                    <a:gd name="T26" fmla="*/ 627 w 895"/>
                    <a:gd name="T27" fmla="*/ 1 h 52"/>
                    <a:gd name="T28" fmla="*/ 822 w 895"/>
                    <a:gd name="T29" fmla="*/ 10 h 52"/>
                    <a:gd name="T30" fmla="*/ 889 w 895"/>
                    <a:gd name="T31" fmla="*/ 21 h 52"/>
                    <a:gd name="T32" fmla="*/ 895 w 895"/>
                    <a:gd name="T33" fmla="*/ 2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895" h="52">
                      <a:moveTo>
                        <a:pt x="895" y="26"/>
                      </a:moveTo>
                      <a:lnTo>
                        <a:pt x="889" y="31"/>
                      </a:lnTo>
                      <a:lnTo>
                        <a:pt x="822" y="40"/>
                      </a:lnTo>
                      <a:lnTo>
                        <a:pt x="627" y="50"/>
                      </a:lnTo>
                      <a:lnTo>
                        <a:pt x="448" y="52"/>
                      </a:lnTo>
                      <a:lnTo>
                        <a:pt x="268" y="50"/>
                      </a:lnTo>
                      <a:lnTo>
                        <a:pt x="74" y="40"/>
                      </a:lnTo>
                      <a:lnTo>
                        <a:pt x="6" y="3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74" y="10"/>
                      </a:lnTo>
                      <a:lnTo>
                        <a:pt x="268" y="1"/>
                      </a:lnTo>
                      <a:lnTo>
                        <a:pt x="448" y="0"/>
                      </a:lnTo>
                      <a:lnTo>
                        <a:pt x="627" y="1"/>
                      </a:lnTo>
                      <a:lnTo>
                        <a:pt x="822" y="10"/>
                      </a:lnTo>
                      <a:lnTo>
                        <a:pt x="889" y="21"/>
                      </a:lnTo>
                      <a:lnTo>
                        <a:pt x="895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4" name="Group 59">
              <a:extLst>
                <a:ext uri="{FF2B5EF4-FFF2-40B4-BE49-F238E27FC236}">
                  <a16:creationId xmlns:a16="http://schemas.microsoft.com/office/drawing/2014/main" id="{7C8E1436-B4C3-4B0A-9E1C-C26BE98AE688}"/>
                </a:ext>
              </a:extLst>
            </p:cNvPr>
            <p:cNvGrpSpPr/>
            <p:nvPr/>
          </p:nvGrpSpPr>
          <p:grpSpPr>
            <a:xfrm>
              <a:off x="487437" y="1303262"/>
              <a:ext cx="2180191" cy="4247280"/>
              <a:chOff x="887585" y="1050925"/>
              <a:chExt cx="2835695" cy="4970976"/>
            </a:xfrm>
          </p:grpSpPr>
          <p:sp>
            <p:nvSpPr>
              <p:cNvPr id="65" name="Oval 12">
                <a:extLst>
                  <a:ext uri="{FF2B5EF4-FFF2-40B4-BE49-F238E27FC236}">
                    <a16:creationId xmlns:a16="http://schemas.microsoft.com/office/drawing/2014/main" id="{3B198862-FECD-415D-8E0F-D4E7584A8A12}"/>
                  </a:ext>
                </a:extLst>
              </p:cNvPr>
              <p:cNvSpPr/>
              <p:nvPr/>
            </p:nvSpPr>
            <p:spPr>
              <a:xfrm rot="19800000">
                <a:off x="887585" y="2220150"/>
                <a:ext cx="2835695" cy="380175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" name="Group 16">
                <a:extLst>
                  <a:ext uri="{FF2B5EF4-FFF2-40B4-BE49-F238E27FC236}">
                    <a16:creationId xmlns:a16="http://schemas.microsoft.com/office/drawing/2014/main" id="{A7912DE8-4107-46B7-B2F3-0953460749BA}"/>
                  </a:ext>
                </a:extLst>
              </p:cNvPr>
              <p:cNvGrpSpPr/>
              <p:nvPr/>
            </p:nvGrpSpPr>
            <p:grpSpPr>
              <a:xfrm>
                <a:off x="1185554" y="1050925"/>
                <a:ext cx="603250" cy="1420813"/>
                <a:chOff x="3425825" y="1050925"/>
                <a:chExt cx="603250" cy="1420813"/>
              </a:xfrm>
            </p:grpSpPr>
            <p:sp>
              <p:nvSpPr>
                <p:cNvPr id="67" name="Line 46">
                  <a:extLst>
                    <a:ext uri="{FF2B5EF4-FFF2-40B4-BE49-F238E27FC236}">
                      <a16:creationId xmlns:a16="http://schemas.microsoft.com/office/drawing/2014/main" id="{78FB17C2-E087-457C-A57D-C743D02CFF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401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30">
                  <a:extLst>
                    <a:ext uri="{FF2B5EF4-FFF2-40B4-BE49-F238E27FC236}">
                      <a16:creationId xmlns:a16="http://schemas.microsoft.com/office/drawing/2014/main" id="{4E423E3F-12FB-47FE-BF60-4F94442FEF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9013" y="1592263"/>
                  <a:ext cx="22225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" name="Freeform 52">
                  <a:extLst>
                    <a:ext uri="{FF2B5EF4-FFF2-40B4-BE49-F238E27FC236}">
                      <a16:creationId xmlns:a16="http://schemas.microsoft.com/office/drawing/2014/main" id="{1174FE63-D640-4C07-AAB3-03774D7520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2500" y="1597025"/>
                  <a:ext cx="73025" cy="512763"/>
                </a:xfrm>
                <a:custGeom>
                  <a:avLst/>
                  <a:gdLst>
                    <a:gd name="T0" fmla="*/ 122 w 185"/>
                    <a:gd name="T1" fmla="*/ 0 h 1291"/>
                    <a:gd name="T2" fmla="*/ 127 w 185"/>
                    <a:gd name="T3" fmla="*/ 12 h 1291"/>
                    <a:gd name="T4" fmla="*/ 153 w 185"/>
                    <a:gd name="T5" fmla="*/ 91 h 1291"/>
                    <a:gd name="T6" fmla="*/ 172 w 185"/>
                    <a:gd name="T7" fmla="*/ 168 h 1291"/>
                    <a:gd name="T8" fmla="*/ 184 w 185"/>
                    <a:gd name="T9" fmla="*/ 256 h 1291"/>
                    <a:gd name="T10" fmla="*/ 185 w 185"/>
                    <a:gd name="T11" fmla="*/ 352 h 1291"/>
                    <a:gd name="T12" fmla="*/ 174 w 185"/>
                    <a:gd name="T13" fmla="*/ 423 h 1291"/>
                    <a:gd name="T14" fmla="*/ 159 w 185"/>
                    <a:gd name="T15" fmla="*/ 470 h 1291"/>
                    <a:gd name="T16" fmla="*/ 139 w 185"/>
                    <a:gd name="T17" fmla="*/ 515 h 1291"/>
                    <a:gd name="T18" fmla="*/ 111 w 185"/>
                    <a:gd name="T19" fmla="*/ 558 h 1291"/>
                    <a:gd name="T20" fmla="*/ 95 w 185"/>
                    <a:gd name="T21" fmla="*/ 577 h 1291"/>
                    <a:gd name="T22" fmla="*/ 78 w 185"/>
                    <a:gd name="T23" fmla="*/ 597 h 1291"/>
                    <a:gd name="T24" fmla="*/ 49 w 185"/>
                    <a:gd name="T25" fmla="*/ 641 h 1291"/>
                    <a:gd name="T26" fmla="*/ 29 w 185"/>
                    <a:gd name="T27" fmla="*/ 689 h 1291"/>
                    <a:gd name="T28" fmla="*/ 13 w 185"/>
                    <a:gd name="T29" fmla="*/ 739 h 1291"/>
                    <a:gd name="T30" fmla="*/ 0 w 185"/>
                    <a:gd name="T31" fmla="*/ 820 h 1291"/>
                    <a:gd name="T32" fmla="*/ 1 w 185"/>
                    <a:gd name="T33" fmla="*/ 930 h 1291"/>
                    <a:gd name="T34" fmla="*/ 17 w 185"/>
                    <a:gd name="T35" fmla="*/ 1037 h 1291"/>
                    <a:gd name="T36" fmla="*/ 43 w 185"/>
                    <a:gd name="T37" fmla="*/ 1135 h 1291"/>
                    <a:gd name="T38" fmla="*/ 74 w 185"/>
                    <a:gd name="T39" fmla="*/ 1216 h 1291"/>
                    <a:gd name="T40" fmla="*/ 106 w 185"/>
                    <a:gd name="T41" fmla="*/ 1275 h 1291"/>
                    <a:gd name="T42" fmla="*/ 122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122" y="0"/>
                      </a:moveTo>
                      <a:lnTo>
                        <a:pt x="127" y="12"/>
                      </a:lnTo>
                      <a:lnTo>
                        <a:pt x="153" y="91"/>
                      </a:lnTo>
                      <a:lnTo>
                        <a:pt x="172" y="168"/>
                      </a:lnTo>
                      <a:lnTo>
                        <a:pt x="184" y="256"/>
                      </a:lnTo>
                      <a:lnTo>
                        <a:pt x="185" y="352"/>
                      </a:lnTo>
                      <a:lnTo>
                        <a:pt x="174" y="423"/>
                      </a:lnTo>
                      <a:lnTo>
                        <a:pt x="159" y="470"/>
                      </a:lnTo>
                      <a:lnTo>
                        <a:pt x="139" y="515"/>
                      </a:lnTo>
                      <a:lnTo>
                        <a:pt x="111" y="558"/>
                      </a:lnTo>
                      <a:lnTo>
                        <a:pt x="95" y="577"/>
                      </a:lnTo>
                      <a:lnTo>
                        <a:pt x="78" y="597"/>
                      </a:lnTo>
                      <a:lnTo>
                        <a:pt x="49" y="641"/>
                      </a:lnTo>
                      <a:lnTo>
                        <a:pt x="29" y="689"/>
                      </a:lnTo>
                      <a:lnTo>
                        <a:pt x="13" y="739"/>
                      </a:lnTo>
                      <a:lnTo>
                        <a:pt x="0" y="820"/>
                      </a:lnTo>
                      <a:lnTo>
                        <a:pt x="1" y="930"/>
                      </a:lnTo>
                      <a:lnTo>
                        <a:pt x="17" y="1037"/>
                      </a:lnTo>
                      <a:lnTo>
                        <a:pt x="43" y="1135"/>
                      </a:lnTo>
                      <a:lnTo>
                        <a:pt x="74" y="1216"/>
                      </a:lnTo>
                      <a:lnTo>
                        <a:pt x="106" y="1275"/>
                      </a:lnTo>
                      <a:lnTo>
                        <a:pt x="122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0" name="Freeform 53">
                  <a:extLst>
                    <a:ext uri="{FF2B5EF4-FFF2-40B4-BE49-F238E27FC236}">
                      <a16:creationId xmlns:a16="http://schemas.microsoft.com/office/drawing/2014/main" id="{90083658-2910-4BFF-85B7-15C1D6FCB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61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3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3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3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3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1" name="Freeform 62">
                  <a:extLst>
                    <a:ext uri="{FF2B5EF4-FFF2-40B4-BE49-F238E27FC236}">
                      <a16:creationId xmlns:a16="http://schemas.microsoft.com/office/drawing/2014/main" id="{8748FFBD-B8A7-4DEF-B8E5-EF58555CC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19300"/>
                  <a:ext cx="242888" cy="215900"/>
                </a:xfrm>
                <a:custGeom>
                  <a:avLst/>
                  <a:gdLst>
                    <a:gd name="T0" fmla="*/ 0 w 611"/>
                    <a:gd name="T1" fmla="*/ 258 h 544"/>
                    <a:gd name="T2" fmla="*/ 166 w 611"/>
                    <a:gd name="T3" fmla="*/ 544 h 544"/>
                    <a:gd name="T4" fmla="*/ 611 w 611"/>
                    <a:gd name="T5" fmla="*/ 286 h 544"/>
                    <a:gd name="T6" fmla="*/ 445 w 611"/>
                    <a:gd name="T7" fmla="*/ 0 h 544"/>
                    <a:gd name="T8" fmla="*/ 0 w 611"/>
                    <a:gd name="T9" fmla="*/ 258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1" h="544">
                      <a:moveTo>
                        <a:pt x="0" y="258"/>
                      </a:moveTo>
                      <a:lnTo>
                        <a:pt x="166" y="544"/>
                      </a:lnTo>
                      <a:lnTo>
                        <a:pt x="611" y="286"/>
                      </a:lnTo>
                      <a:lnTo>
                        <a:pt x="445" y="0"/>
                      </a:lnTo>
                      <a:lnTo>
                        <a:pt x="0" y="25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2" name="Freeform 63">
                  <a:extLst>
                    <a:ext uri="{FF2B5EF4-FFF2-40B4-BE49-F238E27FC236}">
                      <a16:creationId xmlns:a16="http://schemas.microsoft.com/office/drawing/2014/main" id="{5E3A1055-0502-447F-9752-C8C15A3CCD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3138" y="2109788"/>
                  <a:ext cx="368300" cy="361950"/>
                </a:xfrm>
                <a:custGeom>
                  <a:avLst/>
                  <a:gdLst>
                    <a:gd name="T0" fmla="*/ 216 w 928"/>
                    <a:gd name="T1" fmla="*/ 126 h 912"/>
                    <a:gd name="T2" fmla="*/ 0 w 928"/>
                    <a:gd name="T3" fmla="*/ 251 h 912"/>
                    <a:gd name="T4" fmla="*/ 21 w 928"/>
                    <a:gd name="T5" fmla="*/ 291 h 912"/>
                    <a:gd name="T6" fmla="*/ 54 w 928"/>
                    <a:gd name="T7" fmla="*/ 376 h 912"/>
                    <a:gd name="T8" fmla="*/ 76 w 928"/>
                    <a:gd name="T9" fmla="*/ 463 h 912"/>
                    <a:gd name="T10" fmla="*/ 89 w 928"/>
                    <a:gd name="T11" fmla="*/ 549 h 912"/>
                    <a:gd name="T12" fmla="*/ 95 w 928"/>
                    <a:gd name="T13" fmla="*/ 667 h 912"/>
                    <a:gd name="T14" fmla="*/ 91 w 928"/>
                    <a:gd name="T15" fmla="*/ 778 h 912"/>
                    <a:gd name="T16" fmla="*/ 89 w 928"/>
                    <a:gd name="T17" fmla="*/ 800 h 912"/>
                    <a:gd name="T18" fmla="*/ 89 w 928"/>
                    <a:gd name="T19" fmla="*/ 800 h 912"/>
                    <a:gd name="T20" fmla="*/ 89 w 928"/>
                    <a:gd name="T21" fmla="*/ 816 h 912"/>
                    <a:gd name="T22" fmla="*/ 105 w 928"/>
                    <a:gd name="T23" fmla="*/ 852 h 912"/>
                    <a:gd name="T24" fmla="*/ 144 w 928"/>
                    <a:gd name="T25" fmla="*/ 903 h 912"/>
                    <a:gd name="T26" fmla="*/ 153 w 928"/>
                    <a:gd name="T27" fmla="*/ 912 h 912"/>
                    <a:gd name="T28" fmla="*/ 153 w 928"/>
                    <a:gd name="T29" fmla="*/ 912 h 912"/>
                    <a:gd name="T30" fmla="*/ 541 w 928"/>
                    <a:gd name="T31" fmla="*/ 687 h 912"/>
                    <a:gd name="T32" fmla="*/ 928 w 928"/>
                    <a:gd name="T33" fmla="*/ 463 h 912"/>
                    <a:gd name="T34" fmla="*/ 925 w 928"/>
                    <a:gd name="T35" fmla="*/ 450 h 912"/>
                    <a:gd name="T36" fmla="*/ 900 w 928"/>
                    <a:gd name="T37" fmla="*/ 392 h 912"/>
                    <a:gd name="T38" fmla="*/ 877 w 928"/>
                    <a:gd name="T39" fmla="*/ 359 h 912"/>
                    <a:gd name="T40" fmla="*/ 864 w 928"/>
                    <a:gd name="T41" fmla="*/ 352 h 912"/>
                    <a:gd name="T42" fmla="*/ 864 w 928"/>
                    <a:gd name="T43" fmla="*/ 352 h 912"/>
                    <a:gd name="T44" fmla="*/ 843 w 928"/>
                    <a:gd name="T45" fmla="*/ 343 h 912"/>
                    <a:gd name="T46" fmla="*/ 744 w 928"/>
                    <a:gd name="T47" fmla="*/ 291 h 912"/>
                    <a:gd name="T48" fmla="*/ 647 w 928"/>
                    <a:gd name="T49" fmla="*/ 226 h 912"/>
                    <a:gd name="T50" fmla="*/ 579 w 928"/>
                    <a:gd name="T51" fmla="*/ 173 h 912"/>
                    <a:gd name="T52" fmla="*/ 514 w 928"/>
                    <a:gd name="T53" fmla="*/ 111 h 912"/>
                    <a:gd name="T54" fmla="*/ 455 w 928"/>
                    <a:gd name="T55" fmla="*/ 39 h 912"/>
                    <a:gd name="T56" fmla="*/ 432 w 928"/>
                    <a:gd name="T57" fmla="*/ 0 h 912"/>
                    <a:gd name="T58" fmla="*/ 432 w 928"/>
                    <a:gd name="T59" fmla="*/ 0 h 912"/>
                    <a:gd name="T60" fmla="*/ 216 w 928"/>
                    <a:gd name="T61" fmla="*/ 126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928" h="912">
                      <a:moveTo>
                        <a:pt x="216" y="126"/>
                      </a:moveTo>
                      <a:lnTo>
                        <a:pt x="0" y="251"/>
                      </a:lnTo>
                      <a:lnTo>
                        <a:pt x="21" y="291"/>
                      </a:lnTo>
                      <a:lnTo>
                        <a:pt x="54" y="376"/>
                      </a:lnTo>
                      <a:lnTo>
                        <a:pt x="76" y="463"/>
                      </a:lnTo>
                      <a:lnTo>
                        <a:pt x="89" y="549"/>
                      </a:lnTo>
                      <a:lnTo>
                        <a:pt x="95" y="667"/>
                      </a:lnTo>
                      <a:lnTo>
                        <a:pt x="91" y="778"/>
                      </a:lnTo>
                      <a:lnTo>
                        <a:pt x="89" y="800"/>
                      </a:lnTo>
                      <a:lnTo>
                        <a:pt x="89" y="800"/>
                      </a:lnTo>
                      <a:lnTo>
                        <a:pt x="89" y="816"/>
                      </a:lnTo>
                      <a:lnTo>
                        <a:pt x="105" y="852"/>
                      </a:lnTo>
                      <a:lnTo>
                        <a:pt x="144" y="903"/>
                      </a:lnTo>
                      <a:lnTo>
                        <a:pt x="153" y="912"/>
                      </a:lnTo>
                      <a:lnTo>
                        <a:pt x="153" y="912"/>
                      </a:lnTo>
                      <a:lnTo>
                        <a:pt x="541" y="687"/>
                      </a:lnTo>
                      <a:lnTo>
                        <a:pt x="928" y="463"/>
                      </a:lnTo>
                      <a:lnTo>
                        <a:pt x="925" y="450"/>
                      </a:lnTo>
                      <a:lnTo>
                        <a:pt x="900" y="392"/>
                      </a:lnTo>
                      <a:lnTo>
                        <a:pt x="877" y="359"/>
                      </a:lnTo>
                      <a:lnTo>
                        <a:pt x="864" y="352"/>
                      </a:lnTo>
                      <a:lnTo>
                        <a:pt x="864" y="352"/>
                      </a:lnTo>
                      <a:lnTo>
                        <a:pt x="843" y="343"/>
                      </a:lnTo>
                      <a:lnTo>
                        <a:pt x="744" y="291"/>
                      </a:lnTo>
                      <a:lnTo>
                        <a:pt x="647" y="226"/>
                      </a:lnTo>
                      <a:lnTo>
                        <a:pt x="579" y="173"/>
                      </a:lnTo>
                      <a:lnTo>
                        <a:pt x="514" y="111"/>
                      </a:lnTo>
                      <a:lnTo>
                        <a:pt x="455" y="39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216" y="12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3" name="Freeform 64">
                  <a:extLst>
                    <a:ext uri="{FF2B5EF4-FFF2-40B4-BE49-F238E27FC236}">
                      <a16:creationId xmlns:a16="http://schemas.microsoft.com/office/drawing/2014/main" id="{E0D43BFD-C5CC-4E0A-9BCA-F88139A73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4088" y="2093913"/>
                  <a:ext cx="217488" cy="144463"/>
                </a:xfrm>
                <a:custGeom>
                  <a:avLst/>
                  <a:gdLst>
                    <a:gd name="T0" fmla="*/ 471 w 550"/>
                    <a:gd name="T1" fmla="*/ 7 h 362"/>
                    <a:gd name="T2" fmla="*/ 26 w 550"/>
                    <a:gd name="T3" fmla="*/ 264 h 362"/>
                    <a:gd name="T4" fmla="*/ 17 w 550"/>
                    <a:gd name="T5" fmla="*/ 269 h 362"/>
                    <a:gd name="T6" fmla="*/ 5 w 550"/>
                    <a:gd name="T7" fmla="*/ 286 h 362"/>
                    <a:gd name="T8" fmla="*/ 0 w 550"/>
                    <a:gd name="T9" fmla="*/ 305 h 362"/>
                    <a:gd name="T10" fmla="*/ 3 w 550"/>
                    <a:gd name="T11" fmla="*/ 326 h 362"/>
                    <a:gd name="T12" fmla="*/ 7 w 550"/>
                    <a:gd name="T13" fmla="*/ 337 h 362"/>
                    <a:gd name="T14" fmla="*/ 7 w 550"/>
                    <a:gd name="T15" fmla="*/ 337 h 362"/>
                    <a:gd name="T16" fmla="*/ 13 w 550"/>
                    <a:gd name="T17" fmla="*/ 346 h 362"/>
                    <a:gd name="T18" fmla="*/ 30 w 550"/>
                    <a:gd name="T19" fmla="*/ 357 h 362"/>
                    <a:gd name="T20" fmla="*/ 49 w 550"/>
                    <a:gd name="T21" fmla="*/ 362 h 362"/>
                    <a:gd name="T22" fmla="*/ 70 w 550"/>
                    <a:gd name="T23" fmla="*/ 360 h 362"/>
                    <a:gd name="T24" fmla="*/ 79 w 550"/>
                    <a:gd name="T25" fmla="*/ 356 h 362"/>
                    <a:gd name="T26" fmla="*/ 79 w 550"/>
                    <a:gd name="T27" fmla="*/ 356 h 362"/>
                    <a:gd name="T28" fmla="*/ 524 w 550"/>
                    <a:gd name="T29" fmla="*/ 98 h 362"/>
                    <a:gd name="T30" fmla="*/ 533 w 550"/>
                    <a:gd name="T31" fmla="*/ 93 h 362"/>
                    <a:gd name="T32" fmla="*/ 545 w 550"/>
                    <a:gd name="T33" fmla="*/ 76 h 362"/>
                    <a:gd name="T34" fmla="*/ 550 w 550"/>
                    <a:gd name="T35" fmla="*/ 57 h 362"/>
                    <a:gd name="T36" fmla="*/ 547 w 550"/>
                    <a:gd name="T37" fmla="*/ 36 h 362"/>
                    <a:gd name="T38" fmla="*/ 543 w 550"/>
                    <a:gd name="T39" fmla="*/ 27 h 362"/>
                    <a:gd name="T40" fmla="*/ 543 w 550"/>
                    <a:gd name="T41" fmla="*/ 27 h 362"/>
                    <a:gd name="T42" fmla="*/ 534 w 550"/>
                    <a:gd name="T43" fmla="*/ 14 h 362"/>
                    <a:gd name="T44" fmla="*/ 511 w 550"/>
                    <a:gd name="T45" fmla="*/ 1 h 362"/>
                    <a:gd name="T46" fmla="*/ 497 w 550"/>
                    <a:gd name="T47" fmla="*/ 0 h 362"/>
                    <a:gd name="T48" fmla="*/ 497 w 550"/>
                    <a:gd name="T49" fmla="*/ 0 h 362"/>
                    <a:gd name="T50" fmla="*/ 484 w 550"/>
                    <a:gd name="T51" fmla="*/ 1 h 362"/>
                    <a:gd name="T52" fmla="*/ 471 w 550"/>
                    <a:gd name="T53" fmla="*/ 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471" y="7"/>
                      </a:moveTo>
                      <a:lnTo>
                        <a:pt x="26" y="264"/>
                      </a:lnTo>
                      <a:lnTo>
                        <a:pt x="17" y="269"/>
                      </a:lnTo>
                      <a:lnTo>
                        <a:pt x="5" y="286"/>
                      </a:lnTo>
                      <a:lnTo>
                        <a:pt x="0" y="305"/>
                      </a:lnTo>
                      <a:lnTo>
                        <a:pt x="3" y="326"/>
                      </a:lnTo>
                      <a:lnTo>
                        <a:pt x="7" y="337"/>
                      </a:lnTo>
                      <a:lnTo>
                        <a:pt x="7" y="337"/>
                      </a:lnTo>
                      <a:lnTo>
                        <a:pt x="13" y="346"/>
                      </a:lnTo>
                      <a:lnTo>
                        <a:pt x="30" y="357"/>
                      </a:lnTo>
                      <a:lnTo>
                        <a:pt x="49" y="362"/>
                      </a:lnTo>
                      <a:lnTo>
                        <a:pt x="70" y="360"/>
                      </a:lnTo>
                      <a:lnTo>
                        <a:pt x="79" y="356"/>
                      </a:lnTo>
                      <a:lnTo>
                        <a:pt x="79" y="356"/>
                      </a:lnTo>
                      <a:lnTo>
                        <a:pt x="524" y="98"/>
                      </a:lnTo>
                      <a:lnTo>
                        <a:pt x="533" y="93"/>
                      </a:lnTo>
                      <a:lnTo>
                        <a:pt x="545" y="76"/>
                      </a:lnTo>
                      <a:lnTo>
                        <a:pt x="550" y="57"/>
                      </a:lnTo>
                      <a:lnTo>
                        <a:pt x="547" y="36"/>
                      </a:lnTo>
                      <a:lnTo>
                        <a:pt x="543" y="27"/>
                      </a:lnTo>
                      <a:lnTo>
                        <a:pt x="543" y="27"/>
                      </a:lnTo>
                      <a:lnTo>
                        <a:pt x="534" y="14"/>
                      </a:lnTo>
                      <a:lnTo>
                        <a:pt x="511" y="1"/>
                      </a:lnTo>
                      <a:lnTo>
                        <a:pt x="497" y="0"/>
                      </a:lnTo>
                      <a:lnTo>
                        <a:pt x="497" y="0"/>
                      </a:lnTo>
                      <a:lnTo>
                        <a:pt x="484" y="1"/>
                      </a:lnTo>
                      <a:lnTo>
                        <a:pt x="471" y="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4" name="Freeform 65">
                  <a:extLst>
                    <a:ext uri="{FF2B5EF4-FFF2-40B4-BE49-F238E27FC236}">
                      <a16:creationId xmlns:a16="http://schemas.microsoft.com/office/drawing/2014/main" id="{9203CBC4-6817-4CAD-BD74-7D3E7812A2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9163" y="2035175"/>
                  <a:ext cx="219075" cy="144463"/>
                </a:xfrm>
                <a:custGeom>
                  <a:avLst/>
                  <a:gdLst>
                    <a:gd name="T0" fmla="*/ 471 w 551"/>
                    <a:gd name="T1" fmla="*/ 8 h 363"/>
                    <a:gd name="T2" fmla="*/ 28 w 551"/>
                    <a:gd name="T3" fmla="*/ 265 h 363"/>
                    <a:gd name="T4" fmla="*/ 18 w 551"/>
                    <a:gd name="T5" fmla="*/ 271 h 363"/>
                    <a:gd name="T6" fmla="*/ 6 w 551"/>
                    <a:gd name="T7" fmla="*/ 287 h 363"/>
                    <a:gd name="T8" fmla="*/ 0 w 551"/>
                    <a:gd name="T9" fmla="*/ 306 h 363"/>
                    <a:gd name="T10" fmla="*/ 3 w 551"/>
                    <a:gd name="T11" fmla="*/ 327 h 363"/>
                    <a:gd name="T12" fmla="*/ 8 w 551"/>
                    <a:gd name="T13" fmla="*/ 337 h 363"/>
                    <a:gd name="T14" fmla="*/ 8 w 551"/>
                    <a:gd name="T15" fmla="*/ 337 h 363"/>
                    <a:gd name="T16" fmla="*/ 15 w 551"/>
                    <a:gd name="T17" fmla="*/ 347 h 363"/>
                    <a:gd name="T18" fmla="*/ 30 w 551"/>
                    <a:gd name="T19" fmla="*/ 358 h 363"/>
                    <a:gd name="T20" fmla="*/ 51 w 551"/>
                    <a:gd name="T21" fmla="*/ 363 h 363"/>
                    <a:gd name="T22" fmla="*/ 70 w 551"/>
                    <a:gd name="T23" fmla="*/ 361 h 363"/>
                    <a:gd name="T24" fmla="*/ 81 w 551"/>
                    <a:gd name="T25" fmla="*/ 357 h 363"/>
                    <a:gd name="T26" fmla="*/ 81 w 551"/>
                    <a:gd name="T27" fmla="*/ 357 h 363"/>
                    <a:gd name="T28" fmla="*/ 524 w 551"/>
                    <a:gd name="T29" fmla="*/ 99 h 363"/>
                    <a:gd name="T30" fmla="*/ 533 w 551"/>
                    <a:gd name="T31" fmla="*/ 94 h 363"/>
                    <a:gd name="T32" fmla="*/ 546 w 551"/>
                    <a:gd name="T33" fmla="*/ 77 h 363"/>
                    <a:gd name="T34" fmla="*/ 551 w 551"/>
                    <a:gd name="T35" fmla="*/ 58 h 363"/>
                    <a:gd name="T36" fmla="*/ 549 w 551"/>
                    <a:gd name="T37" fmla="*/ 37 h 363"/>
                    <a:gd name="T38" fmla="*/ 543 w 551"/>
                    <a:gd name="T39" fmla="*/ 28 h 363"/>
                    <a:gd name="T40" fmla="*/ 543 w 551"/>
                    <a:gd name="T41" fmla="*/ 28 h 363"/>
                    <a:gd name="T42" fmla="*/ 536 w 551"/>
                    <a:gd name="T43" fmla="*/ 16 h 363"/>
                    <a:gd name="T44" fmla="*/ 511 w 551"/>
                    <a:gd name="T45" fmla="*/ 2 h 363"/>
                    <a:gd name="T46" fmla="*/ 498 w 551"/>
                    <a:gd name="T47" fmla="*/ 0 h 363"/>
                    <a:gd name="T48" fmla="*/ 498 w 551"/>
                    <a:gd name="T49" fmla="*/ 0 h 363"/>
                    <a:gd name="T50" fmla="*/ 484 w 551"/>
                    <a:gd name="T51" fmla="*/ 2 h 363"/>
                    <a:gd name="T52" fmla="*/ 471 w 551"/>
                    <a:gd name="T53" fmla="*/ 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1" h="363">
                      <a:moveTo>
                        <a:pt x="471" y="8"/>
                      </a:moveTo>
                      <a:lnTo>
                        <a:pt x="28" y="265"/>
                      </a:lnTo>
                      <a:lnTo>
                        <a:pt x="18" y="271"/>
                      </a:lnTo>
                      <a:lnTo>
                        <a:pt x="6" y="287"/>
                      </a:lnTo>
                      <a:lnTo>
                        <a:pt x="0" y="306"/>
                      </a:lnTo>
                      <a:lnTo>
                        <a:pt x="3" y="327"/>
                      </a:lnTo>
                      <a:lnTo>
                        <a:pt x="8" y="337"/>
                      </a:lnTo>
                      <a:lnTo>
                        <a:pt x="8" y="337"/>
                      </a:lnTo>
                      <a:lnTo>
                        <a:pt x="15" y="347"/>
                      </a:lnTo>
                      <a:lnTo>
                        <a:pt x="30" y="358"/>
                      </a:lnTo>
                      <a:lnTo>
                        <a:pt x="51" y="363"/>
                      </a:lnTo>
                      <a:lnTo>
                        <a:pt x="70" y="361"/>
                      </a:lnTo>
                      <a:lnTo>
                        <a:pt x="81" y="357"/>
                      </a:lnTo>
                      <a:lnTo>
                        <a:pt x="81" y="357"/>
                      </a:lnTo>
                      <a:lnTo>
                        <a:pt x="524" y="99"/>
                      </a:lnTo>
                      <a:lnTo>
                        <a:pt x="533" y="94"/>
                      </a:lnTo>
                      <a:lnTo>
                        <a:pt x="546" y="77"/>
                      </a:lnTo>
                      <a:lnTo>
                        <a:pt x="551" y="58"/>
                      </a:lnTo>
                      <a:lnTo>
                        <a:pt x="549" y="37"/>
                      </a:lnTo>
                      <a:lnTo>
                        <a:pt x="543" y="28"/>
                      </a:lnTo>
                      <a:lnTo>
                        <a:pt x="543" y="28"/>
                      </a:lnTo>
                      <a:lnTo>
                        <a:pt x="536" y="16"/>
                      </a:lnTo>
                      <a:lnTo>
                        <a:pt x="511" y="2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84" y="2"/>
                      </a:lnTo>
                      <a:lnTo>
                        <a:pt x="471" y="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5" name="Freeform 66">
                  <a:extLst>
                    <a:ext uri="{FF2B5EF4-FFF2-40B4-BE49-F238E27FC236}">
                      <a16:creationId xmlns:a16="http://schemas.microsoft.com/office/drawing/2014/main" id="{5050DBAF-467D-44CD-B505-007F145A5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5825" y="1949450"/>
                  <a:ext cx="184150" cy="138113"/>
                </a:xfrm>
                <a:custGeom>
                  <a:avLst/>
                  <a:gdLst>
                    <a:gd name="T0" fmla="*/ 0 w 464"/>
                    <a:gd name="T1" fmla="*/ 229 h 344"/>
                    <a:gd name="T2" fmla="*/ 66 w 464"/>
                    <a:gd name="T3" fmla="*/ 344 h 344"/>
                    <a:gd name="T4" fmla="*/ 464 w 464"/>
                    <a:gd name="T5" fmla="*/ 114 h 344"/>
                    <a:gd name="T6" fmla="*/ 396 w 464"/>
                    <a:gd name="T7" fmla="*/ 0 h 344"/>
                    <a:gd name="T8" fmla="*/ 0 w 464"/>
                    <a:gd name="T9" fmla="*/ 229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4" h="344">
                      <a:moveTo>
                        <a:pt x="0" y="229"/>
                      </a:moveTo>
                      <a:lnTo>
                        <a:pt x="66" y="344"/>
                      </a:lnTo>
                      <a:lnTo>
                        <a:pt x="464" y="114"/>
                      </a:lnTo>
                      <a:lnTo>
                        <a:pt x="396" y="0"/>
                      </a:lnTo>
                      <a:lnTo>
                        <a:pt x="0" y="22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6" name="Freeform 67">
                  <a:extLst>
                    <a:ext uri="{FF2B5EF4-FFF2-40B4-BE49-F238E27FC236}">
                      <a16:creationId xmlns:a16="http://schemas.microsoft.com/office/drawing/2014/main" id="{BA8C4E6F-E84A-4B48-90F4-74F3E05EDB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2513" y="1960563"/>
                  <a:ext cx="42863" cy="65088"/>
                </a:xfrm>
                <a:custGeom>
                  <a:avLst/>
                  <a:gdLst>
                    <a:gd name="T0" fmla="*/ 0 w 110"/>
                    <a:gd name="T1" fmla="*/ 14 h 163"/>
                    <a:gd name="T2" fmla="*/ 87 w 110"/>
                    <a:gd name="T3" fmla="*/ 163 h 163"/>
                    <a:gd name="T4" fmla="*/ 110 w 110"/>
                    <a:gd name="T5" fmla="*/ 149 h 163"/>
                    <a:gd name="T6" fmla="*/ 23 w 110"/>
                    <a:gd name="T7" fmla="*/ 0 h 163"/>
                    <a:gd name="T8" fmla="*/ 0 w 110"/>
                    <a:gd name="T9" fmla="*/ 14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163">
                      <a:moveTo>
                        <a:pt x="0" y="14"/>
                      </a:moveTo>
                      <a:lnTo>
                        <a:pt x="87" y="163"/>
                      </a:lnTo>
                      <a:lnTo>
                        <a:pt x="110" y="149"/>
                      </a:lnTo>
                      <a:lnTo>
                        <a:pt x="23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Freeform 68">
                  <a:extLst>
                    <a:ext uri="{FF2B5EF4-FFF2-40B4-BE49-F238E27FC236}">
                      <a16:creationId xmlns:a16="http://schemas.microsoft.com/office/drawing/2014/main" id="{DE822A71-4AE2-4F5E-A69B-F1F72FD82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050" y="2292350"/>
                  <a:ext cx="306388" cy="179388"/>
                </a:xfrm>
                <a:custGeom>
                  <a:avLst/>
                  <a:gdLst>
                    <a:gd name="T0" fmla="*/ 775 w 775"/>
                    <a:gd name="T1" fmla="*/ 1 h 451"/>
                    <a:gd name="T2" fmla="*/ 773 w 775"/>
                    <a:gd name="T3" fmla="*/ 9 h 451"/>
                    <a:gd name="T4" fmla="*/ 718 w 775"/>
                    <a:gd name="T5" fmla="*/ 50 h 451"/>
                    <a:gd name="T6" fmla="*/ 555 w 775"/>
                    <a:gd name="T7" fmla="*/ 157 h 451"/>
                    <a:gd name="T8" fmla="*/ 401 w 775"/>
                    <a:gd name="T9" fmla="*/ 247 h 451"/>
                    <a:gd name="T10" fmla="*/ 244 w 775"/>
                    <a:gd name="T11" fmla="*/ 337 h 451"/>
                    <a:gd name="T12" fmla="*/ 72 w 775"/>
                    <a:gd name="T13" fmla="*/ 425 h 451"/>
                    <a:gd name="T14" fmla="*/ 8 w 775"/>
                    <a:gd name="T15" fmla="*/ 451 h 451"/>
                    <a:gd name="T16" fmla="*/ 0 w 775"/>
                    <a:gd name="T17" fmla="*/ 450 h 451"/>
                    <a:gd name="T18" fmla="*/ 3 w 775"/>
                    <a:gd name="T19" fmla="*/ 442 h 451"/>
                    <a:gd name="T20" fmla="*/ 57 w 775"/>
                    <a:gd name="T21" fmla="*/ 399 h 451"/>
                    <a:gd name="T22" fmla="*/ 219 w 775"/>
                    <a:gd name="T23" fmla="*/ 294 h 451"/>
                    <a:gd name="T24" fmla="*/ 375 w 775"/>
                    <a:gd name="T25" fmla="*/ 202 h 451"/>
                    <a:gd name="T26" fmla="*/ 530 w 775"/>
                    <a:gd name="T27" fmla="*/ 114 h 451"/>
                    <a:gd name="T28" fmla="*/ 704 w 775"/>
                    <a:gd name="T29" fmla="*/ 26 h 451"/>
                    <a:gd name="T30" fmla="*/ 768 w 775"/>
                    <a:gd name="T31" fmla="*/ 0 h 451"/>
                    <a:gd name="T32" fmla="*/ 775 w 775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5" h="451">
                      <a:moveTo>
                        <a:pt x="775" y="1"/>
                      </a:moveTo>
                      <a:lnTo>
                        <a:pt x="773" y="9"/>
                      </a:lnTo>
                      <a:lnTo>
                        <a:pt x="718" y="50"/>
                      </a:lnTo>
                      <a:lnTo>
                        <a:pt x="555" y="157"/>
                      </a:lnTo>
                      <a:lnTo>
                        <a:pt x="401" y="247"/>
                      </a:lnTo>
                      <a:lnTo>
                        <a:pt x="244" y="337"/>
                      </a:lnTo>
                      <a:lnTo>
                        <a:pt x="72" y="425"/>
                      </a:lnTo>
                      <a:lnTo>
                        <a:pt x="8" y="451"/>
                      </a:lnTo>
                      <a:lnTo>
                        <a:pt x="0" y="450"/>
                      </a:lnTo>
                      <a:lnTo>
                        <a:pt x="3" y="442"/>
                      </a:lnTo>
                      <a:lnTo>
                        <a:pt x="57" y="399"/>
                      </a:lnTo>
                      <a:lnTo>
                        <a:pt x="219" y="294"/>
                      </a:lnTo>
                      <a:lnTo>
                        <a:pt x="375" y="202"/>
                      </a:lnTo>
                      <a:lnTo>
                        <a:pt x="530" y="114"/>
                      </a:lnTo>
                      <a:lnTo>
                        <a:pt x="704" y="26"/>
                      </a:lnTo>
                      <a:lnTo>
                        <a:pt x="768" y="0"/>
                      </a:lnTo>
                      <a:lnTo>
                        <a:pt x="7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78" name="Group 60">
              <a:extLst>
                <a:ext uri="{FF2B5EF4-FFF2-40B4-BE49-F238E27FC236}">
                  <a16:creationId xmlns:a16="http://schemas.microsoft.com/office/drawing/2014/main" id="{C17D1516-0276-468F-8BF9-5E01F5085E75}"/>
                </a:ext>
              </a:extLst>
            </p:cNvPr>
            <p:cNvGrpSpPr/>
            <p:nvPr/>
          </p:nvGrpSpPr>
          <p:grpSpPr>
            <a:xfrm>
              <a:off x="6842877" y="1229825"/>
              <a:ext cx="2081989" cy="4070394"/>
              <a:chOff x="8400512" y="1050925"/>
              <a:chExt cx="2203194" cy="4617641"/>
            </a:xfrm>
          </p:grpSpPr>
          <p:sp>
            <p:nvSpPr>
              <p:cNvPr id="79" name="Oval 13">
                <a:extLst>
                  <a:ext uri="{FF2B5EF4-FFF2-40B4-BE49-F238E27FC236}">
                    <a16:creationId xmlns:a16="http://schemas.microsoft.com/office/drawing/2014/main" id="{9A6CF4B4-6312-4BB0-A3D3-B857AE62FD22}"/>
                  </a:ext>
                </a:extLst>
              </p:cNvPr>
              <p:cNvSpPr/>
              <p:nvPr/>
            </p:nvSpPr>
            <p:spPr>
              <a:xfrm rot="1800000">
                <a:off x="8400512" y="2114064"/>
                <a:ext cx="1966699" cy="35545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lumMod val="5000"/>
                      <a:lumOff val="95000"/>
                      <a:alpha val="0"/>
                    </a:schemeClr>
                  </a:gs>
                  <a:gs pos="44000">
                    <a:schemeClr val="bg1">
                      <a:alpha val="25000"/>
                    </a:schemeClr>
                  </a:gs>
                  <a:gs pos="62000">
                    <a:schemeClr val="bg1">
                      <a:alpha val="25000"/>
                    </a:schemeClr>
                  </a:gs>
                  <a:gs pos="100000">
                    <a:schemeClr val="accent3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350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0" name="Group 17">
                <a:extLst>
                  <a:ext uri="{FF2B5EF4-FFF2-40B4-BE49-F238E27FC236}">
                    <a16:creationId xmlns:a16="http://schemas.microsoft.com/office/drawing/2014/main" id="{83C9F7D1-BDC0-4BFE-AEB2-F6017342A03C}"/>
                  </a:ext>
                </a:extLst>
              </p:cNvPr>
              <p:cNvGrpSpPr/>
              <p:nvPr/>
            </p:nvGrpSpPr>
            <p:grpSpPr>
              <a:xfrm>
                <a:off x="10000455" y="1050925"/>
                <a:ext cx="603251" cy="1420813"/>
                <a:chOff x="8162925" y="1050925"/>
                <a:chExt cx="603251" cy="1420813"/>
              </a:xfrm>
            </p:grpSpPr>
            <p:sp>
              <p:nvSpPr>
                <p:cNvPr id="81" name="Line 42">
                  <a:extLst>
                    <a:ext uri="{FF2B5EF4-FFF2-40B4-BE49-F238E27FC236}">
                      <a16:creationId xmlns:a16="http://schemas.microsoft.com/office/drawing/2014/main" id="{5358435F-BA8C-4DD1-AEE9-03FCB2D416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162925" y="1050925"/>
                  <a:ext cx="488950" cy="546100"/>
                </a:xfrm>
                <a:prstGeom prst="line">
                  <a:avLst/>
                </a:prstGeom>
                <a:noFill/>
                <a:ln w="26988">
                  <a:solidFill>
                    <a:srgbClr val="3333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Rectangle 19">
                  <a:extLst>
                    <a:ext uri="{FF2B5EF4-FFF2-40B4-BE49-F238E27FC236}">
                      <a16:creationId xmlns:a16="http://schemas.microsoft.com/office/drawing/2014/main" id="{5271AE3D-E69B-4A0F-B137-0F230B265E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642350" y="1592263"/>
                  <a:ext cx="20638" cy="496888"/>
                </a:xfrm>
                <a:prstGeom prst="rect">
                  <a:avLst/>
                </a:prstGeom>
                <a:solidFill>
                  <a:srgbClr val="3333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Freeform 44">
                  <a:extLst>
                    <a:ext uri="{FF2B5EF4-FFF2-40B4-BE49-F238E27FC236}">
                      <a16:creationId xmlns:a16="http://schemas.microsoft.com/office/drawing/2014/main" id="{6AAC17FD-9668-4BCE-BFEB-674B08E43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26475" y="1597025"/>
                  <a:ext cx="74613" cy="512763"/>
                </a:xfrm>
                <a:custGeom>
                  <a:avLst/>
                  <a:gdLst>
                    <a:gd name="T0" fmla="*/ 65 w 185"/>
                    <a:gd name="T1" fmla="*/ 0 h 1291"/>
                    <a:gd name="T2" fmla="*/ 60 w 185"/>
                    <a:gd name="T3" fmla="*/ 12 h 1291"/>
                    <a:gd name="T4" fmla="*/ 32 w 185"/>
                    <a:gd name="T5" fmla="*/ 91 h 1291"/>
                    <a:gd name="T6" fmla="*/ 14 w 185"/>
                    <a:gd name="T7" fmla="*/ 168 h 1291"/>
                    <a:gd name="T8" fmla="*/ 1 w 185"/>
                    <a:gd name="T9" fmla="*/ 256 h 1291"/>
                    <a:gd name="T10" fmla="*/ 0 w 185"/>
                    <a:gd name="T11" fmla="*/ 352 h 1291"/>
                    <a:gd name="T12" fmla="*/ 12 w 185"/>
                    <a:gd name="T13" fmla="*/ 423 h 1291"/>
                    <a:gd name="T14" fmla="*/ 26 w 185"/>
                    <a:gd name="T15" fmla="*/ 470 h 1291"/>
                    <a:gd name="T16" fmla="*/ 47 w 185"/>
                    <a:gd name="T17" fmla="*/ 515 h 1291"/>
                    <a:gd name="T18" fmla="*/ 74 w 185"/>
                    <a:gd name="T19" fmla="*/ 558 h 1291"/>
                    <a:gd name="T20" fmla="*/ 92 w 185"/>
                    <a:gd name="T21" fmla="*/ 577 h 1291"/>
                    <a:gd name="T22" fmla="*/ 109 w 185"/>
                    <a:gd name="T23" fmla="*/ 597 h 1291"/>
                    <a:gd name="T24" fmla="*/ 136 w 185"/>
                    <a:gd name="T25" fmla="*/ 641 h 1291"/>
                    <a:gd name="T26" fmla="*/ 158 w 185"/>
                    <a:gd name="T27" fmla="*/ 689 h 1291"/>
                    <a:gd name="T28" fmla="*/ 172 w 185"/>
                    <a:gd name="T29" fmla="*/ 739 h 1291"/>
                    <a:gd name="T30" fmla="*/ 185 w 185"/>
                    <a:gd name="T31" fmla="*/ 820 h 1291"/>
                    <a:gd name="T32" fmla="*/ 184 w 185"/>
                    <a:gd name="T33" fmla="*/ 930 h 1291"/>
                    <a:gd name="T34" fmla="*/ 168 w 185"/>
                    <a:gd name="T35" fmla="*/ 1037 h 1291"/>
                    <a:gd name="T36" fmla="*/ 143 w 185"/>
                    <a:gd name="T37" fmla="*/ 1135 h 1291"/>
                    <a:gd name="T38" fmla="*/ 111 w 185"/>
                    <a:gd name="T39" fmla="*/ 1216 h 1291"/>
                    <a:gd name="T40" fmla="*/ 79 w 185"/>
                    <a:gd name="T41" fmla="*/ 1275 h 1291"/>
                    <a:gd name="T42" fmla="*/ 65 w 185"/>
                    <a:gd name="T43" fmla="*/ 1291 h 1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5" h="1291">
                      <a:moveTo>
                        <a:pt x="65" y="0"/>
                      </a:moveTo>
                      <a:lnTo>
                        <a:pt x="60" y="12"/>
                      </a:lnTo>
                      <a:lnTo>
                        <a:pt x="32" y="91"/>
                      </a:lnTo>
                      <a:lnTo>
                        <a:pt x="14" y="168"/>
                      </a:lnTo>
                      <a:lnTo>
                        <a:pt x="1" y="256"/>
                      </a:lnTo>
                      <a:lnTo>
                        <a:pt x="0" y="352"/>
                      </a:lnTo>
                      <a:lnTo>
                        <a:pt x="12" y="423"/>
                      </a:lnTo>
                      <a:lnTo>
                        <a:pt x="26" y="470"/>
                      </a:lnTo>
                      <a:lnTo>
                        <a:pt x="47" y="515"/>
                      </a:lnTo>
                      <a:lnTo>
                        <a:pt x="74" y="558"/>
                      </a:lnTo>
                      <a:lnTo>
                        <a:pt x="92" y="577"/>
                      </a:lnTo>
                      <a:lnTo>
                        <a:pt x="109" y="597"/>
                      </a:lnTo>
                      <a:lnTo>
                        <a:pt x="136" y="641"/>
                      </a:lnTo>
                      <a:lnTo>
                        <a:pt x="158" y="689"/>
                      </a:lnTo>
                      <a:lnTo>
                        <a:pt x="172" y="739"/>
                      </a:lnTo>
                      <a:lnTo>
                        <a:pt x="185" y="820"/>
                      </a:lnTo>
                      <a:lnTo>
                        <a:pt x="184" y="930"/>
                      </a:lnTo>
                      <a:lnTo>
                        <a:pt x="168" y="1037"/>
                      </a:lnTo>
                      <a:lnTo>
                        <a:pt x="143" y="1135"/>
                      </a:lnTo>
                      <a:lnTo>
                        <a:pt x="111" y="1216"/>
                      </a:lnTo>
                      <a:lnTo>
                        <a:pt x="79" y="1275"/>
                      </a:lnTo>
                      <a:lnTo>
                        <a:pt x="65" y="1291"/>
                      </a:lnTo>
                    </a:path>
                  </a:pathLst>
                </a:custGeom>
                <a:noFill/>
                <a:ln w="14288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Freeform 45">
                  <a:extLst>
                    <a:ext uri="{FF2B5EF4-FFF2-40B4-BE49-F238E27FC236}">
                      <a16:creationId xmlns:a16="http://schemas.microsoft.com/office/drawing/2014/main" id="{0C7D2550-491C-437A-A4A6-5575192CE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15363" y="1560513"/>
                  <a:ext cx="73025" cy="73025"/>
                </a:xfrm>
                <a:custGeom>
                  <a:avLst/>
                  <a:gdLst>
                    <a:gd name="T0" fmla="*/ 0 w 184"/>
                    <a:gd name="T1" fmla="*/ 92 h 185"/>
                    <a:gd name="T2" fmla="*/ 1 w 184"/>
                    <a:gd name="T3" fmla="*/ 111 h 185"/>
                    <a:gd name="T4" fmla="*/ 14 w 184"/>
                    <a:gd name="T5" fmla="*/ 144 h 185"/>
                    <a:gd name="T6" fmla="*/ 40 w 184"/>
                    <a:gd name="T7" fmla="*/ 169 h 185"/>
                    <a:gd name="T8" fmla="*/ 72 w 184"/>
                    <a:gd name="T9" fmla="*/ 183 h 185"/>
                    <a:gd name="T10" fmla="*/ 92 w 184"/>
                    <a:gd name="T11" fmla="*/ 185 h 185"/>
                    <a:gd name="T12" fmla="*/ 92 w 184"/>
                    <a:gd name="T13" fmla="*/ 185 h 185"/>
                    <a:gd name="T14" fmla="*/ 110 w 184"/>
                    <a:gd name="T15" fmla="*/ 183 h 185"/>
                    <a:gd name="T16" fmla="*/ 144 w 184"/>
                    <a:gd name="T17" fmla="*/ 169 h 185"/>
                    <a:gd name="T18" fmla="*/ 168 w 184"/>
                    <a:gd name="T19" fmla="*/ 144 h 185"/>
                    <a:gd name="T20" fmla="*/ 182 w 184"/>
                    <a:gd name="T21" fmla="*/ 111 h 185"/>
                    <a:gd name="T22" fmla="*/ 184 w 184"/>
                    <a:gd name="T23" fmla="*/ 92 h 185"/>
                    <a:gd name="T24" fmla="*/ 184 w 184"/>
                    <a:gd name="T25" fmla="*/ 92 h 185"/>
                    <a:gd name="T26" fmla="*/ 182 w 184"/>
                    <a:gd name="T27" fmla="*/ 73 h 185"/>
                    <a:gd name="T28" fmla="*/ 168 w 184"/>
                    <a:gd name="T29" fmla="*/ 41 h 185"/>
                    <a:gd name="T30" fmla="*/ 144 w 184"/>
                    <a:gd name="T31" fmla="*/ 16 h 185"/>
                    <a:gd name="T32" fmla="*/ 110 w 184"/>
                    <a:gd name="T33" fmla="*/ 2 h 185"/>
                    <a:gd name="T34" fmla="*/ 92 w 184"/>
                    <a:gd name="T35" fmla="*/ 0 h 185"/>
                    <a:gd name="T36" fmla="*/ 92 w 184"/>
                    <a:gd name="T37" fmla="*/ 0 h 185"/>
                    <a:gd name="T38" fmla="*/ 72 w 184"/>
                    <a:gd name="T39" fmla="*/ 2 h 185"/>
                    <a:gd name="T40" fmla="*/ 40 w 184"/>
                    <a:gd name="T41" fmla="*/ 16 h 185"/>
                    <a:gd name="T42" fmla="*/ 14 w 184"/>
                    <a:gd name="T43" fmla="*/ 41 h 185"/>
                    <a:gd name="T44" fmla="*/ 1 w 184"/>
                    <a:gd name="T45" fmla="*/ 73 h 185"/>
                    <a:gd name="T46" fmla="*/ 0 w 184"/>
                    <a:gd name="T47" fmla="*/ 92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84" h="185">
                      <a:moveTo>
                        <a:pt x="0" y="92"/>
                      </a:moveTo>
                      <a:lnTo>
                        <a:pt x="1" y="111"/>
                      </a:lnTo>
                      <a:lnTo>
                        <a:pt x="14" y="144"/>
                      </a:lnTo>
                      <a:lnTo>
                        <a:pt x="40" y="169"/>
                      </a:lnTo>
                      <a:lnTo>
                        <a:pt x="72" y="183"/>
                      </a:lnTo>
                      <a:lnTo>
                        <a:pt x="92" y="185"/>
                      </a:lnTo>
                      <a:lnTo>
                        <a:pt x="92" y="185"/>
                      </a:lnTo>
                      <a:lnTo>
                        <a:pt x="110" y="183"/>
                      </a:lnTo>
                      <a:lnTo>
                        <a:pt x="144" y="169"/>
                      </a:lnTo>
                      <a:lnTo>
                        <a:pt x="168" y="144"/>
                      </a:lnTo>
                      <a:lnTo>
                        <a:pt x="182" y="111"/>
                      </a:lnTo>
                      <a:lnTo>
                        <a:pt x="184" y="92"/>
                      </a:lnTo>
                      <a:lnTo>
                        <a:pt x="184" y="92"/>
                      </a:lnTo>
                      <a:lnTo>
                        <a:pt x="182" y="73"/>
                      </a:lnTo>
                      <a:lnTo>
                        <a:pt x="168" y="41"/>
                      </a:lnTo>
                      <a:lnTo>
                        <a:pt x="144" y="16"/>
                      </a:lnTo>
                      <a:lnTo>
                        <a:pt x="110" y="2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72" y="2"/>
                      </a:lnTo>
                      <a:lnTo>
                        <a:pt x="40" y="16"/>
                      </a:lnTo>
                      <a:lnTo>
                        <a:pt x="14" y="41"/>
                      </a:lnTo>
                      <a:lnTo>
                        <a:pt x="1" y="73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5" name="Freeform 70">
                  <a:extLst>
                    <a:ext uri="{FF2B5EF4-FFF2-40B4-BE49-F238E27FC236}">
                      <a16:creationId xmlns:a16="http://schemas.microsoft.com/office/drawing/2014/main" id="{1CB5CB48-3B41-4B88-AEC8-837611D11B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1538" y="2019300"/>
                  <a:ext cx="241300" cy="215900"/>
                </a:xfrm>
                <a:custGeom>
                  <a:avLst/>
                  <a:gdLst>
                    <a:gd name="T0" fmla="*/ 0 w 609"/>
                    <a:gd name="T1" fmla="*/ 286 h 544"/>
                    <a:gd name="T2" fmla="*/ 443 w 609"/>
                    <a:gd name="T3" fmla="*/ 544 h 544"/>
                    <a:gd name="T4" fmla="*/ 609 w 609"/>
                    <a:gd name="T5" fmla="*/ 258 h 544"/>
                    <a:gd name="T6" fmla="*/ 164 w 609"/>
                    <a:gd name="T7" fmla="*/ 0 h 544"/>
                    <a:gd name="T8" fmla="*/ 0 w 609"/>
                    <a:gd name="T9" fmla="*/ 286 h 5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9" h="544">
                      <a:moveTo>
                        <a:pt x="0" y="286"/>
                      </a:moveTo>
                      <a:lnTo>
                        <a:pt x="443" y="544"/>
                      </a:lnTo>
                      <a:lnTo>
                        <a:pt x="609" y="258"/>
                      </a:lnTo>
                      <a:lnTo>
                        <a:pt x="164" y="0"/>
                      </a:lnTo>
                      <a:lnTo>
                        <a:pt x="0" y="286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6" name="Freeform 71">
                  <a:extLst>
                    <a:ext uri="{FF2B5EF4-FFF2-40B4-BE49-F238E27FC236}">
                      <a16:creationId xmlns:a16="http://schemas.microsoft.com/office/drawing/2014/main" id="{63A17384-5D7F-41DD-9C2E-2C5FB2D6A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109788"/>
                  <a:ext cx="368300" cy="361950"/>
                </a:xfrm>
                <a:custGeom>
                  <a:avLst/>
                  <a:gdLst>
                    <a:gd name="T0" fmla="*/ 65 w 929"/>
                    <a:gd name="T1" fmla="*/ 352 h 912"/>
                    <a:gd name="T2" fmla="*/ 52 w 929"/>
                    <a:gd name="T3" fmla="*/ 359 h 912"/>
                    <a:gd name="T4" fmla="*/ 28 w 929"/>
                    <a:gd name="T5" fmla="*/ 392 h 912"/>
                    <a:gd name="T6" fmla="*/ 4 w 929"/>
                    <a:gd name="T7" fmla="*/ 450 h 912"/>
                    <a:gd name="T8" fmla="*/ 0 w 929"/>
                    <a:gd name="T9" fmla="*/ 463 h 912"/>
                    <a:gd name="T10" fmla="*/ 0 w 929"/>
                    <a:gd name="T11" fmla="*/ 463 h 912"/>
                    <a:gd name="T12" fmla="*/ 387 w 929"/>
                    <a:gd name="T13" fmla="*/ 687 h 912"/>
                    <a:gd name="T14" fmla="*/ 776 w 929"/>
                    <a:gd name="T15" fmla="*/ 912 h 912"/>
                    <a:gd name="T16" fmla="*/ 784 w 929"/>
                    <a:gd name="T17" fmla="*/ 903 h 912"/>
                    <a:gd name="T18" fmla="*/ 823 w 929"/>
                    <a:gd name="T19" fmla="*/ 852 h 912"/>
                    <a:gd name="T20" fmla="*/ 840 w 929"/>
                    <a:gd name="T21" fmla="*/ 816 h 912"/>
                    <a:gd name="T22" fmla="*/ 840 w 929"/>
                    <a:gd name="T23" fmla="*/ 800 h 912"/>
                    <a:gd name="T24" fmla="*/ 840 w 929"/>
                    <a:gd name="T25" fmla="*/ 800 h 912"/>
                    <a:gd name="T26" fmla="*/ 837 w 929"/>
                    <a:gd name="T27" fmla="*/ 778 h 912"/>
                    <a:gd name="T28" fmla="*/ 833 w 929"/>
                    <a:gd name="T29" fmla="*/ 667 h 912"/>
                    <a:gd name="T30" fmla="*/ 840 w 929"/>
                    <a:gd name="T31" fmla="*/ 549 h 912"/>
                    <a:gd name="T32" fmla="*/ 853 w 929"/>
                    <a:gd name="T33" fmla="*/ 463 h 912"/>
                    <a:gd name="T34" fmla="*/ 875 w 929"/>
                    <a:gd name="T35" fmla="*/ 376 h 912"/>
                    <a:gd name="T36" fmla="*/ 907 w 929"/>
                    <a:gd name="T37" fmla="*/ 291 h 912"/>
                    <a:gd name="T38" fmla="*/ 929 w 929"/>
                    <a:gd name="T39" fmla="*/ 251 h 912"/>
                    <a:gd name="T40" fmla="*/ 929 w 929"/>
                    <a:gd name="T41" fmla="*/ 251 h 912"/>
                    <a:gd name="T42" fmla="*/ 713 w 929"/>
                    <a:gd name="T43" fmla="*/ 126 h 912"/>
                    <a:gd name="T44" fmla="*/ 496 w 929"/>
                    <a:gd name="T45" fmla="*/ 0 h 912"/>
                    <a:gd name="T46" fmla="*/ 473 w 929"/>
                    <a:gd name="T47" fmla="*/ 39 h 912"/>
                    <a:gd name="T48" fmla="*/ 415 w 929"/>
                    <a:gd name="T49" fmla="*/ 111 h 912"/>
                    <a:gd name="T50" fmla="*/ 350 w 929"/>
                    <a:gd name="T51" fmla="*/ 173 h 912"/>
                    <a:gd name="T52" fmla="*/ 282 w 929"/>
                    <a:gd name="T53" fmla="*/ 226 h 912"/>
                    <a:gd name="T54" fmla="*/ 184 w 929"/>
                    <a:gd name="T55" fmla="*/ 291 h 912"/>
                    <a:gd name="T56" fmla="*/ 85 w 929"/>
                    <a:gd name="T57" fmla="*/ 343 h 912"/>
                    <a:gd name="T58" fmla="*/ 65 w 929"/>
                    <a:gd name="T59" fmla="*/ 352 h 9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929" h="912">
                      <a:moveTo>
                        <a:pt x="65" y="352"/>
                      </a:moveTo>
                      <a:lnTo>
                        <a:pt x="52" y="359"/>
                      </a:lnTo>
                      <a:lnTo>
                        <a:pt x="28" y="392"/>
                      </a:lnTo>
                      <a:lnTo>
                        <a:pt x="4" y="450"/>
                      </a:lnTo>
                      <a:lnTo>
                        <a:pt x="0" y="463"/>
                      </a:lnTo>
                      <a:lnTo>
                        <a:pt x="0" y="463"/>
                      </a:lnTo>
                      <a:lnTo>
                        <a:pt x="387" y="687"/>
                      </a:lnTo>
                      <a:lnTo>
                        <a:pt x="776" y="912"/>
                      </a:lnTo>
                      <a:lnTo>
                        <a:pt x="784" y="903"/>
                      </a:lnTo>
                      <a:lnTo>
                        <a:pt x="823" y="852"/>
                      </a:lnTo>
                      <a:lnTo>
                        <a:pt x="840" y="816"/>
                      </a:lnTo>
                      <a:lnTo>
                        <a:pt x="840" y="800"/>
                      </a:lnTo>
                      <a:lnTo>
                        <a:pt x="840" y="800"/>
                      </a:lnTo>
                      <a:lnTo>
                        <a:pt x="837" y="778"/>
                      </a:lnTo>
                      <a:lnTo>
                        <a:pt x="833" y="667"/>
                      </a:lnTo>
                      <a:lnTo>
                        <a:pt x="840" y="549"/>
                      </a:lnTo>
                      <a:lnTo>
                        <a:pt x="853" y="463"/>
                      </a:lnTo>
                      <a:lnTo>
                        <a:pt x="875" y="376"/>
                      </a:lnTo>
                      <a:lnTo>
                        <a:pt x="907" y="291"/>
                      </a:lnTo>
                      <a:lnTo>
                        <a:pt x="929" y="251"/>
                      </a:lnTo>
                      <a:lnTo>
                        <a:pt x="929" y="251"/>
                      </a:lnTo>
                      <a:lnTo>
                        <a:pt x="713" y="126"/>
                      </a:lnTo>
                      <a:lnTo>
                        <a:pt x="496" y="0"/>
                      </a:lnTo>
                      <a:lnTo>
                        <a:pt x="473" y="39"/>
                      </a:lnTo>
                      <a:lnTo>
                        <a:pt x="415" y="111"/>
                      </a:lnTo>
                      <a:lnTo>
                        <a:pt x="350" y="173"/>
                      </a:lnTo>
                      <a:lnTo>
                        <a:pt x="282" y="226"/>
                      </a:lnTo>
                      <a:lnTo>
                        <a:pt x="184" y="291"/>
                      </a:lnTo>
                      <a:lnTo>
                        <a:pt x="85" y="343"/>
                      </a:lnTo>
                      <a:lnTo>
                        <a:pt x="65" y="352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7" name="Freeform 72">
                  <a:extLst>
                    <a:ext uri="{FF2B5EF4-FFF2-40B4-BE49-F238E27FC236}">
                      <a16:creationId xmlns:a16="http://schemas.microsoft.com/office/drawing/2014/main" id="{040B3419-EE99-4DCA-A149-B5E7BC582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80425" y="2093913"/>
                  <a:ext cx="219075" cy="144463"/>
                </a:xfrm>
                <a:custGeom>
                  <a:avLst/>
                  <a:gdLst>
                    <a:gd name="T0" fmla="*/ 7 w 550"/>
                    <a:gd name="T1" fmla="*/ 27 h 362"/>
                    <a:gd name="T2" fmla="*/ 2 w 550"/>
                    <a:gd name="T3" fmla="*/ 36 h 362"/>
                    <a:gd name="T4" fmla="*/ 0 w 550"/>
                    <a:gd name="T5" fmla="*/ 57 h 362"/>
                    <a:gd name="T6" fmla="*/ 5 w 550"/>
                    <a:gd name="T7" fmla="*/ 76 h 362"/>
                    <a:gd name="T8" fmla="*/ 18 w 550"/>
                    <a:gd name="T9" fmla="*/ 93 h 362"/>
                    <a:gd name="T10" fmla="*/ 27 w 550"/>
                    <a:gd name="T11" fmla="*/ 98 h 362"/>
                    <a:gd name="T12" fmla="*/ 27 w 550"/>
                    <a:gd name="T13" fmla="*/ 98 h 362"/>
                    <a:gd name="T14" fmla="*/ 470 w 550"/>
                    <a:gd name="T15" fmla="*/ 356 h 362"/>
                    <a:gd name="T16" fmla="*/ 480 w 550"/>
                    <a:gd name="T17" fmla="*/ 360 h 362"/>
                    <a:gd name="T18" fmla="*/ 500 w 550"/>
                    <a:gd name="T19" fmla="*/ 362 h 362"/>
                    <a:gd name="T20" fmla="*/ 521 w 550"/>
                    <a:gd name="T21" fmla="*/ 357 h 362"/>
                    <a:gd name="T22" fmla="*/ 536 w 550"/>
                    <a:gd name="T23" fmla="*/ 346 h 362"/>
                    <a:gd name="T24" fmla="*/ 543 w 550"/>
                    <a:gd name="T25" fmla="*/ 337 h 362"/>
                    <a:gd name="T26" fmla="*/ 543 w 550"/>
                    <a:gd name="T27" fmla="*/ 337 h 362"/>
                    <a:gd name="T28" fmla="*/ 548 w 550"/>
                    <a:gd name="T29" fmla="*/ 326 h 362"/>
                    <a:gd name="T30" fmla="*/ 550 w 550"/>
                    <a:gd name="T31" fmla="*/ 305 h 362"/>
                    <a:gd name="T32" fmla="*/ 544 w 550"/>
                    <a:gd name="T33" fmla="*/ 286 h 362"/>
                    <a:gd name="T34" fmla="*/ 532 w 550"/>
                    <a:gd name="T35" fmla="*/ 269 h 362"/>
                    <a:gd name="T36" fmla="*/ 523 w 550"/>
                    <a:gd name="T37" fmla="*/ 264 h 362"/>
                    <a:gd name="T38" fmla="*/ 523 w 550"/>
                    <a:gd name="T39" fmla="*/ 264 h 362"/>
                    <a:gd name="T40" fmla="*/ 79 w 550"/>
                    <a:gd name="T41" fmla="*/ 7 h 362"/>
                    <a:gd name="T42" fmla="*/ 67 w 550"/>
                    <a:gd name="T43" fmla="*/ 1 h 362"/>
                    <a:gd name="T44" fmla="*/ 53 w 550"/>
                    <a:gd name="T45" fmla="*/ 0 h 362"/>
                    <a:gd name="T46" fmla="*/ 53 w 550"/>
                    <a:gd name="T47" fmla="*/ 0 h 362"/>
                    <a:gd name="T48" fmla="*/ 40 w 550"/>
                    <a:gd name="T49" fmla="*/ 1 h 362"/>
                    <a:gd name="T50" fmla="*/ 15 w 550"/>
                    <a:gd name="T51" fmla="*/ 14 h 362"/>
                    <a:gd name="T52" fmla="*/ 7 w 550"/>
                    <a:gd name="T53" fmla="*/ 27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2">
                      <a:moveTo>
                        <a:pt x="7" y="27"/>
                      </a:moveTo>
                      <a:lnTo>
                        <a:pt x="2" y="36"/>
                      </a:lnTo>
                      <a:lnTo>
                        <a:pt x="0" y="57"/>
                      </a:lnTo>
                      <a:lnTo>
                        <a:pt x="5" y="76"/>
                      </a:lnTo>
                      <a:lnTo>
                        <a:pt x="18" y="93"/>
                      </a:lnTo>
                      <a:lnTo>
                        <a:pt x="27" y="98"/>
                      </a:lnTo>
                      <a:lnTo>
                        <a:pt x="27" y="98"/>
                      </a:lnTo>
                      <a:lnTo>
                        <a:pt x="470" y="356"/>
                      </a:lnTo>
                      <a:lnTo>
                        <a:pt x="480" y="360"/>
                      </a:lnTo>
                      <a:lnTo>
                        <a:pt x="500" y="362"/>
                      </a:lnTo>
                      <a:lnTo>
                        <a:pt x="521" y="357"/>
                      </a:lnTo>
                      <a:lnTo>
                        <a:pt x="536" y="346"/>
                      </a:lnTo>
                      <a:lnTo>
                        <a:pt x="543" y="337"/>
                      </a:lnTo>
                      <a:lnTo>
                        <a:pt x="543" y="337"/>
                      </a:lnTo>
                      <a:lnTo>
                        <a:pt x="548" y="326"/>
                      </a:lnTo>
                      <a:lnTo>
                        <a:pt x="550" y="305"/>
                      </a:lnTo>
                      <a:lnTo>
                        <a:pt x="544" y="286"/>
                      </a:lnTo>
                      <a:lnTo>
                        <a:pt x="532" y="269"/>
                      </a:lnTo>
                      <a:lnTo>
                        <a:pt x="523" y="264"/>
                      </a:lnTo>
                      <a:lnTo>
                        <a:pt x="523" y="264"/>
                      </a:lnTo>
                      <a:lnTo>
                        <a:pt x="79" y="7"/>
                      </a:lnTo>
                      <a:lnTo>
                        <a:pt x="67" y="1"/>
                      </a:lnTo>
                      <a:lnTo>
                        <a:pt x="53" y="0"/>
                      </a:lnTo>
                      <a:lnTo>
                        <a:pt x="53" y="0"/>
                      </a:lnTo>
                      <a:lnTo>
                        <a:pt x="40" y="1"/>
                      </a:lnTo>
                      <a:lnTo>
                        <a:pt x="15" y="14"/>
                      </a:lnTo>
                      <a:lnTo>
                        <a:pt x="7" y="27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8" name="Freeform 73">
                  <a:extLst>
                    <a:ext uri="{FF2B5EF4-FFF2-40B4-BE49-F238E27FC236}">
                      <a16:creationId xmlns:a16="http://schemas.microsoft.com/office/drawing/2014/main" id="{D96A2B84-6C36-4C9B-A842-FCB6863176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15350" y="2035175"/>
                  <a:ext cx="217488" cy="144463"/>
                </a:xfrm>
                <a:custGeom>
                  <a:avLst/>
                  <a:gdLst>
                    <a:gd name="T0" fmla="*/ 7 w 550"/>
                    <a:gd name="T1" fmla="*/ 28 h 363"/>
                    <a:gd name="T2" fmla="*/ 3 w 550"/>
                    <a:gd name="T3" fmla="*/ 37 h 363"/>
                    <a:gd name="T4" fmla="*/ 0 w 550"/>
                    <a:gd name="T5" fmla="*/ 58 h 363"/>
                    <a:gd name="T6" fmla="*/ 6 w 550"/>
                    <a:gd name="T7" fmla="*/ 77 h 363"/>
                    <a:gd name="T8" fmla="*/ 17 w 550"/>
                    <a:gd name="T9" fmla="*/ 94 h 363"/>
                    <a:gd name="T10" fmla="*/ 26 w 550"/>
                    <a:gd name="T11" fmla="*/ 99 h 363"/>
                    <a:gd name="T12" fmla="*/ 26 w 550"/>
                    <a:gd name="T13" fmla="*/ 99 h 363"/>
                    <a:gd name="T14" fmla="*/ 471 w 550"/>
                    <a:gd name="T15" fmla="*/ 357 h 363"/>
                    <a:gd name="T16" fmla="*/ 480 w 550"/>
                    <a:gd name="T17" fmla="*/ 361 h 363"/>
                    <a:gd name="T18" fmla="*/ 501 w 550"/>
                    <a:gd name="T19" fmla="*/ 363 h 363"/>
                    <a:gd name="T20" fmla="*/ 520 w 550"/>
                    <a:gd name="T21" fmla="*/ 358 h 363"/>
                    <a:gd name="T22" fmla="*/ 537 w 550"/>
                    <a:gd name="T23" fmla="*/ 347 h 363"/>
                    <a:gd name="T24" fmla="*/ 542 w 550"/>
                    <a:gd name="T25" fmla="*/ 337 h 363"/>
                    <a:gd name="T26" fmla="*/ 542 w 550"/>
                    <a:gd name="T27" fmla="*/ 337 h 363"/>
                    <a:gd name="T28" fmla="*/ 547 w 550"/>
                    <a:gd name="T29" fmla="*/ 327 h 363"/>
                    <a:gd name="T30" fmla="*/ 550 w 550"/>
                    <a:gd name="T31" fmla="*/ 306 h 363"/>
                    <a:gd name="T32" fmla="*/ 545 w 550"/>
                    <a:gd name="T33" fmla="*/ 287 h 363"/>
                    <a:gd name="T34" fmla="*/ 532 w 550"/>
                    <a:gd name="T35" fmla="*/ 271 h 363"/>
                    <a:gd name="T36" fmla="*/ 523 w 550"/>
                    <a:gd name="T37" fmla="*/ 265 h 363"/>
                    <a:gd name="T38" fmla="*/ 523 w 550"/>
                    <a:gd name="T39" fmla="*/ 265 h 363"/>
                    <a:gd name="T40" fmla="*/ 79 w 550"/>
                    <a:gd name="T41" fmla="*/ 8 h 363"/>
                    <a:gd name="T42" fmla="*/ 67 w 550"/>
                    <a:gd name="T43" fmla="*/ 2 h 363"/>
                    <a:gd name="T44" fmla="*/ 54 w 550"/>
                    <a:gd name="T45" fmla="*/ 0 h 363"/>
                    <a:gd name="T46" fmla="*/ 54 w 550"/>
                    <a:gd name="T47" fmla="*/ 0 h 363"/>
                    <a:gd name="T48" fmla="*/ 39 w 550"/>
                    <a:gd name="T49" fmla="*/ 2 h 363"/>
                    <a:gd name="T50" fmla="*/ 16 w 550"/>
                    <a:gd name="T51" fmla="*/ 16 h 363"/>
                    <a:gd name="T52" fmla="*/ 7 w 550"/>
                    <a:gd name="T53" fmla="*/ 28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550" h="363">
                      <a:moveTo>
                        <a:pt x="7" y="28"/>
                      </a:moveTo>
                      <a:lnTo>
                        <a:pt x="3" y="37"/>
                      </a:lnTo>
                      <a:lnTo>
                        <a:pt x="0" y="58"/>
                      </a:lnTo>
                      <a:lnTo>
                        <a:pt x="6" y="77"/>
                      </a:lnTo>
                      <a:lnTo>
                        <a:pt x="17" y="94"/>
                      </a:lnTo>
                      <a:lnTo>
                        <a:pt x="26" y="99"/>
                      </a:lnTo>
                      <a:lnTo>
                        <a:pt x="26" y="99"/>
                      </a:lnTo>
                      <a:lnTo>
                        <a:pt x="471" y="357"/>
                      </a:lnTo>
                      <a:lnTo>
                        <a:pt x="480" y="361"/>
                      </a:lnTo>
                      <a:lnTo>
                        <a:pt x="501" y="363"/>
                      </a:lnTo>
                      <a:lnTo>
                        <a:pt x="520" y="358"/>
                      </a:lnTo>
                      <a:lnTo>
                        <a:pt x="537" y="347"/>
                      </a:lnTo>
                      <a:lnTo>
                        <a:pt x="542" y="337"/>
                      </a:lnTo>
                      <a:lnTo>
                        <a:pt x="542" y="337"/>
                      </a:lnTo>
                      <a:lnTo>
                        <a:pt x="547" y="327"/>
                      </a:lnTo>
                      <a:lnTo>
                        <a:pt x="550" y="306"/>
                      </a:lnTo>
                      <a:lnTo>
                        <a:pt x="545" y="287"/>
                      </a:lnTo>
                      <a:lnTo>
                        <a:pt x="532" y="271"/>
                      </a:lnTo>
                      <a:lnTo>
                        <a:pt x="523" y="265"/>
                      </a:lnTo>
                      <a:lnTo>
                        <a:pt x="523" y="265"/>
                      </a:lnTo>
                      <a:lnTo>
                        <a:pt x="79" y="8"/>
                      </a:lnTo>
                      <a:lnTo>
                        <a:pt x="67" y="2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39" y="2"/>
                      </a:lnTo>
                      <a:lnTo>
                        <a:pt x="16" y="16"/>
                      </a:lnTo>
                      <a:lnTo>
                        <a:pt x="7" y="28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74">
                  <a:extLst>
                    <a:ext uri="{FF2B5EF4-FFF2-40B4-BE49-F238E27FC236}">
                      <a16:creationId xmlns:a16="http://schemas.microsoft.com/office/drawing/2014/main" id="{5F60B8E3-95D3-4F33-983F-EF5051BD53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3613" y="1949450"/>
                  <a:ext cx="182563" cy="138113"/>
                </a:xfrm>
                <a:custGeom>
                  <a:avLst/>
                  <a:gdLst>
                    <a:gd name="T0" fmla="*/ 0 w 463"/>
                    <a:gd name="T1" fmla="*/ 114 h 344"/>
                    <a:gd name="T2" fmla="*/ 396 w 463"/>
                    <a:gd name="T3" fmla="*/ 344 h 344"/>
                    <a:gd name="T4" fmla="*/ 463 w 463"/>
                    <a:gd name="T5" fmla="*/ 229 h 344"/>
                    <a:gd name="T6" fmla="*/ 66 w 463"/>
                    <a:gd name="T7" fmla="*/ 0 h 344"/>
                    <a:gd name="T8" fmla="*/ 0 w 463"/>
                    <a:gd name="T9" fmla="*/ 11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3" h="344">
                      <a:moveTo>
                        <a:pt x="0" y="114"/>
                      </a:moveTo>
                      <a:lnTo>
                        <a:pt x="396" y="344"/>
                      </a:lnTo>
                      <a:lnTo>
                        <a:pt x="463" y="229"/>
                      </a:lnTo>
                      <a:lnTo>
                        <a:pt x="66" y="0"/>
                      </a:lnTo>
                      <a:lnTo>
                        <a:pt x="0" y="114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" name="Freeform 75">
                  <a:extLst>
                    <a:ext uri="{FF2B5EF4-FFF2-40B4-BE49-F238E27FC236}">
                      <a16:creationId xmlns:a16="http://schemas.microsoft.com/office/drawing/2014/main" id="{6309CD9D-1466-47E7-B5DC-512C17F8B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56625" y="1960563"/>
                  <a:ext cx="42863" cy="65088"/>
                </a:xfrm>
                <a:custGeom>
                  <a:avLst/>
                  <a:gdLst>
                    <a:gd name="T0" fmla="*/ 0 w 111"/>
                    <a:gd name="T1" fmla="*/ 149 h 163"/>
                    <a:gd name="T2" fmla="*/ 25 w 111"/>
                    <a:gd name="T3" fmla="*/ 163 h 163"/>
                    <a:gd name="T4" fmla="*/ 111 w 111"/>
                    <a:gd name="T5" fmla="*/ 14 h 163"/>
                    <a:gd name="T6" fmla="*/ 87 w 111"/>
                    <a:gd name="T7" fmla="*/ 0 h 163"/>
                    <a:gd name="T8" fmla="*/ 0 w 111"/>
                    <a:gd name="T9" fmla="*/ 149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1" h="163">
                      <a:moveTo>
                        <a:pt x="0" y="149"/>
                      </a:moveTo>
                      <a:lnTo>
                        <a:pt x="25" y="163"/>
                      </a:lnTo>
                      <a:lnTo>
                        <a:pt x="111" y="14"/>
                      </a:lnTo>
                      <a:lnTo>
                        <a:pt x="87" y="0"/>
                      </a:lnTo>
                      <a:lnTo>
                        <a:pt x="0" y="149"/>
                      </a:lnTo>
                      <a:close/>
                    </a:path>
                  </a:pathLst>
                </a:custGeom>
                <a:solidFill>
                  <a:srgbClr val="10101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" name="Freeform 76">
                  <a:extLst>
                    <a:ext uri="{FF2B5EF4-FFF2-40B4-BE49-F238E27FC236}">
                      <a16:creationId xmlns:a16="http://schemas.microsoft.com/office/drawing/2014/main" id="{0F9A191F-FF9D-48CA-86BB-41001123F6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0563" y="2292350"/>
                  <a:ext cx="307975" cy="179388"/>
                </a:xfrm>
                <a:custGeom>
                  <a:avLst/>
                  <a:gdLst>
                    <a:gd name="T0" fmla="*/ 0 w 776"/>
                    <a:gd name="T1" fmla="*/ 1 h 451"/>
                    <a:gd name="T2" fmla="*/ 2 w 776"/>
                    <a:gd name="T3" fmla="*/ 9 h 451"/>
                    <a:gd name="T4" fmla="*/ 57 w 776"/>
                    <a:gd name="T5" fmla="*/ 50 h 451"/>
                    <a:gd name="T6" fmla="*/ 220 w 776"/>
                    <a:gd name="T7" fmla="*/ 157 h 451"/>
                    <a:gd name="T8" fmla="*/ 374 w 776"/>
                    <a:gd name="T9" fmla="*/ 247 h 451"/>
                    <a:gd name="T10" fmla="*/ 531 w 776"/>
                    <a:gd name="T11" fmla="*/ 337 h 451"/>
                    <a:gd name="T12" fmla="*/ 704 w 776"/>
                    <a:gd name="T13" fmla="*/ 425 h 451"/>
                    <a:gd name="T14" fmla="*/ 767 w 776"/>
                    <a:gd name="T15" fmla="*/ 451 h 451"/>
                    <a:gd name="T16" fmla="*/ 776 w 776"/>
                    <a:gd name="T17" fmla="*/ 450 h 451"/>
                    <a:gd name="T18" fmla="*/ 772 w 776"/>
                    <a:gd name="T19" fmla="*/ 442 h 451"/>
                    <a:gd name="T20" fmla="*/ 719 w 776"/>
                    <a:gd name="T21" fmla="*/ 399 h 451"/>
                    <a:gd name="T22" fmla="*/ 556 w 776"/>
                    <a:gd name="T23" fmla="*/ 294 h 451"/>
                    <a:gd name="T24" fmla="*/ 400 w 776"/>
                    <a:gd name="T25" fmla="*/ 202 h 451"/>
                    <a:gd name="T26" fmla="*/ 245 w 776"/>
                    <a:gd name="T27" fmla="*/ 114 h 451"/>
                    <a:gd name="T28" fmla="*/ 72 w 776"/>
                    <a:gd name="T29" fmla="*/ 26 h 451"/>
                    <a:gd name="T30" fmla="*/ 8 w 776"/>
                    <a:gd name="T31" fmla="*/ 0 h 451"/>
                    <a:gd name="T32" fmla="*/ 0 w 776"/>
                    <a:gd name="T33" fmla="*/ 1 h 4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76" h="451">
                      <a:moveTo>
                        <a:pt x="0" y="1"/>
                      </a:moveTo>
                      <a:lnTo>
                        <a:pt x="2" y="9"/>
                      </a:lnTo>
                      <a:lnTo>
                        <a:pt x="57" y="50"/>
                      </a:lnTo>
                      <a:lnTo>
                        <a:pt x="220" y="157"/>
                      </a:lnTo>
                      <a:lnTo>
                        <a:pt x="374" y="247"/>
                      </a:lnTo>
                      <a:lnTo>
                        <a:pt x="531" y="337"/>
                      </a:lnTo>
                      <a:lnTo>
                        <a:pt x="704" y="425"/>
                      </a:lnTo>
                      <a:lnTo>
                        <a:pt x="767" y="451"/>
                      </a:lnTo>
                      <a:lnTo>
                        <a:pt x="776" y="450"/>
                      </a:lnTo>
                      <a:lnTo>
                        <a:pt x="772" y="442"/>
                      </a:lnTo>
                      <a:lnTo>
                        <a:pt x="719" y="399"/>
                      </a:lnTo>
                      <a:lnTo>
                        <a:pt x="556" y="294"/>
                      </a:lnTo>
                      <a:lnTo>
                        <a:pt x="400" y="202"/>
                      </a:lnTo>
                      <a:lnTo>
                        <a:pt x="245" y="114"/>
                      </a:lnTo>
                      <a:lnTo>
                        <a:pt x="72" y="26"/>
                      </a:lnTo>
                      <a:lnTo>
                        <a:pt x="8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92" name="Freeform 78">
              <a:extLst>
                <a:ext uri="{FF2B5EF4-FFF2-40B4-BE49-F238E27FC236}">
                  <a16:creationId xmlns:a16="http://schemas.microsoft.com/office/drawing/2014/main" id="{DA4E8A46-C765-4B8B-9307-FFD5D353A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28" y="1210863"/>
              <a:ext cx="7326693" cy="101040"/>
            </a:xfrm>
            <a:custGeom>
              <a:avLst/>
              <a:gdLst>
                <a:gd name="T0" fmla="*/ 88 w 14360"/>
                <a:gd name="T1" fmla="*/ 0 h 175"/>
                <a:gd name="T2" fmla="*/ 70 w 14360"/>
                <a:gd name="T3" fmla="*/ 1 h 175"/>
                <a:gd name="T4" fmla="*/ 39 w 14360"/>
                <a:gd name="T5" fmla="*/ 14 h 175"/>
                <a:gd name="T6" fmla="*/ 14 w 14360"/>
                <a:gd name="T7" fmla="*/ 37 h 175"/>
                <a:gd name="T8" fmla="*/ 1 w 14360"/>
                <a:gd name="T9" fmla="*/ 69 h 175"/>
                <a:gd name="T10" fmla="*/ 0 w 14360"/>
                <a:gd name="T11" fmla="*/ 87 h 175"/>
                <a:gd name="T12" fmla="*/ 0 w 14360"/>
                <a:gd name="T13" fmla="*/ 87 h 175"/>
                <a:gd name="T14" fmla="*/ 1 w 14360"/>
                <a:gd name="T15" fmla="*/ 105 h 175"/>
                <a:gd name="T16" fmla="*/ 14 w 14360"/>
                <a:gd name="T17" fmla="*/ 136 h 175"/>
                <a:gd name="T18" fmla="*/ 39 w 14360"/>
                <a:gd name="T19" fmla="*/ 159 h 175"/>
                <a:gd name="T20" fmla="*/ 70 w 14360"/>
                <a:gd name="T21" fmla="*/ 174 h 175"/>
                <a:gd name="T22" fmla="*/ 88 w 14360"/>
                <a:gd name="T23" fmla="*/ 175 h 175"/>
                <a:gd name="T24" fmla="*/ 88 w 14360"/>
                <a:gd name="T25" fmla="*/ 175 h 175"/>
                <a:gd name="T26" fmla="*/ 14273 w 14360"/>
                <a:gd name="T27" fmla="*/ 175 h 175"/>
                <a:gd name="T28" fmla="*/ 14290 w 14360"/>
                <a:gd name="T29" fmla="*/ 174 h 175"/>
                <a:gd name="T30" fmla="*/ 14322 w 14360"/>
                <a:gd name="T31" fmla="*/ 159 h 175"/>
                <a:gd name="T32" fmla="*/ 14345 w 14360"/>
                <a:gd name="T33" fmla="*/ 136 h 175"/>
                <a:gd name="T34" fmla="*/ 14358 w 14360"/>
                <a:gd name="T35" fmla="*/ 105 h 175"/>
                <a:gd name="T36" fmla="*/ 14360 w 14360"/>
                <a:gd name="T37" fmla="*/ 87 h 175"/>
                <a:gd name="T38" fmla="*/ 14360 w 14360"/>
                <a:gd name="T39" fmla="*/ 87 h 175"/>
                <a:gd name="T40" fmla="*/ 14358 w 14360"/>
                <a:gd name="T41" fmla="*/ 69 h 175"/>
                <a:gd name="T42" fmla="*/ 14345 w 14360"/>
                <a:gd name="T43" fmla="*/ 37 h 175"/>
                <a:gd name="T44" fmla="*/ 14322 w 14360"/>
                <a:gd name="T45" fmla="*/ 14 h 175"/>
                <a:gd name="T46" fmla="*/ 14290 w 14360"/>
                <a:gd name="T47" fmla="*/ 1 h 175"/>
                <a:gd name="T48" fmla="*/ 14273 w 14360"/>
                <a:gd name="T49" fmla="*/ 0 h 175"/>
                <a:gd name="T50" fmla="*/ 14273 w 14360"/>
                <a:gd name="T51" fmla="*/ 0 h 175"/>
                <a:gd name="T52" fmla="*/ 88 w 14360"/>
                <a:gd name="T5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360" h="175">
                  <a:moveTo>
                    <a:pt x="88" y="0"/>
                  </a:moveTo>
                  <a:lnTo>
                    <a:pt x="70" y="1"/>
                  </a:lnTo>
                  <a:lnTo>
                    <a:pt x="39" y="14"/>
                  </a:lnTo>
                  <a:lnTo>
                    <a:pt x="14" y="37"/>
                  </a:lnTo>
                  <a:lnTo>
                    <a:pt x="1" y="69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1" y="105"/>
                  </a:lnTo>
                  <a:lnTo>
                    <a:pt x="14" y="136"/>
                  </a:lnTo>
                  <a:lnTo>
                    <a:pt x="39" y="159"/>
                  </a:lnTo>
                  <a:lnTo>
                    <a:pt x="70" y="174"/>
                  </a:lnTo>
                  <a:lnTo>
                    <a:pt x="88" y="175"/>
                  </a:lnTo>
                  <a:lnTo>
                    <a:pt x="88" y="175"/>
                  </a:lnTo>
                  <a:lnTo>
                    <a:pt x="14273" y="175"/>
                  </a:lnTo>
                  <a:lnTo>
                    <a:pt x="14290" y="174"/>
                  </a:lnTo>
                  <a:lnTo>
                    <a:pt x="14322" y="159"/>
                  </a:lnTo>
                  <a:lnTo>
                    <a:pt x="14345" y="136"/>
                  </a:lnTo>
                  <a:lnTo>
                    <a:pt x="14358" y="105"/>
                  </a:lnTo>
                  <a:lnTo>
                    <a:pt x="14360" y="87"/>
                  </a:lnTo>
                  <a:lnTo>
                    <a:pt x="14360" y="87"/>
                  </a:lnTo>
                  <a:lnTo>
                    <a:pt x="14358" y="69"/>
                  </a:lnTo>
                  <a:lnTo>
                    <a:pt x="14345" y="37"/>
                  </a:lnTo>
                  <a:lnTo>
                    <a:pt x="14322" y="14"/>
                  </a:lnTo>
                  <a:lnTo>
                    <a:pt x="14290" y="1"/>
                  </a:lnTo>
                  <a:lnTo>
                    <a:pt x="14273" y="0"/>
                  </a:lnTo>
                  <a:lnTo>
                    <a:pt x="14273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1010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558105" y="1152124"/>
            <a:ext cx="1760551" cy="532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2024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76125" y="1503383"/>
            <a:ext cx="1494167" cy="484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2025 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2000" y="1484764"/>
            <a:ext cx="1564283" cy="53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2022 год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23" y="1167437"/>
            <a:ext cx="2022892" cy="479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2023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4869874"/>
            <a:ext cx="8874449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Основные характеристики бюджета города на 2023 год и плановый период 2024 и 2025 годов сформированы на основе прогноза социально-экономического развития города-курорта Пятигорска на 2023 год и на плановый период 2024 и 2025 годов с учетом безвозмездных поступлений из бюджетов других уровней в виде дотаций, субсидий, субвенций и иных межбюджетных трансфертов, распределенных проектом закона Ставропольского края «О бюджете Ставропольского края на 2023 год и плановый период 2024 и 2025 годов». 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Применение «консервативного» варианта прогноза социально-экономического развития города-курорта Пятигорска на 2023 год и на плановый период 2024 и 2025 годов позволит снизить риски неисполнения расходных обязательств при снижении поступления доходов в бюджет города по сравнению с планом.</a:t>
            </a:r>
          </a:p>
        </p:txBody>
      </p:sp>
      <p:pic>
        <p:nvPicPr>
          <p:cNvPr id="102" name="Picture 2" descr="C:\Users\superuser\Desktop\герб пятигорс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620"/>
            <a:ext cx="971600" cy="115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FD5C3CBA-0B47-48EE-A084-B772D42B8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964862"/>
              </p:ext>
            </p:extLst>
          </p:nvPr>
        </p:nvGraphicFramePr>
        <p:xfrm>
          <a:off x="413000" y="1161491"/>
          <a:ext cx="8640961" cy="413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9377202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15663</TotalTime>
  <Words>12003</Words>
  <Application>Microsoft Office PowerPoint</Application>
  <PresentationFormat>Экран (4:3)</PresentationFormat>
  <Paragraphs>2002</Paragraphs>
  <Slides>61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61</vt:i4>
      </vt:variant>
    </vt:vector>
  </HeadingPairs>
  <TitlesOfParts>
    <vt:vector size="73" baseType="lpstr">
      <vt:lpstr>Arial</vt:lpstr>
      <vt:lpstr>Calibri</vt:lpstr>
      <vt:lpstr>Constantia</vt:lpstr>
      <vt:lpstr>Georgia</vt:lpstr>
      <vt:lpstr>Tahoma</vt:lpstr>
      <vt:lpstr>Times New Roman</vt:lpstr>
      <vt:lpstr>Trebuchet MS</vt:lpstr>
      <vt:lpstr>Воздушный поток</vt:lpstr>
      <vt:lpstr>1_Воздушный поток</vt:lpstr>
      <vt:lpstr>4_Воздушный поток</vt:lpstr>
      <vt:lpstr>6_Воздушный поток</vt:lpstr>
      <vt:lpstr>7_Воздушный поток</vt:lpstr>
      <vt:lpstr>БЮДЖЕТ  ДЛЯ ГРАЖДАН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Доходы бюджета города-курорта Пятигорска</vt:lpstr>
      <vt:lpstr>Объем и структура доходов бюджета               города-курорта Пятигорска по первоначальному плану на 2022-2025гг.(тыс.руб.)</vt:lpstr>
      <vt:lpstr>Динамика поступлений доходов бюджета города–курорта Пятигорска по первоначальному плану на 2021-2023 гг. (млн.руб.)  </vt:lpstr>
      <vt:lpstr>Причины изменения объема доходов бюджета города–курорта Пятигорска от НДФЛ по первоначальному плану на 2021-2023 гг. (млн.руб.)  </vt:lpstr>
      <vt:lpstr>Структура собственных (налоговых и неналоговых) доходов бюджета города-курорта Пятигорска по результатам исполнения за 2021 год (%)</vt:lpstr>
      <vt:lpstr>Структура собственных (налоговых и неналоговых) доходов бюджета города-курорта Пятигорска по первоначальному плану на 2022 год (%)</vt:lpstr>
      <vt:lpstr>Структура собственных (налоговых и неналоговых) доходов бюджета города-курорта Пятигорска по первоначальному плану на 2023 год (%)</vt:lpstr>
      <vt:lpstr>Объем и структура собственных (налоговых и неналоговых) доходов бюджета города-курорта Пятигорска по первоначальному плану на 2022-2025 гг. (тыс.руб.)                                                                           </vt:lpstr>
      <vt:lpstr>Динамика налоговых доходов города-курорта Пятигорска по первоначальному плану на 2022-2025 гг.                                                                                           (в тыс.руб.)</vt:lpstr>
      <vt:lpstr>Динамика неналоговых доходов бюджета города–курорта Пятигорска по первоначальному плану  на  2022-2025 гг. (в тыс. руб.)                                                                                                                               (в тыс. руб.)</vt:lpstr>
      <vt:lpstr>Основные сведения о межбюджетных отношениях</vt:lpstr>
      <vt:lpstr>Планируемые к поступлению в бюджет города – курорта Пятигорска межбюджетные трансферты в 2023 году и плановом периоде 2024-2025 годах (тыс.руб.)</vt:lpstr>
      <vt:lpstr>Объем и структура межбюджетных трансфертов в динамике                 (фактические поступления в 2021 году, первоначальный план на 2022 год, 2023 год, 2024 год, 2025 год) (тыс.руб.)</vt:lpstr>
      <vt:lpstr>Презентация PowerPoint</vt:lpstr>
      <vt:lpstr>Информация о расходах бюджета с учетом интересов целевых групп (социальная поддержка семей с детьми) по первоначальному плану в 2022 г., 2023 г.,2024 г., 2025 г.  </vt:lpstr>
      <vt:lpstr>Информация о расходах бюджета с учетом интересов целевых групп (социальная поддержка семей с детьми) по первоначальному плану в 2022 г., 2023 г.,2024 г., 2025 г.  </vt:lpstr>
      <vt:lpstr>Информация о расходах бюджета с учетом интересов целевых групп (защита детей-сирот) по первоначальному плану   в 2022 г., 2023 г.,2024 г., 2025 г.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2022 г., 2023 г.,2024 г., 2025 г.   </vt:lpstr>
      <vt:lpstr>Информация о расходах бюджета с учетом интересов целевых групп (социальное обеспечение ветеранов, инвалидов, пожилых граждан)  по первоначальному плану в 2022 г., 2023 г.,2024 г., 2025 г.   </vt:lpstr>
      <vt:lpstr>Информация о расходах бюджета с учетом интересов целевых групп (предоставление мер социальной поддержки прочим категориям граждан) по первоначальному плану                                в 2022 г., 2023 г.,2024 г., 2025 г. </vt:lpstr>
      <vt:lpstr>Презентация PowerPoint</vt:lpstr>
      <vt:lpstr>Источники расходов дорожного фонда города-курорта Пятигорска по первоначальному плану  на 2022-2025гг. (млн.руб.)</vt:lpstr>
      <vt:lpstr>Презентация PowerPoint</vt:lpstr>
      <vt:lpstr>В рамках программы «Формирование современной городской среды» благоустройство сквера перед сельским домом культуры в станице Константиновской города-курорта Пятигорска. Общая сумма финансирования 45,00 млн. руб. Финансирование в 2023 году – 45,00 млн. руб. </vt:lpstr>
      <vt:lpstr>Строительство автомобильной дороги в городе-курорте Пятигорске к музею « Россия – моя история». Общая сумма финансирования – 197,32 млн. руб. Финансирование в 2023 году – 117,35 млн. руб. Планируемый ввод в эксплуатацию – 2023 год. 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социально значимых муниципальных программ города-курорта Пятигорска  по первоначальному плану на  2023, 2024, 2025 гг.</vt:lpstr>
      <vt:lpstr>Информация о расходной части бюджета в разрезе иных муниципальных программ города-курорта Пятигорска  по первоначальному плану на   2023, 2024, 2025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расходной части бюджета в разрезе непрограммных расходов бюджета города-курорта Пятигорска  по первоначальному плану на 2022, 2023, 2024, 2025 гг.</vt:lpstr>
      <vt:lpstr>Презентация PowerPoint</vt:lpstr>
      <vt:lpstr>Презентация PowerPoint</vt:lpstr>
      <vt:lpstr>Результаты оценки качества управления бюджетным процессом и стратегического планирования  в муниципальных районах и городских округах Ставропольского края за 2021 год (%) </vt:lpstr>
      <vt:lpstr>Презентация PowerPoint</vt:lpstr>
      <vt:lpstr>Контактная информация МУ «Финансовое управление администрации г.Пятигорска»                                                                               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superuser</dc:creator>
  <cp:lastModifiedBy>superuser</cp:lastModifiedBy>
  <cp:revision>529</cp:revision>
  <cp:lastPrinted>2022-11-28T14:21:42Z</cp:lastPrinted>
  <dcterms:created xsi:type="dcterms:W3CDTF">2018-03-21T10:47:45Z</dcterms:created>
  <dcterms:modified xsi:type="dcterms:W3CDTF">2022-11-29T07:17:36Z</dcterms:modified>
</cp:coreProperties>
</file>