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  <p:sldMasterId id="2147483862" r:id="rId2"/>
    <p:sldMasterId id="2147483874" r:id="rId3"/>
  </p:sldMasterIdLst>
  <p:notesMasterIdLst>
    <p:notesMasterId r:id="rId26"/>
  </p:notesMasterIdLst>
  <p:handoutMasterIdLst>
    <p:handoutMasterId r:id="rId27"/>
  </p:handoutMasterIdLst>
  <p:sldIdLst>
    <p:sldId id="347" r:id="rId4"/>
    <p:sldId id="451" r:id="rId5"/>
    <p:sldId id="430" r:id="rId6"/>
    <p:sldId id="444" r:id="rId7"/>
    <p:sldId id="446" r:id="rId8"/>
    <p:sldId id="450" r:id="rId9"/>
    <p:sldId id="448" r:id="rId10"/>
    <p:sldId id="449" r:id="rId11"/>
    <p:sldId id="383" r:id="rId12"/>
    <p:sldId id="433" r:id="rId13"/>
    <p:sldId id="432" r:id="rId14"/>
    <p:sldId id="434" r:id="rId15"/>
    <p:sldId id="440" r:id="rId16"/>
    <p:sldId id="441" r:id="rId17"/>
    <p:sldId id="413" r:id="rId18"/>
    <p:sldId id="443" r:id="rId19"/>
    <p:sldId id="452" r:id="rId20"/>
    <p:sldId id="425" r:id="rId21"/>
    <p:sldId id="379" r:id="rId22"/>
    <p:sldId id="378" r:id="rId23"/>
    <p:sldId id="380" r:id="rId24"/>
    <p:sldId id="374" r:id="rId25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00FF"/>
    <a:srgbClr val="0066FF"/>
    <a:srgbClr val="3366CC"/>
    <a:srgbClr val="FF3300"/>
    <a:srgbClr val="33CCCC"/>
    <a:srgbClr val="FFCC00"/>
    <a:srgbClr val="FF00FF"/>
    <a:srgbClr val="8D1DE1"/>
    <a:srgbClr val="5B4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1575" autoAdjust="0"/>
  </p:normalViewPr>
  <p:slideViewPr>
    <p:cSldViewPr snapToGrid="0">
      <p:cViewPr>
        <p:scale>
          <a:sx n="100" d="100"/>
          <a:sy n="100" d="100"/>
        </p:scale>
        <p:origin x="-2112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555555555555555E-2"/>
          <c:y val="3.0528820814233922E-2"/>
          <c:w val="0.96944444444444444"/>
          <c:h val="0.85000782610084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1023.3</c:v>
                </c:pt>
                <c:pt idx="1">
                  <c:v>1099.9000000000001</c:v>
                </c:pt>
                <c:pt idx="2">
                  <c:v>1131</c:v>
                </c:pt>
                <c:pt idx="3">
                  <c:v>1147.0999999999999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342.67</c:v>
                </c:pt>
                <c:pt idx="1">
                  <c:v>315.8</c:v>
                </c:pt>
                <c:pt idx="2">
                  <c:v>306.60000000000002</c:v>
                </c:pt>
                <c:pt idx="3">
                  <c:v>298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accent1"/>
                </a:solidFill>
              </a:ln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1752</c:v>
                </c:pt>
                <c:pt idx="1">
                  <c:v>1692.3</c:v>
                </c:pt>
                <c:pt idx="2">
                  <c:v>1701.3</c:v>
                </c:pt>
                <c:pt idx="3">
                  <c:v>1718.7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8028416"/>
        <c:axId val="148034304"/>
      </c:barChart>
      <c:catAx>
        <c:axId val="148028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48034304"/>
        <c:crosses val="autoZero"/>
        <c:auto val="1"/>
        <c:lblAlgn val="ctr"/>
        <c:lblOffset val="100"/>
        <c:noMultiLvlLbl val="0"/>
      </c:catAx>
      <c:valAx>
        <c:axId val="1480343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8028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</a:defRPr>
            </a:pPr>
            <a:r>
              <a:rPr lang="ru-RU" dirty="0"/>
              <a:t>% </a:t>
            </a:r>
            <a:r>
              <a:rPr lang="ru-RU" dirty="0" smtClean="0"/>
              <a:t>ставка </a:t>
            </a:r>
            <a:r>
              <a:rPr lang="ru-RU" dirty="0"/>
              <a:t>муниципальных заимствований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ставка муниципальных заимствований</c:v>
                </c:pt>
              </c:strCache>
            </c:strRef>
          </c:tx>
          <c:spPr>
            <a:ln w="273050" cap="rnd">
              <a:solidFill>
                <a:srgbClr val="0066FF"/>
              </a:solidFill>
              <a:headEnd type="none"/>
              <a:tailEnd type="none"/>
            </a:ln>
          </c:spPr>
          <c:marker>
            <c:symbol val="diamond"/>
            <c:size val="8"/>
            <c:spPr>
              <a:solidFill>
                <a:schemeClr val="tx1"/>
              </a:solidFill>
            </c:spPr>
          </c:marker>
          <c:dLbls>
            <c:dLbl>
              <c:idx val="0"/>
              <c:layout>
                <c:manualLayout>
                  <c:x val="-8.3333333333333343E-2"/>
                  <c:y val="-4.9965227543164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027777777777778E-2"/>
                  <c:y val="-7.9218917727061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583333333333333E-2"/>
                  <c:y val="-8.4020064255974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6111111111111212E-2"/>
                  <c:y val="-7.6818344462605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9166776027996399E-2"/>
                  <c:y val="-7.4715768997249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 отчет 2016</c:v>
                </c:pt>
                <c:pt idx="1">
                  <c:v>прогноз 2017</c:v>
                </c:pt>
                <c:pt idx="2">
                  <c:v> план 2018</c:v>
                </c:pt>
                <c:pt idx="3">
                  <c:v>план 2019</c:v>
                </c:pt>
                <c:pt idx="4">
                  <c:v>план 2020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12.52</c:v>
                </c:pt>
                <c:pt idx="1">
                  <c:v>10.17</c:v>
                </c:pt>
                <c:pt idx="2">
                  <c:v>9.6999999999999993</c:v>
                </c:pt>
                <c:pt idx="3">
                  <c:v>9.6999999999999993</c:v>
                </c:pt>
                <c:pt idx="4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306176"/>
        <c:axId val="168307712"/>
      </c:lineChart>
      <c:catAx>
        <c:axId val="168306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 b="1">
                <a:solidFill>
                  <a:srgbClr val="002060"/>
                </a:solidFill>
              </a:defRPr>
            </a:pPr>
            <a:endParaRPr lang="ru-RU"/>
          </a:p>
        </c:txPr>
        <c:crossAx val="168307712"/>
        <c:crosses val="autoZero"/>
        <c:auto val="1"/>
        <c:lblAlgn val="ctr"/>
        <c:lblOffset val="100"/>
        <c:noMultiLvlLbl val="0"/>
      </c:catAx>
      <c:valAx>
        <c:axId val="168307712"/>
        <c:scaling>
          <c:orientation val="minMax"/>
          <c:min val="6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168306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6.5300962379702537E-2"/>
          <c:y val="0.13430549218730836"/>
          <c:w val="0.91247681539807524"/>
          <c:h val="0.68831554934137906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обслуживание муниципального долга</c:v>
                </c:pt>
              </c:strCache>
            </c:strRef>
          </c:tx>
          <c:spPr>
            <a:ln w="292100">
              <a:solidFill>
                <a:srgbClr val="0066FF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2777887139107638E-2"/>
                  <c:y val="-8.3720914901865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9166776027996502E-2"/>
                  <c:y val="-9.3023238779850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2222222222222223E-2"/>
                  <c:y val="-7.3918610640959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277777777777777E-2"/>
                  <c:y val="-8.3901979542276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361111111111111E-2"/>
                  <c:y val="-8.4735202492211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отчет  2016</c:v>
                </c:pt>
                <c:pt idx="1">
                  <c:v>прогноз  2017</c:v>
                </c:pt>
                <c:pt idx="2">
                  <c:v> план 2018</c:v>
                </c:pt>
                <c:pt idx="3">
                  <c:v>план 2019</c:v>
                </c:pt>
                <c:pt idx="4">
                  <c:v>план 2020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36</c:v>
                </c:pt>
                <c:pt idx="1">
                  <c:v>51.3</c:v>
                </c:pt>
                <c:pt idx="2">
                  <c:v>90</c:v>
                </c:pt>
                <c:pt idx="3">
                  <c:v>90</c:v>
                </c:pt>
                <c:pt idx="4">
                  <c:v>90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отчет  2016</c:v>
                </c:pt>
                <c:pt idx="1">
                  <c:v>прогноз  2017</c:v>
                </c:pt>
                <c:pt idx="2">
                  <c:v> план 2018</c:v>
                </c:pt>
                <c:pt idx="3">
                  <c:v>план 2019</c:v>
                </c:pt>
                <c:pt idx="4">
                  <c:v>план 2020</c:v>
                </c:pt>
              </c:strCache>
            </c:strRef>
          </c:cat>
          <c:val>
            <c:numRef>
              <c:f>Лист1!$C$2:$C$6</c:f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отчет  2016</c:v>
                </c:pt>
                <c:pt idx="1">
                  <c:v>прогноз  2017</c:v>
                </c:pt>
                <c:pt idx="2">
                  <c:v> план 2018</c:v>
                </c:pt>
                <c:pt idx="3">
                  <c:v>план 2019</c:v>
                </c:pt>
                <c:pt idx="4">
                  <c:v>план 2020</c:v>
                </c:pt>
              </c:strCache>
            </c:strRef>
          </c:cat>
          <c:val>
            <c:numRef>
              <c:f>Лист1!$D$2:$D$6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343424"/>
        <c:axId val="168344960"/>
      </c:lineChart>
      <c:catAx>
        <c:axId val="168343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ru-RU"/>
          </a:p>
        </c:txPr>
        <c:crossAx val="168344960"/>
        <c:crosses val="autoZero"/>
        <c:auto val="1"/>
        <c:lblAlgn val="ctr"/>
        <c:lblOffset val="100"/>
        <c:noMultiLvlLbl val="0"/>
      </c:catAx>
      <c:valAx>
        <c:axId val="168344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8343424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294168842471714E-2"/>
          <c:y val="0.17128316758085146"/>
          <c:w val="0.92341166231505656"/>
          <c:h val="0.496199971694881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0.75</c:v>
                </c:pt>
                <c:pt idx="1">
                  <c:v>0.75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0066FF"/>
            </a:solidFill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110.18</c:v>
                </c:pt>
                <c:pt idx="1">
                  <c:v>30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solidFill>
                <a:srgbClr val="33CCCC"/>
              </a:solidFill>
            </a:ln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1639.81</c:v>
                </c:pt>
                <c:pt idx="1">
                  <c:v>1622.67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1.36</c:v>
                </c:pt>
                <c:pt idx="1">
                  <c:v>38.86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3864960"/>
        <c:axId val="163866496"/>
      </c:barChart>
      <c:catAx>
        <c:axId val="163864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63866496"/>
        <c:crosses val="autoZero"/>
        <c:auto val="1"/>
        <c:lblAlgn val="ctr"/>
        <c:lblOffset val="100"/>
        <c:noMultiLvlLbl val="0"/>
      </c:catAx>
      <c:valAx>
        <c:axId val="1638664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38649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непрограммныве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99.2</c:v>
                </c:pt>
                <c:pt idx="1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8750000000000006E-2"/>
          <c:w val="0.95416666666666672"/>
          <c:h val="0.93125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1"/>
          <c:dPt>
            <c:idx val="1"/>
            <c:bubble3D val="0"/>
            <c:spPr>
              <a:solidFill>
                <a:schemeClr val="accent5">
                  <a:lumMod val="90000"/>
                </a:schemeClr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cat>
            <c:strRef>
              <c:f>Лист1!$A$2:$A$3</c:f>
              <c:strCache>
                <c:ptCount val="2"/>
                <c:pt idx="0">
                  <c:v>социальные расходы</c:v>
                </c:pt>
                <c:pt idx="1">
                  <c:v>другие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2421</c:v>
                </c:pt>
                <c:pt idx="1">
                  <c:v>722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472217135648684E-4"/>
          <c:y val="6.8750002773600119E-2"/>
          <c:w val="0.95416666666666672"/>
          <c:h val="0.93125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F0"/>
            </a:solidFill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17"/>
          <c:dPt>
            <c:idx val="0"/>
            <c:bubble3D val="0"/>
            <c:spPr>
              <a:solidFill>
                <a:schemeClr val="accent5">
                  <a:lumMod val="90000"/>
                </a:schemeClr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1"/>
            <c:bubble3D val="0"/>
            <c:explosion val="12"/>
            <c:spPr>
              <a:solidFill>
                <a:srgbClr val="05CB42"/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65100" prst="coolSlant"/>
              </a:sp3d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2846</c:v>
                </c:pt>
                <c:pt idx="1">
                  <c:v>403.1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metal"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129756079796268E-2"/>
          <c:y val="2.5709393883904048E-2"/>
          <c:w val="0.5885045092851996"/>
          <c:h val="0.877840871635231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Разметка,  знаки, ограждения</c:v>
                </c:pt>
              </c:strCache>
            </c:strRef>
          </c:tx>
          <c:spPr>
            <a:solidFill>
              <a:srgbClr val="05CB42"/>
            </a:solidFill>
          </c:spPr>
          <c:invertIfNegative val="0"/>
          <c:cat>
            <c:numRef>
              <c:f>Лист1!$A$3:$A$5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7.1</c:v>
                </c:pt>
                <c:pt idx="1">
                  <c:v>6.0460000000000003</c:v>
                </c:pt>
                <c:pt idx="2">
                  <c:v>7.2370000000000001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Ремонт дорог</c:v>
                </c:pt>
              </c:strCache>
            </c:strRef>
          </c:tx>
          <c:invertIfNegative val="0"/>
          <c:cat>
            <c:numRef>
              <c:f>Лист1!$A$3:$A$5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39.6</c:v>
                </c:pt>
                <c:pt idx="1">
                  <c:v>127.57</c:v>
                </c:pt>
                <c:pt idx="2">
                  <c:v>25.065999999999999</c:v>
                </c:pt>
              </c:numCache>
            </c:numRef>
          </c:val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Ремонт тротуаров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Лист1!$A$3:$A$5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Лист1!$D$3:$D$5</c:f>
              <c:numCache>
                <c:formatCode>General</c:formatCode>
                <c:ptCount val="3"/>
                <c:pt idx="0">
                  <c:v>27.1</c:v>
                </c:pt>
                <c:pt idx="1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Лист1!$E$2</c:f>
              <c:strCache>
                <c:ptCount val="1"/>
                <c:pt idx="0">
                  <c:v>Наказы избирателей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Лист1!$A$3:$A$5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Лист1!$E$3:$E$5</c:f>
              <c:numCache>
                <c:formatCode>General</c:formatCode>
                <c:ptCount val="3"/>
                <c:pt idx="0">
                  <c:v>16.5</c:v>
                </c:pt>
                <c:pt idx="1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Лист1!$F$2</c:f>
              <c:strCache>
                <c:ptCount val="1"/>
                <c:pt idx="0">
                  <c:v>Ливневки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cat>
            <c:numRef>
              <c:f>Лист1!$A$3:$A$5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Лист1!$F$3:$F$5</c:f>
              <c:numCache>
                <c:formatCode>General</c:formatCode>
                <c:ptCount val="3"/>
                <c:pt idx="0">
                  <c:v>7.1</c:v>
                </c:pt>
                <c:pt idx="1">
                  <c:v>3.6</c:v>
                </c:pt>
                <c:pt idx="2">
                  <c:v>3.6</c:v>
                </c:pt>
              </c:numCache>
            </c:numRef>
          </c:val>
        </c:ser>
        <c:ser>
          <c:idx val="5"/>
          <c:order val="5"/>
          <c:tx>
            <c:strRef>
              <c:f>Лист1!$G$2</c:f>
              <c:strCache>
                <c:ptCount val="1"/>
                <c:pt idx="0">
                  <c:v>Диагностика обследование паспортизация уличнодорожной сети</c:v>
                </c:pt>
              </c:strCache>
            </c:strRef>
          </c:tx>
          <c:spPr>
            <a:solidFill>
              <a:srgbClr val="8D1DE1"/>
            </a:solidFill>
          </c:spPr>
          <c:invertIfNegative val="0"/>
          <c:cat>
            <c:numRef>
              <c:f>Лист1!$A$3:$A$5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Лист1!$G$3:$G$5</c:f>
              <c:numCache>
                <c:formatCode>General</c:formatCode>
                <c:ptCount val="3"/>
                <c:pt idx="0">
                  <c:v>10.3</c:v>
                </c:pt>
                <c:pt idx="1">
                  <c:v>0.1</c:v>
                </c:pt>
                <c:pt idx="2">
                  <c:v>0.1</c:v>
                </c:pt>
              </c:numCache>
            </c:numRef>
          </c:val>
        </c:ser>
        <c:ser>
          <c:idx val="6"/>
          <c:order val="6"/>
          <c:tx>
            <c:strRef>
              <c:f>Лист1!$H$2</c:f>
              <c:strCache>
                <c:ptCount val="1"/>
                <c:pt idx="0">
                  <c:v>Строительство и реконструкция дорог</c:v>
                </c:pt>
              </c:strCache>
            </c:strRef>
          </c:tx>
          <c:invertIfNegative val="0"/>
          <c:cat>
            <c:numRef>
              <c:f>Лист1!$A$3:$A$5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Лист1!$H$3:$H$5</c:f>
              <c:numCache>
                <c:formatCode>General</c:formatCode>
                <c:ptCount val="3"/>
                <c:pt idx="0">
                  <c:v>9.5</c:v>
                </c:pt>
                <c:pt idx="1">
                  <c:v>1.4710000000000001</c:v>
                </c:pt>
                <c:pt idx="2">
                  <c:v>1.345</c:v>
                </c:pt>
              </c:numCache>
            </c:numRef>
          </c:val>
        </c:ser>
        <c:ser>
          <c:idx val="7"/>
          <c:order val="7"/>
          <c:tx>
            <c:strRef>
              <c:f>Лист1!$I$2</c:f>
              <c:strCache>
                <c:ptCount val="1"/>
                <c:pt idx="0">
                  <c:v>Ремонт дворов</c:v>
                </c:pt>
              </c:strCache>
            </c:strRef>
          </c:tx>
          <c:invertIfNegative val="0"/>
          <c:cat>
            <c:numRef>
              <c:f>Лист1!$A$3:$A$5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Лист1!$I$3:$I$5</c:f>
              <c:numCache>
                <c:formatCode>General</c:formatCode>
                <c:ptCount val="3"/>
                <c:pt idx="0">
                  <c:v>5.0999999999999996</c:v>
                </c:pt>
                <c:pt idx="1">
                  <c:v>7.2089999999999996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5724544"/>
        <c:axId val="165726080"/>
        <c:axId val="0"/>
      </c:bar3DChart>
      <c:catAx>
        <c:axId val="165724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65726080"/>
        <c:crosses val="autoZero"/>
        <c:auto val="1"/>
        <c:lblAlgn val="ctr"/>
        <c:lblOffset val="100"/>
        <c:noMultiLvlLbl val="0"/>
      </c:catAx>
      <c:valAx>
        <c:axId val="16572608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65724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345645238453951"/>
          <c:y val="1.5155466031862297E-2"/>
          <c:w val="0.318019473811604"/>
          <c:h val="0.98484453396813776"/>
        </c:manualLayout>
      </c:layout>
      <c:overlay val="0"/>
      <c:txPr>
        <a:bodyPr/>
        <a:lstStyle/>
        <a:p>
          <a:pPr>
            <a:defRPr sz="160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2"/>
          <c:order val="0"/>
          <c:tx>
            <c:strRef>
              <c:f>Лист1!$A$2</c:f>
              <c:strCache>
                <c:ptCount val="1"/>
                <c:pt idx="0">
                  <c:v>уличное освещение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160493827160503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148148148148147E-2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148148148148147E-2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518518518518583E-2"/>
                  <c:y val="-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518518518518566E-2"/>
                  <c:y val="-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71.8</c:v>
                </c:pt>
                <c:pt idx="1">
                  <c:v>67.2</c:v>
                </c:pt>
                <c:pt idx="2">
                  <c:v>71.599999999999994</c:v>
                </c:pt>
              </c:numCache>
            </c:numRef>
          </c:val>
        </c:ser>
        <c:ser>
          <c:idx val="0"/>
          <c:order val="1"/>
          <c:tx>
            <c:strRef>
              <c:f>Лист1!$A$3</c:f>
              <c:strCache>
                <c:ptCount val="1"/>
                <c:pt idx="0">
                  <c:v>сан. очистка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14814814814814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555620930987744E-2"/>
                  <c:y val="-5.61200964744271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97530864197536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1481481481481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3148148148148147E-2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127.1</c:v>
                </c:pt>
                <c:pt idx="1">
                  <c:v>72.400000000000006</c:v>
                </c:pt>
                <c:pt idx="2">
                  <c:v>77.010000000000005</c:v>
                </c:pt>
              </c:numCache>
            </c:numRef>
          </c:val>
        </c:ser>
        <c:ser>
          <c:idx val="1"/>
          <c:order val="2"/>
          <c:tx>
            <c:strRef>
              <c:f>Лист1!$A$4</c:f>
              <c:strCache>
                <c:ptCount val="1"/>
                <c:pt idx="0">
                  <c:v>озеленение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dLbls>
            <c:dLbl>
              <c:idx val="0"/>
              <c:layout>
                <c:manualLayout>
                  <c:x val="2.4691358024691412E-2"/>
                  <c:y val="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2345679012346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234567901234612E-2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7777777777777936E-2"/>
                  <c:y val="-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160493827160503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52.9</c:v>
                </c:pt>
                <c:pt idx="1">
                  <c:v>33.4</c:v>
                </c:pt>
                <c:pt idx="2">
                  <c:v>36.299999999999997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содержание мест захоронений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6.137772793615151E-2"/>
                  <c:y val="-6.75675675675675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7907273461274079E-2"/>
                  <c:y val="-6.75675675675675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7048637196445544E-2"/>
                  <c:y val="-1.1261261261261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6234567901234591E-2"/>
                  <c:y val="-5.01253132832080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Лист1!$B$5:$D$5</c:f>
              <c:numCache>
                <c:formatCode>General</c:formatCode>
                <c:ptCount val="3"/>
                <c:pt idx="0">
                  <c:v>5.0999999999999996</c:v>
                </c:pt>
                <c:pt idx="1">
                  <c:v>2.2999999999999998</c:v>
                </c:pt>
                <c:pt idx="2">
                  <c:v>2.2999999999999998</c:v>
                </c:pt>
              </c:numCache>
            </c:numRef>
          </c:val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прочее благоустройство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329999769405831E-2"/>
                  <c:y val="-5.6269241682627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822888288422057E-2"/>
                  <c:y val="-5.23184010782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317063830986159E-2"/>
                  <c:y val="-4.7776831950060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2407407407407531E-2"/>
                  <c:y val="-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9320987654320996E-2"/>
                  <c:y val="-1.6836195965366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5432098765432113E-3"/>
                  <c:y val="-1.5037791328715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Лист1!$B$6:$D$6</c:f>
              <c:numCache>
                <c:formatCode>General</c:formatCode>
                <c:ptCount val="3"/>
                <c:pt idx="0">
                  <c:v>21.9</c:v>
                </c:pt>
                <c:pt idx="1">
                  <c:v>16.399999999999999</c:v>
                </c:pt>
                <c:pt idx="2">
                  <c:v>12.24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shape val="cylinder"/>
        <c:axId val="165869824"/>
        <c:axId val="165883904"/>
        <c:axId val="0"/>
      </c:bar3DChart>
      <c:catAx>
        <c:axId val="1658698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65883904"/>
        <c:crosses val="autoZero"/>
        <c:auto val="1"/>
        <c:lblAlgn val="ctr"/>
        <c:lblOffset val="100"/>
        <c:noMultiLvlLbl val="0"/>
      </c:catAx>
      <c:valAx>
        <c:axId val="16588390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65869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101370628726343"/>
          <c:y val="0.1451700716464496"/>
          <c:w val="0.29592435022795827"/>
          <c:h val="0.51596616301340714"/>
        </c:manualLayout>
      </c:layout>
      <c:overlay val="0"/>
    </c:legend>
    <c:plotVisOnly val="0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муниципального долга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1.2500001367016773E-2"/>
                  <c:y val="0.130232463688654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88890407796414E-2"/>
                  <c:y val="0.132558217456860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888890407796414E-2"/>
                  <c:y val="0.134883768155672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11111232623713E-2"/>
                  <c:y val="0.116279069767441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11111232623713E-2"/>
                  <c:y val="0.117844418383872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3333342446778487E-3"/>
                  <c:y val="6.447453255963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2016</c:v>
                </c:pt>
                <c:pt idx="1">
                  <c:v>прогноз 2017</c:v>
                </c:pt>
                <c:pt idx="2">
                  <c:v>план 2018</c:v>
                </c:pt>
                <c:pt idx="3">
                  <c:v>план 2019</c:v>
                </c:pt>
                <c:pt idx="4">
                  <c:v>план 2020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694.9</c:v>
                </c:pt>
                <c:pt idx="1">
                  <c:v>831</c:v>
                </c:pt>
                <c:pt idx="2">
                  <c:v>972.4</c:v>
                </c:pt>
                <c:pt idx="3">
                  <c:v>1115.4000000000001</c:v>
                </c:pt>
                <c:pt idx="4">
                  <c:v>1259.4000000000001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2016</c:v>
                </c:pt>
                <c:pt idx="1">
                  <c:v>прогноз 2017</c:v>
                </c:pt>
                <c:pt idx="2">
                  <c:v>план 2018</c:v>
                </c:pt>
                <c:pt idx="3">
                  <c:v>план 2019</c:v>
                </c:pt>
                <c:pt idx="4">
                  <c:v>план 2020</c:v>
                </c:pt>
              </c:strCache>
            </c:strRef>
          </c:cat>
          <c:val>
            <c:numRef>
              <c:f>Лист1!$C$2:$C$6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2016</c:v>
                </c:pt>
                <c:pt idx="1">
                  <c:v>прогноз 2017</c:v>
                </c:pt>
                <c:pt idx="2">
                  <c:v>план 2018</c:v>
                </c:pt>
                <c:pt idx="3">
                  <c:v>план 2019</c:v>
                </c:pt>
                <c:pt idx="4">
                  <c:v>план 2020</c:v>
                </c:pt>
              </c:strCache>
            </c:strRef>
          </c:cat>
          <c:val>
            <c:numRef>
              <c:f>Лист1!$D$2:$D$6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6308864"/>
        <c:axId val="166601472"/>
        <c:axId val="0"/>
      </c:bar3DChart>
      <c:catAx>
        <c:axId val="166308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ru-RU"/>
          </a:p>
        </c:txPr>
        <c:crossAx val="166601472"/>
        <c:crosses val="autoZero"/>
        <c:auto val="1"/>
        <c:lblAlgn val="ctr"/>
        <c:lblOffset val="100"/>
        <c:noMultiLvlLbl val="0"/>
      </c:catAx>
      <c:valAx>
        <c:axId val="166601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6308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069705343510659E-2"/>
          <c:y val="2.7725267800882167E-2"/>
          <c:w val="0.96386058931297869"/>
          <c:h val="0.7882797731568997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104775">
              <a:solidFill>
                <a:srgbClr val="FF0000"/>
              </a:solidFill>
            </a:ln>
          </c:spPr>
          <c:marker>
            <c:symbol val="square"/>
            <c:size val="11"/>
            <c:spPr>
              <a:solidFill>
                <a:schemeClr val="tx1"/>
              </a:solidFill>
            </c:spPr>
          </c:marker>
          <c:dLbls>
            <c:dLbl>
              <c:idx val="0"/>
              <c:layout>
                <c:manualLayout>
                  <c:x val="-6.0779917973626772E-2"/>
                  <c:y val="-4.7734533204243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9281014573210893E-2"/>
                  <c:y val="-5.6158274357932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568608743926476E-2"/>
                  <c:y val="-5.3350360640036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9568608743926535E-2"/>
                  <c:y val="-5.0542446922139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211309229700231E-2"/>
                  <c:y val="-4.7734533204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703</c:v>
                </c:pt>
                <c:pt idx="1">
                  <c:v>845.9</c:v>
                </c:pt>
                <c:pt idx="2">
                  <c:v>972.4</c:v>
                </c:pt>
                <c:pt idx="3">
                  <c:v>1115.4000000000001</c:v>
                </c:pt>
                <c:pt idx="4">
                  <c:v>1259.4000000000001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Лист1!$C$2:$C$6</c:f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Лист1!$D$2:$D$6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910208"/>
        <c:axId val="166985728"/>
      </c:lineChart>
      <c:catAx>
        <c:axId val="166910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6985728"/>
        <c:crosses val="autoZero"/>
        <c:auto val="1"/>
        <c:lblAlgn val="ctr"/>
        <c:lblOffset val="100"/>
        <c:noMultiLvlLbl val="0"/>
      </c:catAx>
      <c:valAx>
        <c:axId val="1669857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6910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5DE68F-F953-4E13-B55C-4BBF89B13FD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4D244D-D25D-458B-8031-D8853C995456}">
      <dgm:prSet phldrT="[Текст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ABB43502-ED86-43E7-9DDD-471D8BA66AA4}" type="parTrans" cxnId="{E9C155D8-5B94-4DFD-B32D-68810097B187}">
      <dgm:prSet/>
      <dgm:spPr/>
      <dgm:t>
        <a:bodyPr/>
        <a:lstStyle/>
        <a:p>
          <a:endParaRPr lang="ru-RU"/>
        </a:p>
      </dgm:t>
    </dgm:pt>
    <dgm:pt modelId="{07696EA6-AAA3-44C4-97DA-2D2942175E6A}" type="sibTrans" cxnId="{E9C155D8-5B94-4DFD-B32D-68810097B187}">
      <dgm:prSet/>
      <dgm:spPr/>
      <dgm:t>
        <a:bodyPr/>
        <a:lstStyle/>
        <a:p>
          <a:endParaRPr lang="ru-RU"/>
        </a:p>
      </dgm:t>
    </dgm:pt>
    <dgm:pt modelId="{6E742FCF-D64E-4CEE-B348-A6C4475212C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Обеспечение сбалансированности бюджета</a:t>
          </a:r>
          <a:endParaRPr lang="ru-RU" sz="2000" b="1" dirty="0">
            <a:solidFill>
              <a:srgbClr val="002060"/>
            </a:solidFill>
          </a:endParaRPr>
        </a:p>
      </dgm:t>
    </dgm:pt>
    <dgm:pt modelId="{4A68D4F6-A769-4528-902E-A55E031946C7}" type="parTrans" cxnId="{70820FBD-9C27-40BD-942B-B5F45F64AD13}">
      <dgm:prSet/>
      <dgm:spPr/>
      <dgm:t>
        <a:bodyPr/>
        <a:lstStyle/>
        <a:p>
          <a:endParaRPr lang="ru-RU"/>
        </a:p>
      </dgm:t>
    </dgm:pt>
    <dgm:pt modelId="{0B419A13-ED85-49B2-9849-B449BD7DE31C}" type="sibTrans" cxnId="{70820FBD-9C27-40BD-942B-B5F45F64AD13}">
      <dgm:prSet/>
      <dgm:spPr/>
      <dgm:t>
        <a:bodyPr/>
        <a:lstStyle/>
        <a:p>
          <a:endParaRPr lang="ru-RU"/>
        </a:p>
      </dgm:t>
    </dgm:pt>
    <dgm:pt modelId="{DE1D4E51-675C-40D8-8DE4-5F5DE8DFD5D5}">
      <dgm:prSet phldrT="[Текст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 </a:t>
          </a:r>
          <a:endParaRPr lang="ru-RU" sz="2400" b="1" dirty="0">
            <a:solidFill>
              <a:srgbClr val="002060"/>
            </a:solidFill>
          </a:endParaRPr>
        </a:p>
      </dgm:t>
    </dgm:pt>
    <dgm:pt modelId="{A4632AAD-AA26-4A4D-A7BB-462A2A72AFB8}" type="parTrans" cxnId="{E819D6DF-C5D5-4CFE-8902-DEDA429D5568}">
      <dgm:prSet/>
      <dgm:spPr/>
      <dgm:t>
        <a:bodyPr/>
        <a:lstStyle/>
        <a:p>
          <a:endParaRPr lang="ru-RU"/>
        </a:p>
      </dgm:t>
    </dgm:pt>
    <dgm:pt modelId="{B5C6BB28-72CB-4D3C-B073-F1CD0B510090}" type="sibTrans" cxnId="{E819D6DF-C5D5-4CFE-8902-DEDA429D5568}">
      <dgm:prSet/>
      <dgm:spPr/>
      <dgm:t>
        <a:bodyPr/>
        <a:lstStyle/>
        <a:p>
          <a:endParaRPr lang="ru-RU"/>
        </a:p>
      </dgm:t>
    </dgm:pt>
    <dgm:pt modelId="{8065BCFF-1FAA-4773-BB0B-7D0C6E13054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Снижение объемов привлечения «дорогих» коммерческих кредитов и сдерживание наращивания объема муниципального долга </a:t>
          </a:r>
          <a:endParaRPr lang="ru-RU" sz="2000" b="1" dirty="0">
            <a:solidFill>
              <a:srgbClr val="002060"/>
            </a:solidFill>
          </a:endParaRPr>
        </a:p>
      </dgm:t>
    </dgm:pt>
    <dgm:pt modelId="{2FD31C55-0270-4BEA-B97D-F3D9F1383A89}" type="parTrans" cxnId="{C221A964-9ECC-44B2-91E6-975D9F327FF3}">
      <dgm:prSet/>
      <dgm:spPr/>
      <dgm:t>
        <a:bodyPr/>
        <a:lstStyle/>
        <a:p>
          <a:endParaRPr lang="ru-RU"/>
        </a:p>
      </dgm:t>
    </dgm:pt>
    <dgm:pt modelId="{FD982C1E-EEE6-48C6-8E34-4FDC84F11694}" type="sibTrans" cxnId="{C221A964-9ECC-44B2-91E6-975D9F327FF3}">
      <dgm:prSet/>
      <dgm:spPr/>
      <dgm:t>
        <a:bodyPr/>
        <a:lstStyle/>
        <a:p>
          <a:endParaRPr lang="ru-RU"/>
        </a:p>
      </dgm:t>
    </dgm:pt>
    <dgm:pt modelId="{BDEC498F-C21C-4937-B4A5-B1BEB1DB2DB0}">
      <dgm:prSet phldrT="[Текст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 </a:t>
          </a:r>
          <a:endParaRPr lang="ru-RU" b="1" dirty="0">
            <a:solidFill>
              <a:srgbClr val="002060"/>
            </a:solidFill>
          </a:endParaRPr>
        </a:p>
      </dgm:t>
    </dgm:pt>
    <dgm:pt modelId="{8F4951D0-251B-48EE-9153-ECA65377EAB4}" type="parTrans" cxnId="{AA9B1236-CBDC-49A0-86D1-581853135212}">
      <dgm:prSet/>
      <dgm:spPr/>
      <dgm:t>
        <a:bodyPr/>
        <a:lstStyle/>
        <a:p>
          <a:endParaRPr lang="ru-RU"/>
        </a:p>
      </dgm:t>
    </dgm:pt>
    <dgm:pt modelId="{2E70C2BF-F662-401B-90CC-FD1F9DE9C2EF}" type="sibTrans" cxnId="{AA9B1236-CBDC-49A0-86D1-581853135212}">
      <dgm:prSet/>
      <dgm:spPr/>
      <dgm:t>
        <a:bodyPr/>
        <a:lstStyle/>
        <a:p>
          <a:endParaRPr lang="ru-RU"/>
        </a:p>
      </dgm:t>
    </dgm:pt>
    <dgm:pt modelId="{5BF09B2F-A89C-436A-B5BF-DDBDE8D91476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Выполнение задач, поставленных Указами Президента Российской Федерации от 7 мая 2012 года</a:t>
          </a:r>
          <a:endParaRPr lang="ru-RU" sz="2000" b="1" dirty="0">
            <a:solidFill>
              <a:srgbClr val="002060"/>
            </a:solidFill>
          </a:endParaRPr>
        </a:p>
      </dgm:t>
    </dgm:pt>
    <dgm:pt modelId="{778154FA-D6A3-4D23-A7FC-7974305E696A}" type="parTrans" cxnId="{87223676-2AC3-4F46-8933-4A4D24E5F886}">
      <dgm:prSet/>
      <dgm:spPr/>
      <dgm:t>
        <a:bodyPr/>
        <a:lstStyle/>
        <a:p>
          <a:endParaRPr lang="ru-RU"/>
        </a:p>
      </dgm:t>
    </dgm:pt>
    <dgm:pt modelId="{AE018C69-58B8-49D1-99B1-D727FAEB66B2}" type="sibTrans" cxnId="{87223676-2AC3-4F46-8933-4A4D24E5F886}">
      <dgm:prSet/>
      <dgm:spPr/>
      <dgm:t>
        <a:bodyPr/>
        <a:lstStyle/>
        <a:p>
          <a:endParaRPr lang="ru-RU"/>
        </a:p>
      </dgm:t>
    </dgm:pt>
    <dgm:pt modelId="{C7EFFDDC-BE82-4CAD-A626-BC050784F0D7}">
      <dgm:prSet phldrT="[Текст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 </a:t>
          </a:r>
          <a:endParaRPr lang="ru-RU" b="1" dirty="0">
            <a:solidFill>
              <a:srgbClr val="002060"/>
            </a:solidFill>
          </a:endParaRPr>
        </a:p>
      </dgm:t>
    </dgm:pt>
    <dgm:pt modelId="{4D270DFE-DCC8-4CFF-B429-1EBE29DBD900}" type="parTrans" cxnId="{CD85663E-83D9-4FDD-B1CD-48766B1615E0}">
      <dgm:prSet/>
      <dgm:spPr/>
      <dgm:t>
        <a:bodyPr/>
        <a:lstStyle/>
        <a:p>
          <a:endParaRPr lang="ru-RU"/>
        </a:p>
      </dgm:t>
    </dgm:pt>
    <dgm:pt modelId="{657B040E-5F6B-4FD6-A3CE-680ABD3A45FC}" type="sibTrans" cxnId="{CD85663E-83D9-4FDD-B1CD-48766B1615E0}">
      <dgm:prSet/>
      <dgm:spPr/>
      <dgm:t>
        <a:bodyPr/>
        <a:lstStyle/>
        <a:p>
          <a:endParaRPr lang="ru-RU"/>
        </a:p>
      </dgm:t>
    </dgm:pt>
    <dgm:pt modelId="{DC269139-051A-4526-B83C-8168B58A4C42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Обеспечение минимального размера оплаты труда, установленного Федеральным законом от 19 декабря 2016 года № 460-ФЗ</a:t>
          </a:r>
          <a:endParaRPr lang="ru-RU" sz="2000" b="1" dirty="0">
            <a:solidFill>
              <a:srgbClr val="002060"/>
            </a:solidFill>
          </a:endParaRPr>
        </a:p>
      </dgm:t>
    </dgm:pt>
    <dgm:pt modelId="{223916E5-A594-4235-8CB5-AD4A8020AFE6}" type="parTrans" cxnId="{2A12FD37-4792-4B95-AAB5-EE0EF0A8CEA6}">
      <dgm:prSet/>
      <dgm:spPr/>
      <dgm:t>
        <a:bodyPr/>
        <a:lstStyle/>
        <a:p>
          <a:endParaRPr lang="ru-RU"/>
        </a:p>
      </dgm:t>
    </dgm:pt>
    <dgm:pt modelId="{B3628695-3A6E-41C8-BB1D-828823F4766F}" type="sibTrans" cxnId="{2A12FD37-4792-4B95-AAB5-EE0EF0A8CEA6}">
      <dgm:prSet/>
      <dgm:spPr/>
      <dgm:t>
        <a:bodyPr/>
        <a:lstStyle/>
        <a:p>
          <a:endParaRPr lang="ru-RU"/>
        </a:p>
      </dgm:t>
    </dgm:pt>
    <dgm:pt modelId="{82CE1CC5-475D-4675-9B32-A7F831B14772}" type="pres">
      <dgm:prSet presAssocID="{5F5DE68F-F953-4E13-B55C-4BBF89B13F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637644-930A-4255-9DEE-7E1169D4CC9B}" type="pres">
      <dgm:prSet presAssocID="{D74D244D-D25D-458B-8031-D8853C995456}" presName="composite" presStyleCnt="0"/>
      <dgm:spPr/>
    </dgm:pt>
    <dgm:pt modelId="{E410C428-0C9A-4B2A-8448-D12064F7A46F}" type="pres">
      <dgm:prSet presAssocID="{D74D244D-D25D-458B-8031-D8853C99545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437358-ACC2-4BB4-9FE2-4C4ED96D32E5}" type="pres">
      <dgm:prSet presAssocID="{D74D244D-D25D-458B-8031-D8853C995456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FD083-6475-40F9-8E26-2FB80D1CC9F5}" type="pres">
      <dgm:prSet presAssocID="{07696EA6-AAA3-44C4-97DA-2D2942175E6A}" presName="sp" presStyleCnt="0"/>
      <dgm:spPr/>
    </dgm:pt>
    <dgm:pt modelId="{4975C149-0E39-447A-8A27-E9F9E417C591}" type="pres">
      <dgm:prSet presAssocID="{DE1D4E51-675C-40D8-8DE4-5F5DE8DFD5D5}" presName="composite" presStyleCnt="0"/>
      <dgm:spPr/>
    </dgm:pt>
    <dgm:pt modelId="{1C527DB3-7B1A-4779-99EE-1359F8B679C6}" type="pres">
      <dgm:prSet presAssocID="{DE1D4E51-675C-40D8-8DE4-5F5DE8DFD5D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30A26-D659-40D1-B960-04ED5F9C8592}" type="pres">
      <dgm:prSet presAssocID="{DE1D4E51-675C-40D8-8DE4-5F5DE8DFD5D5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D730AF-7045-4E89-AE41-5D4F77C8F8C5}" type="pres">
      <dgm:prSet presAssocID="{B5C6BB28-72CB-4D3C-B073-F1CD0B510090}" presName="sp" presStyleCnt="0"/>
      <dgm:spPr/>
    </dgm:pt>
    <dgm:pt modelId="{7CC92A24-CEDA-47C2-B633-160EDC20DAB0}" type="pres">
      <dgm:prSet presAssocID="{BDEC498F-C21C-4937-B4A5-B1BEB1DB2DB0}" presName="composite" presStyleCnt="0"/>
      <dgm:spPr/>
    </dgm:pt>
    <dgm:pt modelId="{D9CB67A7-C52B-4B1C-B0B4-496EC98665B0}" type="pres">
      <dgm:prSet presAssocID="{BDEC498F-C21C-4937-B4A5-B1BEB1DB2DB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E7411-27F9-4BF3-B28B-C774C0C1C3C6}" type="pres">
      <dgm:prSet presAssocID="{BDEC498F-C21C-4937-B4A5-B1BEB1DB2DB0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4E92B0-54F3-45F4-8609-E50C4BBD5B25}" type="pres">
      <dgm:prSet presAssocID="{2E70C2BF-F662-401B-90CC-FD1F9DE9C2EF}" presName="sp" presStyleCnt="0"/>
      <dgm:spPr/>
    </dgm:pt>
    <dgm:pt modelId="{A6DFD463-FE29-472B-849E-7A31DDDDD092}" type="pres">
      <dgm:prSet presAssocID="{C7EFFDDC-BE82-4CAD-A626-BC050784F0D7}" presName="composite" presStyleCnt="0"/>
      <dgm:spPr/>
    </dgm:pt>
    <dgm:pt modelId="{0914229D-7FC0-4BC7-AAF4-5FA281795325}" type="pres">
      <dgm:prSet presAssocID="{C7EFFDDC-BE82-4CAD-A626-BC050784F0D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E8FF6A-BD0B-49FF-AC06-07B5896DCBB4}" type="pres">
      <dgm:prSet presAssocID="{C7EFFDDC-BE82-4CAD-A626-BC050784F0D7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2BCF58-25D7-4984-8C40-C7D3BDA31D2D}" type="presOf" srcId="{6E742FCF-D64E-4CEE-B348-A6C4475212C0}" destId="{79437358-ACC2-4BB4-9FE2-4C4ED96D32E5}" srcOrd="0" destOrd="0" presId="urn:microsoft.com/office/officeart/2005/8/layout/chevron2"/>
    <dgm:cxn modelId="{DA10CB73-3316-457A-9F92-A259757086E8}" type="presOf" srcId="{BDEC498F-C21C-4937-B4A5-B1BEB1DB2DB0}" destId="{D9CB67A7-C52B-4B1C-B0B4-496EC98665B0}" srcOrd="0" destOrd="0" presId="urn:microsoft.com/office/officeart/2005/8/layout/chevron2"/>
    <dgm:cxn modelId="{AA9B1236-CBDC-49A0-86D1-581853135212}" srcId="{5F5DE68F-F953-4E13-B55C-4BBF89B13FDF}" destId="{BDEC498F-C21C-4937-B4A5-B1BEB1DB2DB0}" srcOrd="2" destOrd="0" parTransId="{8F4951D0-251B-48EE-9153-ECA65377EAB4}" sibTransId="{2E70C2BF-F662-401B-90CC-FD1F9DE9C2EF}"/>
    <dgm:cxn modelId="{87223676-2AC3-4F46-8933-4A4D24E5F886}" srcId="{BDEC498F-C21C-4937-B4A5-B1BEB1DB2DB0}" destId="{5BF09B2F-A89C-436A-B5BF-DDBDE8D91476}" srcOrd="0" destOrd="0" parTransId="{778154FA-D6A3-4D23-A7FC-7974305E696A}" sibTransId="{AE018C69-58B8-49D1-99B1-D727FAEB66B2}"/>
    <dgm:cxn modelId="{A6EAEFEE-DA9A-43BF-82F0-B825005E685A}" type="presOf" srcId="{DC269139-051A-4526-B83C-8168B58A4C42}" destId="{24E8FF6A-BD0B-49FF-AC06-07B5896DCBB4}" srcOrd="0" destOrd="0" presId="urn:microsoft.com/office/officeart/2005/8/layout/chevron2"/>
    <dgm:cxn modelId="{2A12FD37-4792-4B95-AAB5-EE0EF0A8CEA6}" srcId="{C7EFFDDC-BE82-4CAD-A626-BC050784F0D7}" destId="{DC269139-051A-4526-B83C-8168B58A4C42}" srcOrd="0" destOrd="0" parTransId="{223916E5-A594-4235-8CB5-AD4A8020AFE6}" sibTransId="{B3628695-3A6E-41C8-BB1D-828823F4766F}"/>
    <dgm:cxn modelId="{E819D6DF-C5D5-4CFE-8902-DEDA429D5568}" srcId="{5F5DE68F-F953-4E13-B55C-4BBF89B13FDF}" destId="{DE1D4E51-675C-40D8-8DE4-5F5DE8DFD5D5}" srcOrd="1" destOrd="0" parTransId="{A4632AAD-AA26-4A4D-A7BB-462A2A72AFB8}" sibTransId="{B5C6BB28-72CB-4D3C-B073-F1CD0B510090}"/>
    <dgm:cxn modelId="{C221A964-9ECC-44B2-91E6-975D9F327FF3}" srcId="{DE1D4E51-675C-40D8-8DE4-5F5DE8DFD5D5}" destId="{8065BCFF-1FAA-4773-BB0B-7D0C6E13054C}" srcOrd="0" destOrd="0" parTransId="{2FD31C55-0270-4BEA-B97D-F3D9F1383A89}" sibTransId="{FD982C1E-EEE6-48C6-8E34-4FDC84F11694}"/>
    <dgm:cxn modelId="{942EF3AF-76A5-4C07-A30A-4807B864D174}" type="presOf" srcId="{DE1D4E51-675C-40D8-8DE4-5F5DE8DFD5D5}" destId="{1C527DB3-7B1A-4779-99EE-1359F8B679C6}" srcOrd="0" destOrd="0" presId="urn:microsoft.com/office/officeart/2005/8/layout/chevron2"/>
    <dgm:cxn modelId="{E9C155D8-5B94-4DFD-B32D-68810097B187}" srcId="{5F5DE68F-F953-4E13-B55C-4BBF89B13FDF}" destId="{D74D244D-D25D-458B-8031-D8853C995456}" srcOrd="0" destOrd="0" parTransId="{ABB43502-ED86-43E7-9DDD-471D8BA66AA4}" sibTransId="{07696EA6-AAA3-44C4-97DA-2D2942175E6A}"/>
    <dgm:cxn modelId="{5021D036-9EAE-4CD5-AA3F-E12C5DC7B864}" type="presOf" srcId="{C7EFFDDC-BE82-4CAD-A626-BC050784F0D7}" destId="{0914229D-7FC0-4BC7-AAF4-5FA281795325}" srcOrd="0" destOrd="0" presId="urn:microsoft.com/office/officeart/2005/8/layout/chevron2"/>
    <dgm:cxn modelId="{2E80849B-3A6D-4EBF-888E-93042B7D04C2}" type="presOf" srcId="{D74D244D-D25D-458B-8031-D8853C995456}" destId="{E410C428-0C9A-4B2A-8448-D12064F7A46F}" srcOrd="0" destOrd="0" presId="urn:microsoft.com/office/officeart/2005/8/layout/chevron2"/>
    <dgm:cxn modelId="{A5E194C2-D986-4D40-BB9B-2128499FB010}" type="presOf" srcId="{8065BCFF-1FAA-4773-BB0B-7D0C6E13054C}" destId="{0BF30A26-D659-40D1-B960-04ED5F9C8592}" srcOrd="0" destOrd="0" presId="urn:microsoft.com/office/officeart/2005/8/layout/chevron2"/>
    <dgm:cxn modelId="{09B38505-7B03-4E86-9DAC-339BBA045435}" type="presOf" srcId="{5BF09B2F-A89C-436A-B5BF-DDBDE8D91476}" destId="{A67E7411-27F9-4BF3-B28B-C774C0C1C3C6}" srcOrd="0" destOrd="0" presId="urn:microsoft.com/office/officeart/2005/8/layout/chevron2"/>
    <dgm:cxn modelId="{CD85663E-83D9-4FDD-B1CD-48766B1615E0}" srcId="{5F5DE68F-F953-4E13-B55C-4BBF89B13FDF}" destId="{C7EFFDDC-BE82-4CAD-A626-BC050784F0D7}" srcOrd="3" destOrd="0" parTransId="{4D270DFE-DCC8-4CFF-B429-1EBE29DBD900}" sibTransId="{657B040E-5F6B-4FD6-A3CE-680ABD3A45FC}"/>
    <dgm:cxn modelId="{70820FBD-9C27-40BD-942B-B5F45F64AD13}" srcId="{D74D244D-D25D-458B-8031-D8853C995456}" destId="{6E742FCF-D64E-4CEE-B348-A6C4475212C0}" srcOrd="0" destOrd="0" parTransId="{4A68D4F6-A769-4528-902E-A55E031946C7}" sibTransId="{0B419A13-ED85-49B2-9849-B449BD7DE31C}"/>
    <dgm:cxn modelId="{01FC03D1-3112-4E77-8BE6-2A56C2972543}" type="presOf" srcId="{5F5DE68F-F953-4E13-B55C-4BBF89B13FDF}" destId="{82CE1CC5-475D-4675-9B32-A7F831B14772}" srcOrd="0" destOrd="0" presId="urn:microsoft.com/office/officeart/2005/8/layout/chevron2"/>
    <dgm:cxn modelId="{FCCF7572-70D2-49F9-8CAE-5163CD2DF0AE}" type="presParOf" srcId="{82CE1CC5-475D-4675-9B32-A7F831B14772}" destId="{6E637644-930A-4255-9DEE-7E1169D4CC9B}" srcOrd="0" destOrd="0" presId="urn:microsoft.com/office/officeart/2005/8/layout/chevron2"/>
    <dgm:cxn modelId="{3D1F909A-E364-4B6B-8741-F1A5C5869982}" type="presParOf" srcId="{6E637644-930A-4255-9DEE-7E1169D4CC9B}" destId="{E410C428-0C9A-4B2A-8448-D12064F7A46F}" srcOrd="0" destOrd="0" presId="urn:microsoft.com/office/officeart/2005/8/layout/chevron2"/>
    <dgm:cxn modelId="{F7ADD295-3163-471A-B9BD-A84A22869F57}" type="presParOf" srcId="{6E637644-930A-4255-9DEE-7E1169D4CC9B}" destId="{79437358-ACC2-4BB4-9FE2-4C4ED96D32E5}" srcOrd="1" destOrd="0" presId="urn:microsoft.com/office/officeart/2005/8/layout/chevron2"/>
    <dgm:cxn modelId="{36AD28CB-9EDF-4292-941F-E18292367752}" type="presParOf" srcId="{82CE1CC5-475D-4675-9B32-A7F831B14772}" destId="{F28FD083-6475-40F9-8E26-2FB80D1CC9F5}" srcOrd="1" destOrd="0" presId="urn:microsoft.com/office/officeart/2005/8/layout/chevron2"/>
    <dgm:cxn modelId="{0F5D28AD-92B4-4A6F-9A34-291AD9389F1B}" type="presParOf" srcId="{82CE1CC5-475D-4675-9B32-A7F831B14772}" destId="{4975C149-0E39-447A-8A27-E9F9E417C591}" srcOrd="2" destOrd="0" presId="urn:microsoft.com/office/officeart/2005/8/layout/chevron2"/>
    <dgm:cxn modelId="{97F42F13-6EB7-4439-A2DA-5DD596B56661}" type="presParOf" srcId="{4975C149-0E39-447A-8A27-E9F9E417C591}" destId="{1C527DB3-7B1A-4779-99EE-1359F8B679C6}" srcOrd="0" destOrd="0" presId="urn:microsoft.com/office/officeart/2005/8/layout/chevron2"/>
    <dgm:cxn modelId="{D6C947BE-E092-4D24-AB25-E214C257AC62}" type="presParOf" srcId="{4975C149-0E39-447A-8A27-E9F9E417C591}" destId="{0BF30A26-D659-40D1-B960-04ED5F9C8592}" srcOrd="1" destOrd="0" presId="urn:microsoft.com/office/officeart/2005/8/layout/chevron2"/>
    <dgm:cxn modelId="{DCD08347-E15F-4B4C-8E2E-F8D960205C57}" type="presParOf" srcId="{82CE1CC5-475D-4675-9B32-A7F831B14772}" destId="{B3D730AF-7045-4E89-AE41-5D4F77C8F8C5}" srcOrd="3" destOrd="0" presId="urn:microsoft.com/office/officeart/2005/8/layout/chevron2"/>
    <dgm:cxn modelId="{9E02550B-75A5-448A-B9DC-746DDF5997FA}" type="presParOf" srcId="{82CE1CC5-475D-4675-9B32-A7F831B14772}" destId="{7CC92A24-CEDA-47C2-B633-160EDC20DAB0}" srcOrd="4" destOrd="0" presId="urn:microsoft.com/office/officeart/2005/8/layout/chevron2"/>
    <dgm:cxn modelId="{C7117FDD-3E4B-4FC4-B1C7-3D365A452ABB}" type="presParOf" srcId="{7CC92A24-CEDA-47C2-B633-160EDC20DAB0}" destId="{D9CB67A7-C52B-4B1C-B0B4-496EC98665B0}" srcOrd="0" destOrd="0" presId="urn:microsoft.com/office/officeart/2005/8/layout/chevron2"/>
    <dgm:cxn modelId="{FAF091CC-1147-4FD1-A4DC-E9D54551D427}" type="presParOf" srcId="{7CC92A24-CEDA-47C2-B633-160EDC20DAB0}" destId="{A67E7411-27F9-4BF3-B28B-C774C0C1C3C6}" srcOrd="1" destOrd="0" presId="urn:microsoft.com/office/officeart/2005/8/layout/chevron2"/>
    <dgm:cxn modelId="{28FAF6AB-7176-4E42-90F9-173515A008D4}" type="presParOf" srcId="{82CE1CC5-475D-4675-9B32-A7F831B14772}" destId="{994E92B0-54F3-45F4-8609-E50C4BBD5B25}" srcOrd="5" destOrd="0" presId="urn:microsoft.com/office/officeart/2005/8/layout/chevron2"/>
    <dgm:cxn modelId="{1171CE7F-61F3-4D5F-92FE-B0CF72BCAE15}" type="presParOf" srcId="{82CE1CC5-475D-4675-9B32-A7F831B14772}" destId="{A6DFD463-FE29-472B-849E-7A31DDDDD092}" srcOrd="6" destOrd="0" presId="urn:microsoft.com/office/officeart/2005/8/layout/chevron2"/>
    <dgm:cxn modelId="{CE502B8E-9127-404B-A694-52CEFE9A1166}" type="presParOf" srcId="{A6DFD463-FE29-472B-849E-7A31DDDDD092}" destId="{0914229D-7FC0-4BC7-AAF4-5FA281795325}" srcOrd="0" destOrd="0" presId="urn:microsoft.com/office/officeart/2005/8/layout/chevron2"/>
    <dgm:cxn modelId="{AA5A4175-33B5-43AD-9822-EE99377EB630}" type="presParOf" srcId="{A6DFD463-FE29-472B-849E-7A31DDDDD092}" destId="{24E8FF6A-BD0B-49FF-AC06-07B5896DCBB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0.10183</cdr:x>
      <cdr:y>0.8084</cdr:y>
    </cdr:from>
    <cdr:to>
      <cdr:x>0.17493</cdr:x>
      <cdr:y>0.85092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71476" y="4889500"/>
          <a:ext cx="266699" cy="257175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rgbClr val="FFFF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0.10183</cdr:x>
      <cdr:y>0.91444</cdr:y>
    </cdr:from>
    <cdr:to>
      <cdr:x>0.17493</cdr:x>
      <cdr:y>0.95696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371477" y="5530850"/>
          <a:ext cx="266699" cy="257175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0.21932</cdr:x>
      <cdr:y>0.72586</cdr:y>
    </cdr:from>
    <cdr:to>
      <cdr:x>0.80418</cdr:x>
      <cdr:y>0.79673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800103" y="4390301"/>
          <a:ext cx="2133599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субсидии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0.22977</cdr:x>
      <cdr:y>0.8471</cdr:y>
    </cdr:from>
    <cdr:to>
      <cdr:x>0.81462</cdr:x>
      <cdr:y>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838202" y="5123586"/>
          <a:ext cx="2133599" cy="9247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иные межбюджетные трансферты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0.22977</cdr:x>
      <cdr:y>0.79318</cdr:y>
    </cdr:from>
    <cdr:to>
      <cdr:x>0.81462</cdr:x>
      <cdr:y>0.86404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838202" y="4797425"/>
          <a:ext cx="2133599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субвенции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0.2122</cdr:x>
      <cdr:y>0.52093</cdr:y>
    </cdr:from>
    <cdr:to>
      <cdr:x>0.7878</cdr:x>
      <cdr:y>0.97103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79224" y="1712683"/>
          <a:ext cx="2384928" cy="14797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dirty="0"/>
            <a:t>п</a:t>
          </a:r>
          <a:r>
            <a:rPr lang="ru-RU" sz="1800" dirty="0" smtClean="0"/>
            <a:t>рограммные расходы</a:t>
          </a:r>
        </a:p>
        <a:p xmlns:a="http://schemas.openxmlformats.org/drawingml/2006/main">
          <a:pPr algn="ctr"/>
          <a:r>
            <a:rPr lang="ru-RU" sz="1800" dirty="0" smtClean="0"/>
            <a:t>(14 программ) – 99,2%</a:t>
          </a:r>
          <a:endParaRPr lang="ru-RU" sz="18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0.22641</cdr:x>
      <cdr:y>0.08423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-142875" y="-1882774"/>
          <a:ext cx="1136593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r>
            <a: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млн</a:t>
          </a:r>
          <a:r>
            <a: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. руб</a:t>
          </a:r>
          <a:r>
            <a: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0.24593</cdr:x>
      <cdr:y>0.25935</cdr:y>
    </cdr:from>
    <cdr:to>
      <cdr:x>0.7479</cdr:x>
      <cdr:y>0.49757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15022" y="1137165"/>
          <a:ext cx="2275878" cy="10445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latin typeface="Arial Cyr" panose="020B0604020202020204" pitchFamily="34" charset="0"/>
              <a:cs typeface="Arial Cyr" panose="020B0604020202020204" pitchFamily="34" charset="0"/>
            </a:rPr>
            <a:t>  </a:t>
          </a:r>
          <a:r>
            <a:rPr lang="ru-RU" sz="2000" b="1" dirty="0" smtClean="0">
              <a:latin typeface="Arial Cyr" panose="020B0604020202020204" pitchFamily="34" charset="0"/>
              <a:cs typeface="Arial Cyr" panose="020B0604020202020204" pitchFamily="34" charset="0"/>
            </a:rPr>
            <a:t>403     </a:t>
          </a:r>
        </a:p>
        <a:p xmlns:a="http://schemas.openxmlformats.org/drawingml/2006/main">
          <a:r>
            <a:rPr lang="ru-RU" sz="2000" b="1" dirty="0">
              <a:latin typeface="Arial Cyr" panose="020B0604020202020204" pitchFamily="34" charset="0"/>
              <a:cs typeface="Arial Cyr" panose="020B0604020202020204" pitchFamily="34" charset="0"/>
            </a:rPr>
            <a:t> </a:t>
          </a:r>
          <a:r>
            <a:rPr lang="ru-RU" sz="2000" b="1" dirty="0" smtClean="0">
              <a:latin typeface="Arial Cyr" panose="020B0604020202020204" pitchFamily="34" charset="0"/>
              <a:cs typeface="Arial Cyr" panose="020B0604020202020204" pitchFamily="34" charset="0"/>
            </a:rPr>
            <a:t>    12,4%</a:t>
          </a:r>
          <a:endParaRPr lang="ru-RU" sz="2000" b="1" dirty="0">
            <a:latin typeface="Arial Cyr" panose="020B0604020202020204" pitchFamily="34" charset="0"/>
            <a:cs typeface="Arial Cyr" panose="020B06040202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0.83251</cdr:x>
      <cdr:y>0</cdr:y>
    </cdr:from>
    <cdr:to>
      <cdr:x>0.96087</cdr:x>
      <cdr:y>0.06763</cdr:y>
    </cdr:to>
    <cdr:sp macro="" textlink="">
      <cdr:nvSpPr>
        <cdr:cNvPr id="2" name="Прямоугольник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048625" y="-1336096"/>
          <a:ext cx="1240969" cy="3693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9pPr>
        </a:lstStyle>
        <a:p xmlns:a="http://schemas.openxmlformats.org/drawingml/2006/main">
          <a:pPr eaLnBrk="1" hangingPunct="1"/>
          <a:r>
            <a:rPr lang="ru-RU" alt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млн</a:t>
          </a:r>
          <a:r>
            <a:rPr lang="ru-RU" alt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руб</a:t>
          </a:r>
          <a:r>
            <a:rPr lang="ru-RU" alt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cdr:txBody>
    </cdr:sp>
  </cdr:relSizeAnchor>
  <cdr:relSizeAnchor xmlns:cdr="http://schemas.openxmlformats.org/drawingml/2006/chartDrawing">
    <cdr:from>
      <cdr:x>0.88338</cdr:x>
      <cdr:y>0.96512</cdr:y>
    </cdr:from>
    <cdr:to>
      <cdr:x>0.95672</cdr:x>
      <cdr:y>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8489950" y="6718300"/>
          <a:ext cx="704850" cy="1905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0.0148</cdr:y>
    </cdr:from>
    <cdr:to>
      <cdr:x>0.14867</cdr:x>
      <cdr:y>0.08807</cdr:y>
    </cdr:to>
    <cdr:sp macro="" textlink="">
      <cdr:nvSpPr>
        <cdr:cNvPr id="2" name="Прямоугольник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80819"/>
          <a:ext cx="1359475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9pPr>
        </a:lstStyle>
        <a:p xmlns:a="http://schemas.openxmlformats.org/drawingml/2006/main">
          <a:pPr eaLnBrk="1" hangingPunct="1"/>
          <a:r>
            <a:rPr lang="ru-RU" alt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млн</a:t>
          </a:r>
          <a:r>
            <a:rPr lang="ru-RU" alt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руб</a:t>
          </a:r>
          <a:r>
            <a:rPr lang="ru-RU" alt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2578" tIns="46289" rIns="92578" bIns="462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2578" tIns="46289" rIns="92578" bIns="462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83BADBB-64F6-471D-B8AE-580425B7978F}" type="datetimeFigureOut">
              <a:rPr lang="ru-RU"/>
              <a:pPr>
                <a:defRPr/>
              </a:pPr>
              <a:t>19.04.2021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2578" tIns="46289" rIns="92578" bIns="462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2578" tIns="46289" rIns="92578" bIns="462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E7EEBD-20A0-4FAD-9243-CA67A256F9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949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AEF22-E25B-44DA-B24F-9CC886C17254}" type="datetimeFigureOut">
              <a:rPr lang="ru-RU" smtClean="0"/>
              <a:t>19.04.2021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A0201-F190-4276-9DB7-0D6DF8F672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6681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84F7DF28-DBB8-4ED4-A88B-47882B65AFF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9891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1F869B92-2740-4E0E-BC54-13EC54046CA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0071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547BBA99-97C5-4124-94F8-9F291347952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1277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C8BA6-2429-49D2-80CA-FF27695CA99A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19.04.2021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9C430-27D9-4D12-AFC9-3A58A8DE94D6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741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52535-7970-47B2-86B6-5A02A6D50D04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19.04.2021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1F871-4F6A-4333-82AC-57E04F323B66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083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4E3C8-1DB7-4353-9239-289F89C575FE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19.04.2021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EA83D-275A-4B99-8FF6-FA6F06470C1B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953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ACAEE-4557-4B57-B099-9946CC235AFF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19.04.2021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D572D-92C6-4FC1-91CA-54A0A46BD5D8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287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F158C-EA81-4B3E-A926-160F5085B46A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5CC59-8E7D-4F07-869D-A10D46C73420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19.04.2021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443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52B82-C4AB-4F2F-810D-4A571FED67DC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19.04.2021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5DE55-D306-410F-89BC-9B6DA3B7E688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569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BF1B3-724A-4101-B1D8-B875C5F33EBE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19.04.2021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B77DA-0FD1-426A-936F-197F71AE21B4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138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DD2A3-8B2A-4500-95BC-55F673EAE439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19.04.2021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D83CE-71C2-416C-BBAC-0B573061C5A1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80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E1B9F3BD-AEB6-4956-BD9D-F04BB99BE19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6939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CCDDC-04D5-4E1D-AB9D-D253902994B0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19.04.2021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1002E-A170-4B9E-B516-48B9907A83F8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554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23E6B-3A74-4A42-84BC-83A35DE1E7BA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19.04.2021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A9877-BCB7-4C36-9AC5-21A3CEB4B81E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825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88DBB-CE10-47A9-AABB-443BC4F377C3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19.04.2021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8F266-87B9-4653-B17D-9FACC4DF3C39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721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84F7DF28-DBB8-4ED4-A88B-47882B65AFF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2820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E1B9F3BD-AEB6-4956-BD9D-F04BB99BE19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7771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4AB9D488-0D00-405C-863F-A01FFCE35E6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91753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BD77EB22-2F1F-4D6D-A69A-33696A734E0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73413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CD5756C1-0F88-44CC-B838-11393E9E3E8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05646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4791A471-2578-4C0D-A6F5-2A525756749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01453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74268249-9FA6-4048-8E55-71D72C70AA0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1751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4AB9D488-0D00-405C-863F-A01FFCE35E6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34978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871417DA-15BA-4A99-9E11-197F777F3E3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18193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AE14D74C-DF6A-4879-96D8-54F1694CAC9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16609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1F869B92-2740-4E0E-BC54-13EC54046CA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80448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547BBA99-97C5-4124-94F8-9F291347952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0172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BD77EB22-2F1F-4D6D-A69A-33696A734E0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2414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CD5756C1-0F88-44CC-B838-11393E9E3E8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815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4791A471-2578-4C0D-A6F5-2A525756749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8153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74268249-9FA6-4048-8E55-71D72C70AA0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705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871417DA-15BA-4A99-9E11-197F777F3E3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0466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AE14D74C-DF6A-4879-96D8-54F1694CAC9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4474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E6B3FB2E-1CFF-4CF0-9D2C-9B5A18B6095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09F436-4486-473A-8487-C42B3B4F8596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19.04.2021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D7E48C-1E51-4651-BA25-8E4CA416798E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899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E6B3FB2E-1CFF-4CF0-9D2C-9B5A18B6095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014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250825" y="476250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893175" y="476250"/>
            <a:ext cx="0" cy="23764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50825" y="3357563"/>
            <a:ext cx="18002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4036" y="1697399"/>
            <a:ext cx="8640960" cy="2952750"/>
          </a:xfrm>
          <a:ex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dirty="0" smtClean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ПРОЕКТ БЮДЖЕТА</a:t>
            </a:r>
            <a:br>
              <a:rPr lang="ru-RU" sz="4800" b="1" dirty="0" smtClean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4800" b="1" dirty="0" smtClean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города-курорта </a:t>
            </a:r>
            <a:r>
              <a:rPr lang="ru-RU" sz="4800" b="1" dirty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Пятигорска на </a:t>
            </a:r>
            <a:r>
              <a:rPr lang="ru-RU" sz="4800" b="1" dirty="0" smtClean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2018 год и плановый период 2019-2020 годов</a:t>
            </a:r>
            <a:endParaRPr lang="en-US" sz="3400" b="1" dirty="0">
              <a:ln w="11430"/>
              <a:solidFill>
                <a:srgbClr val="333399"/>
              </a:solidFill>
              <a:effectLst>
                <a:glow rad="19050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370897" y="2000250"/>
            <a:ext cx="0" cy="28813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182255" y="167410"/>
            <a:ext cx="7685520" cy="1143000"/>
          </a:xfrm>
        </p:spPr>
        <p:txBody>
          <a:bodyPr>
            <a:noAutofit/>
          </a:bodyPr>
          <a:lstStyle/>
          <a:p>
            <a:pPr marL="446088" lvl="0" indent="-446088" eaLnBrk="1" hangingPunct="1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Сценарные условия для расходов бюджета </a:t>
            </a: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2018 года и планового периода 2019-2020 годов</a:t>
            </a:r>
            <a:endParaRPr lang="ru-RU" sz="28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47924"/>
              </p:ext>
            </p:extLst>
          </p:nvPr>
        </p:nvGraphicFramePr>
        <p:xfrm>
          <a:off x="-3" y="1325880"/>
          <a:ext cx="9144003" cy="553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1905000"/>
                <a:gridCol w="1476375"/>
                <a:gridCol w="1219200"/>
                <a:gridCol w="1343028"/>
              </a:tblGrid>
              <a:tr h="637213">
                <a:tc rowSpan="2"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400" b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Наименование показателя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Соотношение средней заработной платы по категории работников и средней заработной платы в Ставропольском крае, %</a:t>
                      </a:r>
                      <a:endParaRPr lang="ru-RU" sz="1400" b="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Средняя заработная плата руб.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1134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8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2018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8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2019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8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2020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844408">
                <a:tc>
                  <a:txBody>
                    <a:bodyPr/>
                    <a:lstStyle/>
                    <a:p>
                      <a:r>
                        <a:rPr lang="ru-RU" sz="1700" i="0" dirty="0" smtClean="0">
                          <a:latin typeface="+mn-lt"/>
                        </a:rPr>
                        <a:t>Средний доход от трудовой деятельности в Ставропольском крае</a:t>
                      </a:r>
                      <a:endParaRPr lang="ru-RU" sz="17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23 252,25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24 182,34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25 149,63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1096249">
                <a:tc>
                  <a:txBody>
                    <a:bodyPr/>
                    <a:lstStyle/>
                    <a:p>
                      <a:r>
                        <a:rPr lang="ru-RU" sz="1700" i="0" dirty="0" smtClean="0">
                          <a:latin typeface="+mn-lt"/>
                        </a:rPr>
                        <a:t>Педагогические работники муниципальных организаций дошкольного  образования детей</a:t>
                      </a:r>
                      <a:endParaRPr lang="ru-RU" sz="170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23 252,25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24 182,34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25 149,63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</a:tr>
              <a:tr h="592567">
                <a:tc>
                  <a:txBody>
                    <a:bodyPr/>
                    <a:lstStyle/>
                    <a:p>
                      <a:r>
                        <a:rPr lang="ru-RU" sz="1700" i="0" dirty="0" smtClean="0">
                          <a:latin typeface="+mn-lt"/>
                        </a:rPr>
                        <a:t>Работники муниципальных учреждений культуры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83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19 332,08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20 105,36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20 909,57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1096249">
                <a:tc>
                  <a:txBody>
                    <a:bodyPr/>
                    <a:lstStyle/>
                    <a:p>
                      <a:r>
                        <a:rPr lang="ru-RU" sz="1700" i="0" dirty="0" smtClean="0">
                          <a:latin typeface="+mn-lt"/>
                        </a:rPr>
                        <a:t>Педагогические работники муниципальных организаций дополнительного образования детей</a:t>
                      </a:r>
                      <a:endParaRPr lang="ru-RU" sz="1700" i="0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23 252,25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24 182,34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25 149,63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22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182255" y="167410"/>
            <a:ext cx="7685520" cy="1143000"/>
          </a:xfrm>
        </p:spPr>
        <p:txBody>
          <a:bodyPr>
            <a:noAutofit/>
          </a:bodyPr>
          <a:lstStyle/>
          <a:p>
            <a:pPr marL="446088" lvl="0" indent="-446088" eaLnBrk="1" hangingPunct="1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Сценарные условия для расходов бюджета 2018 года и планового периода 2019-2020 годов</a:t>
            </a:r>
            <a:endParaRPr lang="ru-RU" sz="28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393916"/>
              </p:ext>
            </p:extLst>
          </p:nvPr>
        </p:nvGraphicFramePr>
        <p:xfrm>
          <a:off x="0" y="1390648"/>
          <a:ext cx="9144000" cy="5467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2241"/>
                <a:gridCol w="1339427"/>
                <a:gridCol w="1385615"/>
                <a:gridCol w="1176717"/>
              </a:tblGrid>
              <a:tr h="90556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Наименование показателя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2018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2019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2020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038268">
                <a:tc>
                  <a:txBody>
                    <a:bodyPr/>
                    <a:lstStyle/>
                    <a:p>
                      <a:r>
                        <a:rPr lang="ru-RU" i="0" dirty="0" smtClean="0">
                          <a:latin typeface="+mn-lt"/>
                        </a:rPr>
                        <a:t>Обеспечение минимального размера оплаты труда, установленного Федеральным законом от 19.12.2016 г. № 460 ФЗ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9 489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11 598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11 946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524655">
                <a:tc>
                  <a:txBody>
                    <a:bodyPr/>
                    <a:lstStyle/>
                    <a:p>
                      <a:r>
                        <a:rPr lang="ru-RU" i="0" dirty="0" smtClean="0">
                          <a:latin typeface="+mn-lt"/>
                        </a:rPr>
                        <a:t>Расходы на питание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без индексации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</a:tr>
              <a:tr h="1024045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Расходы на исполнение публичных нормативных обязательств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нормативным методом исходя из численности потребителей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1038268">
                <a:tc>
                  <a:txBody>
                    <a:bodyPr/>
                    <a:lstStyle/>
                    <a:p>
                      <a:r>
                        <a:rPr lang="ru-RU" i="0" dirty="0" smtClean="0">
                          <a:latin typeface="+mn-lt"/>
                        </a:rPr>
                        <a:t>Расходы на оплату коммунальных услуг, услуг связи, стоимости основных средств, прочих услуг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i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0" dirty="0" smtClean="0">
                          <a:latin typeface="+mn-lt"/>
                        </a:rPr>
                        <a:t>без индексации</a:t>
                      </a:r>
                    </a:p>
                    <a:p>
                      <a:pPr algn="ctr"/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</a:tr>
              <a:tr h="936546">
                <a:tc>
                  <a:txBody>
                    <a:bodyPr/>
                    <a:lstStyle/>
                    <a:p>
                      <a:r>
                        <a:rPr lang="ru-RU" i="0" dirty="0" smtClean="0">
                          <a:latin typeface="+mn-lt"/>
                        </a:rPr>
                        <a:t>Расходы на оплату труда муниципальных служащих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i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0" dirty="0" smtClean="0">
                          <a:latin typeface="+mn-lt"/>
                        </a:rPr>
                        <a:t>без индексации</a:t>
                      </a:r>
                    </a:p>
                    <a:p>
                      <a:pPr algn="ctr"/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53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182255" y="167410"/>
            <a:ext cx="7685520" cy="1143000"/>
          </a:xfrm>
        </p:spPr>
        <p:txBody>
          <a:bodyPr>
            <a:noAutofit/>
          </a:bodyPr>
          <a:lstStyle/>
          <a:p>
            <a:pPr marL="446088" indent="-446088" eaLnBrk="1" hangingPunct="1">
              <a:lnSpc>
                <a:spcPct val="80000"/>
              </a:lnSpc>
              <a:defRPr/>
            </a:pP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Муниципальные публичные обязательства города </a:t>
            </a: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Пятигорска в 2018 году</a:t>
            </a:r>
            <a:endParaRPr lang="ru-RU" sz="28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571214"/>
              </p:ext>
            </p:extLst>
          </p:nvPr>
        </p:nvGraphicFramePr>
        <p:xfrm>
          <a:off x="0" y="1390650"/>
          <a:ext cx="9144000" cy="5391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6325"/>
                <a:gridCol w="2247900"/>
                <a:gridCol w="2009775"/>
              </a:tblGrid>
              <a:tr h="100185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Наименование показателя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Численность получателей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Сумма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тыс. руб.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065829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Ежемесячная денежная выплата  отдельным категориям  пенсионеров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2000" i="0" dirty="0" smtClean="0">
                          <a:latin typeface="+mn-lt"/>
                        </a:rPr>
                        <a:t>3885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2000" i="0" dirty="0" smtClean="0">
                          <a:latin typeface="+mn-lt"/>
                        </a:rPr>
                        <a:t>13986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1304667">
                <a:tc>
                  <a:txBody>
                    <a:bodyPr/>
                    <a:lstStyle/>
                    <a:p>
                      <a:r>
                        <a:rPr lang="ru-RU" sz="2000" i="0" dirty="0" smtClean="0">
                          <a:latin typeface="+mn-lt"/>
                        </a:rPr>
                        <a:t>Ежемесячная денежная выплата  заслуженным работникам народного хозяйства РФ, РСФСР (СССР)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2000" i="0" dirty="0" smtClean="0">
                          <a:latin typeface="+mn-lt"/>
                        </a:rPr>
                        <a:t>3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2000" i="0" dirty="0" smtClean="0">
                          <a:latin typeface="+mn-lt"/>
                        </a:rPr>
                        <a:t>14,4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/>
                </a:tc>
              </a:tr>
              <a:tr h="1109490">
                <a:tc>
                  <a:txBody>
                    <a:bodyPr/>
                    <a:lstStyle/>
                    <a:p>
                      <a:r>
                        <a:rPr lang="ru-RU" sz="2000" i="0" dirty="0" smtClean="0">
                          <a:latin typeface="+mn-lt"/>
                        </a:rPr>
                        <a:t>Ежемесячная денежная выплата участникам боев за город Пятигорск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2000" i="0" dirty="0" smtClean="0">
                          <a:latin typeface="+mn-lt"/>
                        </a:rPr>
                        <a:t>7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2000" i="0" dirty="0" smtClean="0">
                          <a:latin typeface="+mn-lt"/>
                        </a:rPr>
                        <a:t>168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909314">
                <a:tc>
                  <a:txBody>
                    <a:bodyPr/>
                    <a:lstStyle/>
                    <a:p>
                      <a:r>
                        <a:rPr lang="ru-RU" sz="2000" i="0" dirty="0" smtClean="0">
                          <a:latin typeface="+mn-lt"/>
                        </a:rPr>
                        <a:t>Единовременная денежная выплата ко Дню Победы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0" dirty="0" smtClean="0">
                          <a:latin typeface="+mn-lt"/>
                        </a:rPr>
                        <a:t>220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0" dirty="0" smtClean="0">
                          <a:latin typeface="+mn-lt"/>
                        </a:rPr>
                        <a:t>440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553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1182255" y="199822"/>
            <a:ext cx="7961313" cy="1078173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Расходы социального характера </a:t>
            </a:r>
          </a:p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в 2018 году</a:t>
            </a:r>
            <a:endParaRPr lang="ru-RU" sz="2800" b="1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3571467"/>
              </p:ext>
            </p:extLst>
          </p:nvPr>
        </p:nvGraphicFramePr>
        <p:xfrm>
          <a:off x="0" y="1810100"/>
          <a:ext cx="4667250" cy="4420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Штриховая стрелка вправо 6"/>
          <p:cNvSpPr/>
          <p:nvPr/>
        </p:nvSpPr>
        <p:spPr>
          <a:xfrm rot="16200000">
            <a:off x="2217112" y="1186011"/>
            <a:ext cx="1652974" cy="2332902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399706" y="1864010"/>
            <a:ext cx="1504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+1,5%</a:t>
            </a:r>
            <a:endParaRPr lang="ru-RU" sz="3200" b="1" dirty="0">
              <a:solidFill>
                <a:srgbClr val="0000FF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2099575" y="3968394"/>
            <a:ext cx="1919974" cy="646986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latin typeface="Arial Cyr" panose="020B0604020202020204" pitchFamily="34" charset="0"/>
                <a:cs typeface="Arial Cyr" panose="020B0604020202020204" pitchFamily="34" charset="0"/>
              </a:rPr>
              <a:t>75,6%</a:t>
            </a:r>
            <a:endParaRPr lang="ru-RU" altLang="ru-RU" sz="3200" b="1" dirty="0"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2191833" y="3406344"/>
            <a:ext cx="1919974" cy="646986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latin typeface="Arial Cyr" panose="020B0604020202020204" pitchFamily="34" charset="0"/>
                <a:cs typeface="Arial Cyr" panose="020B0604020202020204" pitchFamily="34" charset="0"/>
              </a:rPr>
              <a:t>2459</a:t>
            </a:r>
            <a:endParaRPr lang="ru-RU" altLang="ru-RU" sz="3200" b="1" dirty="0"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95950" y="1477819"/>
            <a:ext cx="245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в том числе:</a:t>
            </a:r>
            <a:endParaRPr lang="ru-RU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24362" y="2115992"/>
            <a:ext cx="2871788" cy="82515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Образование</a:t>
            </a:r>
            <a:endParaRPr lang="ru-RU" sz="24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24362" y="3097439"/>
            <a:ext cx="2871788" cy="79828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Социальная политика</a:t>
            </a:r>
            <a:endParaRPr lang="ru-RU" sz="24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424362" y="4087341"/>
            <a:ext cx="2871788" cy="83090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Культура</a:t>
            </a:r>
            <a:endParaRPr lang="ru-RU" sz="24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450555" y="5083811"/>
            <a:ext cx="2845595" cy="116458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Физическая культура и спорт</a:t>
            </a:r>
            <a:endParaRPr lang="ru-RU" sz="24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458075" y="2115992"/>
            <a:ext cx="1209675" cy="82515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1428,8</a:t>
            </a:r>
            <a:endParaRPr lang="ru-RU" sz="24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458075" y="3170110"/>
            <a:ext cx="1219201" cy="79828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852,2</a:t>
            </a:r>
            <a:endParaRPr lang="ru-RU" sz="24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412721" y="4054521"/>
            <a:ext cx="1255029" cy="83090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97,5</a:t>
            </a:r>
            <a:endParaRPr lang="ru-RU" sz="24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412721" y="5083810"/>
            <a:ext cx="1255029" cy="116458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80,5</a:t>
            </a:r>
            <a:endParaRPr lang="ru-RU" sz="24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84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1182255" y="199822"/>
            <a:ext cx="7961313" cy="1078173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Расходы экономической направленности</a:t>
            </a:r>
          </a:p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в 2018 году</a:t>
            </a:r>
            <a:endParaRPr lang="ru-RU" sz="2800" b="1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45839982"/>
              </p:ext>
            </p:extLst>
          </p:nvPr>
        </p:nvGraphicFramePr>
        <p:xfrm>
          <a:off x="-552450" y="2255972"/>
          <a:ext cx="4914900" cy="4506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10893" y="1477819"/>
            <a:ext cx="245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в том числе:</a:t>
            </a:r>
            <a:endParaRPr lang="ru-RU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68343" y="5451766"/>
            <a:ext cx="3416495" cy="4762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Водное хозяйство</a:t>
            </a:r>
            <a:endParaRPr lang="ru-RU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868343" y="6005979"/>
            <a:ext cx="3416495" cy="51864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Лесное хозяйство</a:t>
            </a:r>
            <a:endParaRPr lang="ru-RU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875489" y="3051007"/>
            <a:ext cx="3420661" cy="43734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Транспорт</a:t>
            </a:r>
            <a:endParaRPr lang="ru-RU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467600" y="5451765"/>
            <a:ext cx="971550" cy="4762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0,4</a:t>
            </a:r>
            <a:endParaRPr lang="ru-RU" sz="20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467600" y="6028239"/>
            <a:ext cx="971550" cy="49638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0,5</a:t>
            </a:r>
            <a:endParaRPr lang="ru-RU" sz="20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467600" y="3051007"/>
            <a:ext cx="971550" cy="4220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10,5</a:t>
            </a:r>
            <a:endParaRPr lang="ru-RU" sz="20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916383" y="1435855"/>
            <a:ext cx="3379767" cy="43734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Дорожное</a:t>
            </a:r>
            <a:r>
              <a:rPr lang="ru-RU" b="1" dirty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хозяйство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916383" y="4204690"/>
            <a:ext cx="3368455" cy="43734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Благоустройство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875489" y="2456405"/>
            <a:ext cx="3420661" cy="5398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Коммунальное</a:t>
            </a:r>
            <a:r>
              <a:rPr lang="ru-RU" b="1" dirty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хозяйство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875489" y="4779198"/>
            <a:ext cx="3409349" cy="60002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Др. вопросы в области нац. экономики</a:t>
            </a:r>
            <a:endParaRPr lang="ru-RU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898112" y="1952744"/>
            <a:ext cx="3398038" cy="43734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Жилищное</a:t>
            </a:r>
            <a:r>
              <a:rPr lang="ru-RU" b="1" dirty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хозяйство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467600" y="1418211"/>
            <a:ext cx="971550" cy="4220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37,3</a:t>
            </a:r>
            <a:endParaRPr lang="ru-RU" sz="20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467600" y="4779198"/>
            <a:ext cx="971550" cy="59045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2,7</a:t>
            </a:r>
            <a:endParaRPr lang="ru-RU" sz="20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467600" y="1914358"/>
            <a:ext cx="971550" cy="4220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1,2</a:t>
            </a:r>
            <a:endParaRPr lang="ru-RU" sz="20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7467600" y="2408450"/>
            <a:ext cx="971550" cy="5398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16,6</a:t>
            </a:r>
            <a:endParaRPr lang="ru-RU" sz="20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7467600" y="4204690"/>
            <a:ext cx="971550" cy="4220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268,3</a:t>
            </a:r>
            <a:endParaRPr lang="ru-RU" sz="20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886800" y="3575280"/>
            <a:ext cx="3398038" cy="54051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Др. вопросы</a:t>
            </a:r>
            <a:r>
              <a:rPr lang="ru-RU" b="1" dirty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в области</a:t>
            </a:r>
            <a:r>
              <a:rPr lang="ru-RU" b="1" dirty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ЖКХ</a:t>
            </a:r>
            <a:endParaRPr lang="ru-RU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7467600" y="3571044"/>
            <a:ext cx="971550" cy="54475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65,4</a:t>
            </a:r>
            <a:endParaRPr lang="ru-RU" sz="20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43875" y="1585540"/>
            <a:ext cx="1035153" cy="3693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млн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 руб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Штриховая стрелка вправо 27"/>
          <p:cNvSpPr/>
          <p:nvPr/>
        </p:nvSpPr>
        <p:spPr>
          <a:xfrm rot="5400000">
            <a:off x="546985" y="1722263"/>
            <a:ext cx="1297808" cy="2104025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2533650"/>
            <a:ext cx="857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-9,6%</a:t>
            </a:r>
            <a:endParaRPr lang="ru-RU" sz="2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520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1182687" y="199824"/>
            <a:ext cx="7961313" cy="771726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Дорожный фонд города Пятигорска</a:t>
            </a:r>
          </a:p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на 2018 год</a:t>
            </a:r>
            <a:endParaRPr lang="ru-RU" sz="2800" b="1" dirty="0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4140772" y="6372225"/>
            <a:ext cx="1038225" cy="485775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308281">
            <a:off x="347216" y="6279404"/>
            <a:ext cx="8625337" cy="13549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 rot="321410">
            <a:off x="345078" y="5159686"/>
            <a:ext cx="4082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 rot="321410">
            <a:off x="164026" y="5375003"/>
            <a:ext cx="4527575" cy="738664"/>
          </a:xfrm>
          <a:prstGeom prst="rect">
            <a:avLst/>
          </a:prstGeom>
          <a:solidFill>
            <a:srgbClr val="FFCC99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+mj-lt"/>
              </a:rPr>
              <a:t>Акцизы по подакцизным </a:t>
            </a:r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товарам, </a:t>
            </a:r>
            <a:r>
              <a:rPr lang="ru-RU" sz="1400" b="1" dirty="0">
                <a:solidFill>
                  <a:srgbClr val="002060"/>
                </a:solidFill>
                <a:latin typeface="+mj-lt"/>
              </a:rPr>
              <a:t>производимым на территории Российской Федерации</a:t>
            </a:r>
          </a:p>
        </p:txBody>
      </p:sp>
      <p:sp>
        <p:nvSpPr>
          <p:cNvPr id="14" name="TextBox 13"/>
          <p:cNvSpPr txBox="1"/>
          <p:nvPr/>
        </p:nvSpPr>
        <p:spPr>
          <a:xfrm rot="321410">
            <a:off x="225200" y="4264613"/>
            <a:ext cx="4529147" cy="1169551"/>
          </a:xfrm>
          <a:prstGeom prst="rect">
            <a:avLst/>
          </a:prstGeom>
          <a:solidFill>
            <a:srgbClr val="6699FF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+mj-lt"/>
              </a:rPr>
              <a:t>Государственная пошлина за выдачу </a:t>
            </a:r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специального </a:t>
            </a:r>
            <a:r>
              <a:rPr lang="ru-RU" sz="1400" b="1" dirty="0">
                <a:solidFill>
                  <a:srgbClr val="002060"/>
                </a:solidFill>
                <a:latin typeface="+mj-lt"/>
              </a:rPr>
              <a:t>разрешения на движение </a:t>
            </a:r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транспортных </a:t>
            </a:r>
            <a:r>
              <a:rPr lang="ru-RU" sz="1400" b="1" dirty="0">
                <a:solidFill>
                  <a:srgbClr val="002060"/>
                </a:solidFill>
                <a:latin typeface="+mj-lt"/>
              </a:rPr>
              <a:t>средств, осуществляющих перевозки опасных, тяжеловесных и (или) крупногабаритных </a:t>
            </a:r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грузов</a:t>
            </a:r>
            <a:endParaRPr lang="ru-RU" sz="1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 rot="321410">
            <a:off x="329995" y="3150486"/>
            <a:ext cx="4510177" cy="1169551"/>
          </a:xfrm>
          <a:prstGeom prst="rect">
            <a:avLst/>
          </a:prstGeom>
          <a:solidFill>
            <a:srgbClr val="66FF66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+mj-lt"/>
              </a:rPr>
              <a:t>Денежные взыскания (штрафы) за нарушение правил перевозки крупногабаритных и тяжеловесных грузов по автомобильным дорогам общего пользования местного значения городских </a:t>
            </a:r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округов</a:t>
            </a:r>
            <a:endParaRPr lang="ru-RU" sz="1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 rot="321410">
            <a:off x="403278" y="2494217"/>
            <a:ext cx="4528282" cy="738664"/>
          </a:xfrm>
          <a:prstGeom prst="rect">
            <a:avLst/>
          </a:prstGeom>
          <a:solidFill>
            <a:srgbClr val="CCFF66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+mj-lt"/>
              </a:rPr>
              <a:t>Прочие  денежные взыскания (штрафы) за правонарушения в области дорожного движения</a:t>
            </a:r>
          </a:p>
        </p:txBody>
      </p:sp>
      <p:sp>
        <p:nvSpPr>
          <p:cNvPr id="17" name="TextBox 16"/>
          <p:cNvSpPr txBox="1"/>
          <p:nvPr/>
        </p:nvSpPr>
        <p:spPr>
          <a:xfrm rot="321410">
            <a:off x="453413" y="1613440"/>
            <a:ext cx="4538636" cy="954107"/>
          </a:xfrm>
          <a:prstGeom prst="rect">
            <a:avLst/>
          </a:prstGeom>
          <a:solidFill>
            <a:srgbClr val="FF7C80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Возмещение </a:t>
            </a:r>
            <a:r>
              <a:rPr lang="ru-RU" sz="1400" b="1" dirty="0">
                <a:solidFill>
                  <a:srgbClr val="002060"/>
                </a:solidFill>
                <a:latin typeface="+mj-lt"/>
              </a:rPr>
              <a:t>вреда, причиняемого автомобильным дорогам  транспортными средствами, осуществляющими перевозки тяжеловесных и  (или) крупногабаритных грузов </a:t>
            </a:r>
          </a:p>
        </p:txBody>
      </p:sp>
      <p:sp>
        <p:nvSpPr>
          <p:cNvPr id="18" name="TextBox 17"/>
          <p:cNvSpPr txBox="1"/>
          <p:nvPr/>
        </p:nvSpPr>
        <p:spPr>
          <a:xfrm rot="321410">
            <a:off x="4734577" y="5794994"/>
            <a:ext cx="4082846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Строительство 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и реконструкция улично-дорожной 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сети 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 rot="321410">
            <a:off x="4826052" y="4973386"/>
            <a:ext cx="4082846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+mj-lt"/>
              </a:rPr>
              <a:t>Ремонт и содержание автомобильных 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дорог</a:t>
            </a:r>
          </a:p>
          <a:p>
            <a:pPr algn="ctr"/>
            <a:endParaRPr lang="ru-RU" sz="1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 rot="321410">
            <a:off x="4876703" y="4112516"/>
            <a:ext cx="4082846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Ремонт , сооружение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, восстановление и содержание ливневых 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канализаций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 rot="321410">
            <a:off x="4957007" y="3240988"/>
            <a:ext cx="4082846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Диагностика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, обследование и паспортизация улично-дорожной 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сети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 rot="321410">
            <a:off x="5056550" y="2350647"/>
            <a:ext cx="4082846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Повышение 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безопасности дорожного 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движения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209550" y="5968629"/>
            <a:ext cx="4099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+mn-lt"/>
              </a:rPr>
              <a:t>Доходы дорожного фонда -  </a:t>
            </a:r>
            <a:r>
              <a:rPr lang="ru-RU" sz="4000" b="1" dirty="0" smtClean="0">
                <a:solidFill>
                  <a:srgbClr val="000099"/>
                </a:solidFill>
                <a:latin typeface="+mn-lt"/>
              </a:rPr>
              <a:t>16,77</a:t>
            </a:r>
            <a:endParaRPr lang="ru-RU" sz="4000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16195" y="1279307"/>
            <a:ext cx="40455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+mn-lt"/>
              </a:rPr>
              <a:t>Направления расходования -  </a:t>
            </a:r>
            <a:r>
              <a:rPr lang="ru-RU" sz="4000" b="1" dirty="0" smtClean="0">
                <a:solidFill>
                  <a:srgbClr val="000099"/>
                </a:solidFill>
                <a:latin typeface="+mn-lt"/>
              </a:rPr>
              <a:t>37,3</a:t>
            </a:r>
            <a:endParaRPr lang="ru-RU" sz="4000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26" name="Прямоугольник 10"/>
          <p:cNvSpPr>
            <a:spLocks noChangeArrowheads="1"/>
          </p:cNvSpPr>
          <p:nvPr/>
        </p:nvSpPr>
        <p:spPr bwMode="auto">
          <a:xfrm>
            <a:off x="7972440" y="1995671"/>
            <a:ext cx="11737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428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1182687" y="353047"/>
            <a:ext cx="7961313" cy="771726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Структура расходов дорожного фонда города Пятигорска</a:t>
            </a:r>
          </a:p>
        </p:txBody>
      </p:sp>
      <p:sp>
        <p:nvSpPr>
          <p:cNvPr id="12" name="TextBox 11"/>
          <p:cNvSpPr txBox="1"/>
          <p:nvPr/>
        </p:nvSpPr>
        <p:spPr>
          <a:xfrm rot="321410">
            <a:off x="345078" y="5159686"/>
            <a:ext cx="4082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761752972"/>
              </p:ext>
            </p:extLst>
          </p:nvPr>
        </p:nvGraphicFramePr>
        <p:xfrm>
          <a:off x="-438149" y="1336096"/>
          <a:ext cx="10029826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782205" y="2060281"/>
            <a:ext cx="134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122,3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96051" y="1453567"/>
            <a:ext cx="134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145,9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06080" y="4149146"/>
            <a:ext cx="134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37,3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06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3405550"/>
              </p:ext>
            </p:extLst>
          </p:nvPr>
        </p:nvGraphicFramePr>
        <p:xfrm>
          <a:off x="123824" y="1219200"/>
          <a:ext cx="9725026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1182255" y="199823"/>
            <a:ext cx="7961313" cy="67647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marR="0" lvl="0" indent="-446088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Расходы на благоустройство</a:t>
            </a:r>
            <a:endParaRPr kumimoji="0" lang="ru-RU" sz="2800" b="1" i="0" u="none" strike="noStrike" kern="1200" cap="none" spc="-100" normalizeH="0" baseline="0" noProof="0" dirty="0">
              <a:ln w="3200">
                <a:solidFill>
                  <a:srgbClr val="808080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8930" y="1279232"/>
            <a:ext cx="134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2D2D8A">
                    <a:lumMod val="75000"/>
                  </a:srgbClr>
                </a:solidFill>
                <a:latin typeface="Arial"/>
              </a:rPr>
              <a:t>278,8</a:t>
            </a:r>
            <a:endParaRPr lang="ru-RU" sz="3200" b="1" dirty="0">
              <a:solidFill>
                <a:srgbClr val="2D2D8A">
                  <a:lumMod val="75000"/>
                </a:srgbClr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7435" y="2337044"/>
            <a:ext cx="134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2D2D8A">
                    <a:lumMod val="75000"/>
                  </a:srgbClr>
                </a:solidFill>
                <a:latin typeface="Arial"/>
              </a:rPr>
              <a:t>191,7</a:t>
            </a:r>
            <a:endParaRPr lang="ru-RU" sz="3200" b="1" dirty="0">
              <a:solidFill>
                <a:srgbClr val="2D2D8A">
                  <a:lumMod val="75000"/>
                </a:srgbClr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2848" y="2055243"/>
            <a:ext cx="134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2D2D8A">
                    <a:lumMod val="75000"/>
                  </a:srgbClr>
                </a:solidFill>
                <a:latin typeface="Arial"/>
              </a:rPr>
              <a:t>199,3</a:t>
            </a:r>
            <a:endParaRPr lang="ru-RU" sz="3200" b="1" dirty="0">
              <a:solidFill>
                <a:srgbClr val="2D2D8A">
                  <a:lumMod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95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182687" y="1"/>
            <a:ext cx="7961313" cy="1219200"/>
          </a:xfrm>
        </p:spPr>
        <p:txBody>
          <a:bodyPr>
            <a:noAutofit/>
          </a:bodyPr>
          <a:lstStyle/>
          <a:p>
            <a:pPr marL="446088" lvl="0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Бюджетные инвестиции </a:t>
            </a:r>
            <a:b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на 2018 год</a:t>
            </a:r>
            <a:endParaRPr lang="ru-RU" sz="2800" b="1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65428" y="1506362"/>
            <a:ext cx="1359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7" name="Picture 3" descr="Z:\Карпова\Карта\Карта Пятигорска_mini_7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0650"/>
            <a:ext cx="9144000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/>
          <p:nvPr/>
        </p:nvPicPr>
        <p:blipFill>
          <a:blip r:embed="rId4"/>
          <a:stretch>
            <a:fillRect/>
          </a:stretch>
        </p:blipFill>
        <p:spPr>
          <a:xfrm>
            <a:off x="2066925" y="3848100"/>
            <a:ext cx="638175" cy="552450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>
          <a:blip r:embed="rId5"/>
          <a:stretch>
            <a:fillRect/>
          </a:stretch>
        </p:blipFill>
        <p:spPr>
          <a:xfrm>
            <a:off x="4128452" y="4156868"/>
            <a:ext cx="653098" cy="487363"/>
          </a:xfrm>
          <a:prstGeom prst="rect">
            <a:avLst/>
          </a:prstGeom>
        </p:spPr>
      </p:pic>
      <p:pic>
        <p:nvPicPr>
          <p:cNvPr id="21" name="Рисунок 20"/>
          <p:cNvPicPr/>
          <p:nvPr/>
        </p:nvPicPr>
        <p:blipFill>
          <a:blip r:embed="rId6"/>
          <a:stretch>
            <a:fillRect/>
          </a:stretch>
        </p:blipFill>
        <p:spPr>
          <a:xfrm>
            <a:off x="4043045" y="5110162"/>
            <a:ext cx="738505" cy="485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1" y="3068240"/>
            <a:ext cx="3219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обустройство парка Победы – 31,6 млн. руб.</a:t>
            </a:r>
            <a:endParaRPr lang="ru-RU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43045" y="2791241"/>
            <a:ext cx="4100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строительство блочно-модульной котельной -</a:t>
            </a:r>
          </a:p>
          <a:p>
            <a:r>
              <a:rPr lang="ru-RU" b="1" dirty="0" smtClean="0">
                <a:latin typeface="+mj-lt"/>
              </a:rPr>
              <a:t>1,7 млн. руб.</a:t>
            </a:r>
            <a:endParaRPr lang="ru-RU" b="1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80902" y="5110162"/>
            <a:ext cx="4463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ПСД на строительство автодороги пер. Малиновского – 1,3 млн. руб.</a:t>
            </a:r>
            <a:endParaRPr lang="ru-RU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645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61134070"/>
              </p:ext>
            </p:extLst>
          </p:nvPr>
        </p:nvGraphicFramePr>
        <p:xfrm>
          <a:off x="0" y="1567934"/>
          <a:ext cx="9143999" cy="492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400156887"/>
              </p:ext>
            </p:extLst>
          </p:nvPr>
        </p:nvGraphicFramePr>
        <p:xfrm>
          <a:off x="1088978" y="1748909"/>
          <a:ext cx="7578772" cy="4720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1050878" y="16741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446088" indent="-446088" eaLnBrk="1" hangingPunct="1">
              <a:lnSpc>
                <a:spcPct val="80000"/>
              </a:lnSpc>
              <a:defRPr/>
            </a:pPr>
            <a:r>
              <a:rPr lang="ru-RU" sz="2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Объем муниципального долга</a:t>
            </a:r>
            <a:endParaRPr lang="ru-RU" sz="2800" b="1" kern="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95275" y="6633091"/>
            <a:ext cx="1285875" cy="9525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09750" y="6393418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n-lt"/>
              </a:rPr>
              <a:t>Верхний предел муниципального долга</a:t>
            </a:r>
            <a:endParaRPr lang="ru-RU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892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182255" y="167410"/>
            <a:ext cx="7733145" cy="1143000"/>
          </a:xfrm>
        </p:spPr>
        <p:txBody>
          <a:bodyPr>
            <a:noAutofit/>
          </a:bodyPr>
          <a:lstStyle/>
          <a:p>
            <a:pPr marL="446088" lvl="0" indent="-446088" eaLnBrk="1" hangingPunct="1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Ключевые задачи формирования </a:t>
            </a:r>
            <a:b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проекта бюджета на  2018 год</a:t>
            </a:r>
            <a:b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 плановый </a:t>
            </a: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период </a:t>
            </a: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2019 </a:t>
            </a: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2020 </a:t>
            </a: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годов </a:t>
            </a:r>
            <a:endParaRPr lang="ru-RU" sz="2800" b="1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15421808"/>
              </p:ext>
            </p:extLst>
          </p:nvPr>
        </p:nvGraphicFramePr>
        <p:xfrm>
          <a:off x="371476" y="1477819"/>
          <a:ext cx="8401049" cy="5380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870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1050878" y="16741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446088" indent="-446088" eaLnBrk="1" hangingPunct="1">
              <a:lnSpc>
                <a:spcPct val="80000"/>
              </a:lnSpc>
              <a:defRPr/>
            </a:pPr>
            <a:r>
              <a:rPr lang="ru-RU" sz="2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Аналитика ставок по муниципальным заимствованиям</a:t>
            </a:r>
            <a:endParaRPr lang="ru-RU" sz="2800" b="1" kern="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633830600"/>
              </p:ext>
            </p:extLst>
          </p:nvPr>
        </p:nvGraphicFramePr>
        <p:xfrm>
          <a:off x="0" y="1477819"/>
          <a:ext cx="9144000" cy="5209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733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 noGrp="1"/>
          </p:cNvSpPr>
          <p:nvPr>
            <p:ph type="title"/>
          </p:nvPr>
        </p:nvSpPr>
        <p:spPr bwMode="auto">
          <a:xfrm>
            <a:off x="914400" y="16741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446088" indent="-446088" eaLnBrk="1" hangingPunct="1">
              <a:lnSpc>
                <a:spcPct val="80000"/>
              </a:lnSpc>
              <a:defRPr/>
            </a:pPr>
            <a:r>
              <a:rPr lang="ru-RU" sz="2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Обслуживание муниципального долга</a:t>
            </a:r>
            <a:endParaRPr lang="ru-RU" sz="2800" b="1" kern="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379747133"/>
              </p:ext>
            </p:extLst>
          </p:nvPr>
        </p:nvGraphicFramePr>
        <p:xfrm>
          <a:off x="0" y="1762125"/>
          <a:ext cx="9144000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7784525" y="1477819"/>
            <a:ext cx="1359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244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2687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14036" y="1697399"/>
            <a:ext cx="864096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 smtClean="0">
                <a:ln w="11430"/>
                <a:solidFill>
                  <a:srgbClr val="333399"/>
                </a:solidFill>
                <a:effectLst>
                  <a:glow rad="1905000">
                    <a:srgbClr val="DAEDEF">
                      <a:satMod val="175000"/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kumimoji="0" lang="en-US" sz="3400" b="1" i="0" u="none" strike="noStrike" kern="0" cap="none" spc="0" normalizeH="0" baseline="0" noProof="0" dirty="0">
              <a:ln w="11430"/>
              <a:solidFill>
                <a:srgbClr val="333399"/>
              </a:solidFill>
              <a:effectLst>
                <a:glow rad="1905000">
                  <a:srgbClr val="DAEDEF">
                    <a:satMod val="175000"/>
                    <a:alpha val="40000"/>
                  </a:srgb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4036" y="5776753"/>
            <a:ext cx="6353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b="1" dirty="0">
                <a:solidFill>
                  <a:srgbClr val="000099"/>
                </a:solidFill>
                <a:latin typeface="Arial" pitchFamily="34" charset="0"/>
              </a:rPr>
              <a:t>Докладчик </a:t>
            </a:r>
            <a:r>
              <a:rPr lang="ru-RU" dirty="0" smtClean="0">
                <a:solidFill>
                  <a:srgbClr val="000099"/>
                </a:solidFill>
                <a:latin typeface="Arial" pitchFamily="34" charset="0"/>
              </a:rPr>
              <a:t>Карпова Виктория Владимировна,</a:t>
            </a:r>
            <a:endParaRPr lang="ru-RU" dirty="0">
              <a:solidFill>
                <a:srgbClr val="000099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dirty="0" smtClean="0">
                <a:solidFill>
                  <a:srgbClr val="000099"/>
                </a:solidFill>
                <a:latin typeface="Arial" pitchFamily="34" charset="0"/>
              </a:rPr>
              <a:t>Заместитель главы администрации города Пятигорска</a:t>
            </a:r>
            <a:endParaRPr lang="ru-RU" dirty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525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182255" y="167410"/>
            <a:ext cx="7685520" cy="1143000"/>
          </a:xfrm>
        </p:spPr>
        <p:txBody>
          <a:bodyPr>
            <a:noAutofit/>
          </a:bodyPr>
          <a:lstStyle/>
          <a:p>
            <a:pPr marL="446088" lvl="0" indent="-446088" eaLnBrk="1" hangingPunct="1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Сценарные условия для формирования доходов бюджета 2018 года и планового периода 2019-2020 годов</a:t>
            </a:r>
            <a:endParaRPr lang="ru-RU" sz="28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339911"/>
              </p:ext>
            </p:extLst>
          </p:nvPr>
        </p:nvGraphicFramePr>
        <p:xfrm>
          <a:off x="1" y="1400175"/>
          <a:ext cx="9144000" cy="5457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249"/>
                <a:gridCol w="704850"/>
                <a:gridCol w="732273"/>
                <a:gridCol w="753627"/>
                <a:gridCol w="723900"/>
                <a:gridCol w="1076325"/>
                <a:gridCol w="1019175"/>
                <a:gridCol w="990601"/>
              </a:tblGrid>
              <a:tr h="480906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Наименование показателя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Ед. изм.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2016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2017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2019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2020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976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плановый период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97988">
                <a:tc>
                  <a:txBody>
                    <a:bodyPr/>
                    <a:lstStyle/>
                    <a:p>
                      <a:r>
                        <a:rPr lang="ru-RU" sz="1800" i="0" dirty="0" smtClean="0">
                          <a:latin typeface="+mn-lt"/>
                        </a:rPr>
                        <a:t>Нормативы отчислений:</a:t>
                      </a:r>
                      <a:endParaRPr lang="ru-RU" sz="18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995318">
                <a:tc>
                  <a:txBody>
                    <a:bodyPr/>
                    <a:lstStyle/>
                    <a:p>
                      <a:r>
                        <a:rPr lang="ru-RU" sz="1800" i="0" dirty="0" smtClean="0">
                          <a:latin typeface="+mn-lt"/>
                        </a:rPr>
                        <a:t>налог на доходы физических лиц (НДФЛ)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%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200" i="0" dirty="0" smtClean="0">
                          <a:latin typeface="+mn-lt"/>
                        </a:rPr>
                        <a:t>25,73</a:t>
                      </a:r>
                      <a:endParaRPr lang="ru-RU" sz="120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200" i="0" dirty="0" smtClean="0">
                          <a:latin typeface="+mn-lt"/>
                        </a:rPr>
                        <a:t>20</a:t>
                      </a:r>
                      <a:endParaRPr lang="ru-RU" sz="120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b="1" i="0" dirty="0" smtClean="0">
                          <a:latin typeface="+mn-lt"/>
                        </a:rPr>
                        <a:t>22</a:t>
                      </a:r>
                      <a:endParaRPr lang="ru-RU" b="1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b="1" i="0" dirty="0" smtClean="0">
                          <a:latin typeface="+mn-lt"/>
                        </a:rPr>
                        <a:t>22</a:t>
                      </a:r>
                      <a:endParaRPr lang="ru-RU" b="1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b="1" i="0" dirty="0" smtClean="0">
                          <a:latin typeface="+mn-lt"/>
                        </a:rPr>
                        <a:t>22</a:t>
                      </a:r>
                      <a:endParaRPr lang="ru-RU" b="1" i="0" dirty="0">
                        <a:latin typeface="+mn-lt"/>
                      </a:endParaRPr>
                    </a:p>
                  </a:txBody>
                  <a:tcPr/>
                </a:tc>
              </a:tr>
              <a:tr h="1293913">
                <a:tc>
                  <a:txBody>
                    <a:bodyPr/>
                    <a:lstStyle/>
                    <a:p>
                      <a:r>
                        <a:rPr lang="ru-RU" sz="1800" i="0" dirty="0" smtClean="0">
                          <a:latin typeface="+mn-lt"/>
                        </a:rPr>
                        <a:t>акцизы по подакцизным товарам (продукции), производимым на территории РФ</a:t>
                      </a:r>
                      <a:endParaRPr lang="ru-RU" sz="18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%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200" i="0" dirty="0" smtClean="0">
                          <a:latin typeface="+mn-lt"/>
                        </a:rPr>
                        <a:t>0,2920</a:t>
                      </a:r>
                      <a:endParaRPr lang="ru-RU" sz="12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200" i="0" dirty="0" smtClean="0">
                          <a:latin typeface="+mn-lt"/>
                        </a:rPr>
                        <a:t>0,2816</a:t>
                      </a:r>
                      <a:endParaRPr lang="ru-RU" sz="12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200" i="0" dirty="0" smtClean="0">
                          <a:latin typeface="+mn-lt"/>
                        </a:rPr>
                        <a:t>0,2803</a:t>
                      </a:r>
                      <a:endParaRPr lang="ru-RU" sz="12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b="1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700" b="1" i="0" dirty="0" smtClean="0">
                          <a:latin typeface="+mn-lt"/>
                        </a:rPr>
                        <a:t>0,2787</a:t>
                      </a:r>
                      <a:endParaRPr lang="ru-RU" sz="1700" b="1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b="1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700" b="1" i="0" dirty="0" smtClean="0">
                          <a:latin typeface="+mn-lt"/>
                        </a:rPr>
                        <a:t>0,2787</a:t>
                      </a:r>
                      <a:endParaRPr lang="ru-RU" sz="1700" b="1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i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dirty="0" smtClean="0">
                          <a:latin typeface="+mn-lt"/>
                        </a:rPr>
                        <a:t>0,2787</a:t>
                      </a:r>
                    </a:p>
                    <a:p>
                      <a:pPr algn="ctr"/>
                      <a:endParaRPr lang="ru-RU" sz="1700" b="1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995318">
                <a:tc>
                  <a:txBody>
                    <a:bodyPr/>
                    <a:lstStyle/>
                    <a:p>
                      <a:r>
                        <a:rPr lang="ru-RU" sz="1800" i="0" dirty="0" smtClean="0">
                          <a:latin typeface="+mn-lt"/>
                        </a:rPr>
                        <a:t>плата за негативное воздействие на окружающую среду</a:t>
                      </a:r>
                      <a:endParaRPr lang="ru-RU" sz="180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%</a:t>
                      </a:r>
                      <a:endParaRPr lang="ru-RU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200" i="0" dirty="0" smtClean="0">
                          <a:latin typeface="+mn-lt"/>
                        </a:rPr>
                        <a:t>40</a:t>
                      </a:r>
                      <a:endParaRPr lang="ru-RU" sz="120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200" i="0" dirty="0" smtClean="0">
                          <a:latin typeface="+mn-lt"/>
                        </a:rPr>
                        <a:t>55</a:t>
                      </a:r>
                      <a:endParaRPr lang="ru-RU" sz="120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200" i="0" dirty="0" smtClean="0">
                          <a:latin typeface="+mn-lt"/>
                        </a:rPr>
                        <a:t>55</a:t>
                      </a:r>
                      <a:endParaRPr lang="ru-RU" sz="120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b="1" i="0" dirty="0" smtClean="0">
                          <a:latin typeface="+mn-lt"/>
                        </a:rPr>
                        <a:t>55</a:t>
                      </a:r>
                      <a:endParaRPr lang="ru-RU" b="1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b="1" i="0" dirty="0" smtClean="0">
                          <a:latin typeface="+mn-lt"/>
                        </a:rPr>
                        <a:t>55</a:t>
                      </a:r>
                      <a:endParaRPr lang="ru-RU" b="1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b="1" i="0" dirty="0" smtClean="0">
                          <a:latin typeface="+mn-lt"/>
                        </a:rPr>
                        <a:t>55</a:t>
                      </a:r>
                      <a:endParaRPr lang="ru-RU" b="1" i="0" dirty="0">
                        <a:latin typeface="+mn-lt"/>
                      </a:endParaRPr>
                    </a:p>
                  </a:txBody>
                  <a:tcPr/>
                </a:tc>
              </a:tr>
              <a:tr h="696723">
                <a:tc>
                  <a:txBody>
                    <a:bodyPr/>
                    <a:lstStyle/>
                    <a:p>
                      <a:r>
                        <a:rPr lang="ru-RU" sz="1800" i="0" dirty="0" smtClean="0">
                          <a:latin typeface="+mn-lt"/>
                        </a:rPr>
                        <a:t>Индекс потребительских цен</a:t>
                      </a:r>
                      <a:endParaRPr lang="ru-RU" sz="18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latin typeface="+mn-lt"/>
                        </a:rPr>
                        <a:t>%</a:t>
                      </a:r>
                      <a:endParaRPr lang="ru-RU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latin typeface="+mn-lt"/>
                        </a:rPr>
                        <a:t>105</a:t>
                      </a:r>
                      <a:endParaRPr lang="ru-RU" sz="12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latin typeface="+mn-lt"/>
                        </a:rPr>
                        <a:t>107</a:t>
                      </a:r>
                      <a:endParaRPr lang="ru-RU" sz="12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latin typeface="+mn-lt"/>
                        </a:rPr>
                        <a:t>105,5</a:t>
                      </a:r>
                      <a:endParaRPr lang="ru-RU" sz="12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latin typeface="+mn-lt"/>
                        </a:rPr>
                        <a:t>104,0</a:t>
                      </a:r>
                      <a:endParaRPr lang="ru-RU" b="1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latin typeface="+mn-lt"/>
                        </a:rPr>
                        <a:t>104,0</a:t>
                      </a:r>
                      <a:endParaRPr lang="ru-RU" b="1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latin typeface="+mn-lt"/>
                        </a:rPr>
                        <a:t>104,0</a:t>
                      </a:r>
                      <a:endParaRPr lang="ru-RU" b="1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6053137" y="1411144"/>
            <a:ext cx="28575" cy="5446856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129462" y="1411144"/>
            <a:ext cx="28575" cy="5446856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6053138" y="1411144"/>
            <a:ext cx="1076324" cy="1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34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517096709"/>
              </p:ext>
            </p:extLst>
          </p:nvPr>
        </p:nvGraphicFramePr>
        <p:xfrm>
          <a:off x="0" y="1322065"/>
          <a:ext cx="9144000" cy="469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914400" y="381000"/>
            <a:ext cx="8229600" cy="628650"/>
          </a:xfrm>
        </p:spPr>
        <p:txBody>
          <a:bodyPr>
            <a:noAutofit/>
          </a:bodyPr>
          <a:lstStyle/>
          <a:p>
            <a:pPr marL="446088" lvl="0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Основные параметры доходов бюджета</a:t>
            </a:r>
            <a:endParaRPr lang="ru-RU" sz="2800" b="1" dirty="0"/>
          </a:p>
        </p:txBody>
      </p:sp>
      <p:sp>
        <p:nvSpPr>
          <p:cNvPr id="2" name="Блок-схема: процесс 1"/>
          <p:cNvSpPr/>
          <p:nvPr/>
        </p:nvSpPr>
        <p:spPr>
          <a:xfrm>
            <a:off x="314325" y="6048375"/>
            <a:ext cx="466725" cy="381000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3724275" y="6010275"/>
            <a:ext cx="466725" cy="381000"/>
          </a:xfrm>
          <a:prstGeom prst="flowChartProcess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6067425" y="6048375"/>
            <a:ext cx="466725" cy="381000"/>
          </a:xfrm>
          <a:prstGeom prst="flowChartProcess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52500" y="6010275"/>
            <a:ext cx="1857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доходы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29100" y="5970806"/>
            <a:ext cx="162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Неналоговые доходы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29425" y="5977593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Безвозмездные поступления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52500" y="1538706"/>
            <a:ext cx="1100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3118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14689" y="1538706"/>
            <a:ext cx="828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3108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61384" y="1538706"/>
            <a:ext cx="992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3138,9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34274" y="1501305"/>
            <a:ext cx="1100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3163,8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8124825" y="992684"/>
            <a:ext cx="10191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Стрелка вправо 2"/>
          <p:cNvSpPr/>
          <p:nvPr/>
        </p:nvSpPr>
        <p:spPr>
          <a:xfrm rot="20580951">
            <a:off x="1840973" y="4647246"/>
            <a:ext cx="1301356" cy="630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+7,5%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679646">
            <a:off x="1938934" y="3708281"/>
            <a:ext cx="1223963" cy="6487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-7,8%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940155">
            <a:off x="1903128" y="2512635"/>
            <a:ext cx="1223963" cy="646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-3,4%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64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8124825" y="1283643"/>
            <a:ext cx="10191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Заголовок 2"/>
          <p:cNvSpPr>
            <a:spLocks noGrp="1"/>
          </p:cNvSpPr>
          <p:nvPr>
            <p:ph type="title"/>
          </p:nvPr>
        </p:nvSpPr>
        <p:spPr>
          <a:xfrm>
            <a:off x="914400" y="381000"/>
            <a:ext cx="8229600" cy="628650"/>
          </a:xfrm>
        </p:spPr>
        <p:txBody>
          <a:bodyPr>
            <a:noAutofit/>
          </a:bodyPr>
          <a:lstStyle/>
          <a:p>
            <a:pPr marL="446088" lvl="0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Налоговые доходы</a:t>
            </a:r>
            <a:endParaRPr lang="ru-RU" sz="2800" b="1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785370"/>
              </p:ext>
            </p:extLst>
          </p:nvPr>
        </p:nvGraphicFramePr>
        <p:xfrm>
          <a:off x="0" y="1361512"/>
          <a:ext cx="9175230" cy="5499274"/>
        </p:xfrm>
        <a:graphic>
          <a:graphicData uri="http://schemas.openxmlformats.org/drawingml/2006/table">
            <a:tbl>
              <a:tblPr firstRow="1" bandRow="1"/>
              <a:tblGrid>
                <a:gridCol w="2878901"/>
                <a:gridCol w="1094759"/>
                <a:gridCol w="1160315"/>
                <a:gridCol w="1314450"/>
                <a:gridCol w="1104900"/>
                <a:gridCol w="1621905"/>
              </a:tblGrid>
              <a:tr h="728354"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sz="16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Наименование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Бюджет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</a:rPr>
                        <a:t> 2017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Изменение объемов поступлений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</a:tr>
              <a:tr h="560804"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структура %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структура %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66403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НДФЛ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520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38,1%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592,9</a:t>
                      </a:r>
                      <a:endParaRPr lang="ru-RU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41,9%</a:t>
                      </a:r>
                      <a:endParaRPr lang="ru-RU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+14,08%</a:t>
                      </a:r>
                      <a:endParaRPr lang="ru-RU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69275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совокупный</a:t>
                      </a:r>
                      <a:r>
                        <a:rPr lang="ru-RU" sz="18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доход</a:t>
                      </a:r>
                      <a:endParaRPr lang="ru-RU" sz="1800" b="0" i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223,03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16,3%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212,2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-4,87%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76456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Земельный налог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159,49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11,7%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162,1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11,4%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+1,62%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65626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имущество физических лиц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83,36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6,1%</a:t>
                      </a:r>
                      <a:endParaRPr lang="ru-RU" sz="1800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93,2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6,6%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+11,83%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71624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Акцизы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12,23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0,9%</a:t>
                      </a:r>
                      <a:endParaRPr lang="ru-RU" sz="1800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16,6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+35,40%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716247">
                <a:tc>
                  <a:txBody>
                    <a:bodyPr/>
                    <a:lstStyle/>
                    <a:p>
                      <a:r>
                        <a:rPr lang="ru-RU" sz="1800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Государственная пошлина</a:t>
                      </a:r>
                      <a:endParaRPr lang="ru-RU" sz="1800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25,21</a:t>
                      </a:r>
                      <a:endParaRPr lang="ru-RU" sz="1800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1,8%</a:t>
                      </a:r>
                      <a:endParaRPr lang="ru-RU" sz="1800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1,6%</a:t>
                      </a:r>
                      <a:endParaRPr lang="ru-RU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-8,9%</a:t>
                      </a:r>
                      <a:endParaRPr lang="ru-RU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94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914400" y="266700"/>
            <a:ext cx="8229600" cy="628650"/>
          </a:xfrm>
        </p:spPr>
        <p:txBody>
          <a:bodyPr>
            <a:noAutofit/>
          </a:bodyPr>
          <a:lstStyle/>
          <a:p>
            <a:pPr marL="446088" lvl="0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Неналоговые доходы</a:t>
            </a:r>
            <a:endParaRPr lang="ru-RU" sz="28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345353"/>
              </p:ext>
            </p:extLst>
          </p:nvPr>
        </p:nvGraphicFramePr>
        <p:xfrm>
          <a:off x="0" y="1112592"/>
          <a:ext cx="9175230" cy="5773983"/>
        </p:xfrm>
        <a:graphic>
          <a:graphicData uri="http://schemas.openxmlformats.org/drawingml/2006/table">
            <a:tbl>
              <a:tblPr firstRow="1" bandRow="1"/>
              <a:tblGrid>
                <a:gridCol w="3514725"/>
                <a:gridCol w="990600"/>
                <a:gridCol w="1028700"/>
                <a:gridCol w="1123950"/>
                <a:gridCol w="1009650"/>
                <a:gridCol w="1507605"/>
              </a:tblGrid>
              <a:tr h="646044"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sz="16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Наименование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Бюджет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</a:rPr>
                        <a:t> 2017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Изменение объемов поступлений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</a:tr>
              <a:tr h="497429"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структура %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структура %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05438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использования муниципального имущества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172,8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12,7%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255,3</a:t>
                      </a:r>
                      <a:endParaRPr lang="ru-RU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  <a:endParaRPr lang="ru-RU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+47,7%</a:t>
                      </a:r>
                      <a:endParaRPr lang="ru-RU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81106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продажи муниципального имущества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137,33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10,1%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35,56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-74,1%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67816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Штрафы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13,95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1,0%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11,14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-20,1%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58210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оказания платных услуг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5,03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0,4%</a:t>
                      </a:r>
                      <a:endParaRPr lang="ru-RU" sz="1800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7,34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+45,9%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811066">
                <a:tc>
                  <a:txBody>
                    <a:bodyPr/>
                    <a:lstStyle/>
                    <a:p>
                      <a:r>
                        <a:rPr lang="ru-RU" sz="1800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Платежи при пользовании природными ресурсами</a:t>
                      </a:r>
                      <a:endParaRPr lang="ru-RU" sz="1800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3,42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0,3%</a:t>
                      </a:r>
                      <a:endParaRPr lang="ru-RU" sz="1800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0,03%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-88,2%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61501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неналоговые доходы</a:t>
                      </a:r>
                      <a:endParaRPr lang="ru-RU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10,15</a:t>
                      </a:r>
                      <a:endParaRPr lang="ru-RU" sz="1800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0,7%</a:t>
                      </a:r>
                      <a:endParaRPr lang="ru-RU" sz="1800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6,1</a:t>
                      </a:r>
                      <a:endParaRPr lang="ru-RU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0,4%</a:t>
                      </a:r>
                      <a:endParaRPr lang="ru-RU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-39,9%</a:t>
                      </a:r>
                      <a:endParaRPr lang="ru-RU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825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8124825" y="1283643"/>
            <a:ext cx="10191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Заголовок 2"/>
          <p:cNvSpPr>
            <a:spLocks noGrp="1"/>
          </p:cNvSpPr>
          <p:nvPr>
            <p:ph type="title"/>
          </p:nvPr>
        </p:nvSpPr>
        <p:spPr>
          <a:xfrm>
            <a:off x="914400" y="381000"/>
            <a:ext cx="8229600" cy="628650"/>
          </a:xfrm>
        </p:spPr>
        <p:txBody>
          <a:bodyPr>
            <a:noAutofit/>
          </a:bodyPr>
          <a:lstStyle/>
          <a:p>
            <a:pPr marL="446088" lvl="0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Безвозмездные поступления</a:t>
            </a:r>
            <a:endParaRPr lang="ru-RU" sz="28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866291"/>
              </p:ext>
            </p:extLst>
          </p:nvPr>
        </p:nvGraphicFramePr>
        <p:xfrm>
          <a:off x="0" y="1398862"/>
          <a:ext cx="6191250" cy="5459138"/>
        </p:xfrm>
        <a:graphic>
          <a:graphicData uri="http://schemas.openxmlformats.org/drawingml/2006/table">
            <a:tbl>
              <a:tblPr firstRow="1" bandRow="1"/>
              <a:tblGrid>
                <a:gridCol w="1857375"/>
                <a:gridCol w="1076325"/>
                <a:gridCol w="981075"/>
                <a:gridCol w="1238250"/>
                <a:gridCol w="1038225"/>
              </a:tblGrid>
              <a:tr h="917554"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sz="16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Наименование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Бюджет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</a:rPr>
                        <a:t> 2017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784585"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структура %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структура %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86497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Дотации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0,75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0,04%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0,75</a:t>
                      </a:r>
                      <a:endParaRPr lang="ru-RU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0,04%</a:t>
                      </a:r>
                      <a:endParaRPr lang="ru-RU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87630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Субсидии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110,18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6,29%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1,77%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96317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Субвенции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1639,81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93,59%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1622,67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95,89%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105255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Иные межбюджетные трансферты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1,36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0,08%</a:t>
                      </a:r>
                      <a:endParaRPr lang="ru-RU" sz="1800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38,86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624769452"/>
              </p:ext>
            </p:extLst>
          </p:nvPr>
        </p:nvGraphicFramePr>
        <p:xfrm>
          <a:off x="5934074" y="738910"/>
          <a:ext cx="3648075" cy="6048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38899" y="1494637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1752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29576" y="1662485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1692,3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05550" y="5214937"/>
            <a:ext cx="266699" cy="257175"/>
          </a:xfrm>
          <a:prstGeom prst="rect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77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8124825" y="1283643"/>
            <a:ext cx="10191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Заголовок 2"/>
          <p:cNvSpPr>
            <a:spLocks noGrp="1"/>
          </p:cNvSpPr>
          <p:nvPr>
            <p:ph type="title"/>
          </p:nvPr>
        </p:nvSpPr>
        <p:spPr>
          <a:xfrm>
            <a:off x="914400" y="381000"/>
            <a:ext cx="8229600" cy="628650"/>
          </a:xfrm>
        </p:spPr>
        <p:txBody>
          <a:bodyPr>
            <a:noAutofit/>
          </a:bodyPr>
          <a:lstStyle/>
          <a:p>
            <a:pPr marL="446088" lvl="0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Основные параметры бюджета</a:t>
            </a:r>
            <a:endParaRPr lang="ru-RU" sz="28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930996"/>
              </p:ext>
            </p:extLst>
          </p:nvPr>
        </p:nvGraphicFramePr>
        <p:xfrm>
          <a:off x="0" y="1361512"/>
          <a:ext cx="9144000" cy="5496489"/>
        </p:xfrm>
        <a:graphic>
          <a:graphicData uri="http://schemas.openxmlformats.org/drawingml/2006/table">
            <a:tbl>
              <a:tblPr firstRow="1" bandRow="1"/>
              <a:tblGrid>
                <a:gridCol w="4324350"/>
                <a:gridCol w="1123950"/>
                <a:gridCol w="1409700"/>
                <a:gridCol w="1143000"/>
                <a:gridCol w="1143000"/>
              </a:tblGrid>
              <a:tr h="672969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Наименование показателя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2017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2019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</a:tr>
              <a:tr h="384554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плановый период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</a:tr>
              <a:tr h="76910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b="1" i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24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</a:t>
                      </a:r>
                      <a:endParaRPr lang="ru-RU" sz="24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b="1" i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3118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b="1" i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3108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b="1" i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3139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b="1" i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3164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52986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и неналоговые доходы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1366</a:t>
                      </a:r>
                      <a:endParaRPr lang="ru-RU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1416</a:t>
                      </a:r>
                      <a:endParaRPr lang="ru-RU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1438</a:t>
                      </a:r>
                      <a:endParaRPr lang="ru-RU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1445</a:t>
                      </a:r>
                      <a:endParaRPr lang="ru-RU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54828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Безвозмездные поступления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1752</a:t>
                      </a:r>
                      <a:endParaRPr lang="ru-RU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1692</a:t>
                      </a:r>
                      <a:endParaRPr lang="ru-RU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1701</a:t>
                      </a:r>
                      <a:endParaRPr lang="ru-RU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1719</a:t>
                      </a:r>
                      <a:endParaRPr lang="ru-RU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60636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ru-RU" sz="24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</a:t>
                      </a:r>
                      <a:endParaRPr lang="ru-RU" sz="24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3254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3249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3282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3308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66178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Текущие расходы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3246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3214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3280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3306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661783">
                <a:tc>
                  <a:txBody>
                    <a:bodyPr/>
                    <a:lstStyle/>
                    <a:p>
                      <a:r>
                        <a:rPr lang="ru-RU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Инвестиционные расходы</a:t>
                      </a:r>
                      <a:endParaRPr lang="ru-RU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661783">
                <a:tc>
                  <a:txBody>
                    <a:bodyPr/>
                    <a:lstStyle/>
                    <a:p>
                      <a:r>
                        <a:rPr lang="ru-RU" sz="24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ДЕФИЦИТ</a:t>
                      </a:r>
                      <a:endParaRPr lang="ru-RU" sz="24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-136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-141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-143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-144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865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182255" y="167410"/>
            <a:ext cx="8229600" cy="1143000"/>
          </a:xfrm>
        </p:spPr>
        <p:txBody>
          <a:bodyPr>
            <a:noAutofit/>
          </a:bodyPr>
          <a:lstStyle/>
          <a:p>
            <a:pPr marL="446088" lvl="0" indent="-446088" eaLnBrk="1" hangingPunct="1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Муниципальные программы города Пятигорска в 2018 году</a:t>
            </a:r>
            <a:endParaRPr lang="ru-RU" sz="2800" b="1" dirty="0"/>
          </a:p>
        </p:txBody>
      </p:sp>
      <p:sp>
        <p:nvSpPr>
          <p:cNvPr id="7" name="Прямоугольник 10"/>
          <p:cNvSpPr>
            <a:spLocks noChangeArrowheads="1"/>
          </p:cNvSpPr>
          <p:nvPr/>
        </p:nvSpPr>
        <p:spPr bwMode="auto">
          <a:xfrm>
            <a:off x="7970281" y="924462"/>
            <a:ext cx="11737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025811"/>
              </p:ext>
            </p:extLst>
          </p:nvPr>
        </p:nvGraphicFramePr>
        <p:xfrm>
          <a:off x="0" y="1169670"/>
          <a:ext cx="5686424" cy="5669280"/>
        </p:xfrm>
        <a:graphic>
          <a:graphicData uri="http://schemas.openxmlformats.org/drawingml/2006/table">
            <a:tbl>
              <a:tblPr firstRow="1" bandRow="1"/>
              <a:tblGrid>
                <a:gridCol w="3600450"/>
                <a:gridCol w="1114425"/>
                <a:gridCol w="971549"/>
              </a:tblGrid>
              <a:tr h="35345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Наименование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2018 проект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Структура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</a:tr>
              <a:tr h="294542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образования</a:t>
                      </a:r>
                      <a:endParaRPr lang="ru-RU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1437,78</a:t>
                      </a:r>
                      <a:endParaRPr lang="ru-RU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44,2</a:t>
                      </a:r>
                      <a:endParaRPr lang="ru-RU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294542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информационного общества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170,32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500721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ЖКХ, градостроительства, строительства и архитектуры</a:t>
                      </a:r>
                      <a:endParaRPr lang="ru-RU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144,72</a:t>
                      </a:r>
                      <a:endParaRPr lang="ru-RU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</a:t>
                      </a:r>
                      <a:endParaRPr lang="ru-RU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294542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Экология и охрана окружающей среды</a:t>
                      </a:r>
                      <a:endParaRPr lang="ru-RU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135,65</a:t>
                      </a:r>
                      <a:endParaRPr lang="ru-RU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</a:t>
                      </a:r>
                      <a:endParaRPr lang="ru-RU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294542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финансами</a:t>
                      </a:r>
                      <a:endParaRPr lang="ru-RU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133,44</a:t>
                      </a:r>
                      <a:endParaRPr lang="ru-RU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</a:t>
                      </a:r>
                      <a:endParaRPr lang="ru-RU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2945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Сохранение и развитие культуры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95,62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2945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физической культуры и спорта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79,76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500721">
                <a:tc>
                  <a:txBody>
                    <a:bodyPr/>
                    <a:lstStyle/>
                    <a:p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транспортной системы и обеспечение безопасности дор. дв-я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47,53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4542">
                <a:tc>
                  <a:txBody>
                    <a:bodyPr/>
                    <a:lstStyle/>
                    <a:p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имуществом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32,54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294542">
                <a:tc>
                  <a:txBody>
                    <a:bodyPr/>
                    <a:lstStyle/>
                    <a:p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Социальная поддержка граждан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822,64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25,3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4542">
                <a:tc>
                  <a:txBody>
                    <a:bodyPr/>
                    <a:lstStyle/>
                    <a:p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Безопасный Пятигорск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30,86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294542">
                <a:tc>
                  <a:txBody>
                    <a:bodyPr/>
                    <a:lstStyle/>
                    <a:p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Модернизация экономики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79,32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4542">
                <a:tc>
                  <a:txBody>
                    <a:bodyPr/>
                    <a:lstStyle/>
                    <a:p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Молодежная политика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9,76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294542">
                <a:tc>
                  <a:txBody>
                    <a:bodyPr/>
                    <a:lstStyle/>
                    <a:p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Формирование городской среды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1,86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4542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Непрограммные расходы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27,54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</a:tr>
              <a:tr h="180677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3249,34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76325" cy="129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735920680"/>
              </p:ext>
            </p:extLst>
          </p:nvPr>
        </p:nvGraphicFramePr>
        <p:xfrm>
          <a:off x="5176837" y="1293794"/>
          <a:ext cx="4143376" cy="3287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248525" y="1477819"/>
            <a:ext cx="1895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+mj-lt"/>
              </a:rPr>
              <a:t>н</a:t>
            </a:r>
            <a:r>
              <a:rPr lang="ru-RU" dirty="0" smtClean="0">
                <a:latin typeface="+mj-lt"/>
              </a:rPr>
              <a:t>епрограммные расходы 0,8%</a:t>
            </a:r>
            <a:endParaRPr lang="ru-RU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1675" y="4486275"/>
            <a:ext cx="3362325" cy="2308324"/>
          </a:xfrm>
          <a:prstGeom prst="rect">
            <a:avLst/>
          </a:prstGeom>
          <a:solidFill>
            <a:srgbClr val="3366CC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n-lt"/>
              </a:rPr>
              <a:t>к непрограммным направлениям деятельности отнесены: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n-lt"/>
              </a:rPr>
              <a:t>обеспечение деятельности Думы города Пятигорска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n-lt"/>
              </a:rPr>
              <a:t>отдельные государственные полномочия, переданные на исполнение администрации города Пятигорска</a:t>
            </a:r>
          </a:p>
          <a:p>
            <a:pPr marL="285750" indent="-285750">
              <a:buFontTx/>
              <a:buChar char="-"/>
            </a:pPr>
            <a:endParaRPr lang="ru-RU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839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iseño predeterminado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 algn="ctr">
          <a:defRPr sz="1200" dirty="0" smtClean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tx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28300</TotalTime>
  <Words>1168</Words>
  <Application>Microsoft Office PowerPoint</Application>
  <PresentationFormat>Экран (4:3)</PresentationFormat>
  <Paragraphs>499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Diseño predeterminado</vt:lpstr>
      <vt:lpstr>Бумажная</vt:lpstr>
      <vt:lpstr>1_Diseño predeterminado</vt:lpstr>
      <vt:lpstr>ПРОЕКТ БЮДЖЕТА города-курорта Пятигорска на 2018 год и плановый период 2019-2020 годов</vt:lpstr>
      <vt:lpstr>Ключевые задачи формирования  проекта бюджета на  2018 год  и плановый период 2019 и 2020 годов </vt:lpstr>
      <vt:lpstr>Сценарные условия для формирования доходов бюджета 2018 года и планового периода 2019-2020 годов</vt:lpstr>
      <vt:lpstr>Основные параметры доходов бюджета</vt:lpstr>
      <vt:lpstr>Налоговые доходы</vt:lpstr>
      <vt:lpstr>Неналоговые доходы</vt:lpstr>
      <vt:lpstr>Безвозмездные поступления</vt:lpstr>
      <vt:lpstr>Основные параметры бюджета</vt:lpstr>
      <vt:lpstr>Муниципальные программы города Пятигорска в 2018 году</vt:lpstr>
      <vt:lpstr>Сценарные условия для расходов бюджета 2018 года и планового периода 2019-2020 годов</vt:lpstr>
      <vt:lpstr>Сценарные условия для расходов бюджета 2018 года и планового периода 2019-2020 годов</vt:lpstr>
      <vt:lpstr>Муниципальные публичные обязательства города Пятигорска в 2018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Бюджетные инвестиции  на 2018 год</vt:lpstr>
      <vt:lpstr>Презентация PowerPoint</vt:lpstr>
      <vt:lpstr>Презентация PowerPoint</vt:lpstr>
      <vt:lpstr>Обслуживание муниципального долга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города Екатеринбурга</dc:title>
  <dc:creator>lapina_ia</dc:creator>
  <cp:lastModifiedBy>superuser</cp:lastModifiedBy>
  <cp:revision>1440</cp:revision>
  <cp:lastPrinted>2017-12-06T07:42:39Z</cp:lastPrinted>
  <dcterms:created xsi:type="dcterms:W3CDTF">2013-11-05T05:51:37Z</dcterms:created>
  <dcterms:modified xsi:type="dcterms:W3CDTF">2021-04-19T12:14:18Z</dcterms:modified>
</cp:coreProperties>
</file>