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  <p:sldMasterId id="2147483862" r:id="rId2"/>
    <p:sldMasterId id="2147483874" r:id="rId3"/>
  </p:sldMasterIdLst>
  <p:notesMasterIdLst>
    <p:notesMasterId r:id="rId25"/>
  </p:notesMasterIdLst>
  <p:handoutMasterIdLst>
    <p:handoutMasterId r:id="rId26"/>
  </p:handoutMasterIdLst>
  <p:sldIdLst>
    <p:sldId id="347" r:id="rId4"/>
    <p:sldId id="453" r:id="rId5"/>
    <p:sldId id="430" r:id="rId6"/>
    <p:sldId id="454" r:id="rId7"/>
    <p:sldId id="446" r:id="rId8"/>
    <p:sldId id="450" r:id="rId9"/>
    <p:sldId id="448" r:id="rId10"/>
    <p:sldId id="449" r:id="rId11"/>
    <p:sldId id="383" r:id="rId12"/>
    <p:sldId id="432" r:id="rId13"/>
    <p:sldId id="434" r:id="rId14"/>
    <p:sldId id="455" r:id="rId15"/>
    <p:sldId id="440" r:id="rId16"/>
    <p:sldId id="441" r:id="rId17"/>
    <p:sldId id="443" r:id="rId18"/>
    <p:sldId id="452" r:id="rId19"/>
    <p:sldId id="458" r:id="rId20"/>
    <p:sldId id="379" r:id="rId21"/>
    <p:sldId id="378" r:id="rId22"/>
    <p:sldId id="380" r:id="rId23"/>
    <p:sldId id="374" r:id="rId24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1DE1"/>
    <a:srgbClr val="0000FF"/>
    <a:srgbClr val="99CCFF"/>
    <a:srgbClr val="008080"/>
    <a:srgbClr val="FF00FF"/>
    <a:srgbClr val="3366CC"/>
    <a:srgbClr val="0066FF"/>
    <a:srgbClr val="FF3300"/>
    <a:srgbClr val="33CC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1886" autoAdjust="0"/>
  </p:normalViewPr>
  <p:slideViewPr>
    <p:cSldViewPr snapToGrid="0">
      <p:cViewPr>
        <p:scale>
          <a:sx n="100" d="100"/>
          <a:sy n="100" d="100"/>
        </p:scale>
        <p:origin x="-211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459227467811159E-2"/>
          <c:y val="1.976731930691198E-2"/>
          <c:w val="0.96852646638054363"/>
          <c:h val="0.863115872067866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315.8</c:v>
                </c:pt>
                <c:pt idx="1">
                  <c:v>186.2</c:v>
                </c:pt>
                <c:pt idx="2">
                  <c:v>146.30000000000001</c:v>
                </c:pt>
                <c:pt idx="3">
                  <c:v>199.5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1099.9000000000001</c:v>
                </c:pt>
                <c:pt idx="1">
                  <c:v>1297.4000000000001</c:v>
                </c:pt>
                <c:pt idx="2">
                  <c:v>1329.1</c:v>
                </c:pt>
                <c:pt idx="3">
                  <c:v>1188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1692.3</c:v>
                </c:pt>
                <c:pt idx="1">
                  <c:v>2447.1999999999998</c:v>
                </c:pt>
                <c:pt idx="2">
                  <c:v>1784.8</c:v>
                </c:pt>
                <c:pt idx="3">
                  <c:v>1855.7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4084224"/>
        <c:axId val="84114816"/>
      </c:barChart>
      <c:catAx>
        <c:axId val="84084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84114816"/>
        <c:crosses val="autoZero"/>
        <c:auto val="1"/>
        <c:lblAlgn val="ctr"/>
        <c:lblOffset val="100"/>
        <c:noMultiLvlLbl val="0"/>
      </c:catAx>
      <c:valAx>
        <c:axId val="84114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4084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вышестоящих бюджетов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453.5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средства местного бюджета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153408"/>
        <c:axId val="143159296"/>
        <c:axId val="0"/>
      </c:bar3DChart>
      <c:catAx>
        <c:axId val="143153408"/>
        <c:scaling>
          <c:orientation val="minMax"/>
        </c:scaling>
        <c:delete val="1"/>
        <c:axPos val="b"/>
        <c:majorTickMark val="out"/>
        <c:minorTickMark val="none"/>
        <c:tickLblPos val="nextTo"/>
        <c:crossAx val="143159296"/>
        <c:crosses val="autoZero"/>
        <c:auto val="1"/>
        <c:lblAlgn val="ctr"/>
        <c:lblOffset val="100"/>
        <c:noMultiLvlLbl val="0"/>
      </c:catAx>
      <c:valAx>
        <c:axId val="143159296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4315340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41228037671761619"/>
          <c:y val="0.10556598384069207"/>
          <c:w val="0.29524803149606305"/>
          <c:h val="0.7716640231259543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2500001367016773E-2"/>
                  <c:y val="0.130232463688654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90407796414E-2"/>
                  <c:y val="0.13255821745686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90407796414E-2"/>
                  <c:y val="0.134883768155672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232623713E-2"/>
                  <c:y val="0.11627906976744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11111232623713E-2"/>
                  <c:y val="0.117844418383872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333342446778487E-3"/>
                  <c:y val="6.447453255963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</c:v>
                </c:pt>
                <c:pt idx="1">
                  <c:v>прогноз 2018</c:v>
                </c:pt>
                <c:pt idx="2">
                  <c:v>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820.9</c:v>
                </c:pt>
                <c:pt idx="1">
                  <c:v>961</c:v>
                </c:pt>
                <c:pt idx="2">
                  <c:v>1109</c:v>
                </c:pt>
                <c:pt idx="3">
                  <c:v>1256</c:v>
                </c:pt>
                <c:pt idx="4">
                  <c:v>1387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2017</c:v>
                </c:pt>
                <c:pt idx="1">
                  <c:v>прогноз 2018</c:v>
                </c:pt>
                <c:pt idx="2">
                  <c:v>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Лист1!$C$2:$C$6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2017</c:v>
                </c:pt>
                <c:pt idx="1">
                  <c:v>прогноз 2018</c:v>
                </c:pt>
                <c:pt idx="2">
                  <c:v>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Лист1!$D$2:$D$6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3740288"/>
        <c:axId val="143762560"/>
        <c:axId val="0"/>
      </c:bar3DChart>
      <c:catAx>
        <c:axId val="14374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002060"/>
                </a:solidFill>
              </a:defRPr>
            </a:pPr>
            <a:endParaRPr lang="ru-RU"/>
          </a:p>
        </c:txPr>
        <c:crossAx val="143762560"/>
        <c:crosses val="autoZero"/>
        <c:auto val="1"/>
        <c:lblAlgn val="ctr"/>
        <c:lblOffset val="100"/>
        <c:noMultiLvlLbl val="0"/>
      </c:catAx>
      <c:valAx>
        <c:axId val="143762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740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069705343510659E-2"/>
          <c:y val="2.7725267800882167E-2"/>
          <c:w val="0.96386058931297869"/>
          <c:h val="0.7882797731568997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104775">
              <a:solidFill>
                <a:srgbClr val="FF0000"/>
              </a:solidFill>
            </a:ln>
          </c:spPr>
          <c:marker>
            <c:symbol val="square"/>
            <c:size val="11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6.0779917973626772E-2"/>
                  <c:y val="-4.7734533204243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9281014573210893E-2"/>
                  <c:y val="-5.6158274357932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568608743926476E-2"/>
                  <c:y val="-5.3350360640036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568608743926535E-2"/>
                  <c:y val="-5.0542446922139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1211309229700231E-2"/>
                  <c:y val="-4.7734533204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831</c:v>
                </c:pt>
                <c:pt idx="1">
                  <c:v>961</c:v>
                </c:pt>
                <c:pt idx="2">
                  <c:v>1109</c:v>
                </c:pt>
                <c:pt idx="3">
                  <c:v>1256</c:v>
                </c:pt>
                <c:pt idx="4">
                  <c:v>1387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Лист1!$C$2:$C$6</c:f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Лист1!$D$2:$D$6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817344"/>
        <c:axId val="143872384"/>
      </c:lineChart>
      <c:catAx>
        <c:axId val="1438173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3872384"/>
        <c:crosses val="autoZero"/>
        <c:auto val="1"/>
        <c:lblAlgn val="ctr"/>
        <c:lblOffset val="100"/>
        <c:noMultiLvlLbl val="0"/>
      </c:catAx>
      <c:valAx>
        <c:axId val="143872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381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/>
              <a:t>% </a:t>
            </a:r>
            <a:r>
              <a:rPr lang="ru-RU" dirty="0" smtClean="0"/>
              <a:t>ставка </a:t>
            </a:r>
            <a:r>
              <a:rPr lang="ru-RU" dirty="0"/>
              <a:t>муниципальных заимствований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ставка муниципальных заимствований</c:v>
                </c:pt>
              </c:strCache>
            </c:strRef>
          </c:tx>
          <c:spPr>
            <a:ln w="273050" cap="rnd">
              <a:solidFill>
                <a:srgbClr val="0066FF"/>
              </a:solidFill>
              <a:headEnd type="none"/>
              <a:tailEnd type="none"/>
            </a:ln>
          </c:spPr>
          <c:marker>
            <c:symbol val="diamond"/>
            <c:size val="8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8.3333333333333343E-2"/>
                  <c:y val="-4.9965227543164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27777777777778E-2"/>
                  <c:y val="-7.9218917727061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83333333333333E-2"/>
                  <c:y val="-8.4020064255974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111111111111212E-2"/>
                  <c:y val="-7.6818344462605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166776027996399E-2"/>
                  <c:y val="-7.47157689972498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 отчет 2017</c:v>
                </c:pt>
                <c:pt idx="1">
                  <c:v>прогноз 2018</c:v>
                </c:pt>
                <c:pt idx="2">
                  <c:v> 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9.34</c:v>
                </c:pt>
                <c:pt idx="1">
                  <c:v>8.44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446208"/>
        <c:axId val="146447744"/>
      </c:lineChart>
      <c:catAx>
        <c:axId val="14644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 b="1">
                <a:solidFill>
                  <a:srgbClr val="002060"/>
                </a:solidFill>
              </a:defRPr>
            </a:pPr>
            <a:endParaRPr lang="ru-RU"/>
          </a:p>
        </c:txPr>
        <c:crossAx val="146447744"/>
        <c:crosses val="autoZero"/>
        <c:auto val="1"/>
        <c:lblAlgn val="ctr"/>
        <c:lblOffset val="100"/>
        <c:noMultiLvlLbl val="0"/>
      </c:catAx>
      <c:valAx>
        <c:axId val="146447744"/>
        <c:scaling>
          <c:orientation val="minMax"/>
          <c:min val="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146446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6.5300962379702537E-2"/>
          <c:y val="0.13430549218730836"/>
          <c:w val="0.91247681539807524"/>
          <c:h val="0.68831554934137906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обслуживание муниципального долга</c:v>
                </c:pt>
              </c:strCache>
            </c:strRef>
          </c:tx>
          <c:spPr>
            <a:ln w="292100">
              <a:solidFill>
                <a:srgbClr val="0066FF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2777887139107638E-2"/>
                  <c:y val="-8.3720914901865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55664916885392E-2"/>
                  <c:y val="-8.554664311820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22222222222223E-2"/>
                  <c:y val="-7.3918610640959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277777777777777E-2"/>
                  <c:y val="-8.3901979542276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61111111111111E-2"/>
                  <c:y val="-8.4735202492211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отчет  2017</c:v>
                </c:pt>
                <c:pt idx="1">
                  <c:v>прогноз  2018</c:v>
                </c:pt>
                <c:pt idx="2">
                  <c:v> 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44</c:v>
                </c:pt>
                <c:pt idx="1">
                  <c:v>58</c:v>
                </c:pt>
                <c:pt idx="2">
                  <c:v>90</c:v>
                </c:pt>
                <c:pt idx="3">
                  <c:v>90</c:v>
                </c:pt>
                <c:pt idx="4">
                  <c:v>90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отчет  2017</c:v>
                </c:pt>
                <c:pt idx="1">
                  <c:v>прогноз  2018</c:v>
                </c:pt>
                <c:pt idx="2">
                  <c:v> 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Лист1!$C$2:$C$6</c:f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отчет  2017</c:v>
                </c:pt>
                <c:pt idx="1">
                  <c:v>прогноз  2018</c:v>
                </c:pt>
                <c:pt idx="2">
                  <c:v> 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Лист1!$D$2:$D$6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740928"/>
        <c:axId val="147750912"/>
      </c:lineChart>
      <c:catAx>
        <c:axId val="14774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002060"/>
                </a:solidFill>
              </a:defRPr>
            </a:pPr>
            <a:endParaRPr lang="ru-RU"/>
          </a:p>
        </c:txPr>
        <c:crossAx val="147750912"/>
        <c:crosses val="autoZero"/>
        <c:auto val="1"/>
        <c:lblAlgn val="ctr"/>
        <c:lblOffset val="100"/>
        <c:noMultiLvlLbl val="0"/>
      </c:catAx>
      <c:valAx>
        <c:axId val="147750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740928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294168842471714E-2"/>
          <c:y val="0.17128316758085146"/>
          <c:w val="0.92341166231505656"/>
          <c:h val="0.49619997169488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0.7</c:v>
                </c:pt>
                <c:pt idx="1">
                  <c:v>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30</c:v>
                </c:pt>
                <c:pt idx="1">
                  <c:v>693.3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rgbClr val="33CCCC"/>
              </a:solidFill>
            </a:ln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1622.7</c:v>
                </c:pt>
                <c:pt idx="1">
                  <c:v>1715.9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38.9</c:v>
                </c:pt>
                <c:pt idx="1">
                  <c:v>37.299999999999997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153024"/>
        <c:axId val="79154560"/>
      </c:barChart>
      <c:catAx>
        <c:axId val="7915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79154560"/>
        <c:crosses val="autoZero"/>
        <c:auto val="1"/>
        <c:lblAlgn val="ctr"/>
        <c:lblOffset val="100"/>
        <c:noMultiLvlLbl val="0"/>
      </c:catAx>
      <c:valAx>
        <c:axId val="79154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91530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непрограммныве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99.3</c:v>
                </c:pt>
                <c:pt idx="1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2685540397171104E-2"/>
          <c:w val="0.95175438596491224"/>
          <c:h val="0.842059406778316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1557</c:v>
                </c:pt>
                <c:pt idx="1">
                  <c:v>1557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elete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149440"/>
        <c:axId val="91150976"/>
      </c:barChart>
      <c:catAx>
        <c:axId val="9114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91150976"/>
        <c:crosses val="autoZero"/>
        <c:auto val="1"/>
        <c:lblAlgn val="ctr"/>
        <c:lblOffset val="100"/>
        <c:noMultiLvlLbl val="0"/>
      </c:catAx>
      <c:valAx>
        <c:axId val="91150976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91149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8750000000000006E-2"/>
          <c:w val="0.95416666666666672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21"/>
          <c:dPt>
            <c:idx val="1"/>
            <c:bubble3D val="0"/>
            <c:spPr>
              <a:solidFill>
                <a:schemeClr val="accent5">
                  <a:lumMod val="90000"/>
                </a:schemeClr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cat>
            <c:strRef>
              <c:f>Лист1!$A$2:$A$3</c:f>
              <c:strCache>
                <c:ptCount val="2"/>
                <c:pt idx="0">
                  <c:v>социальные расходы</c:v>
                </c:pt>
                <c:pt idx="1">
                  <c:v>другие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2421</c:v>
                </c:pt>
                <c:pt idx="1">
                  <c:v>722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472217135648684E-4"/>
          <c:y val="6.8750002773600119E-2"/>
          <c:w val="0.95416666666666672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17"/>
          <c:dPt>
            <c:idx val="0"/>
            <c:bubble3D val="0"/>
            <c:spPr>
              <a:solidFill>
                <a:schemeClr val="accent5">
                  <a:lumMod val="90000"/>
                </a:schemeClr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"/>
            <c:bubble3D val="0"/>
            <c:explosion val="12"/>
            <c:spPr>
              <a:solidFill>
                <a:srgbClr val="05CB42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65100" prst="coolSlant"/>
              </a:sp3d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2846</c:v>
                </c:pt>
                <c:pt idx="1">
                  <c:v>403.1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cene3d>
      <a:camera prst="orthographicFront"/>
      <a:lightRig rig="threePt" dir="t"/>
    </a:scene3d>
    <a:sp3d prstMaterial="metal"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29756079796268E-2"/>
          <c:y val="2.5709393883904048E-2"/>
          <c:w val="0.5885045092851996"/>
          <c:h val="0.8778408716352316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Разметка,  знаки, ограждения</c:v>
                </c:pt>
              </c:strCache>
            </c:strRef>
          </c:tx>
          <c:spPr>
            <a:solidFill>
              <a:srgbClr val="05CB42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>
                  <c:v>9.1999999999999993</c:v>
                </c:pt>
                <c:pt idx="1">
                  <c:v>7.2370000000000001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Ремонт дорог  </c:v>
                </c:pt>
              </c:strCache>
            </c:strRef>
          </c:tx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Лист1!$C$3:$C$4</c:f>
              <c:numCache>
                <c:formatCode>General</c:formatCode>
                <c:ptCount val="2"/>
                <c:pt idx="0">
                  <c:v>105.1</c:v>
                </c:pt>
                <c:pt idx="1">
                  <c:v>73.900000000000006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Ливневки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Лист1!$D$3:$D$4</c:f>
              <c:numCache>
                <c:formatCode>General</c:formatCode>
                <c:ptCount val="2"/>
                <c:pt idx="0">
                  <c:v>2.8</c:v>
                </c:pt>
                <c:pt idx="1">
                  <c:v>3.6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Диагностика обследование паспортизация улично-дорожной сети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Лист1!$E$3:$E$4</c:f>
              <c:numCache>
                <c:formatCode>General</c:formatCode>
                <c:ptCount val="2"/>
                <c:pt idx="0">
                  <c:v>0.1</c:v>
                </c:pt>
                <c:pt idx="1">
                  <c:v>0.1</c:v>
                </c:pt>
              </c:numCache>
            </c:numRef>
          </c:val>
        </c:ser>
        <c:ser>
          <c:idx val="4"/>
          <c:order val="4"/>
          <c:tx>
            <c:strRef>
              <c:f>Лист1!$F$2</c:f>
              <c:strCache>
                <c:ptCount val="1"/>
                <c:pt idx="0">
                  <c:v>Строительство и реконструкция дорог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Лист1!$F$3:$F$4</c:f>
              <c:numCache>
                <c:formatCode>General</c:formatCode>
                <c:ptCount val="2"/>
                <c:pt idx="0">
                  <c:v>18.399999999999999</c:v>
                </c:pt>
                <c:pt idx="1">
                  <c:v>77.599999999999994</c:v>
                </c:pt>
              </c:numCache>
            </c:numRef>
          </c:val>
        </c:ser>
        <c:ser>
          <c:idx val="5"/>
          <c:order val="5"/>
          <c:tx>
            <c:strRef>
              <c:f>Лист1!$G$2</c:f>
              <c:strCache>
                <c:ptCount val="1"/>
                <c:pt idx="0">
                  <c:v>Проекты основанные на местных инициативах</c:v>
                </c:pt>
              </c:strCache>
            </c:strRef>
          </c:tx>
          <c:spPr>
            <a:solidFill>
              <a:srgbClr val="8D1DE1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Лист1!$G$3:$G$4</c:f>
              <c:numCache>
                <c:formatCode>General</c:formatCode>
                <c:ptCount val="2"/>
                <c:pt idx="1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0462336"/>
        <c:axId val="140464128"/>
        <c:axId val="0"/>
      </c:bar3DChart>
      <c:catAx>
        <c:axId val="14046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40464128"/>
        <c:crosses val="autoZero"/>
        <c:auto val="1"/>
        <c:lblAlgn val="ctr"/>
        <c:lblOffset val="100"/>
        <c:noMultiLvlLbl val="0"/>
      </c:catAx>
      <c:valAx>
        <c:axId val="1404641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0462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345645238453951"/>
          <c:y val="1.5155466031862297E-2"/>
          <c:w val="0.30942381253672796"/>
          <c:h val="0.87928594081742018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2"/>
          <c:order val="0"/>
          <c:tx>
            <c:strRef>
              <c:f>Лист1!$A$2</c:f>
              <c:strCache>
                <c:ptCount val="1"/>
                <c:pt idx="0">
                  <c:v>уличное освещение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67.2</c:v>
                </c:pt>
                <c:pt idx="1">
                  <c:v>71.599999999999994</c:v>
                </c:pt>
                <c:pt idx="2">
                  <c:v>75.2</c:v>
                </c:pt>
              </c:numCache>
            </c:numRef>
          </c:val>
        </c:ser>
        <c:ser>
          <c:idx val="0"/>
          <c:order val="1"/>
          <c:tx>
            <c:strRef>
              <c:f>Лист1!$A$3</c:f>
              <c:strCache>
                <c:ptCount val="1"/>
                <c:pt idx="0">
                  <c:v>сан. очистка</c:v>
                </c:pt>
              </c:strCache>
            </c:strRef>
          </c:tx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73.900000000000006</c:v>
                </c:pt>
                <c:pt idx="1">
                  <c:v>78.400000000000006</c:v>
                </c:pt>
                <c:pt idx="2">
                  <c:v>142.19999999999999</c:v>
                </c:pt>
              </c:numCache>
            </c:numRef>
          </c:val>
        </c:ser>
        <c:ser>
          <c:idx val="1"/>
          <c:order val="2"/>
          <c:tx>
            <c:strRef>
              <c:f>Лист1!$A$4</c:f>
              <c:strCache>
                <c:ptCount val="1"/>
                <c:pt idx="0">
                  <c:v>озеленение</c:v>
                </c:pt>
              </c:strCache>
            </c:strRef>
          </c:tx>
          <c:spPr>
            <a:solidFill>
              <a:srgbClr val="00CC00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34.4</c:v>
                </c:pt>
                <c:pt idx="1">
                  <c:v>37.33</c:v>
                </c:pt>
                <c:pt idx="2">
                  <c:v>64.489999999999995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содержание мест захоронений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формирование городской среды</c:v>
                </c:pt>
              </c:strCache>
            </c:strRef>
          </c:tx>
          <c:spPr>
            <a:solidFill>
              <a:srgbClr val="3366CC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Лист1!$B$6:$D$6</c:f>
              <c:numCache>
                <c:formatCode>#,##0.0</c:formatCode>
                <c:ptCount val="3"/>
                <c:pt idx="1">
                  <c:v>1.9</c:v>
                </c:pt>
                <c:pt idx="2">
                  <c:v>86.7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реконструкция парка Победы</c:v>
                </c:pt>
              </c:strCache>
            </c:strRef>
          </c:tx>
          <c:spPr>
            <a:solidFill>
              <a:srgbClr val="FF00FF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Лист1!$B$7:$D$7</c:f>
              <c:numCache>
                <c:formatCode>#,##0.0</c:formatCode>
                <c:ptCount val="3"/>
                <c:pt idx="1">
                  <c:v>31.58</c:v>
                </c:pt>
                <c:pt idx="2">
                  <c:v>18.3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благоустройство парков Нагорный, Цветник, терренкуры</c:v>
                </c:pt>
              </c:strCache>
            </c:strRef>
          </c:tx>
          <c:spPr>
            <a:solidFill>
              <a:srgbClr val="008080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Лист1!$B$8:$D$8</c:f>
              <c:numCache>
                <c:formatCode>#,##0.0</c:formatCode>
                <c:ptCount val="3"/>
                <c:pt idx="0">
                  <c:v>7.4</c:v>
                </c:pt>
                <c:pt idx="1">
                  <c:v>37.159999999999997</c:v>
                </c:pt>
                <c:pt idx="2">
                  <c:v>52.77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прочее благоустройство</c:v>
                </c:pt>
              </c:strCache>
            </c:strRef>
          </c:tx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Лист1!$B$9:$D$9</c:f>
              <c:numCache>
                <c:formatCode>General</c:formatCode>
                <c:ptCount val="3"/>
                <c:pt idx="0">
                  <c:v>8.3699999999999992</c:v>
                </c:pt>
                <c:pt idx="1">
                  <c:v>8</c:v>
                </c:pt>
                <c:pt idx="2">
                  <c:v>9.56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shape val="cylinder"/>
        <c:axId val="143036800"/>
        <c:axId val="143038336"/>
        <c:axId val="0"/>
      </c:bar3DChart>
      <c:catAx>
        <c:axId val="143036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3038336"/>
        <c:crosses val="autoZero"/>
        <c:auto val="1"/>
        <c:lblAlgn val="ctr"/>
        <c:lblOffset val="100"/>
        <c:noMultiLvlLbl val="0"/>
      </c:catAx>
      <c:valAx>
        <c:axId val="1430383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3036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951555454063449"/>
          <c:y val="2.306805074971165E-2"/>
          <c:w val="0.31898632490002415"/>
          <c:h val="0.935568028044937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0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874990734775098E-2"/>
          <c:w val="0.9541666666666665"/>
          <c:h val="0.9312500000000000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cene3d>
      <a:camera prst="orthographicFront"/>
      <a:lightRig rig="threePt" dir="t"/>
    </a:scene3d>
    <a:sp3d prstMaterial="metal"/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8998A-2886-4656-B0AA-388FF3D773D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CD33D9-74A1-477C-9E2C-DCE9C1159819}">
      <dgm:prSet phldrT="[Текст]"/>
      <dgm:spPr/>
      <dgm:t>
        <a:bodyPr/>
        <a:lstStyle/>
        <a:p>
          <a:r>
            <a:rPr lang="ru-RU" dirty="0" smtClean="0"/>
            <a:t>Налоговая политика</a:t>
          </a:r>
          <a:endParaRPr lang="ru-RU" dirty="0"/>
        </a:p>
      </dgm:t>
    </dgm:pt>
    <dgm:pt modelId="{453A5B67-DD19-463A-BFE8-A8FCC68B5D15}" type="parTrans" cxnId="{B65513B1-A537-4FA2-8DA8-921BF3F919CC}">
      <dgm:prSet/>
      <dgm:spPr/>
      <dgm:t>
        <a:bodyPr/>
        <a:lstStyle/>
        <a:p>
          <a:endParaRPr lang="ru-RU"/>
        </a:p>
      </dgm:t>
    </dgm:pt>
    <dgm:pt modelId="{233A7643-659A-473B-AF32-C29C6E4BBE60}" type="sibTrans" cxnId="{B65513B1-A537-4FA2-8DA8-921BF3F919CC}">
      <dgm:prSet/>
      <dgm:spPr/>
      <dgm:t>
        <a:bodyPr/>
        <a:lstStyle/>
        <a:p>
          <a:endParaRPr lang="ru-RU"/>
        </a:p>
      </dgm:t>
    </dgm:pt>
    <dgm:pt modelId="{A575D7F0-CB86-4658-B9E7-01CC7D1F37D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Бюджетная политика</a:t>
          </a:r>
          <a:endParaRPr lang="ru-RU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F50EE7-EE8D-4939-8707-D252BD6ED819}" type="parTrans" cxnId="{5BBD88E0-B51A-4CB3-9FF8-3B7BA78829D6}">
      <dgm:prSet/>
      <dgm:spPr/>
      <dgm:t>
        <a:bodyPr/>
        <a:lstStyle/>
        <a:p>
          <a:endParaRPr lang="ru-RU"/>
        </a:p>
      </dgm:t>
    </dgm:pt>
    <dgm:pt modelId="{3694935F-7D47-4489-AD95-A3E63B8F2943}" type="sibTrans" cxnId="{5BBD88E0-B51A-4CB3-9FF8-3B7BA78829D6}">
      <dgm:prSet/>
      <dgm:spPr/>
      <dgm:t>
        <a:bodyPr/>
        <a:lstStyle/>
        <a:p>
          <a:endParaRPr lang="ru-RU"/>
        </a:p>
      </dgm:t>
    </dgm:pt>
    <dgm:pt modelId="{3EADEC35-7EC1-420E-B550-746D255E3515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предоставление налоговых льгот с учетом предварительной оценки их эффективности 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3BAAD5-F244-4E63-A383-D4B0B9E7D760}" type="parTrans" cxnId="{343F61B7-B1B1-4155-8F40-D79EA6A71DD4}">
      <dgm:prSet/>
      <dgm:spPr/>
      <dgm:t>
        <a:bodyPr/>
        <a:lstStyle/>
        <a:p>
          <a:endParaRPr lang="ru-RU"/>
        </a:p>
      </dgm:t>
    </dgm:pt>
    <dgm:pt modelId="{7848A4FB-EEBF-49BB-8524-C3BFF9FED6C7}" type="sibTrans" cxnId="{343F61B7-B1B1-4155-8F40-D79EA6A71DD4}">
      <dgm:prSet/>
      <dgm:spPr/>
      <dgm:t>
        <a:bodyPr/>
        <a:lstStyle/>
        <a:p>
          <a:endParaRPr lang="ru-RU"/>
        </a:p>
      </dgm:t>
    </dgm:pt>
    <dgm:pt modelId="{37A290AA-36CB-45E9-84C9-B33D14BCDEE4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совершенствование администрирования налоговых и неналоговых доходов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6964F0E1-1F4B-4D09-A609-FF0213A49918}" type="parTrans" cxnId="{6F4F7818-0735-4EEA-9A17-414A3B2635ED}">
      <dgm:prSet/>
      <dgm:spPr/>
      <dgm:t>
        <a:bodyPr/>
        <a:lstStyle/>
        <a:p>
          <a:endParaRPr lang="ru-RU"/>
        </a:p>
      </dgm:t>
    </dgm:pt>
    <dgm:pt modelId="{B5028938-5B5C-4884-BCD0-FEC579E4449D}" type="sibTrans" cxnId="{6F4F7818-0735-4EEA-9A17-414A3B2635ED}">
      <dgm:prSet/>
      <dgm:spPr/>
      <dgm:t>
        <a:bodyPr/>
        <a:lstStyle/>
        <a:p>
          <a:endParaRPr lang="ru-RU"/>
        </a:p>
      </dgm:t>
    </dgm:pt>
    <dgm:pt modelId="{F3F0BDCE-AA07-49A4-A30F-B5D3C2559007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повышение эффективности управления муниципальными активами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3CB2356D-DB5B-4547-9ACB-1F566747A21D}" type="parTrans" cxnId="{9064033E-1422-4BE7-9B15-B6650B58F7C5}">
      <dgm:prSet/>
      <dgm:spPr/>
      <dgm:t>
        <a:bodyPr/>
        <a:lstStyle/>
        <a:p>
          <a:endParaRPr lang="ru-RU"/>
        </a:p>
      </dgm:t>
    </dgm:pt>
    <dgm:pt modelId="{DE0B863F-CD96-4CD7-B665-0ABF4708B895}" type="sibTrans" cxnId="{9064033E-1422-4BE7-9B15-B6650B58F7C5}">
      <dgm:prSet/>
      <dgm:spPr/>
      <dgm:t>
        <a:bodyPr/>
        <a:lstStyle/>
        <a:p>
          <a:endParaRPr lang="ru-RU"/>
        </a:p>
      </dgm:t>
    </dgm:pt>
    <dgm:pt modelId="{D9FBF388-8AF3-4B16-AA1A-17539978A451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Обеспечение эффективности расходов городского бюджета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E25E2F7B-A6A4-4F79-B3C9-8ED91C6EB43A}" type="parTrans" cxnId="{A81F7AC2-E79A-4EF4-90E9-DFFD063A2A2A}">
      <dgm:prSet/>
      <dgm:spPr/>
      <dgm:t>
        <a:bodyPr/>
        <a:lstStyle/>
        <a:p>
          <a:endParaRPr lang="ru-RU"/>
        </a:p>
      </dgm:t>
    </dgm:pt>
    <dgm:pt modelId="{D544249A-DABA-4A03-AA50-68B17761480D}" type="sibTrans" cxnId="{A81F7AC2-E79A-4EF4-90E9-DFFD063A2A2A}">
      <dgm:prSet/>
      <dgm:spPr/>
      <dgm:t>
        <a:bodyPr/>
        <a:lstStyle/>
        <a:p>
          <a:endParaRPr lang="ru-RU"/>
        </a:p>
      </dgm:t>
    </dgm:pt>
    <dgm:pt modelId="{F3006D30-8ED4-48FD-9ECE-306B0714CC28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формирование муниципальных программ на проектных принципах управления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B2A304A0-1CC7-43B2-937D-B4829DD32BE6}" type="parTrans" cxnId="{3C7E1701-42AF-4508-93D7-F0530A079F8B}">
      <dgm:prSet/>
      <dgm:spPr/>
      <dgm:t>
        <a:bodyPr/>
        <a:lstStyle/>
        <a:p>
          <a:endParaRPr lang="ru-RU"/>
        </a:p>
      </dgm:t>
    </dgm:pt>
    <dgm:pt modelId="{A10EB1C9-6DDC-4B94-8E16-DB8C9AC724FC}" type="sibTrans" cxnId="{3C7E1701-42AF-4508-93D7-F0530A079F8B}">
      <dgm:prSet/>
      <dgm:spPr/>
      <dgm:t>
        <a:bodyPr/>
        <a:lstStyle/>
        <a:p>
          <a:endParaRPr lang="ru-RU"/>
        </a:p>
      </dgm:t>
    </dgm:pt>
    <dgm:pt modelId="{6B36291C-8454-4A13-A772-1513FAFCD014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оптимизация структуры бюджетной сети 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322438B4-74B0-44F3-B4C0-050480B7425F}" type="parTrans" cxnId="{915EA73E-4E75-4D3B-9D2E-AC896CA6ACBC}">
      <dgm:prSet/>
      <dgm:spPr/>
      <dgm:t>
        <a:bodyPr/>
        <a:lstStyle/>
        <a:p>
          <a:endParaRPr lang="ru-RU"/>
        </a:p>
      </dgm:t>
    </dgm:pt>
    <dgm:pt modelId="{C0F01F52-59C7-43D6-A2A9-2E04204E00D4}" type="sibTrans" cxnId="{915EA73E-4E75-4D3B-9D2E-AC896CA6ACBC}">
      <dgm:prSet/>
      <dgm:spPr/>
      <dgm:t>
        <a:bodyPr/>
        <a:lstStyle/>
        <a:p>
          <a:endParaRPr lang="ru-RU"/>
        </a:p>
      </dgm:t>
    </dgm:pt>
    <dgm:pt modelId="{EA398CBE-C126-404E-B594-0494215CB129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повышение качества финансового менеджмента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BE577814-5BFE-4D8A-9467-45AF5585752D}" type="parTrans" cxnId="{3219D755-73D2-4294-9CCB-B0979E90C075}">
      <dgm:prSet/>
      <dgm:spPr/>
      <dgm:t>
        <a:bodyPr/>
        <a:lstStyle/>
        <a:p>
          <a:endParaRPr lang="ru-RU"/>
        </a:p>
      </dgm:t>
    </dgm:pt>
    <dgm:pt modelId="{41AD044E-EEB4-4820-BA1A-252B3FC160D1}" type="sibTrans" cxnId="{3219D755-73D2-4294-9CCB-B0979E90C075}">
      <dgm:prSet/>
      <dgm:spPr/>
      <dgm:t>
        <a:bodyPr/>
        <a:lstStyle/>
        <a:p>
          <a:endParaRPr lang="ru-RU"/>
        </a:p>
      </dgm:t>
    </dgm:pt>
    <dgm:pt modelId="{F3D490E9-E923-47E4-A4DC-610C935BAA7B}" type="pres">
      <dgm:prSet presAssocID="{8B48998A-2886-4656-B0AA-388FF3D773D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34A945-50BE-4484-95E3-621AB26F2C49}" type="pres">
      <dgm:prSet presAssocID="{4CCD33D9-74A1-477C-9E2C-DCE9C1159819}" presName="compNode" presStyleCnt="0"/>
      <dgm:spPr/>
    </dgm:pt>
    <dgm:pt modelId="{D6DFD7C4-F465-48B1-B613-62DE4599D423}" type="pres">
      <dgm:prSet presAssocID="{4CCD33D9-74A1-477C-9E2C-DCE9C1159819}" presName="aNode" presStyleLbl="bgShp" presStyleIdx="0" presStyleCnt="2"/>
      <dgm:spPr/>
      <dgm:t>
        <a:bodyPr/>
        <a:lstStyle/>
        <a:p>
          <a:endParaRPr lang="ru-RU"/>
        </a:p>
      </dgm:t>
    </dgm:pt>
    <dgm:pt modelId="{8964177B-9780-4AE1-AEA4-FA5D99E1C561}" type="pres">
      <dgm:prSet presAssocID="{4CCD33D9-74A1-477C-9E2C-DCE9C1159819}" presName="textNode" presStyleLbl="bgShp" presStyleIdx="0" presStyleCnt="2"/>
      <dgm:spPr/>
      <dgm:t>
        <a:bodyPr/>
        <a:lstStyle/>
        <a:p>
          <a:endParaRPr lang="ru-RU"/>
        </a:p>
      </dgm:t>
    </dgm:pt>
    <dgm:pt modelId="{D092F1E0-24D2-4DD8-9A6C-60BAD4170F06}" type="pres">
      <dgm:prSet presAssocID="{4CCD33D9-74A1-477C-9E2C-DCE9C1159819}" presName="compChildNode" presStyleCnt="0"/>
      <dgm:spPr/>
    </dgm:pt>
    <dgm:pt modelId="{FE90381D-71E9-44A0-AA56-BEA30FADDB51}" type="pres">
      <dgm:prSet presAssocID="{4CCD33D9-74A1-477C-9E2C-DCE9C1159819}" presName="theInnerList" presStyleCnt="0"/>
      <dgm:spPr/>
    </dgm:pt>
    <dgm:pt modelId="{42D34001-FBD8-408A-B6EC-698FD4DFA0E8}" type="pres">
      <dgm:prSet presAssocID="{3EADEC35-7EC1-420E-B550-746D255E3515}" presName="childNode" presStyleLbl="node1" presStyleIdx="0" presStyleCnt="7" custScaleX="113237" custScaleY="205618" custLinFactY="-52806" custLinFactNeighborX="-28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29D89-A082-437C-9FF4-76E37E90E8FE}" type="pres">
      <dgm:prSet presAssocID="{3EADEC35-7EC1-420E-B550-746D255E3515}" presName="aSpace2" presStyleCnt="0"/>
      <dgm:spPr/>
    </dgm:pt>
    <dgm:pt modelId="{5DB2E4F7-47C8-4FAA-8CC4-06EAC05531B4}" type="pres">
      <dgm:prSet presAssocID="{37A290AA-36CB-45E9-84C9-B33D14BCDEE4}" presName="childNode" presStyleLbl="node1" presStyleIdx="1" presStyleCnt="7" custScaleX="112245" custScaleY="172823" custLinFactY="-17026" custLinFactNeighborX="21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11C5C-F44C-402E-94F0-E0B71DF616F4}" type="pres">
      <dgm:prSet presAssocID="{37A290AA-36CB-45E9-84C9-B33D14BCDEE4}" presName="aSpace2" presStyleCnt="0"/>
      <dgm:spPr/>
    </dgm:pt>
    <dgm:pt modelId="{C400A084-9298-4465-A8AA-1B3034812D4E}" type="pres">
      <dgm:prSet presAssocID="{F3F0BDCE-AA07-49A4-A30F-B5D3C2559007}" presName="childNode" presStyleLbl="node1" presStyleIdx="2" presStyleCnt="7" custScaleX="113237" custScaleY="136823" custLinFactNeighborX="-566" custLinFactNeighborY="-74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EE0B9-037C-4909-9DDF-FD1E62F93819}" type="pres">
      <dgm:prSet presAssocID="{4CCD33D9-74A1-477C-9E2C-DCE9C1159819}" presName="aSpace" presStyleCnt="0"/>
      <dgm:spPr/>
    </dgm:pt>
    <dgm:pt modelId="{CCAD7F22-8A43-4DFB-A3D2-6F309BA2B617}" type="pres">
      <dgm:prSet presAssocID="{A575D7F0-CB86-4658-B9E7-01CC7D1F37DC}" presName="compNode" presStyleCnt="0"/>
      <dgm:spPr/>
    </dgm:pt>
    <dgm:pt modelId="{5DC10BA8-A649-433B-AA24-4F679269512A}" type="pres">
      <dgm:prSet presAssocID="{A575D7F0-CB86-4658-B9E7-01CC7D1F37DC}" presName="aNode" presStyleLbl="bgShp" presStyleIdx="1" presStyleCnt="2"/>
      <dgm:spPr/>
      <dgm:t>
        <a:bodyPr/>
        <a:lstStyle/>
        <a:p>
          <a:endParaRPr lang="ru-RU"/>
        </a:p>
      </dgm:t>
    </dgm:pt>
    <dgm:pt modelId="{FB0E5D84-7F43-494F-920B-2B9FFD75EE25}" type="pres">
      <dgm:prSet presAssocID="{A575D7F0-CB86-4658-B9E7-01CC7D1F37DC}" presName="textNode" presStyleLbl="bgShp" presStyleIdx="1" presStyleCnt="2"/>
      <dgm:spPr/>
      <dgm:t>
        <a:bodyPr/>
        <a:lstStyle/>
        <a:p>
          <a:endParaRPr lang="ru-RU"/>
        </a:p>
      </dgm:t>
    </dgm:pt>
    <dgm:pt modelId="{D4B2E7C5-E2D7-41E4-9F13-E03A44E59671}" type="pres">
      <dgm:prSet presAssocID="{A575D7F0-CB86-4658-B9E7-01CC7D1F37DC}" presName="compChildNode" presStyleCnt="0"/>
      <dgm:spPr/>
    </dgm:pt>
    <dgm:pt modelId="{E15FDD3D-845B-4F03-A0C3-8D1596CC7F17}" type="pres">
      <dgm:prSet presAssocID="{A575D7F0-CB86-4658-B9E7-01CC7D1F37DC}" presName="theInnerList" presStyleCnt="0"/>
      <dgm:spPr/>
    </dgm:pt>
    <dgm:pt modelId="{FDBCFF7E-FBD0-4F7F-8F9C-814FE8EE3E18}" type="pres">
      <dgm:prSet presAssocID="{D9FBF388-8AF3-4B16-AA1A-17539978A451}" presName="childNode" presStyleLbl="node1" presStyleIdx="3" presStyleCnt="7" custScaleX="120596" custScaleY="78450" custLinFactNeighborX="-283" custLinFactNeighborY="-78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A14C3-BC36-4289-B6DF-9D3C3622DF93}" type="pres">
      <dgm:prSet presAssocID="{D9FBF388-8AF3-4B16-AA1A-17539978A451}" presName="aSpace2" presStyleCnt="0"/>
      <dgm:spPr/>
    </dgm:pt>
    <dgm:pt modelId="{6353D31C-AA0E-4465-BC05-BF8C210084C1}" type="pres">
      <dgm:prSet presAssocID="{F3006D30-8ED4-48FD-9ECE-306B0714CC28}" presName="childNode" presStyleLbl="node1" presStyleIdx="4" presStyleCnt="7" custScaleX="121162" custScaleY="71275" custLinFactY="-3637" custLinFactNeighborX="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1CBC2D-9F94-4F4A-9E03-A591F611D1A8}" type="pres">
      <dgm:prSet presAssocID="{F3006D30-8ED4-48FD-9ECE-306B0714CC28}" presName="aSpace2" presStyleCnt="0"/>
      <dgm:spPr/>
    </dgm:pt>
    <dgm:pt modelId="{6A4D858D-CD2A-4E7B-AF85-E6A626F5D615}" type="pres">
      <dgm:prSet presAssocID="{6B36291C-8454-4A13-A772-1513FAFCD014}" presName="childNode" presStyleLbl="node1" presStyleIdx="5" presStyleCnt="7" custScaleX="120694" custScaleY="45845" custLinFactNeighborX="-234" custLinFactNeighborY="-67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127A7-527A-4603-880B-1F727C80FEFA}" type="pres">
      <dgm:prSet presAssocID="{6B36291C-8454-4A13-A772-1513FAFCD014}" presName="aSpace2" presStyleCnt="0"/>
      <dgm:spPr/>
    </dgm:pt>
    <dgm:pt modelId="{F9A4B177-C846-4E2D-BB9C-969A2786ED1D}" type="pres">
      <dgm:prSet presAssocID="{EA398CBE-C126-404E-B594-0494215CB129}" presName="childNode" presStyleLbl="node1" presStyleIdx="6" presStyleCnt="7" custScaleX="121162" custScaleY="61791" custLinFactNeighborX="0" custLinFactNeighborY="-55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4B872F-CCB1-4006-992B-64E8EE67C048}" type="presOf" srcId="{A575D7F0-CB86-4658-B9E7-01CC7D1F37DC}" destId="{5DC10BA8-A649-433B-AA24-4F679269512A}" srcOrd="0" destOrd="0" presId="urn:microsoft.com/office/officeart/2005/8/layout/lProcess2"/>
    <dgm:cxn modelId="{6F4F7818-0735-4EEA-9A17-414A3B2635ED}" srcId="{4CCD33D9-74A1-477C-9E2C-DCE9C1159819}" destId="{37A290AA-36CB-45E9-84C9-B33D14BCDEE4}" srcOrd="1" destOrd="0" parTransId="{6964F0E1-1F4B-4D09-A609-FF0213A49918}" sibTransId="{B5028938-5B5C-4884-BCD0-FEC579E4449D}"/>
    <dgm:cxn modelId="{3A3AAA12-7250-40F5-B52A-AA4365082C37}" type="presOf" srcId="{D9FBF388-8AF3-4B16-AA1A-17539978A451}" destId="{FDBCFF7E-FBD0-4F7F-8F9C-814FE8EE3E18}" srcOrd="0" destOrd="0" presId="urn:microsoft.com/office/officeart/2005/8/layout/lProcess2"/>
    <dgm:cxn modelId="{1DEBE5C2-1454-4C13-AC01-6B551E971BA3}" type="presOf" srcId="{8B48998A-2886-4656-B0AA-388FF3D773D5}" destId="{F3D490E9-E923-47E4-A4DC-610C935BAA7B}" srcOrd="0" destOrd="0" presId="urn:microsoft.com/office/officeart/2005/8/layout/lProcess2"/>
    <dgm:cxn modelId="{A81F7AC2-E79A-4EF4-90E9-DFFD063A2A2A}" srcId="{A575D7F0-CB86-4658-B9E7-01CC7D1F37DC}" destId="{D9FBF388-8AF3-4B16-AA1A-17539978A451}" srcOrd="0" destOrd="0" parTransId="{E25E2F7B-A6A4-4F79-B3C9-8ED91C6EB43A}" sibTransId="{D544249A-DABA-4A03-AA50-68B17761480D}"/>
    <dgm:cxn modelId="{253016B9-24AA-4EC3-B370-93EB2F2E7D55}" type="presOf" srcId="{A575D7F0-CB86-4658-B9E7-01CC7D1F37DC}" destId="{FB0E5D84-7F43-494F-920B-2B9FFD75EE25}" srcOrd="1" destOrd="0" presId="urn:microsoft.com/office/officeart/2005/8/layout/lProcess2"/>
    <dgm:cxn modelId="{B65513B1-A537-4FA2-8DA8-921BF3F919CC}" srcId="{8B48998A-2886-4656-B0AA-388FF3D773D5}" destId="{4CCD33D9-74A1-477C-9E2C-DCE9C1159819}" srcOrd="0" destOrd="0" parTransId="{453A5B67-DD19-463A-BFE8-A8FCC68B5D15}" sibTransId="{233A7643-659A-473B-AF32-C29C6E4BBE60}"/>
    <dgm:cxn modelId="{3C7E1701-42AF-4508-93D7-F0530A079F8B}" srcId="{A575D7F0-CB86-4658-B9E7-01CC7D1F37DC}" destId="{F3006D30-8ED4-48FD-9ECE-306B0714CC28}" srcOrd="1" destOrd="0" parTransId="{B2A304A0-1CC7-43B2-937D-B4829DD32BE6}" sibTransId="{A10EB1C9-6DDC-4B94-8E16-DB8C9AC724FC}"/>
    <dgm:cxn modelId="{3219D755-73D2-4294-9CCB-B0979E90C075}" srcId="{A575D7F0-CB86-4658-B9E7-01CC7D1F37DC}" destId="{EA398CBE-C126-404E-B594-0494215CB129}" srcOrd="3" destOrd="0" parTransId="{BE577814-5BFE-4D8A-9467-45AF5585752D}" sibTransId="{41AD044E-EEB4-4820-BA1A-252B3FC160D1}"/>
    <dgm:cxn modelId="{EBDE2834-250F-40F4-9524-9A9C5963CBF1}" type="presOf" srcId="{4CCD33D9-74A1-477C-9E2C-DCE9C1159819}" destId="{8964177B-9780-4AE1-AEA4-FA5D99E1C561}" srcOrd="1" destOrd="0" presId="urn:microsoft.com/office/officeart/2005/8/layout/lProcess2"/>
    <dgm:cxn modelId="{D30668C1-29CF-40A1-81E6-F7435284E90F}" type="presOf" srcId="{EA398CBE-C126-404E-B594-0494215CB129}" destId="{F9A4B177-C846-4E2D-BB9C-969A2786ED1D}" srcOrd="0" destOrd="0" presId="urn:microsoft.com/office/officeart/2005/8/layout/lProcess2"/>
    <dgm:cxn modelId="{915EA73E-4E75-4D3B-9D2E-AC896CA6ACBC}" srcId="{A575D7F0-CB86-4658-B9E7-01CC7D1F37DC}" destId="{6B36291C-8454-4A13-A772-1513FAFCD014}" srcOrd="2" destOrd="0" parTransId="{322438B4-74B0-44F3-B4C0-050480B7425F}" sibTransId="{C0F01F52-59C7-43D6-A2A9-2E04204E00D4}"/>
    <dgm:cxn modelId="{343F61B7-B1B1-4155-8F40-D79EA6A71DD4}" srcId="{4CCD33D9-74A1-477C-9E2C-DCE9C1159819}" destId="{3EADEC35-7EC1-420E-B550-746D255E3515}" srcOrd="0" destOrd="0" parTransId="{DB3BAAD5-F244-4E63-A383-D4B0B9E7D760}" sibTransId="{7848A4FB-EEBF-49BB-8524-C3BFF9FED6C7}"/>
    <dgm:cxn modelId="{9064033E-1422-4BE7-9B15-B6650B58F7C5}" srcId="{4CCD33D9-74A1-477C-9E2C-DCE9C1159819}" destId="{F3F0BDCE-AA07-49A4-A30F-B5D3C2559007}" srcOrd="2" destOrd="0" parTransId="{3CB2356D-DB5B-4547-9ACB-1F566747A21D}" sibTransId="{DE0B863F-CD96-4CD7-B665-0ABF4708B895}"/>
    <dgm:cxn modelId="{4BDAA174-BAA2-47B2-B973-20CE6CBA4211}" type="presOf" srcId="{3EADEC35-7EC1-420E-B550-746D255E3515}" destId="{42D34001-FBD8-408A-B6EC-698FD4DFA0E8}" srcOrd="0" destOrd="0" presId="urn:microsoft.com/office/officeart/2005/8/layout/lProcess2"/>
    <dgm:cxn modelId="{D95FBB97-0E5A-473B-9E91-3BCAC7BFEBAB}" type="presOf" srcId="{37A290AA-36CB-45E9-84C9-B33D14BCDEE4}" destId="{5DB2E4F7-47C8-4FAA-8CC4-06EAC05531B4}" srcOrd="0" destOrd="0" presId="urn:microsoft.com/office/officeart/2005/8/layout/lProcess2"/>
    <dgm:cxn modelId="{8B0FB307-6A3B-4C76-8FDB-DFFC282787B8}" type="presOf" srcId="{4CCD33D9-74A1-477C-9E2C-DCE9C1159819}" destId="{D6DFD7C4-F465-48B1-B613-62DE4599D423}" srcOrd="0" destOrd="0" presId="urn:microsoft.com/office/officeart/2005/8/layout/lProcess2"/>
    <dgm:cxn modelId="{FD378C46-BF75-4B63-84F6-9B4021B8237E}" type="presOf" srcId="{6B36291C-8454-4A13-A772-1513FAFCD014}" destId="{6A4D858D-CD2A-4E7B-AF85-E6A626F5D615}" srcOrd="0" destOrd="0" presId="urn:microsoft.com/office/officeart/2005/8/layout/lProcess2"/>
    <dgm:cxn modelId="{1F4B75AC-195E-4770-BFDF-FEE4464DFB3B}" type="presOf" srcId="{F3F0BDCE-AA07-49A4-A30F-B5D3C2559007}" destId="{C400A084-9298-4465-A8AA-1B3034812D4E}" srcOrd="0" destOrd="0" presId="urn:microsoft.com/office/officeart/2005/8/layout/lProcess2"/>
    <dgm:cxn modelId="{CBE93B1C-ABA8-404E-B421-E8377DD94670}" type="presOf" srcId="{F3006D30-8ED4-48FD-9ECE-306B0714CC28}" destId="{6353D31C-AA0E-4465-BC05-BF8C210084C1}" srcOrd="0" destOrd="0" presId="urn:microsoft.com/office/officeart/2005/8/layout/lProcess2"/>
    <dgm:cxn modelId="{5BBD88E0-B51A-4CB3-9FF8-3B7BA78829D6}" srcId="{8B48998A-2886-4656-B0AA-388FF3D773D5}" destId="{A575D7F0-CB86-4658-B9E7-01CC7D1F37DC}" srcOrd="1" destOrd="0" parTransId="{19F50EE7-EE8D-4939-8707-D252BD6ED819}" sibTransId="{3694935F-7D47-4489-AD95-A3E63B8F2943}"/>
    <dgm:cxn modelId="{DD13D5F4-C91F-4061-A0CC-BD014B67FE60}" type="presParOf" srcId="{F3D490E9-E923-47E4-A4DC-610C935BAA7B}" destId="{9334A945-50BE-4484-95E3-621AB26F2C49}" srcOrd="0" destOrd="0" presId="urn:microsoft.com/office/officeart/2005/8/layout/lProcess2"/>
    <dgm:cxn modelId="{8595757E-BF30-4C8B-A998-B5E8FD14450F}" type="presParOf" srcId="{9334A945-50BE-4484-95E3-621AB26F2C49}" destId="{D6DFD7C4-F465-48B1-B613-62DE4599D423}" srcOrd="0" destOrd="0" presId="urn:microsoft.com/office/officeart/2005/8/layout/lProcess2"/>
    <dgm:cxn modelId="{3DD41E8E-6014-4803-B64F-308353D856F5}" type="presParOf" srcId="{9334A945-50BE-4484-95E3-621AB26F2C49}" destId="{8964177B-9780-4AE1-AEA4-FA5D99E1C561}" srcOrd="1" destOrd="0" presId="urn:microsoft.com/office/officeart/2005/8/layout/lProcess2"/>
    <dgm:cxn modelId="{B338DBFA-1798-4CEC-BDA5-C99C7589344C}" type="presParOf" srcId="{9334A945-50BE-4484-95E3-621AB26F2C49}" destId="{D092F1E0-24D2-4DD8-9A6C-60BAD4170F06}" srcOrd="2" destOrd="0" presId="urn:microsoft.com/office/officeart/2005/8/layout/lProcess2"/>
    <dgm:cxn modelId="{2EA5CA46-B7E8-492B-A5A3-ED31649606AA}" type="presParOf" srcId="{D092F1E0-24D2-4DD8-9A6C-60BAD4170F06}" destId="{FE90381D-71E9-44A0-AA56-BEA30FADDB51}" srcOrd="0" destOrd="0" presId="urn:microsoft.com/office/officeart/2005/8/layout/lProcess2"/>
    <dgm:cxn modelId="{A49F2F3D-F356-4E2A-AD0E-E62D5FD47372}" type="presParOf" srcId="{FE90381D-71E9-44A0-AA56-BEA30FADDB51}" destId="{42D34001-FBD8-408A-B6EC-698FD4DFA0E8}" srcOrd="0" destOrd="0" presId="urn:microsoft.com/office/officeart/2005/8/layout/lProcess2"/>
    <dgm:cxn modelId="{F935DC43-C9D0-45F2-A29D-494F63B371C5}" type="presParOf" srcId="{FE90381D-71E9-44A0-AA56-BEA30FADDB51}" destId="{9C129D89-A082-437C-9FF4-76E37E90E8FE}" srcOrd="1" destOrd="0" presId="urn:microsoft.com/office/officeart/2005/8/layout/lProcess2"/>
    <dgm:cxn modelId="{A3CE7676-4EF5-487E-BE31-C99EF2F391DD}" type="presParOf" srcId="{FE90381D-71E9-44A0-AA56-BEA30FADDB51}" destId="{5DB2E4F7-47C8-4FAA-8CC4-06EAC05531B4}" srcOrd="2" destOrd="0" presId="urn:microsoft.com/office/officeart/2005/8/layout/lProcess2"/>
    <dgm:cxn modelId="{689A2F15-10F1-4677-8FDB-CEF356BC9444}" type="presParOf" srcId="{FE90381D-71E9-44A0-AA56-BEA30FADDB51}" destId="{9E511C5C-F44C-402E-94F0-E0B71DF616F4}" srcOrd="3" destOrd="0" presId="urn:microsoft.com/office/officeart/2005/8/layout/lProcess2"/>
    <dgm:cxn modelId="{8E0525BE-83FA-4B63-A0F7-EC14676F58D3}" type="presParOf" srcId="{FE90381D-71E9-44A0-AA56-BEA30FADDB51}" destId="{C400A084-9298-4465-A8AA-1B3034812D4E}" srcOrd="4" destOrd="0" presId="urn:microsoft.com/office/officeart/2005/8/layout/lProcess2"/>
    <dgm:cxn modelId="{AF05EBD7-CB57-448E-A051-E458463620E3}" type="presParOf" srcId="{F3D490E9-E923-47E4-A4DC-610C935BAA7B}" destId="{1BFEE0B9-037C-4909-9DDF-FD1E62F93819}" srcOrd="1" destOrd="0" presId="urn:microsoft.com/office/officeart/2005/8/layout/lProcess2"/>
    <dgm:cxn modelId="{B8A31608-CFA5-4C31-B2AE-E4B32B3BA085}" type="presParOf" srcId="{F3D490E9-E923-47E4-A4DC-610C935BAA7B}" destId="{CCAD7F22-8A43-4DFB-A3D2-6F309BA2B617}" srcOrd="2" destOrd="0" presId="urn:microsoft.com/office/officeart/2005/8/layout/lProcess2"/>
    <dgm:cxn modelId="{E3AC1047-2351-42FF-AFB6-463886391106}" type="presParOf" srcId="{CCAD7F22-8A43-4DFB-A3D2-6F309BA2B617}" destId="{5DC10BA8-A649-433B-AA24-4F679269512A}" srcOrd="0" destOrd="0" presId="urn:microsoft.com/office/officeart/2005/8/layout/lProcess2"/>
    <dgm:cxn modelId="{BF45E550-6D0F-4D3A-AF8F-A57E7EBDB5F4}" type="presParOf" srcId="{CCAD7F22-8A43-4DFB-A3D2-6F309BA2B617}" destId="{FB0E5D84-7F43-494F-920B-2B9FFD75EE25}" srcOrd="1" destOrd="0" presId="urn:microsoft.com/office/officeart/2005/8/layout/lProcess2"/>
    <dgm:cxn modelId="{6A4CA7C9-E099-4207-A72E-9D5079C25885}" type="presParOf" srcId="{CCAD7F22-8A43-4DFB-A3D2-6F309BA2B617}" destId="{D4B2E7C5-E2D7-41E4-9F13-E03A44E59671}" srcOrd="2" destOrd="0" presId="urn:microsoft.com/office/officeart/2005/8/layout/lProcess2"/>
    <dgm:cxn modelId="{1AF8C2B7-A654-4D0D-9A36-E5E69827236D}" type="presParOf" srcId="{D4B2E7C5-E2D7-41E4-9F13-E03A44E59671}" destId="{E15FDD3D-845B-4F03-A0C3-8D1596CC7F17}" srcOrd="0" destOrd="0" presId="urn:microsoft.com/office/officeart/2005/8/layout/lProcess2"/>
    <dgm:cxn modelId="{6F481929-7E29-4CFF-B866-DBD589058395}" type="presParOf" srcId="{E15FDD3D-845B-4F03-A0C3-8D1596CC7F17}" destId="{FDBCFF7E-FBD0-4F7F-8F9C-814FE8EE3E18}" srcOrd="0" destOrd="0" presId="urn:microsoft.com/office/officeart/2005/8/layout/lProcess2"/>
    <dgm:cxn modelId="{3FE5BE16-FEB9-4EC2-9C2C-A58789A3FA48}" type="presParOf" srcId="{E15FDD3D-845B-4F03-A0C3-8D1596CC7F17}" destId="{BE6A14C3-BC36-4289-B6DF-9D3C3622DF93}" srcOrd="1" destOrd="0" presId="urn:microsoft.com/office/officeart/2005/8/layout/lProcess2"/>
    <dgm:cxn modelId="{E5C0CF7A-389F-40A2-B1E3-1322EDAD5DA5}" type="presParOf" srcId="{E15FDD3D-845B-4F03-A0C3-8D1596CC7F17}" destId="{6353D31C-AA0E-4465-BC05-BF8C210084C1}" srcOrd="2" destOrd="0" presId="urn:microsoft.com/office/officeart/2005/8/layout/lProcess2"/>
    <dgm:cxn modelId="{09C89AF0-9D08-4F1E-81D1-65D266400667}" type="presParOf" srcId="{E15FDD3D-845B-4F03-A0C3-8D1596CC7F17}" destId="{2C1CBC2D-9F94-4F4A-9E03-A591F611D1A8}" srcOrd="3" destOrd="0" presId="urn:microsoft.com/office/officeart/2005/8/layout/lProcess2"/>
    <dgm:cxn modelId="{5275B449-EE99-4530-9800-5249CE2AADFF}" type="presParOf" srcId="{E15FDD3D-845B-4F03-A0C3-8D1596CC7F17}" destId="{6A4D858D-CD2A-4E7B-AF85-E6A626F5D615}" srcOrd="4" destOrd="0" presId="urn:microsoft.com/office/officeart/2005/8/layout/lProcess2"/>
    <dgm:cxn modelId="{E8A19658-E77E-4E1E-B65C-10456A56F1F9}" type="presParOf" srcId="{E15FDD3D-845B-4F03-A0C3-8D1596CC7F17}" destId="{4BA127A7-527A-4603-880B-1F727C80FEFA}" srcOrd="5" destOrd="0" presId="urn:microsoft.com/office/officeart/2005/8/layout/lProcess2"/>
    <dgm:cxn modelId="{33F22D56-074B-4855-B2DE-9339802C92FE}" type="presParOf" srcId="{E15FDD3D-845B-4F03-A0C3-8D1596CC7F17}" destId="{F9A4B177-C846-4E2D-BB9C-969A2786ED1D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0.10183</cdr:x>
      <cdr:y>0.8084</cdr:y>
    </cdr:from>
    <cdr:to>
      <cdr:x>0.17493</cdr:x>
      <cdr:y>0.85092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71476" y="4889500"/>
          <a:ext cx="266699" cy="257175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rgbClr val="FFFF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0.10183</cdr:x>
      <cdr:y>0.91444</cdr:y>
    </cdr:from>
    <cdr:to>
      <cdr:x>0.17493</cdr:x>
      <cdr:y>0.95696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71477" y="5530850"/>
          <a:ext cx="266699" cy="257175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0.21932</cdr:x>
      <cdr:y>0.72586</cdr:y>
    </cdr:from>
    <cdr:to>
      <cdr:x>0.80418</cdr:x>
      <cdr:y>0.79673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00103" y="4390301"/>
          <a:ext cx="2133599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субсидии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0.22977</cdr:x>
      <cdr:y>0.8471</cdr:y>
    </cdr:from>
    <cdr:to>
      <cdr:x>0.81462</cdr:x>
      <cdr:y>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38202" y="5123586"/>
          <a:ext cx="2133599" cy="924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иные межбюджетные трансферты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0.22977</cdr:x>
      <cdr:y>0.79318</cdr:y>
    </cdr:from>
    <cdr:to>
      <cdr:x>0.81462</cdr:x>
      <cdr:y>0.86404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38202" y="4797425"/>
          <a:ext cx="2133599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субвенции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0.2122</cdr:x>
      <cdr:y>0.52093</cdr:y>
    </cdr:from>
    <cdr:to>
      <cdr:x>0.7878</cdr:x>
      <cdr:y>0.97103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224" y="1712683"/>
          <a:ext cx="2384928" cy="1479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dirty="0"/>
            <a:t>п</a:t>
          </a:r>
          <a:r>
            <a:rPr lang="ru-RU" sz="1800" dirty="0" smtClean="0"/>
            <a:t>рограммные расходы</a:t>
          </a:r>
        </a:p>
        <a:p xmlns:a="http://schemas.openxmlformats.org/drawingml/2006/main">
          <a:pPr algn="ctr"/>
          <a:r>
            <a:rPr lang="ru-RU" sz="1800" dirty="0" smtClean="0"/>
            <a:t>(14 программ) – 99,3%</a:t>
          </a:r>
          <a:endParaRPr lang="ru-RU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0.22641</cdr:x>
      <cdr:y>0.08423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-142875" y="-1882774"/>
          <a:ext cx="1136593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9pPr>
        </a:lstStyle>
        <a:p xmlns:a="http://schemas.openxmlformats.org/drawingml/2006/main">
          <a:pPr fontAlgn="auto">
            <a:spcBef>
              <a:spcPts val="0"/>
            </a:spcBef>
            <a:spcAft>
              <a:spcPts val="0"/>
            </a:spcAft>
            <a:defRPr/>
          </a:pPr>
          <a:r>
            <a: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rPr>
            <a:t>млн</a:t>
          </a:r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rPr>
            <a:t>. руб</a:t>
          </a:r>
          <a:r>
            <a: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rPr>
            <a:t>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0.24593</cdr:x>
      <cdr:y>0.25935</cdr:y>
    </cdr:from>
    <cdr:to>
      <cdr:x>0.7479</cdr:x>
      <cdr:y>0.49757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5022" y="1137165"/>
          <a:ext cx="2275878" cy="1044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Arial Cyr" panose="020B0604020202020204" pitchFamily="34" charset="0"/>
              <a:cs typeface="Arial Cyr" panose="020B0604020202020204" pitchFamily="34" charset="0"/>
            </a:rPr>
            <a:t>  </a:t>
          </a:r>
          <a:r>
            <a:rPr lang="ru-RU" sz="2000" b="1" dirty="0" smtClean="0">
              <a:latin typeface="Arial Cyr" panose="020B0604020202020204" pitchFamily="34" charset="0"/>
              <a:cs typeface="Arial Cyr" panose="020B0604020202020204" pitchFamily="34" charset="0"/>
            </a:rPr>
            <a:t>712  </a:t>
          </a:r>
        </a:p>
        <a:p xmlns:a="http://schemas.openxmlformats.org/drawingml/2006/main">
          <a:r>
            <a:rPr lang="ru-RU" sz="2000" b="1" dirty="0">
              <a:latin typeface="Arial Cyr" panose="020B0604020202020204" pitchFamily="34" charset="0"/>
              <a:cs typeface="Arial Cyr" panose="020B0604020202020204" pitchFamily="34" charset="0"/>
            </a:rPr>
            <a:t> </a:t>
          </a:r>
          <a:r>
            <a:rPr lang="ru-RU" sz="2000" b="1" dirty="0" smtClean="0">
              <a:latin typeface="Arial Cyr" panose="020B0604020202020204" pitchFamily="34" charset="0"/>
              <a:cs typeface="Arial Cyr" panose="020B0604020202020204" pitchFamily="34" charset="0"/>
            </a:rPr>
            <a:t>    17%</a:t>
          </a:r>
          <a:endParaRPr lang="ru-RU" sz="2000" b="1" dirty="0">
            <a:latin typeface="Arial Cyr" panose="020B0604020202020204" pitchFamily="34" charset="0"/>
            <a:cs typeface="Arial Cyr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0.88338</cdr:x>
      <cdr:y>0.96512</cdr:y>
    </cdr:from>
    <cdr:to>
      <cdr:x>0.95672</cdr:x>
      <cdr:y>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8489950" y="6718300"/>
          <a:ext cx="704850" cy="1905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0.0148</cdr:y>
    </cdr:from>
    <cdr:to>
      <cdr:x>0.14867</cdr:x>
      <cdr:y>0.08807</cdr:y>
    </cdr:to>
    <cdr:sp macro="" textlink="">
      <cdr:nvSpPr>
        <cdr:cNvPr id="2" name="Прямоугольник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80819"/>
          <a:ext cx="1359475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9pPr>
        </a:lstStyle>
        <a:p xmlns:a="http://schemas.openxmlformats.org/drawingml/2006/main">
          <a:pPr eaLnBrk="1" hangingPunct="1"/>
          <a:r>
            <a: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млн</a:t>
          </a:r>
          <a:r>
            <a: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руб</a:t>
          </a:r>
          <a:r>
            <a: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2578" tIns="46289" rIns="92578" bIns="462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2578" tIns="46289" rIns="92578" bIns="462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3BADBB-64F6-471D-B8AE-580425B7978F}" type="datetimeFigureOut">
              <a:rPr lang="ru-RU"/>
              <a:pPr>
                <a:defRPr/>
              </a:pPr>
              <a:t>19.04.2021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2578" tIns="46289" rIns="92578" bIns="462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2578" tIns="46289" rIns="92578" bIns="462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E7EEBD-20A0-4FAD-9243-CA67A256F9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949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EF22-E25B-44DA-B24F-9CC886C17254}" type="datetimeFigureOut">
              <a:rPr lang="ru-RU" smtClean="0"/>
              <a:t>19.04.2021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A0201-F190-4276-9DB7-0D6DF8F672C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681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84F7DF28-DBB8-4ED4-A88B-47882B65AFF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89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1F869B92-2740-4E0E-BC54-13EC54046C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07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547BBA99-97C5-4124-94F8-9F29134795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277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C8BA6-2429-49D2-80CA-FF27695CA99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9C430-27D9-4D12-AFC9-3A58A8DE94D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41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52535-7970-47B2-86B6-5A02A6D50D04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F871-4F6A-4333-82AC-57E04F323B6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083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4E3C8-1DB7-4353-9239-289F89C575F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EA83D-275A-4B99-8FF6-FA6F06470C1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953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CAEE-4557-4B57-B099-9946CC235AFF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D572D-92C6-4FC1-91CA-54A0A46BD5D8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87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158C-EA81-4B3E-A926-160F5085B46A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5CC59-8E7D-4F07-869D-A10D46C7342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43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2B82-C4AB-4F2F-810D-4A571FED67DC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5DE55-D306-410F-89BC-9B6DA3B7E688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69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BF1B3-724A-4101-B1D8-B875C5F33EB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B77DA-0FD1-426A-936F-197F71AE21B4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138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D2A3-8B2A-4500-95BC-55F673EAE439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D83CE-71C2-416C-BBAC-0B573061C5A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80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E1B9F3BD-AEB6-4956-BD9D-F04BB99BE19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9393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CCDDC-04D5-4E1D-AB9D-D253902994B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1002E-A170-4B9E-B516-48B9907A83F8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54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3E6B-3A74-4A42-84BC-83A35DE1E7B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A9877-BCB7-4C36-9AC5-21A3CEB4B81E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25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88DBB-CE10-47A9-AABB-443BC4F377C3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8F266-87B9-4653-B17D-9FACC4DF3C3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721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84F7DF28-DBB8-4ED4-A88B-47882B65AFF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2820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E1B9F3BD-AEB6-4956-BD9D-F04BB99BE19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7713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4AB9D488-0D00-405C-863F-A01FFCE35E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91753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BD77EB22-2F1F-4D6D-A69A-33696A734E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73413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CD5756C1-0F88-44CC-B838-11393E9E3E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5646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4791A471-2578-4C0D-A6F5-2A52575674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1453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74268249-9FA6-4048-8E55-71D72C70AA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75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4AB9D488-0D00-405C-863F-A01FFCE35E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497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871417DA-15BA-4A99-9E11-197F777F3E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8193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AE14D74C-DF6A-4879-96D8-54F1694CAC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6609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1F869B92-2740-4E0E-BC54-13EC54046C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0448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547BBA99-97C5-4124-94F8-9F29134795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17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BD77EB22-2F1F-4D6D-A69A-33696A734E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241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CD5756C1-0F88-44CC-B838-11393E9E3E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15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4791A471-2578-4C0D-A6F5-2A52575674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15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74268249-9FA6-4048-8E55-71D72C70AA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70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871417DA-15BA-4A99-9E11-197F777F3E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046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AE14D74C-DF6A-4879-96D8-54F1694CAC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47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E6B3FB2E-1CFF-4CF0-9D2C-9B5A18B609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09F436-4486-473A-8487-C42B3B4F859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D7E48C-1E51-4651-BA25-8E4CA416798E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89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E6B3FB2E-1CFF-4CF0-9D2C-9B5A18B609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14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11" Type="http://schemas.openxmlformats.org/officeDocument/2006/relationships/image" Target="../media/image14.jpe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370897" y="1473779"/>
            <a:ext cx="86423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893175" y="476250"/>
            <a:ext cx="0" cy="23764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0825" y="3357563"/>
            <a:ext cx="18002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738910"/>
            <a:ext cx="8640960" cy="4410075"/>
          </a:xfrm>
          <a:extLst/>
        </p:spPr>
        <p:txBody>
          <a:bodyPr/>
          <a:lstStyle/>
          <a:p>
            <a:pPr>
              <a:defRPr/>
            </a:pPr>
            <a:r>
              <a:rPr lang="ru-R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Думы города Пятигорска</a:t>
            </a:r>
            <a:br>
              <a:rPr lang="ru-R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20 декабря 2018  года № 46-31 РД "О бюджете города-курорта Пятигорска на 2019 год и плановый период 2020 и 2021 годов"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70897" y="2000250"/>
            <a:ext cx="0" cy="2881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82255" y="167410"/>
            <a:ext cx="7685520" cy="1143000"/>
          </a:xfrm>
        </p:spPr>
        <p:txBody>
          <a:bodyPr>
            <a:noAutofit/>
          </a:bodyPr>
          <a:lstStyle/>
          <a:p>
            <a:pPr marL="446088" lvl="0" indent="-446088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Сценарные условия для расходов бюджета 2019 года и планового периода 2020-2021 годов</a:t>
            </a: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73975"/>
              </p:ext>
            </p:extLst>
          </p:nvPr>
        </p:nvGraphicFramePr>
        <p:xfrm>
          <a:off x="0" y="1400176"/>
          <a:ext cx="9144000" cy="5457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9934"/>
                <a:gridCol w="1485668"/>
                <a:gridCol w="1425651"/>
                <a:gridCol w="1132747"/>
              </a:tblGrid>
              <a:tr h="758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2019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2020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249049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+mn-lt"/>
                        </a:rPr>
                        <a:t>Средняя заработная плата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педагогических работников учреждений дошкольного и дополнительного образования, учреждений культуры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24 732,5</a:t>
                      </a:r>
                    </a:p>
                    <a:p>
                      <a:pPr algn="ctr"/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25 697,0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26 956,2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14879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+mn-lt"/>
                        </a:rPr>
                        <a:t>Обеспечение минимального размера оплаты труда, установленного Федеральным законом от 19.12.2016 г. № 460 ФЗ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1600" i="0" dirty="0" smtClean="0">
                          <a:latin typeface="+mn-lt"/>
                        </a:rPr>
                        <a:t>11 280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0" dirty="0" smtClean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11 280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i="0" dirty="0" smtClean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11 280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710415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+mn-lt"/>
                        </a:rPr>
                        <a:t>Индексация расходов на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оплату коммунальных услуг</a:t>
                      </a:r>
                      <a:endParaRPr lang="ru-RU" sz="1600" i="0" dirty="0" smtClean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+mn-lt"/>
                        </a:rPr>
                        <a:t>2,42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+mn-lt"/>
                        </a:rPr>
                        <a:t>1,86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+mn-lt"/>
                        </a:rPr>
                        <a:t>1,86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10415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Расходы на исполнение публичных нормативных обязательств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нормативным методом исходя из численности потребителей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014879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+mn-lt"/>
                        </a:rPr>
                        <a:t>Расходы на оплату продуктов питания, услуг связи, стоимости основных средств, прочих услуг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без индексации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i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i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53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82255" y="167410"/>
            <a:ext cx="7685520" cy="1143000"/>
          </a:xfrm>
        </p:spPr>
        <p:txBody>
          <a:bodyPr>
            <a:noAutofit/>
          </a:bodyPr>
          <a:lstStyle/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Муниципальные публичные обязательства города 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Пятигорска в 2019 году</a:t>
            </a: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62911"/>
              </p:ext>
            </p:extLst>
          </p:nvPr>
        </p:nvGraphicFramePr>
        <p:xfrm>
          <a:off x="0" y="1390650"/>
          <a:ext cx="9144000" cy="5391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6325"/>
                <a:gridCol w="2247900"/>
                <a:gridCol w="2009775"/>
              </a:tblGrid>
              <a:tr h="10018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Численность получателей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Сумма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тыс. руб.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65829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Ежемесячная денежная выплата  отдельным категориям  пенсионеров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accent4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accent4"/>
                          </a:solidFill>
                          <a:latin typeface="+mn-lt"/>
                        </a:rPr>
                        <a:t>3209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11552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304667"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latin typeface="+mn-lt"/>
                        </a:rPr>
                        <a:t>Ежемесячная денежная выплата  заслуженным работникам народного хозяйства РФ, РСФСР (СССР)</a:t>
                      </a:r>
                      <a:endParaRPr lang="ru-RU" sz="2000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accent4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accent4"/>
                          </a:solidFill>
                          <a:latin typeface="+mn-lt"/>
                        </a:rPr>
                        <a:t>2</a:t>
                      </a:r>
                      <a:endParaRPr lang="ru-RU" sz="2000" i="0" dirty="0">
                        <a:solidFill>
                          <a:schemeClr val="accent4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9,6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109490"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latin typeface="+mn-lt"/>
                        </a:rPr>
                        <a:t>Ежемесячная денежная выплата участникам боев за город Пятигорск</a:t>
                      </a:r>
                      <a:endParaRPr lang="ru-RU" sz="20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accent4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accent4"/>
                          </a:solidFill>
                          <a:latin typeface="+mn-lt"/>
                        </a:rPr>
                        <a:t>6</a:t>
                      </a:r>
                      <a:endParaRPr lang="ru-RU" sz="2000" i="0" dirty="0">
                        <a:solidFill>
                          <a:schemeClr val="accent4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909314"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latin typeface="+mn-lt"/>
                        </a:rPr>
                        <a:t>Единовременная денежная выплата ко Дню Победы</a:t>
                      </a:r>
                      <a:endParaRPr lang="ru-RU" sz="2000" i="0" dirty="0">
                        <a:latin typeface="+mn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accent4"/>
                          </a:solidFill>
                          <a:latin typeface="+mn-lt"/>
                        </a:rPr>
                        <a:t>188</a:t>
                      </a:r>
                      <a:endParaRPr lang="ru-RU" sz="2000" i="0" dirty="0">
                        <a:solidFill>
                          <a:schemeClr val="accent4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376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53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60811836"/>
              </p:ext>
            </p:extLst>
          </p:nvPr>
        </p:nvGraphicFramePr>
        <p:xfrm>
          <a:off x="74756" y="1662912"/>
          <a:ext cx="2579831" cy="5080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998393" y="192813"/>
            <a:ext cx="8180820" cy="1143000"/>
          </a:xfrm>
        </p:spPr>
        <p:txBody>
          <a:bodyPr>
            <a:noAutofit/>
          </a:bodyPr>
          <a:lstStyle/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направления изменений расходов</a:t>
            </a:r>
            <a:br>
              <a:rPr lang="ru-RU" sz="2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бюджета в 2019 году без учета межбюджетных трансфертов</a:t>
            </a:r>
            <a:endParaRPr lang="ru-RU" sz="2500" b="1" dirty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292660" y="1696537"/>
            <a:ext cx="1919974" cy="64698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1557</a:t>
            </a:r>
            <a:endParaRPr lang="ru-RU" alt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861326" y="1477819"/>
            <a:ext cx="1919974" cy="64698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1649</a:t>
            </a:r>
            <a:endParaRPr lang="ru-RU" alt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2159288" y="1477819"/>
            <a:ext cx="326737" cy="5284931"/>
          </a:xfrm>
          <a:prstGeom prst="leftBrace">
            <a:avLst>
              <a:gd name="adj1" fmla="val 8333"/>
              <a:gd name="adj2" fmla="val 12914"/>
            </a:avLst>
          </a:prstGeom>
          <a:noFill/>
          <a:ln w="508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93216"/>
              </p:ext>
            </p:extLst>
          </p:nvPr>
        </p:nvGraphicFramePr>
        <p:xfrm>
          <a:off x="2446481" y="1528485"/>
          <a:ext cx="3086099" cy="5132385"/>
        </p:xfrm>
        <a:graphic>
          <a:graphicData uri="http://schemas.openxmlformats.org/drawingml/2006/table">
            <a:tbl>
              <a:tblPr/>
              <a:tblGrid>
                <a:gridCol w="416580"/>
                <a:gridCol w="2669519"/>
              </a:tblGrid>
              <a:tr h="41553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65,2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софин-е субсидий бюджета СК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требования по повышению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заработной платы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8,6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индексация расходов на оплату коммунальных услуг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2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градостроительная деятельность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3,6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содержание имущества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бюджетных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учреждений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Конкурс им. Сафонова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7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гарантии муниципальным служащим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организация питания в пришкольных лагерях 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256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субсидий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общественным организациям ветеранов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0,05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Налоговые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платежи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75987"/>
              </p:ext>
            </p:extLst>
          </p:nvPr>
        </p:nvGraphicFramePr>
        <p:xfrm>
          <a:off x="5534025" y="1528485"/>
          <a:ext cx="3676650" cy="5173857"/>
        </p:xfrm>
        <a:graphic>
          <a:graphicData uri="http://schemas.openxmlformats.org/drawingml/2006/table">
            <a:tbl>
              <a:tblPr/>
              <a:tblGrid>
                <a:gridCol w="495300"/>
                <a:gridCol w="3181350"/>
              </a:tblGrid>
              <a:tr h="418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субсидий на  сбор и вывоз бытовых отходов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школьного питания на принципах адресности социальных гарантий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5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аренды помещений для музыкальной школы №2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спортивной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школы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795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расходов носящих разовый, инвестиционный характер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5% расходов на содержание органов местного самоуправления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368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муниципальной доли в расходах на компенсацию гарантированного перечня на погребение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710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расходов на содержание социальной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гостиницы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-0,06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членских взносов СРО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8108847" y="1176655"/>
            <a:ext cx="1035153" cy="369332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млн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 руб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288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1182255" y="199822"/>
            <a:ext cx="7961313" cy="1078173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Расходы социального характера </a:t>
            </a:r>
          </a:p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в 2019 году</a:t>
            </a:r>
            <a:endParaRPr lang="ru-RU" sz="28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3571467"/>
              </p:ext>
            </p:extLst>
          </p:nvPr>
        </p:nvGraphicFramePr>
        <p:xfrm>
          <a:off x="0" y="1810100"/>
          <a:ext cx="4667250" cy="442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Штриховая стрелка вправо 6"/>
          <p:cNvSpPr/>
          <p:nvPr/>
        </p:nvSpPr>
        <p:spPr>
          <a:xfrm rot="16200000">
            <a:off x="2217112" y="1186011"/>
            <a:ext cx="1652974" cy="2332902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91484" y="1864010"/>
            <a:ext cx="15042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+19,3%</a:t>
            </a:r>
            <a:endParaRPr lang="ru-RU" sz="3200" b="1" dirty="0">
              <a:solidFill>
                <a:srgbClr val="0000FF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099575" y="3968394"/>
            <a:ext cx="1919974" cy="64698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72%</a:t>
            </a:r>
            <a:endParaRPr lang="ru-RU" alt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191833" y="3406344"/>
            <a:ext cx="1919974" cy="64698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2934,8</a:t>
            </a:r>
            <a:endParaRPr lang="ru-RU" alt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5950" y="1477819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в том числе:</a:t>
            </a:r>
            <a:endParaRPr lang="ru-RU" b="1" dirty="0">
              <a:solidFill>
                <a:schemeClr val="bg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24362" y="2115992"/>
            <a:ext cx="2871788" cy="82515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Образование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424362" y="3097439"/>
            <a:ext cx="2871788" cy="79828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Социальная политика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424362" y="4087341"/>
            <a:ext cx="2871788" cy="83090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Культура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450555" y="5083811"/>
            <a:ext cx="2845595" cy="11645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Физическая культура и спорт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458075" y="2115992"/>
            <a:ext cx="1209675" cy="82515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1825,9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458075" y="3170110"/>
            <a:ext cx="1219201" cy="79828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889,8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412720" y="4050799"/>
            <a:ext cx="1255029" cy="83090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94,6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412721" y="5083810"/>
            <a:ext cx="1255029" cy="11645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124,5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84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1182255" y="199822"/>
            <a:ext cx="7961313" cy="1078173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Расходы на развитие </a:t>
            </a:r>
            <a:r>
              <a:rPr lang="ru-RU" sz="2800" b="1" kern="0" spc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инфраструктуры и поддержку отраслей экономики </a:t>
            </a:r>
          </a:p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в 2019 году</a:t>
            </a:r>
            <a:endParaRPr lang="ru-RU" sz="28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80934945"/>
              </p:ext>
            </p:extLst>
          </p:nvPr>
        </p:nvGraphicFramePr>
        <p:xfrm>
          <a:off x="-552450" y="2255972"/>
          <a:ext cx="4914900" cy="450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10893" y="1477819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в том числе:</a:t>
            </a:r>
            <a:endParaRPr lang="ru-RU" b="1" dirty="0">
              <a:solidFill>
                <a:schemeClr val="bg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868343" y="5451766"/>
            <a:ext cx="3416495" cy="47622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Водное хозяйство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868343" y="6005979"/>
            <a:ext cx="3416495" cy="51864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Лесное хозяйство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75489" y="3051007"/>
            <a:ext cx="3420661" cy="4373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Транспорт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467600" y="5451765"/>
            <a:ext cx="971550" cy="47622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0,4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467600" y="6028239"/>
            <a:ext cx="971550" cy="49638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0,5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467600" y="3051007"/>
            <a:ext cx="971550" cy="4220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10,5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868343" y="1961172"/>
            <a:ext cx="3379767" cy="4373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Дорожное</a:t>
            </a:r>
            <a:r>
              <a:rPr lang="ru-RU" b="1" dirty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хозяйство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916383" y="4204690"/>
            <a:ext cx="3368455" cy="4373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Благоустройство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875489" y="4779198"/>
            <a:ext cx="3409349" cy="6000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Др. вопросы в области нац. экономики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868343" y="2526882"/>
            <a:ext cx="3398038" cy="4373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Жилищное</a:t>
            </a:r>
            <a:r>
              <a:rPr lang="ru-RU" b="1" dirty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хозяйство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467600" y="1976493"/>
            <a:ext cx="971550" cy="4220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166,6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467600" y="4779198"/>
            <a:ext cx="971550" cy="59045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1,6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467600" y="2526882"/>
            <a:ext cx="971550" cy="4220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1,2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467600" y="4204690"/>
            <a:ext cx="971550" cy="4220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451,6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886800" y="3575280"/>
            <a:ext cx="3398038" cy="54051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Др. вопросы</a:t>
            </a:r>
            <a:r>
              <a:rPr lang="ru-RU" b="1" dirty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в области</a:t>
            </a:r>
            <a:r>
              <a:rPr lang="ru-RU" b="1" dirty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ЖКХ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7467600" y="3571044"/>
            <a:ext cx="971550" cy="5447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79,3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43875" y="1585540"/>
            <a:ext cx="1035153" cy="369332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млн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 руб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Штриховая стрелка вправо 27"/>
          <p:cNvSpPr/>
          <p:nvPr/>
        </p:nvSpPr>
        <p:spPr>
          <a:xfrm rot="16200000">
            <a:off x="546985" y="1722263"/>
            <a:ext cx="1297808" cy="2104025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2533650"/>
            <a:ext cx="85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+76,6%</a:t>
            </a:r>
            <a:endParaRPr lang="ru-RU" sz="2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520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1182687" y="353047"/>
            <a:ext cx="7961313" cy="771726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Структура расходов дорожного фонда города Пятигорска</a:t>
            </a:r>
          </a:p>
        </p:txBody>
      </p:sp>
      <p:sp>
        <p:nvSpPr>
          <p:cNvPr id="12" name="TextBox 11"/>
          <p:cNvSpPr txBox="1"/>
          <p:nvPr/>
        </p:nvSpPr>
        <p:spPr>
          <a:xfrm rot="321410">
            <a:off x="345078" y="5159686"/>
            <a:ext cx="4082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71304182"/>
              </p:ext>
            </p:extLst>
          </p:nvPr>
        </p:nvGraphicFramePr>
        <p:xfrm>
          <a:off x="-438149" y="1676400"/>
          <a:ext cx="10029826" cy="512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314450" y="2318888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135,7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4973" y="1706963"/>
            <a:ext cx="1202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166,6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7757336" y="1174181"/>
            <a:ext cx="1272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6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244881"/>
              </p:ext>
            </p:extLst>
          </p:nvPr>
        </p:nvGraphicFramePr>
        <p:xfrm>
          <a:off x="0" y="1352550"/>
          <a:ext cx="9143568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1182255" y="199823"/>
            <a:ext cx="7961313" cy="676478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Arial"/>
              </a:rPr>
              <a:t>Расходы на благоустройство</a:t>
            </a:r>
            <a:endParaRPr kumimoji="0" lang="ru-RU" sz="2800" b="1" i="0" u="none" strike="noStrike" kern="1200" cap="none" spc="-100" normalizeH="0" baseline="0" noProof="0" dirty="0">
              <a:ln w="3200">
                <a:solidFill>
                  <a:srgbClr val="808080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7455" y="3546182"/>
            <a:ext cx="1275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D2D8A">
                    <a:lumMod val="75000"/>
                  </a:srgbClr>
                </a:solidFill>
                <a:latin typeface="Arial"/>
              </a:rPr>
              <a:t>193,5</a:t>
            </a:r>
            <a:endParaRPr lang="ru-RU" sz="3200" b="1" dirty="0">
              <a:solidFill>
                <a:srgbClr val="2D2D8A">
                  <a:lumMod val="75000"/>
                </a:srgbClr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6861" y="2961407"/>
            <a:ext cx="1343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D2D8A">
                    <a:lumMod val="75000"/>
                  </a:srgbClr>
                </a:solidFill>
                <a:latin typeface="Arial"/>
              </a:rPr>
              <a:t>268,3</a:t>
            </a:r>
            <a:endParaRPr lang="ru-RU" sz="3200" b="1" dirty="0">
              <a:solidFill>
                <a:srgbClr val="2D2D8A">
                  <a:lumMod val="75000"/>
                </a:srgbClr>
              </a:solid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8847" y="1616361"/>
            <a:ext cx="1343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D2D8A">
                    <a:lumMod val="75000"/>
                  </a:srgbClr>
                </a:solidFill>
                <a:latin typeface="Arial"/>
              </a:rPr>
              <a:t>451,6</a:t>
            </a:r>
            <a:endParaRPr lang="ru-RU" sz="3200" b="1" dirty="0">
              <a:solidFill>
                <a:srgbClr val="2D2D8A">
                  <a:lumMod val="75000"/>
                </a:srgbClr>
              </a:solidFill>
              <a:latin typeface="Arial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091688435"/>
              </p:ext>
            </p:extLst>
          </p:nvPr>
        </p:nvGraphicFramePr>
        <p:xfrm>
          <a:off x="-425053" y="2473325"/>
          <a:ext cx="4156086" cy="438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9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05814603"/>
              </p:ext>
            </p:extLst>
          </p:nvPr>
        </p:nvGraphicFramePr>
        <p:xfrm>
          <a:off x="-132990" y="125553"/>
          <a:ext cx="4857750" cy="6763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95350" cy="111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991754" y="318885"/>
            <a:ext cx="7961313" cy="676478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Бюджетные инвестиции в 2019 году</a:t>
            </a:r>
            <a:endParaRPr lang="ru-RU" sz="2800" b="1" dirty="0">
              <a:ln w="3200">
                <a:solidFill>
                  <a:srgbClr val="808080">
                    <a:shade val="75000"/>
                    <a:alpha val="25000"/>
                  </a:srgbClr>
                </a:solidFill>
                <a:prstDash val="solid"/>
                <a:round/>
              </a:ln>
            </a:endParaRPr>
          </a:p>
        </p:txBody>
      </p:sp>
      <p:pic>
        <p:nvPicPr>
          <p:cNvPr id="1031" name="Picture 7" descr="https://cognitus.ru/media/1505713850_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350" y="1322104"/>
            <a:ext cx="681035" cy="68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95013" y="1418364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Реконструкция с элементами реставрации здания Гимназии №</a:t>
            </a:r>
            <a:r>
              <a:rPr lang="ru-RU" sz="16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11  </a:t>
            </a:r>
            <a:endParaRPr lang="ru-RU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ebuchet MS"/>
            </a:endParaRPr>
          </a:p>
        </p:txBody>
      </p:sp>
      <p:pic>
        <p:nvPicPr>
          <p:cNvPr id="1033" name="Picture 9" descr="https://cdn1.iconfinder.com/data/icons/party-equipment-event-supplies-blue-line/64/36_stage-construction-staging-festival-5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08" y="5316610"/>
            <a:ext cx="672163" cy="67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077271" y="5478119"/>
            <a:ext cx="400049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600" kern="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ПСД на реконструкцию «Поляны Песен»</a:t>
            </a:r>
          </a:p>
        </p:txBody>
      </p:sp>
      <p:pic>
        <p:nvPicPr>
          <p:cNvPr id="1039" name="Picture 15" descr="https://cdn4.iconfinder.com/data/icons/camping-glyph-silhouettes/300/141747894Untitled-3-51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463" y="2577070"/>
            <a:ext cx="834808" cy="83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084917" y="2672572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Строительство подъездной дороги пер. Малиновского</a:t>
            </a:r>
          </a:p>
        </p:txBody>
      </p:sp>
      <p:pic>
        <p:nvPicPr>
          <p:cNvPr id="1041" name="Picture 17" descr="https://pricep-vlg.ru/wp-content/uploads/2017/08/podzemnyj-znak-e150410680327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52" y="3363442"/>
            <a:ext cx="542924" cy="54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4084917" y="3219406"/>
            <a:ext cx="4000499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Строительство подземного пешеходного перехода ул. Мира-Украинская</a:t>
            </a:r>
          </a:p>
        </p:txBody>
      </p:sp>
      <p:pic>
        <p:nvPicPr>
          <p:cNvPr id="1043" name="Picture 19" descr="http://download.seaicons.com/icons/sonya/swarm/256/Park-ico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203" y="5988773"/>
            <a:ext cx="634773" cy="63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142976" y="5988773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>
                <a:solidFill>
                  <a:sysClr val="windowText" lastClr="000000"/>
                </a:solidFill>
              </a:rPr>
              <a:t>ПСД на реконструкцию парка Победы 2-я очередь</a:t>
            </a:r>
          </a:p>
        </p:txBody>
      </p:sp>
      <p:pic>
        <p:nvPicPr>
          <p:cNvPr id="1026" name="Picture 2" descr="https://image.flaticon.com/icons/png/512/218/218307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51" y="4786312"/>
            <a:ext cx="52387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095013" y="4779674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ПСД на восстановление исторического облика ул. Теплосерная</a:t>
            </a:r>
          </a:p>
        </p:txBody>
      </p:sp>
      <p:pic>
        <p:nvPicPr>
          <p:cNvPr id="1030" name="Picture 6" descr="https://cdn0.iconfinder.com/data/icons/places-11/24/place_architecture_building_landmark_playground-512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0" y="1979906"/>
            <a:ext cx="756689" cy="75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084917" y="2026190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Строительство детского сада-ясли на 220 мест в ст. Константиновская</a:t>
            </a:r>
          </a:p>
        </p:txBody>
      </p:sp>
      <p:pic>
        <p:nvPicPr>
          <p:cNvPr id="1032" name="Picture 8" descr="http://rcro.tomsk.ru/wp-content/uploads/2018/11/61651837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252" y="4096127"/>
            <a:ext cx="925724" cy="58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084917" y="4068934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Реконструкция ДЮСШ олимпийского резерва №2 по ул. Советская,82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981517" y="1478204"/>
            <a:ext cx="971550" cy="422024"/>
          </a:xfrm>
          <a:prstGeom prst="roundRect">
            <a:avLst/>
          </a:prstGeom>
          <a:solidFill>
            <a:srgbClr val="99CC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Cyr" panose="020B0604020202020204" pitchFamily="34" charset="0"/>
                <a:ea typeface="+mn-ea"/>
                <a:cs typeface="Arial Cyr" panose="020B0604020202020204" pitchFamily="34" charset="0"/>
              </a:rPr>
              <a:t>181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981517" y="2034235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173,6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009659" y="2753948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33,2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981517" y="3507381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44,3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952076" y="4175179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40,9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952076" y="4847808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4,8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952076" y="5436384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12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952076" y="6021089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18,3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2" name="Левая фигурная скобка 31"/>
          <p:cNvSpPr/>
          <p:nvPr/>
        </p:nvSpPr>
        <p:spPr>
          <a:xfrm>
            <a:off x="588478" y="1855971"/>
            <a:ext cx="306873" cy="4418687"/>
          </a:xfrm>
          <a:prstGeom prst="leftBrace">
            <a:avLst/>
          </a:prstGeom>
          <a:noFill/>
          <a:ln w="47625" cap="flat" cmpd="sng" algn="ctr">
            <a:solidFill>
              <a:srgbClr val="0000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-61284" y="3788793"/>
            <a:ext cx="833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508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9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18722280"/>
              </p:ext>
            </p:extLst>
          </p:nvPr>
        </p:nvGraphicFramePr>
        <p:xfrm>
          <a:off x="0" y="2105025"/>
          <a:ext cx="9143999" cy="4387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40009816"/>
              </p:ext>
            </p:extLst>
          </p:nvPr>
        </p:nvGraphicFramePr>
        <p:xfrm>
          <a:off x="1088978" y="1748909"/>
          <a:ext cx="7578772" cy="4720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 bwMode="auto">
          <a:xfrm>
            <a:off x="1050878" y="16741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Объем муниципального долга</a:t>
            </a:r>
            <a:endParaRPr lang="ru-RU" sz="2800" b="1" kern="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95275" y="6633091"/>
            <a:ext cx="1285875" cy="9525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09750" y="639341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n-lt"/>
              </a:rPr>
              <a:t>Верхний предел муниципального долга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892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 bwMode="auto">
          <a:xfrm>
            <a:off x="1050878" y="16741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Аналитика ставок по муниципальным заимствованиям</a:t>
            </a:r>
            <a:endParaRPr lang="ru-RU" sz="2800" b="1" kern="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79894931"/>
              </p:ext>
            </p:extLst>
          </p:nvPr>
        </p:nvGraphicFramePr>
        <p:xfrm>
          <a:off x="0" y="1477819"/>
          <a:ext cx="9144000" cy="5209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33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8100" y="1477819"/>
            <a:ext cx="9039225" cy="3560906"/>
          </a:xfrm>
          <a:prstGeom prst="round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847726" y="167410"/>
            <a:ext cx="8296274" cy="1143000"/>
          </a:xfrm>
        </p:spPr>
        <p:txBody>
          <a:bodyPr>
            <a:noAutofit/>
          </a:bodyPr>
          <a:lstStyle/>
          <a:p>
            <a:pPr marL="446088" lvl="0" indent="-446088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направления </a:t>
            </a:r>
            <a:r>
              <a:rPr lang="ru-RU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бюджетной и налоговой политики 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</a:t>
            </a:r>
            <a:r>
              <a:rPr lang="ru-RU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2019 год и плановый период 2020 и 2021 годов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" y="6396335"/>
            <a:ext cx="9229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Условия формирования налоговой и бюджетной политики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5064291" y="5043785"/>
            <a:ext cx="1872208" cy="1357610"/>
          </a:xfrm>
          <a:prstGeom prst="upArrowCallout">
            <a:avLst/>
          </a:prstGeom>
          <a:solidFill>
            <a:srgbClr val="F4B183">
              <a:lumMod val="75000"/>
            </a:srgbClr>
          </a:solidFill>
          <a:ln w="19050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Требования к размеру дефицита</a:t>
            </a: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2343150" y="5038725"/>
            <a:ext cx="2438400" cy="1357610"/>
          </a:xfrm>
          <a:prstGeom prst="upArrowCallout">
            <a:avLst/>
          </a:prstGeom>
          <a:solidFill>
            <a:srgbClr val="F4B183">
              <a:lumMod val="75000"/>
            </a:srgbClr>
          </a:solidFill>
          <a:ln w="19050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Требования к размеру муниципального долга</a:t>
            </a:r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7096669" y="5043785"/>
            <a:ext cx="1872208" cy="1352550"/>
          </a:xfrm>
          <a:prstGeom prst="upArrowCallout">
            <a:avLst/>
          </a:prstGeom>
          <a:solidFill>
            <a:srgbClr val="F4B183">
              <a:lumMod val="75000"/>
            </a:srgbClr>
          </a:solidFill>
          <a:ln w="19050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Снижение финансовой гибкости</a:t>
            </a:r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328612" y="5038725"/>
            <a:ext cx="1872208" cy="1357610"/>
          </a:xfrm>
          <a:prstGeom prst="upArrowCallout">
            <a:avLst/>
          </a:prstGeom>
          <a:solidFill>
            <a:srgbClr val="F4B183">
              <a:lumMod val="75000"/>
            </a:srgbClr>
          </a:solidFill>
          <a:ln w="19050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Решения федерального центра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215264817"/>
              </p:ext>
            </p:extLst>
          </p:nvPr>
        </p:nvGraphicFramePr>
        <p:xfrm>
          <a:off x="158916" y="1666875"/>
          <a:ext cx="8737434" cy="307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996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 noGrp="1"/>
          </p:cNvSpPr>
          <p:nvPr>
            <p:ph type="title"/>
          </p:nvPr>
        </p:nvSpPr>
        <p:spPr bwMode="auto">
          <a:xfrm>
            <a:off x="914400" y="16741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Обслуживание муниципального долга</a:t>
            </a:r>
            <a:endParaRPr lang="ru-RU" sz="2800" b="1" kern="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086527351"/>
              </p:ext>
            </p:extLst>
          </p:nvPr>
        </p:nvGraphicFramePr>
        <p:xfrm>
          <a:off x="0" y="1562101"/>
          <a:ext cx="9144000" cy="529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7784525" y="1192069"/>
            <a:ext cx="1359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44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2687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50615" y="1621199"/>
            <a:ext cx="864096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за внимание!</a:t>
            </a:r>
            <a:endParaRPr lang="en-US" sz="54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036" y="5776753"/>
            <a:ext cx="63530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</a:rPr>
              <a:t>Докладчик </a:t>
            </a:r>
            <a:r>
              <a:rPr lang="ru-RU" dirty="0" smtClean="0">
                <a:solidFill>
                  <a:srgbClr val="000099"/>
                </a:solidFill>
                <a:latin typeface="Arial" pitchFamily="34" charset="0"/>
              </a:rPr>
              <a:t>Карпова Виктория Владимировна,</a:t>
            </a:r>
            <a:endParaRPr lang="ru-RU" dirty="0">
              <a:solidFill>
                <a:srgbClr val="000099"/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dirty="0" smtClean="0">
                <a:solidFill>
                  <a:srgbClr val="000099"/>
                </a:solidFill>
                <a:latin typeface="Arial" pitchFamily="34" charset="0"/>
              </a:rPr>
              <a:t>Заместитель главы администрации города Пятигорска</a:t>
            </a:r>
            <a:endParaRPr lang="ru-RU" dirty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25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82255" y="167410"/>
            <a:ext cx="7685520" cy="1143000"/>
          </a:xfrm>
        </p:spPr>
        <p:txBody>
          <a:bodyPr>
            <a:noAutofit/>
          </a:bodyPr>
          <a:lstStyle/>
          <a:p>
            <a:pPr marL="446088" lvl="0" indent="-446088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Сценарные условия для формирования доходов бюджета 2019 года и планового периода 2020-2021 годов</a:t>
            </a: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445753"/>
              </p:ext>
            </p:extLst>
          </p:nvPr>
        </p:nvGraphicFramePr>
        <p:xfrm>
          <a:off x="1" y="1400175"/>
          <a:ext cx="9177655" cy="5329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74"/>
                <a:gridCol w="695325"/>
                <a:gridCol w="828675"/>
                <a:gridCol w="847725"/>
                <a:gridCol w="876300"/>
                <a:gridCol w="1076325"/>
                <a:gridCol w="904875"/>
                <a:gridCol w="116840"/>
                <a:gridCol w="1021716"/>
              </a:tblGrid>
              <a:tr h="48090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Ед. изм.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2016</a:t>
                      </a: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2017</a:t>
                      </a: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2018</a:t>
                      </a: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2020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7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плановый период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798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latin typeface="+mn-lt"/>
                        </a:rPr>
                        <a:t>Нормативы отчислений:</a:t>
                      </a:r>
                      <a:endParaRPr lang="ru-RU" sz="1600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866597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+mn-lt"/>
                        </a:rPr>
                        <a:t>налог на доходы физических лиц (НДФЛ)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i="0" dirty="0" smtClean="0">
                          <a:latin typeface="+mn-lt"/>
                        </a:rPr>
                        <a:t>%</a:t>
                      </a:r>
                      <a:endParaRPr lang="ru-RU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b="1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27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27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</a:tr>
              <a:tr h="1293913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+mn-lt"/>
                        </a:rPr>
                        <a:t>акцизы по подакцизным товарам (продукции), производимым на территории РФ</a:t>
                      </a:r>
                      <a:endParaRPr lang="ru-RU" sz="1800" i="1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i="0" dirty="0" smtClean="0">
                          <a:latin typeface="+mn-lt"/>
                        </a:rPr>
                        <a:t>%</a:t>
                      </a:r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0,2816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0,2803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0,2787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0,29215</a:t>
                      </a:r>
                      <a:endParaRPr lang="ru-RU" b="1" dirty="0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1700" b="1" i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0,29215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i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0,29215</a:t>
                      </a:r>
                    </a:p>
                    <a:p>
                      <a:pPr algn="ctr"/>
                      <a:endParaRPr lang="ru-RU" sz="1700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995318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+mn-lt"/>
                        </a:rPr>
                        <a:t>плата за негативное воздействие на окружающую среду</a:t>
                      </a:r>
                      <a:endParaRPr lang="ru-RU" sz="18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i="0" dirty="0" smtClean="0">
                          <a:latin typeface="+mn-lt"/>
                        </a:rPr>
                        <a:t>%</a:t>
                      </a:r>
                      <a:endParaRPr lang="ru-RU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b="1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55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55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</a:tr>
              <a:tr h="696723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Индекс потребительских цен</a:t>
                      </a:r>
                      <a:endParaRPr lang="ru-RU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latin typeface="+mn-lt"/>
                        </a:rPr>
                        <a:t>%</a:t>
                      </a:r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105,5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104,0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104,3</a:t>
                      </a:r>
                      <a:endParaRPr lang="ru-RU" sz="1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103,8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104,0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053137" y="1411144"/>
            <a:ext cx="28575" cy="544685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129462" y="1411144"/>
            <a:ext cx="28575" cy="544685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053138" y="1411144"/>
            <a:ext cx="1076324" cy="1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34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922416738"/>
              </p:ext>
            </p:extLst>
          </p:nvPr>
        </p:nvGraphicFramePr>
        <p:xfrm>
          <a:off x="104775" y="1473484"/>
          <a:ext cx="8877300" cy="449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Основные параметры доходов бюджета</a:t>
            </a:r>
            <a:endParaRPr lang="ru-RU" sz="2800" b="1" dirty="0"/>
          </a:p>
        </p:txBody>
      </p:sp>
      <p:sp>
        <p:nvSpPr>
          <p:cNvPr id="2" name="Блок-схема: процесс 1"/>
          <p:cNvSpPr/>
          <p:nvPr/>
        </p:nvSpPr>
        <p:spPr>
          <a:xfrm>
            <a:off x="314325" y="6048375"/>
            <a:ext cx="466725" cy="381000"/>
          </a:xfrm>
          <a:prstGeom prst="flowChartProces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724275" y="6010275"/>
            <a:ext cx="466725" cy="381000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067425" y="6048375"/>
            <a:ext cx="466725" cy="381000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7440" y="5923865"/>
            <a:ext cx="1857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доходы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7439" y="5923865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Неналоговые доходы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29425" y="5977593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Безвозмездные поступления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52500" y="2359368"/>
            <a:ext cx="110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3108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6832" y="1550524"/>
            <a:ext cx="976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3930,8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51834" y="2200445"/>
            <a:ext cx="992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3260,2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74731" y="2200445"/>
            <a:ext cx="110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3243,1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8124825" y="992684"/>
            <a:ext cx="1019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Стрелка вправо 2"/>
          <p:cNvSpPr/>
          <p:nvPr/>
        </p:nvSpPr>
        <p:spPr>
          <a:xfrm rot="20580951">
            <a:off x="1791853" y="4213016"/>
            <a:ext cx="1301356" cy="630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+18%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391478">
            <a:off x="1843480" y="5087338"/>
            <a:ext cx="1223963" cy="515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-41%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20383045">
            <a:off x="1814682" y="3106042"/>
            <a:ext cx="1266582" cy="646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+44%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8124825" y="1283643"/>
            <a:ext cx="1019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Налоговые доходы</a:t>
            </a:r>
            <a:endParaRPr lang="ru-RU" sz="2800" b="1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223216"/>
              </p:ext>
            </p:extLst>
          </p:nvPr>
        </p:nvGraphicFramePr>
        <p:xfrm>
          <a:off x="0" y="1361512"/>
          <a:ext cx="9175230" cy="5499274"/>
        </p:xfrm>
        <a:graphic>
          <a:graphicData uri="http://schemas.openxmlformats.org/drawingml/2006/table">
            <a:tbl>
              <a:tblPr firstRow="1" bandRow="1"/>
              <a:tblGrid>
                <a:gridCol w="2878901"/>
                <a:gridCol w="1094759"/>
                <a:gridCol w="1160315"/>
                <a:gridCol w="1314450"/>
                <a:gridCol w="1104900"/>
                <a:gridCol w="1621905"/>
              </a:tblGrid>
              <a:tr h="72835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Наименование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2018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Изменение объемов поступлений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560804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640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НДФЛ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592,9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53,9%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763,9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58,9%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+28,8%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9275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совокупный</a:t>
                      </a:r>
                      <a:r>
                        <a:rPr lang="ru-RU" sz="1800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доход</a:t>
                      </a:r>
                      <a:endParaRPr lang="ru-RU" sz="1800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212,2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203,4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-4,1%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76456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Земельный налог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162,1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14,7%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185,3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+14,3%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5626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имущество физических лиц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93,2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97,2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71624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Акцизы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16,6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+16,3%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716247"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Государственная пошлина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2,2%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+23%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94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914400" y="2667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Неналоговые доходы</a:t>
            </a:r>
            <a:endParaRPr lang="ru-RU" sz="28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09697"/>
              </p:ext>
            </p:extLst>
          </p:nvPr>
        </p:nvGraphicFramePr>
        <p:xfrm>
          <a:off x="0" y="1112592"/>
          <a:ext cx="9175230" cy="5773983"/>
        </p:xfrm>
        <a:graphic>
          <a:graphicData uri="http://schemas.openxmlformats.org/drawingml/2006/table">
            <a:tbl>
              <a:tblPr firstRow="1" bandRow="1"/>
              <a:tblGrid>
                <a:gridCol w="3514725"/>
                <a:gridCol w="990600"/>
                <a:gridCol w="1028700"/>
                <a:gridCol w="1123950"/>
                <a:gridCol w="1009650"/>
                <a:gridCol w="1507605"/>
              </a:tblGrid>
              <a:tr h="64604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Наименование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2018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Изменение объемов поступлений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497429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105438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использования муниципального имущества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255,3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80,8%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38,7%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-71,8%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81106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продажи муниципального имущества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86,6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46,5%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+143,6%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67816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Штрафы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+7,2%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58210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оказания платных услуг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+9,6%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811066"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Платежи при пользовании природными ресурсами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-73,7%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1501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неналоговые доходы</a:t>
                      </a:r>
                      <a:endParaRPr lang="ru-RU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4,0%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+23,4%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25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8124825" y="1283643"/>
            <a:ext cx="1019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Безвозмездные поступления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72929"/>
              </p:ext>
            </p:extLst>
          </p:nvPr>
        </p:nvGraphicFramePr>
        <p:xfrm>
          <a:off x="0" y="1398862"/>
          <a:ext cx="6191250" cy="5459138"/>
        </p:xfrm>
        <a:graphic>
          <a:graphicData uri="http://schemas.openxmlformats.org/drawingml/2006/table">
            <a:tbl>
              <a:tblPr firstRow="1" bandRow="1"/>
              <a:tblGrid>
                <a:gridCol w="1857375"/>
                <a:gridCol w="1076325"/>
                <a:gridCol w="981075"/>
                <a:gridCol w="1238250"/>
                <a:gridCol w="1038225"/>
              </a:tblGrid>
              <a:tr h="91755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Наименование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Бюджет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2018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784585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86497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Дотации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87630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Субсидии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693,3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96317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Субвенции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1622,7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95,9%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1715,9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70,1%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105255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Иные межбюджетные трансферты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37,3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19016740"/>
              </p:ext>
            </p:extLst>
          </p:nvPr>
        </p:nvGraphicFramePr>
        <p:xfrm>
          <a:off x="5934074" y="738910"/>
          <a:ext cx="3648075" cy="6048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38899" y="2609062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1692,3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15300" y="1863359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2447,2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05550" y="5214937"/>
            <a:ext cx="266699" cy="257175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77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8124825" y="1283643"/>
            <a:ext cx="1019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Основные параметры бюджета</a:t>
            </a:r>
            <a:endParaRPr lang="ru-RU" sz="28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602332"/>
              </p:ext>
            </p:extLst>
          </p:nvPr>
        </p:nvGraphicFramePr>
        <p:xfrm>
          <a:off x="0" y="1361512"/>
          <a:ext cx="9144000" cy="5496489"/>
        </p:xfrm>
        <a:graphic>
          <a:graphicData uri="http://schemas.openxmlformats.org/drawingml/2006/table">
            <a:tbl>
              <a:tblPr firstRow="1" bandRow="1"/>
              <a:tblGrid>
                <a:gridCol w="4324350"/>
                <a:gridCol w="1123950"/>
                <a:gridCol w="1409700"/>
                <a:gridCol w="1143000"/>
                <a:gridCol w="1143000"/>
              </a:tblGrid>
              <a:tr h="672969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2018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2020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384554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</a:t>
                      </a:r>
                      <a:endParaRPr lang="ru-RU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плановый период</a:t>
                      </a:r>
                      <a:endParaRPr lang="ru-RU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76910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2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</a:t>
                      </a:r>
                      <a:endParaRPr lang="ru-RU" sz="2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3108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3931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3260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3243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52986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и неналоговые доходы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1416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1484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1475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1387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54828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Безвозмездные поступления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1692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2447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1785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1856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0636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2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  <a:endParaRPr lang="ru-RU" sz="2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3249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4079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3407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3374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6617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Текущие расходы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3214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3571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3403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3368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61783">
                <a:tc>
                  <a:txBody>
                    <a:bodyPr/>
                    <a:lstStyle/>
                    <a:p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Инвестиционные расходы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508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61783"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ДЕФИЦИТ</a:t>
                      </a:r>
                      <a:endParaRPr lang="ru-RU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-141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-148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-147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-131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65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82255" y="167410"/>
            <a:ext cx="8229600" cy="1143000"/>
          </a:xfrm>
        </p:spPr>
        <p:txBody>
          <a:bodyPr>
            <a:noAutofit/>
          </a:bodyPr>
          <a:lstStyle/>
          <a:p>
            <a:pPr marL="446088" lvl="0" indent="-446088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Муниципальные программы города Пятигорска в 2019 году</a:t>
            </a:r>
            <a:endParaRPr lang="ru-RU" sz="2800" b="1" dirty="0"/>
          </a:p>
        </p:txBody>
      </p:sp>
      <p:sp>
        <p:nvSpPr>
          <p:cNvPr id="7" name="Прямоугольник 10"/>
          <p:cNvSpPr>
            <a:spLocks noChangeArrowheads="1"/>
          </p:cNvSpPr>
          <p:nvPr/>
        </p:nvSpPr>
        <p:spPr bwMode="auto">
          <a:xfrm>
            <a:off x="7970281" y="924462"/>
            <a:ext cx="11737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403632"/>
              </p:ext>
            </p:extLst>
          </p:nvPr>
        </p:nvGraphicFramePr>
        <p:xfrm>
          <a:off x="0" y="1169670"/>
          <a:ext cx="5686424" cy="5669280"/>
        </p:xfrm>
        <a:graphic>
          <a:graphicData uri="http://schemas.openxmlformats.org/drawingml/2006/table">
            <a:tbl>
              <a:tblPr firstRow="1" bandRow="1"/>
              <a:tblGrid>
                <a:gridCol w="3600450"/>
                <a:gridCol w="1114425"/>
                <a:gridCol w="971549"/>
              </a:tblGrid>
              <a:tr h="35345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2019 проект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Структура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образования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1859,2 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информационного общества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168,9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50072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ЖКХ, градостроительства, строительства и архитектуры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161,7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Экология и охрана окружающей среды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211,2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финансами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Сохранение и развитие культуры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104,4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физической культуры и спорта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123,9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500721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транспортной системы и обеспечение безопасности дор. дв-я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176,8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имуществом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поддержка граждан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860,2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21,1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Безопасный Пятигорск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33,6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Модернизация экономики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81,5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Молодежная политика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городской среды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86,7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Непрограммные расходы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180677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4078,8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76325" cy="129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52923561"/>
              </p:ext>
            </p:extLst>
          </p:nvPr>
        </p:nvGraphicFramePr>
        <p:xfrm>
          <a:off x="5176837" y="1293794"/>
          <a:ext cx="4143376" cy="3287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48525" y="1477819"/>
            <a:ext cx="1895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+mj-lt"/>
              </a:rPr>
              <a:t>н</a:t>
            </a:r>
            <a:r>
              <a:rPr lang="ru-RU" dirty="0" smtClean="0">
                <a:latin typeface="+mj-lt"/>
              </a:rPr>
              <a:t>епрограммные расходы 0,7%</a:t>
            </a:r>
            <a:endParaRPr lang="ru-RU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81675" y="4486275"/>
            <a:ext cx="3362325" cy="2308324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n-lt"/>
              </a:rPr>
              <a:t>к непрограммным направлениям деятельности отнесены: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+mn-lt"/>
              </a:rPr>
              <a:t>обеспечение деятельности Думы города Пятигорска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+mn-lt"/>
              </a:rPr>
              <a:t>отдельные государственные полномочия, переданные на исполнение администрации города Пятигорска</a:t>
            </a:r>
          </a:p>
          <a:p>
            <a:pPr marL="285750" indent="-285750">
              <a:buFontTx/>
              <a:buChar char="-"/>
            </a:pPr>
            <a:endParaRPr lang="ru-RU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839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redeterminado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 algn="ctr">
          <a:defRPr sz="1200"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31864</TotalTime>
  <Words>1174</Words>
  <Application>Microsoft Office PowerPoint</Application>
  <PresentationFormat>Экран (4:3)</PresentationFormat>
  <Paragraphs>504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Diseño predeterminado</vt:lpstr>
      <vt:lpstr>Бумажная</vt:lpstr>
      <vt:lpstr>1_Diseño predeterminado</vt:lpstr>
      <vt:lpstr>Решение Думы города Пятигорска  от 20 декабря 2018  года № 46-31 РД "О бюджете города-курорта Пятигорска на 2019 год и плановый период 2020 и 2021 годов"</vt:lpstr>
      <vt:lpstr>Основные направления бюджетной и налоговой политики на 2019 год и плановый период 2020 и 2021 годов</vt:lpstr>
      <vt:lpstr>Сценарные условия для формирования доходов бюджета 2019 года и планового периода 2020-2021 годов</vt:lpstr>
      <vt:lpstr>Основные параметры доходов бюджета</vt:lpstr>
      <vt:lpstr>Налоговые доходы</vt:lpstr>
      <vt:lpstr>Неналоговые доходы</vt:lpstr>
      <vt:lpstr>Безвозмездные поступления</vt:lpstr>
      <vt:lpstr>Основные параметры бюджета</vt:lpstr>
      <vt:lpstr>Муниципальные программы города Пятигорска в 2019 году</vt:lpstr>
      <vt:lpstr>Сценарные условия для расходов бюджета 2019 года и планового периода 2020-2021 годов</vt:lpstr>
      <vt:lpstr>Муниципальные публичные обязательства города Пятигорска в 2019 году</vt:lpstr>
      <vt:lpstr>Основные направления изменений расходов бюджета в 2019 году без учета межбюджетных трансфертов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Обслуживание муниципального долга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города Екатеринбурга</dc:title>
  <dc:creator>lapina_ia</dc:creator>
  <cp:lastModifiedBy>superuser</cp:lastModifiedBy>
  <cp:revision>1545</cp:revision>
  <cp:lastPrinted>2018-12-05T13:36:04Z</cp:lastPrinted>
  <dcterms:created xsi:type="dcterms:W3CDTF">2013-11-05T05:51:37Z</dcterms:created>
  <dcterms:modified xsi:type="dcterms:W3CDTF">2021-04-19T12:18:31Z</dcterms:modified>
</cp:coreProperties>
</file>