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22.xml" ContentType="application/vnd.openxmlformats-officedocument.drawingml.chart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2.xml" ContentType="application/vnd.openxmlformats-officedocument.drawingml.chartshape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30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31.xml" ContentType="application/vnd.openxmlformats-officedocument.drawingml.chart+xml"/>
  <Override PartName="/ppt/drawings/drawing3.xml" ContentType="application/vnd.openxmlformats-officedocument.drawingml.chartshapes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34"/>
  </p:notesMasterIdLst>
  <p:handoutMasterIdLst>
    <p:handoutMasterId r:id="rId35"/>
  </p:handoutMasterIdLst>
  <p:sldIdLst>
    <p:sldId id="347" r:id="rId4"/>
    <p:sldId id="459" r:id="rId5"/>
    <p:sldId id="460" r:id="rId6"/>
    <p:sldId id="461" r:id="rId7"/>
    <p:sldId id="466" r:id="rId8"/>
    <p:sldId id="469" r:id="rId9"/>
    <p:sldId id="462" r:id="rId10"/>
    <p:sldId id="470" r:id="rId11"/>
    <p:sldId id="464" r:id="rId12"/>
    <p:sldId id="450" r:id="rId13"/>
    <p:sldId id="448" r:id="rId14"/>
    <p:sldId id="449" r:id="rId15"/>
    <p:sldId id="465" r:id="rId16"/>
    <p:sldId id="468" r:id="rId17"/>
    <p:sldId id="434" r:id="rId18"/>
    <p:sldId id="467" r:id="rId19"/>
    <p:sldId id="440" r:id="rId20"/>
    <p:sldId id="472" r:id="rId21"/>
    <p:sldId id="471" r:id="rId22"/>
    <p:sldId id="475" r:id="rId23"/>
    <p:sldId id="477" r:id="rId24"/>
    <p:sldId id="474" r:id="rId25"/>
    <p:sldId id="473" r:id="rId26"/>
    <p:sldId id="441" r:id="rId27"/>
    <p:sldId id="443" r:id="rId28"/>
    <p:sldId id="480" r:id="rId29"/>
    <p:sldId id="479" r:id="rId30"/>
    <p:sldId id="476" r:id="rId31"/>
    <p:sldId id="379" r:id="rId32"/>
    <p:sldId id="374" r:id="rId3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996600"/>
    <a:srgbClr val="FF9933"/>
    <a:srgbClr val="99CCFF"/>
    <a:srgbClr val="FF3300"/>
    <a:srgbClr val="CC0066"/>
    <a:srgbClr val="FFFFCC"/>
    <a:srgbClr val="8D1DE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886" autoAdjust="0"/>
  </p:normalViewPr>
  <p:slideViewPr>
    <p:cSldViewPr snapToGrid="0">
      <p:cViewPr>
        <p:scale>
          <a:sx n="100" d="100"/>
          <a:sy n="100" d="100"/>
        </p:scale>
        <p:origin x="-202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42;&#1054;&#1044;%20&#1088;&#1072;&#1089;&#1096;&#1080;&#1092;&#1088;&#1086;&#1074;&#1082;&#1080;%20&#1087;&#1088;&#1086;&#1077;&#1082;&#1090;&#1072;%20&#1073;&#1102;&#1076;&#1078;&#1077;&#1090;&#1072;%202020-2022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11831475611001"/>
          <c:y val="2.9100529100529089E-2"/>
          <c:w val="0.61648969844434764"/>
          <c:h val="0.941798941798941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'Консолидированные доходы'!$B$1</c:f>
              <c:strCache>
                <c:ptCount val="1"/>
                <c:pt idx="0">
                  <c:v>Поступления в краевой и федеральный бюджеты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'Консолидированные доходы'!$A$2:$A$10</c:f>
              <c:strCache>
                <c:ptCount val="9"/>
                <c:pt idx="0">
                  <c:v>Госпошлина</c:v>
                </c:pt>
                <c:pt idx="1">
                  <c:v>Налог на имущество физических лиц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Налог на имущество организаций</c:v>
                </c:pt>
                <c:pt idx="5">
                  <c:v>Налог на прибыль оргнизаций</c:v>
                </c:pt>
                <c:pt idx="6">
                  <c:v>Налог на совокупный доход</c:v>
                </c:pt>
                <c:pt idx="7">
                  <c:v>НДС</c:v>
                </c:pt>
                <c:pt idx="8">
                  <c:v>НДФЛ</c:v>
                </c:pt>
              </c:strCache>
            </c:strRef>
          </c:cat>
          <c:val>
            <c:numRef>
              <c:f>'Консолидированные доходы'!$B$2:$B$10</c:f>
              <c:numCache>
                <c:formatCode>General</c:formatCode>
                <c:ptCount val="9"/>
                <c:pt idx="2">
                  <c:v>164.3</c:v>
                </c:pt>
                <c:pt idx="4">
                  <c:v>363.2</c:v>
                </c:pt>
                <c:pt idx="5">
                  <c:v>884.2</c:v>
                </c:pt>
                <c:pt idx="6">
                  <c:v>705.1</c:v>
                </c:pt>
                <c:pt idx="7">
                  <c:v>2262.6</c:v>
                </c:pt>
                <c:pt idx="8">
                  <c:v>2235</c:v>
                </c:pt>
              </c:numCache>
            </c:numRef>
          </c:val>
        </c:ser>
        <c:ser>
          <c:idx val="1"/>
          <c:order val="1"/>
          <c:tx>
            <c:strRef>
              <c:f>'Консолидированные доходы'!$C$1</c:f>
              <c:strCache>
                <c:ptCount val="1"/>
                <c:pt idx="0">
                  <c:v>Поступления в бюджет города Пятигорска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337662337662546E-2"/>
                  <c:y val="-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2857142857162E-2"/>
                  <c:y val="-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069264069264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917204793845512E-2"/>
                  <c:y val="4.711425206124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691287516099116"/>
                  <c:y val="2.355712603062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'Консолидированные доходы'!$A$2:$A$10</c:f>
              <c:strCache>
                <c:ptCount val="9"/>
                <c:pt idx="0">
                  <c:v>Госпошлина</c:v>
                </c:pt>
                <c:pt idx="1">
                  <c:v>Налог на имущество физических лиц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Налог на имущество организаций</c:v>
                </c:pt>
                <c:pt idx="5">
                  <c:v>Налог на прибыль оргнизаций</c:v>
                </c:pt>
                <c:pt idx="6">
                  <c:v>Налог на совокупный доход</c:v>
                </c:pt>
                <c:pt idx="7">
                  <c:v>НДС</c:v>
                </c:pt>
                <c:pt idx="8">
                  <c:v>НДФЛ</c:v>
                </c:pt>
              </c:strCache>
            </c:strRef>
          </c:cat>
          <c:val>
            <c:numRef>
              <c:f>'Консолидированные доходы'!$C$2:$C$10</c:f>
              <c:numCache>
                <c:formatCode>General</c:formatCode>
                <c:ptCount val="9"/>
                <c:pt idx="0">
                  <c:v>24.9</c:v>
                </c:pt>
                <c:pt idx="1">
                  <c:v>115.6</c:v>
                </c:pt>
                <c:pt idx="3">
                  <c:v>172.8</c:v>
                </c:pt>
                <c:pt idx="6">
                  <c:v>197</c:v>
                </c:pt>
                <c:pt idx="8">
                  <c:v>615.79999999999995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535616"/>
        <c:axId val="159576064"/>
      </c:barChart>
      <c:catAx>
        <c:axId val="155535616"/>
        <c:scaling>
          <c:orientation val="minMax"/>
        </c:scaling>
        <c:delete val="1"/>
        <c:axPos val="l"/>
        <c:majorTickMark val="out"/>
        <c:minorTickMark val="none"/>
        <c:tickLblPos val="nextTo"/>
        <c:crossAx val="159576064"/>
        <c:crosses val="autoZero"/>
        <c:auto val="1"/>
        <c:lblAlgn val="ctr"/>
        <c:lblOffset val="100"/>
        <c:noMultiLvlLbl val="0"/>
      </c:catAx>
      <c:valAx>
        <c:axId val="15957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5356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3333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9981593209939773"/>
          <c:y val="0.34851859065320157"/>
          <c:w val="0.49769178852643414"/>
          <c:h val="0.65064003042022878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1767825753416"/>
          <c:y val="0.15317270969871277"/>
          <c:w val="0.80490856860885263"/>
          <c:h val="0.67236382877290024"/>
        </c:manualLayout>
      </c:layout>
      <c:doughnutChart>
        <c:varyColors val="1"/>
        <c:ser>
          <c:idx val="0"/>
          <c:order val="0"/>
          <c:tx>
            <c:strRef>
              <c:f>'Безвозмездные поступления'!$H$4</c:f>
              <c:strCache>
                <c:ptCount val="1"/>
                <c:pt idx="0">
                  <c:v>7%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1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5579438429406575E-3"/>
                  <c:y val="-3.9920159680638723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45794090782408E-2"/>
                  <c:y val="-3.9920159680638723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'Безвозмездные поступления'!$H$4:$K$4</c:f>
              <c:numCache>
                <c:formatCode>0%</c:formatCode>
                <c:ptCount val="4"/>
                <c:pt idx="0">
                  <c:v>7.0184463878885883E-2</c:v>
                </c:pt>
                <c:pt idx="1">
                  <c:v>1.5947673991327991E-2</c:v>
                </c:pt>
                <c:pt idx="2">
                  <c:v>0.19916219592856618</c:v>
                </c:pt>
                <c:pt idx="3">
                  <c:v>0.71470566620122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'Безвозмездные поступления'!$C$11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82550"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14"/>
            <c:spPr>
              <a:solidFill>
                <a:schemeClr val="accent6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7.5226977950713592E-2"/>
                  <c:y val="-0.2568807339449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82101167315171E-2"/>
                  <c:y val="-0.1481481481481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06874189364481E-2"/>
                  <c:y val="-0.21296296296296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256809338521506E-2"/>
                  <c:y val="-0.18518518518518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850843060959867E-2"/>
                  <c:y val="-0.19444444444444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800" b="1" kern="120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'Безвозмездные поступления'!$D$11:$H$11</c:f>
              <c:numCache>
                <c:formatCode>General</c:formatCode>
                <c:ptCount val="5"/>
                <c:pt idx="0">
                  <c:v>2452</c:v>
                </c:pt>
                <c:pt idx="1">
                  <c:v>3250</c:v>
                </c:pt>
                <c:pt idx="2">
                  <c:v>2721</c:v>
                </c:pt>
                <c:pt idx="3">
                  <c:v>2085</c:v>
                </c:pt>
                <c:pt idx="4">
                  <c:v>2220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67040"/>
        <c:axId val="176989312"/>
      </c:lineChart>
      <c:catAx>
        <c:axId val="17696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6989312"/>
        <c:crosses val="autoZero"/>
        <c:auto val="1"/>
        <c:lblAlgn val="ctr"/>
        <c:lblOffset val="100"/>
        <c:noMultiLvlLbl val="0"/>
      </c:catAx>
      <c:valAx>
        <c:axId val="176989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96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617824712122888E-2"/>
          <c:y val="3.6943744752308993E-2"/>
          <c:w val="0.7403552377809457"/>
          <c:h val="0.92611251049538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'Безвозмездные поступления'!$B$1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2">
                <a:lumMod val="10000"/>
              </a:schemeClr>
            </a:solidFill>
          </c:spPr>
          <c:invertIfNegative val="0"/>
          <c:val>
            <c:numRef>
              <c:f>'Безвозмездные поступления'!$B$4:$B$8</c:f>
              <c:numCache>
                <c:formatCode>0</c:formatCode>
                <c:ptCount val="5"/>
                <c:pt idx="0">
                  <c:v>62.8</c:v>
                </c:pt>
                <c:pt idx="1">
                  <c:v>0.70000000000000007</c:v>
                </c:pt>
                <c:pt idx="2">
                  <c:v>191</c:v>
                </c:pt>
                <c:pt idx="3">
                  <c:v>44.1</c:v>
                </c:pt>
                <c:pt idx="4">
                  <c:v>50.9</c:v>
                </c:pt>
              </c:numCache>
            </c:numRef>
          </c:val>
        </c:ser>
        <c:ser>
          <c:idx val="1"/>
          <c:order val="1"/>
          <c:tx>
            <c:strRef>
              <c:f>'Безвозмездные поступления'!$C$1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val>
            <c:numRef>
              <c:f>'Безвозмездные поступления'!$C$4:$C$8</c:f>
              <c:numCache>
                <c:formatCode>0</c:formatCode>
                <c:ptCount val="5"/>
                <c:pt idx="0">
                  <c:v>182.4</c:v>
                </c:pt>
                <c:pt idx="1">
                  <c:v>686.3</c:v>
                </c:pt>
                <c:pt idx="2">
                  <c:v>43.4</c:v>
                </c:pt>
                <c:pt idx="3">
                  <c:v>43.6</c:v>
                </c:pt>
                <c:pt idx="4">
                  <c:v>45.1</c:v>
                </c:pt>
              </c:numCache>
            </c:numRef>
          </c:val>
        </c:ser>
        <c:ser>
          <c:idx val="2"/>
          <c:order val="2"/>
          <c:tx>
            <c:strRef>
              <c:f>'Безвозмездные поступления'!$D$1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'Безвозмездные поступления'!$D$4:$D$8</c:f>
              <c:numCache>
                <c:formatCode>0</c:formatCode>
                <c:ptCount val="5"/>
                <c:pt idx="0">
                  <c:v>500.8</c:v>
                </c:pt>
                <c:pt idx="1">
                  <c:v>773.6</c:v>
                </c:pt>
                <c:pt idx="2">
                  <c:v>542</c:v>
                </c:pt>
                <c:pt idx="3">
                  <c:v>42.8</c:v>
                </c:pt>
                <c:pt idx="4">
                  <c:v>139.9</c:v>
                </c:pt>
              </c:numCache>
            </c:numRef>
          </c:val>
        </c:ser>
        <c:ser>
          <c:idx val="3"/>
          <c:order val="3"/>
          <c:tx>
            <c:strRef>
              <c:f>'Безвозмездные поступления'!$E$1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'Безвозмездные поступления'!$E$4:$E$8</c:f>
              <c:numCache>
                <c:formatCode>0</c:formatCode>
                <c:ptCount val="5"/>
                <c:pt idx="0">
                  <c:v>1706.1</c:v>
                </c:pt>
                <c:pt idx="1">
                  <c:v>1793</c:v>
                </c:pt>
                <c:pt idx="2">
                  <c:v>1945</c:v>
                </c:pt>
                <c:pt idx="3">
                  <c:v>1954.4</c:v>
                </c:pt>
                <c:pt idx="4">
                  <c:v>1983.9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023616"/>
        <c:axId val="177029504"/>
      </c:barChart>
      <c:catAx>
        <c:axId val="177023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7029504"/>
        <c:crosses val="autoZero"/>
        <c:auto val="1"/>
        <c:lblAlgn val="ctr"/>
        <c:lblOffset val="100"/>
        <c:noMultiLvlLbl val="0"/>
      </c:catAx>
      <c:valAx>
        <c:axId val="177029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77023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3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программы'!$A$940:$A$953</c:f>
              <c:strCache>
                <c:ptCount val="13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ЖКХ, градостроительства</c:v>
                </c:pt>
                <c:pt idx="4">
                  <c:v>Развитие транспортной системы </c:v>
                </c:pt>
                <c:pt idx="5">
                  <c:v>Экология и охрана окружающей среды </c:v>
                </c:pt>
                <c:pt idx="6">
                  <c:v>Развитие информационного общества</c:v>
                </c:pt>
                <c:pt idx="7">
                  <c:v>Управление финансами </c:v>
                </c:pt>
                <c:pt idx="8">
                  <c:v>Развитие физической культуры </c:v>
                </c:pt>
                <c:pt idx="9">
                  <c:v>Формирование городской среды </c:v>
                </c:pt>
                <c:pt idx="10">
                  <c:v>Модернизация экономики </c:v>
                </c:pt>
                <c:pt idx="11">
                  <c:v>Управление имуществом </c:v>
                </c:pt>
                <c:pt idx="12">
                  <c:v>Безопасный Пятигорск </c:v>
                </c:pt>
              </c:strCache>
            </c:strRef>
          </c:cat>
          <c:val>
            <c:numRef>
              <c:f>'Муниципальные программы'!$B$940:$B$953</c:f>
              <c:numCache>
                <c:formatCode>0</c:formatCode>
                <c:ptCount val="14"/>
                <c:pt idx="0">
                  <c:v>1718.6353959999999</c:v>
                </c:pt>
                <c:pt idx="1">
                  <c:v>1047.9564820000001</c:v>
                </c:pt>
                <c:pt idx="2">
                  <c:v>691</c:v>
                </c:pt>
                <c:pt idx="3">
                  <c:v>340</c:v>
                </c:pt>
                <c:pt idx="4">
                  <c:v>286</c:v>
                </c:pt>
                <c:pt idx="5">
                  <c:v>203.38391800000002</c:v>
                </c:pt>
                <c:pt idx="6">
                  <c:v>199.66387099999997</c:v>
                </c:pt>
                <c:pt idx="7">
                  <c:v>161.3031</c:v>
                </c:pt>
                <c:pt idx="8">
                  <c:v>154.68060199999999</c:v>
                </c:pt>
                <c:pt idx="9">
                  <c:v>83.8</c:v>
                </c:pt>
                <c:pt idx="10">
                  <c:v>60.908635000000004</c:v>
                </c:pt>
                <c:pt idx="11">
                  <c:v>45.569386000000002</c:v>
                </c:pt>
                <c:pt idx="12">
                  <c:v>40.823693999999996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55072"/>
        <c:axId val="177156864"/>
      </c:barChart>
      <c:catAx>
        <c:axId val="177155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7156864"/>
        <c:crosses val="autoZero"/>
        <c:auto val="1"/>
        <c:lblAlgn val="ctr"/>
        <c:lblOffset val="100"/>
        <c:noMultiLvlLbl val="0"/>
      </c:catAx>
      <c:valAx>
        <c:axId val="1771568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771550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27104722792643E-2"/>
          <c:y val="2.515723723472801E-2"/>
          <c:w val="0.93976728268309551"/>
          <c:h val="0.94968552553054464"/>
        </c:manualLayout>
      </c:layout>
      <c:ofPieChart>
        <c:ofPieType val="bar"/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'Муниципальные программы'!$G$957:$I$957</c:f>
              <c:strCache>
                <c:ptCount val="3"/>
                <c:pt idx="0">
                  <c:v>Програмные расходы</c:v>
                </c:pt>
                <c:pt idx="1">
                  <c:v>обеспечение деятельности Думы города Пятигорска</c:v>
                </c:pt>
                <c:pt idx="2">
                  <c:v>-отдельные государственные полномочия, переданные на исполнение администрации города Пятигорска</c:v>
                </c:pt>
              </c:strCache>
            </c:strRef>
          </c:cat>
          <c:val>
            <c:numRef>
              <c:f>'Муниципальные программы'!$G$958:$I$958</c:f>
              <c:numCache>
                <c:formatCode>#,##0.00</c:formatCode>
                <c:ptCount val="3"/>
                <c:pt idx="0" formatCode="0">
                  <c:v>4432.8769660000034</c:v>
                </c:pt>
                <c:pt idx="1">
                  <c:v>25.419</c:v>
                </c:pt>
                <c:pt idx="2">
                  <c:v>9.91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31750">
              <a:solidFill>
                <a:schemeClr val="accent2">
                  <a:lumMod val="75000"/>
                </a:schemeClr>
              </a:solidFill>
            </a:ln>
          </c:spPr>
        </c:serLines>
      </c:ofPie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407480314960638E-3"/>
          <c:w val="0.96944444444444444"/>
          <c:h val="0.631200541338582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square"/>
            <c:size val="13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7499999999999999E-2"/>
                  <c:y val="-0.2193548387096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000000000000024E-2"/>
                  <c:y val="-0.21935483870967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72E-2"/>
                  <c:y val="-0.2322580645161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9E-3"/>
                  <c:y val="-0.15483902315435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0.176308386969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787E-3"/>
                  <c:y val="-0.25344330626814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 План 2020</c:v>
                </c:pt>
                <c:pt idx="5">
                  <c:v> Прогноз 2021</c:v>
                </c:pt>
                <c:pt idx="6">
                  <c:v> Прогноз 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  <c:pt idx="3">
                  <c:v>5035</c:v>
                </c:pt>
                <c:pt idx="4">
                  <c:v>5081</c:v>
                </c:pt>
                <c:pt idx="5">
                  <c:v>3866</c:v>
                </c:pt>
                <c:pt idx="6">
                  <c:v>4004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 План 2020</c:v>
                </c:pt>
                <c:pt idx="5">
                  <c:v> Прогноз 2021</c:v>
                </c:pt>
                <c:pt idx="6">
                  <c:v> Прогноз 2022</c:v>
                </c:pt>
              </c:strCache>
            </c:strRef>
          </c:cat>
          <c:val>
            <c:numRef>
              <c:f>Лист1!$C$2:$C$8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 План 2020</c:v>
                </c:pt>
                <c:pt idx="5">
                  <c:v> Прогноз 2021</c:v>
                </c:pt>
                <c:pt idx="6">
                  <c:v> Прогноз 2022</c:v>
                </c:pt>
              </c:strCache>
            </c:strRef>
          </c:cat>
          <c:val>
            <c:numRef>
              <c:f>Лист1!$D$2:$D$8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83808"/>
        <c:axId val="176585344"/>
      </c:lineChart>
      <c:catAx>
        <c:axId val="176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76585344"/>
        <c:crosses val="autoZero"/>
        <c:auto val="1"/>
        <c:lblAlgn val="ctr"/>
        <c:lblOffset val="100"/>
        <c:noMultiLvlLbl val="0"/>
      </c:catAx>
      <c:valAx>
        <c:axId val="17658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583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'региональные проекты'!$G$29:$G$30</c:f>
              <c:numCache>
                <c:formatCode>General</c:formatCode>
                <c:ptCount val="2"/>
                <c:pt idx="0">
                  <c:v>136.1</c:v>
                </c:pt>
                <c:pt idx="1">
                  <c:v>296.89999999999969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01.01.2020</c:v>
                </c:pt>
                <c:pt idx="1">
                  <c:v>01.01.2019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12130</c:v>
                </c:pt>
                <c:pt idx="1">
                  <c:v>11280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5966592"/>
        <c:axId val="107746048"/>
      </c:barChart>
      <c:catAx>
        <c:axId val="105966592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107746048"/>
        <c:crosses val="autoZero"/>
        <c:auto val="1"/>
        <c:lblAlgn val="ctr"/>
        <c:lblOffset val="100"/>
        <c:noMultiLvlLbl val="0"/>
      </c:catAx>
      <c:valAx>
        <c:axId val="107746048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10596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26956.2</c:v>
                </c:pt>
                <c:pt idx="1">
                  <c:v>26956.2</c:v>
                </c:pt>
                <c:pt idx="2">
                  <c:v>25697</c:v>
                </c:pt>
                <c:pt idx="3">
                  <c:v>24732.5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7486336"/>
        <c:axId val="117506816"/>
      </c:barChart>
      <c:catAx>
        <c:axId val="117486336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117506816"/>
        <c:crosses val="autoZero"/>
        <c:auto val="1"/>
        <c:lblAlgn val="ctr"/>
        <c:lblOffset val="100"/>
        <c:noMultiLvlLbl val="0"/>
      </c:catAx>
      <c:valAx>
        <c:axId val="117506816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one"/>
        <c:crossAx val="1174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17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bubble3D val="0"/>
            <c:explosion val="16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3017.8490000000002</c:v>
                </c:pt>
                <c:pt idx="1">
                  <c:v>21215.43999999994</c:v>
                </c:pt>
                <c:pt idx="2">
                  <c:v>13890.26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'Доходы 2017-2020'!$A$2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ln w="114300">
              <a:solidFill>
                <a:schemeClr val="accent5">
                  <a:lumMod val="25000"/>
                </a:schemeClr>
              </a:solidFill>
            </a:ln>
          </c:spPr>
          <c:marker>
            <c:symbol val="circle"/>
            <c:size val="15"/>
            <c:spPr>
              <a:solidFill>
                <a:schemeClr val="accent5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5555555555555455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8E-2"/>
                  <c:y val="-4.880754298391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444444444444525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774819744869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111111111125E-2"/>
                  <c:y val="-3.771491957848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8888888888889E-2"/>
                  <c:y val="-5.546311702717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407407407407546E-2"/>
                  <c:y val="-4.4370493621741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2017-2020'!$B$2:$H$2</c:f>
              <c:numCache>
                <c:formatCode>General</c:formatCode>
                <c:ptCount val="7"/>
                <c:pt idx="0">
                  <c:v>3681</c:v>
                </c:pt>
                <c:pt idx="1">
                  <c:v>3715</c:v>
                </c:pt>
                <c:pt idx="2">
                  <c:v>3827</c:v>
                </c:pt>
                <c:pt idx="3">
                  <c:v>4735</c:v>
                </c:pt>
                <c:pt idx="4">
                  <c:v>4507</c:v>
                </c:pt>
                <c:pt idx="5">
                  <c:v>3721</c:v>
                </c:pt>
                <c:pt idx="6">
                  <c:v>3859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'Доходы 2017-2020'!$A$3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ln w="107950"/>
          </c:spPr>
          <c:marker>
            <c:symbol val="square"/>
            <c:size val="16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322946175637432E-2"/>
                  <c:y val="-5.102606766500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57223796033995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322946175637432E-2"/>
                  <c:y val="-4.658901830282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988668555240814E-2"/>
                  <c:y val="-4.658901830282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545797922568484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100094428706513E-2"/>
                  <c:y val="-4.8807542983915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991501416430593E-2"/>
                  <c:y val="-4.658901830282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2017-2020'!$B$3:$H$3</c:f>
              <c:numCache>
                <c:formatCode>General</c:formatCode>
                <c:ptCount val="7"/>
                <c:pt idx="0">
                  <c:v>1002</c:v>
                </c:pt>
                <c:pt idx="1">
                  <c:v>1023</c:v>
                </c:pt>
                <c:pt idx="2">
                  <c:v>1139</c:v>
                </c:pt>
                <c:pt idx="3">
                  <c:v>1297</c:v>
                </c:pt>
                <c:pt idx="4">
                  <c:v>1609</c:v>
                </c:pt>
                <c:pt idx="5">
                  <c:v>1454</c:v>
                </c:pt>
                <c:pt idx="6">
                  <c:v>1470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'Доходы 2017-2020'!$A$4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114300">
              <a:solidFill>
                <a:srgbClr val="006600"/>
              </a:solidFill>
            </a:ln>
          </c:spPr>
          <c:marker>
            <c:symbol val="diamond"/>
            <c:size val="19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325779036827323E-2"/>
                  <c:y val="-3.549639489739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25779036827323E-2"/>
                  <c:y val="-3.549639489739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99150141643059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25779036827323E-2"/>
                  <c:y val="-3.993344425956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2017-2020'!$B$4:$H$4</c:f>
              <c:numCache>
                <c:formatCode>General</c:formatCode>
                <c:ptCount val="7"/>
                <c:pt idx="0">
                  <c:v>380</c:v>
                </c:pt>
                <c:pt idx="1">
                  <c:v>381</c:v>
                </c:pt>
                <c:pt idx="2">
                  <c:v>236</c:v>
                </c:pt>
                <c:pt idx="3">
                  <c:v>188</c:v>
                </c:pt>
                <c:pt idx="4">
                  <c:v>177</c:v>
                </c:pt>
                <c:pt idx="5">
                  <c:v>182</c:v>
                </c:pt>
                <c:pt idx="6">
                  <c:v>169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'Доходы 2017-2020'!$A$5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98425">
              <a:solidFill>
                <a:srgbClr val="FFFF00"/>
              </a:solidFill>
            </a:ln>
          </c:spPr>
          <c:marker>
            <c:symbol val="circle"/>
            <c:size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2322946175637432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00094428706513E-2"/>
                  <c:y val="-5.546311702717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765816808309721E-2"/>
                  <c:y val="-6.4337215751525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22946175637432E-2"/>
                  <c:y val="-5.102606766500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551463644948063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102927289896375E-2"/>
                  <c:y val="-5.324459234608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3437204910293E-2"/>
                  <c:y val="-4.658901830282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2017-2020'!$B$1:$H$1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Оценка 2019</c:v>
                </c:pt>
                <c:pt idx="4">
                  <c:v>План 2020</c:v>
                </c:pt>
                <c:pt idx="5">
                  <c:v>Прогноз 2021</c:v>
                </c:pt>
                <c:pt idx="6">
                  <c:v>Прогноз 2022</c:v>
                </c:pt>
              </c:strCache>
            </c:strRef>
          </c:cat>
          <c:val>
            <c:numRef>
              <c:f>'Доходы 2017-2020'!$B$5:$H$5</c:f>
              <c:numCache>
                <c:formatCode>General</c:formatCode>
                <c:ptCount val="7"/>
                <c:pt idx="0">
                  <c:v>2299</c:v>
                </c:pt>
                <c:pt idx="1">
                  <c:v>2311</c:v>
                </c:pt>
                <c:pt idx="2">
                  <c:v>2452</c:v>
                </c:pt>
                <c:pt idx="3">
                  <c:v>3250</c:v>
                </c:pt>
                <c:pt idx="4">
                  <c:v>2721</c:v>
                </c:pt>
                <c:pt idx="5">
                  <c:v>2085</c:v>
                </c:pt>
                <c:pt idx="6">
                  <c:v>2220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4496"/>
        <c:axId val="168476032"/>
      </c:lineChart>
      <c:catAx>
        <c:axId val="16847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8476032"/>
        <c:crosses val="autoZero"/>
        <c:auto val="1"/>
        <c:lblAlgn val="ctr"/>
        <c:lblOffset val="100"/>
        <c:noMultiLvlLbl val="0"/>
      </c:catAx>
      <c:valAx>
        <c:axId val="1684760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847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6600"/>
              </a:solidFill>
            </c:spPr>
          </c:dPt>
          <c:dLbls>
            <c:dLbl>
              <c:idx val="0"/>
              <c:layout>
                <c:manualLayout>
                  <c:x val="-0.12078152753108359"/>
                  <c:y val="2.6455026455025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2095914742451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571936056838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разделам'!$A$18:$A$21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'расходы по разделам'!$B$18:$B$21</c:f>
              <c:numCache>
                <c:formatCode>#,##0</c:formatCode>
                <c:ptCount val="4"/>
                <c:pt idx="0">
                  <c:v>1720.4538070000001</c:v>
                </c:pt>
                <c:pt idx="1">
                  <c:v>1182.5123389999999</c:v>
                </c:pt>
                <c:pt idx="2">
                  <c:v>684</c:v>
                </c:pt>
                <c:pt idx="3">
                  <c:v>155.34071800000001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47616"/>
        <c:axId val="159666176"/>
      </c:barChart>
      <c:catAx>
        <c:axId val="159647616"/>
        <c:scaling>
          <c:orientation val="minMax"/>
        </c:scaling>
        <c:delete val="0"/>
        <c:axPos val="l"/>
        <c:majorTickMark val="out"/>
        <c:minorTickMark val="none"/>
        <c:tickLblPos val="nextTo"/>
        <c:crossAx val="159666176"/>
        <c:crosses val="autoZero"/>
        <c:auto val="1"/>
        <c:lblAlgn val="ctr"/>
        <c:lblOffset val="100"/>
        <c:noMultiLvlLbl val="0"/>
      </c:catAx>
      <c:valAx>
        <c:axId val="159666176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1596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ru-RU" sz="18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9334E-4"/>
          <c:y val="6.87500027736001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4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4190.5</c:v>
                </c:pt>
                <c:pt idx="1">
                  <c:v>890.47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1"/>
              <c:layout>
                <c:manualLayout>
                  <c:x val="2.04081632653061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505668934240411E-2"/>
                  <c:y val="2.7378507871321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разделам'!$A$25:$A$27</c:f>
              <c:strCache>
                <c:ptCount val="3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'расходы по разделам'!$B$25:$B$27</c:f>
              <c:numCache>
                <c:formatCode>#,##0.00</c:formatCode>
                <c:ptCount val="3"/>
                <c:pt idx="0">
                  <c:v>27.557452000000001</c:v>
                </c:pt>
                <c:pt idx="1">
                  <c:v>292.10000000000002</c:v>
                </c:pt>
                <c:pt idx="2">
                  <c:v>570.81458699999996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46304"/>
        <c:axId val="159756288"/>
      </c:barChart>
      <c:catAx>
        <c:axId val="159746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159756288"/>
        <c:crosses val="autoZero"/>
        <c:auto val="1"/>
        <c:lblAlgn val="ctr"/>
        <c:lblOffset val="100"/>
        <c:noMultiLvlLbl val="0"/>
      </c:catAx>
      <c:valAx>
        <c:axId val="15975628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5974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665236327747"/>
          <c:y val="0.12828947368421054"/>
          <c:w val="0.64486830154405084"/>
          <c:h val="0.7785087719298247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89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3"/>
            <c:spPr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'дорожный фонд'!$J$6:$K$6</c:f>
              <c:numCache>
                <c:formatCode>#,##0.0</c:formatCode>
                <c:ptCount val="2"/>
                <c:pt idx="0" formatCode="General">
                  <c:v>52.4</c:v>
                </c:pt>
                <c:pt idx="1">
                  <c:v>222.7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Ремонт дорог и придомовых территорий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24.888999999999989</c:v>
                </c:pt>
                <c:pt idx="1">
                  <c:v>26.605</c:v>
                </c:pt>
                <c:pt idx="2">
                  <c:v>22.353000000000005</c:v>
                </c:pt>
                <c:pt idx="3">
                  <c:v>23.623999999999999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Наказы избирателей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9933"/>
              </a:solidFill>
            </c:spPr>
          </c:dPt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3">
                  <c:v>16.5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3.6</c:v>
                </c:pt>
                <c:pt idx="1">
                  <c:v>4.74</c:v>
                </c:pt>
                <c:pt idx="2">
                  <c:v>3.74</c:v>
                </c:pt>
                <c:pt idx="3">
                  <c:v>3.6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0.74000000000000099</c:v>
                </c:pt>
                <c:pt idx="3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Лист1!$B$6:$E$6</c:f>
              <c:numCache>
                <c:formatCode>#,##0.0</c:formatCode>
                <c:ptCount val="4"/>
                <c:pt idx="0">
                  <c:v>1.47</c:v>
                </c:pt>
                <c:pt idx="1">
                  <c:v>4.5</c:v>
                </c:pt>
                <c:pt idx="2">
                  <c:v>2.2799999999999998</c:v>
                </c:pt>
                <c:pt idx="3" formatCode="General">
                  <c:v>1.35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 план 2020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6.02</c:v>
                </c:pt>
                <c:pt idx="1">
                  <c:v>9.2339999999999982</c:v>
                </c:pt>
                <c:pt idx="2">
                  <c:v>16.89</c:v>
                </c:pt>
                <c:pt idx="3">
                  <c:v>7.23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77739648"/>
        <c:axId val="177741184"/>
        <c:axId val="0"/>
      </c:bar3DChart>
      <c:catAx>
        <c:axId val="17773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7741184"/>
        <c:crosses val="autoZero"/>
        <c:auto val="1"/>
        <c:lblAlgn val="ctr"/>
        <c:lblOffset val="100"/>
        <c:noMultiLvlLbl val="0"/>
      </c:catAx>
      <c:valAx>
        <c:axId val="1777411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739648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5725">
              <a:solidFill>
                <a:srgbClr val="FF3300"/>
              </a:solidFill>
            </a:ln>
          </c:spPr>
          <c:marker>
            <c:symbol val="circle"/>
            <c:size val="18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8328075709779422E-2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740273396424825E-2"/>
                  <c:y val="-0.37962962962963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493537676875449E-2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04386609885795E-3"/>
                  <c:y val="0.2055676268314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 lang="ru-RU" sz="3200" b="1" kern="1200" dirty="0" smtClean="0">
                    <a:solidFill>
                      <a:srgbClr val="2D2D8A">
                        <a:lumMod val="75000"/>
                      </a:srgbClr>
                    </a:solidFill>
                    <a:latin typeface="Arial"/>
                    <a:ea typeface="+mn-ea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'дорожный фонд'!$K$3:$K$6</c:f>
              <c:numCache>
                <c:formatCode>#,##0.0</c:formatCode>
                <c:ptCount val="4"/>
                <c:pt idx="0" formatCode="General">
                  <c:v>210</c:v>
                </c:pt>
                <c:pt idx="1">
                  <c:v>83.7</c:v>
                </c:pt>
                <c:pt idx="2">
                  <c:v>213.1</c:v>
                </c:pt>
                <c:pt idx="3">
                  <c:v>222.7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02240"/>
        <c:axId val="177804032"/>
      </c:lineChart>
      <c:catAx>
        <c:axId val="177802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7804032"/>
        <c:crosses val="autoZero"/>
        <c:auto val="1"/>
        <c:lblAlgn val="ctr"/>
        <c:lblOffset val="100"/>
        <c:noMultiLvlLbl val="0"/>
      </c:catAx>
      <c:valAx>
        <c:axId val="17780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80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5992020021638"/>
          <c:y val="0.12516148158145943"/>
          <c:w val="0.790940072755977"/>
          <c:h val="0.79625941629091368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71.8</c:v>
                </c:pt>
                <c:pt idx="1">
                  <c:v>74.7</c:v>
                </c:pt>
                <c:pt idx="2">
                  <c:v>76.92</c:v>
                </c:pt>
                <c:pt idx="3">
                  <c:v>75.22</c:v>
                </c:pt>
                <c:pt idx="4">
                  <c:v>81.900000000000006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127.1</c:v>
                </c:pt>
                <c:pt idx="1">
                  <c:v>133.12</c:v>
                </c:pt>
                <c:pt idx="2">
                  <c:v>127.79</c:v>
                </c:pt>
                <c:pt idx="3">
                  <c:v>134.70999999999998</c:v>
                </c:pt>
                <c:pt idx="4">
                  <c:v>131.66999999999999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52.9</c:v>
                </c:pt>
                <c:pt idx="1">
                  <c:v>63.82</c:v>
                </c:pt>
                <c:pt idx="2">
                  <c:v>67.55</c:v>
                </c:pt>
                <c:pt idx="3">
                  <c:v>73.92</c:v>
                </c:pt>
                <c:pt idx="4">
                  <c:v>63.48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5.0999999999999996</c:v>
                </c:pt>
                <c:pt idx="1">
                  <c:v>5.2</c:v>
                </c:pt>
                <c:pt idx="2">
                  <c:v>5.26</c:v>
                </c:pt>
                <c:pt idx="3">
                  <c:v>4.72</c:v>
                </c:pt>
                <c:pt idx="4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4167012568594249E-2"/>
                  <c:y val="-6.837606837606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002075411565667E-3"/>
                  <c:y val="-6.837606837606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6316405822851E-2"/>
                  <c:y val="-2.2858079381453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67220109751002E-2"/>
                  <c:y val="-1.367521367521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334025137188527E-2"/>
                  <c:y val="-9.1168091168091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(оценка)</c:v>
                </c:pt>
                <c:pt idx="4">
                  <c:v>2020 (план)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21.9</c:v>
                </c:pt>
                <c:pt idx="1">
                  <c:v>24.459999999999987</c:v>
                </c:pt>
                <c:pt idx="2">
                  <c:v>11.09</c:v>
                </c:pt>
                <c:pt idx="3">
                  <c:v>17.79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19110016"/>
        <c:axId val="219124096"/>
        <c:axId val="0"/>
      </c:bar3DChart>
      <c:catAx>
        <c:axId val="219110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9124096"/>
        <c:crosses val="autoZero"/>
        <c:auto val="1"/>
        <c:lblAlgn val="ctr"/>
        <c:lblOffset val="100"/>
        <c:noMultiLvlLbl val="0"/>
      </c:catAx>
      <c:valAx>
        <c:axId val="2191240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19110016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
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163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краевого бюджета
</c:v>
                </c:pt>
                <c:pt idx="1">
                  <c:v>Другие источники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1988.6</c:v>
                </c:pt>
                <c:pt idx="1">
                  <c:v>510</c:v>
                </c:pt>
                <c:pt idx="2">
                  <c:v>1632.7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62350256102974"/>
          <c:y val="2.4713195680261354E-2"/>
          <c:w val="0.34134772136854685"/>
          <c:h val="0.6174141699779782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
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8764972891904519"/>
                  <c:y val="-0.14308856989100829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53169361303158"/>
                  <c:y val="0.12733682522794187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2347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Средства краевого бюджета
</c:v>
                </c:pt>
                <c:pt idx="1">
                  <c:v>Другие источники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5000</c:v>
                </c:pt>
                <c:pt idx="1">
                  <c:v>502</c:v>
                </c:pt>
                <c:pt idx="2">
                  <c:v>2347.1999999999998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35552"/>
        <c:axId val="168556800"/>
      </c:barChart>
      <c:catAx>
        <c:axId val="16853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8556800"/>
        <c:crosses val="autoZero"/>
        <c:auto val="1"/>
        <c:lblAlgn val="ctr"/>
        <c:lblOffset val="100"/>
        <c:noMultiLvlLbl val="0"/>
      </c:catAx>
      <c:valAx>
        <c:axId val="1685568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853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3076459704833"/>
          <c:y val="0"/>
          <c:w val="0.68169398907103829"/>
          <c:h val="0.9189686924493556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9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'расходы по статьям с инвестиция'!$AF$60:$AG$60</c:f>
              <c:numCache>
                <c:formatCode>General</c:formatCode>
                <c:ptCount val="2"/>
                <c:pt idx="0">
                  <c:v>212.19399999999999</c:v>
                </c:pt>
                <c:pt idx="1">
                  <c:v>2.4759999999999978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 algn="ctr" rtl="0" fontAlgn="base">
        <a:lnSpc>
          <a:spcPts val="1600"/>
        </a:lnSpc>
        <a:spcBef>
          <a:spcPct val="0"/>
        </a:spcBef>
        <a:spcAft>
          <a:spcPct val="0"/>
        </a:spcAft>
        <a:defRPr lang="ru-RU" sz="2000" kern="1200" dirty="0" smtClean="0">
          <a:solidFill>
            <a:srgbClr val="002060"/>
          </a:solidFill>
          <a:latin typeface="+mj-lt"/>
          <a:ea typeface="+mn-ea"/>
          <a:cs typeface="Arial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8897152103E-2"/>
          <c:y val="0"/>
          <c:w val="0.96944444110284789"/>
          <c:h val="0.771646972854130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ln w="82550">
              <a:solidFill>
                <a:srgbClr val="FF9933"/>
              </a:solidFill>
            </a:ln>
          </c:spPr>
          <c:marker>
            <c:symbol val="circle"/>
            <c:size val="68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000001093613427"/>
                  <c:y val="-1.3343749739536431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833343813795255E-2"/>
                  <c:y val="-5.9313568662047516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055565732236362E-2"/>
                  <c:y val="6.5725058031988713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00008202100663E-2"/>
                  <c:y val="2.224512792856962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41E-2"/>
                  <c:y val="0.11784441838387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747E-3"/>
                  <c:y val="6.447453255963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0.58439999999999959</c:v>
                </c:pt>
                <c:pt idx="1">
                  <c:v>0.6330000000000009</c:v>
                </c:pt>
                <c:pt idx="2">
                  <c:v>0.68500000000000005</c:v>
                </c:pt>
                <c:pt idx="3">
                  <c:v>0.65500000000000103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Лист1!$C$2:$C$5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Прогноз  2019</c:v>
                </c:pt>
                <c:pt idx="3">
                  <c:v>план 2020</c:v>
                </c:pt>
              </c:strCache>
            </c:strRef>
          </c:cat>
          <c:val>
            <c:numRef>
              <c:f>Лист1!$D$2:$D$5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35776"/>
        <c:axId val="168641664"/>
      </c:lineChart>
      <c:catAx>
        <c:axId val="1686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68641664"/>
        <c:crosses val="autoZero"/>
        <c:auto val="1"/>
        <c:lblAlgn val="ctr"/>
        <c:lblOffset val="100"/>
        <c:noMultiLvlLbl val="0"/>
      </c:catAx>
      <c:valAx>
        <c:axId val="168641664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1686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92075">
              <a:solidFill>
                <a:schemeClr val="accent5">
                  <a:lumMod val="50000"/>
                </a:schemeClr>
              </a:solidFill>
            </a:ln>
          </c:spPr>
          <c:marker>
            <c:symbol val="square"/>
            <c:size val="54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0555555555555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43E-2"/>
                  <c:y val="-6.0060060060060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55555555555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555555555555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Office PowerPoint]Лист1'!$B$15:$B$18</c:f>
              <c:numCache>
                <c:formatCode>0.00%</c:formatCode>
                <c:ptCount val="4"/>
                <c:pt idx="0">
                  <c:v>9.3400000000000025E-2</c:v>
                </c:pt>
                <c:pt idx="1">
                  <c:v>8.2000000000000003E-2</c:v>
                </c:pt>
                <c:pt idx="2">
                  <c:v>7.5000000000000011E-2</c:v>
                </c:pt>
                <c:pt idx="3">
                  <c:v>7.3000000000000009E-2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446912"/>
        <c:axId val="179448448"/>
      </c:lineChart>
      <c:catAx>
        <c:axId val="179446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9448448"/>
        <c:crosses val="autoZero"/>
        <c:auto val="1"/>
        <c:lblAlgn val="ctr"/>
        <c:lblOffset val="100"/>
        <c:noMultiLvlLbl val="0"/>
      </c:catAx>
      <c:valAx>
        <c:axId val="179448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7944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632251720747352E-2"/>
          <c:y val="2.4390243902439025E-2"/>
          <c:w val="0.62466850935668461"/>
          <c:h val="0.753480144250259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Налоговые!$A$2</c:f>
              <c:strCache>
                <c:ptCount val="1"/>
                <c:pt idx="0">
                  <c:v>НДФЛ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Налоговые!$B$2:$F$2</c:f>
              <c:numCache>
                <c:formatCode>0</c:formatCode>
                <c:ptCount val="5"/>
                <c:pt idx="0" formatCode="0.0">
                  <c:v>608</c:v>
                </c:pt>
                <c:pt idx="1">
                  <c:v>763.9</c:v>
                </c:pt>
                <c:pt idx="2">
                  <c:v>1059.9000000000001</c:v>
                </c:pt>
                <c:pt idx="3" formatCode="General">
                  <c:v>1005</c:v>
                </c:pt>
                <c:pt idx="4">
                  <c:v>1036.5</c:v>
                </c:pt>
              </c:numCache>
            </c:numRef>
          </c:val>
        </c:ser>
        <c:ser>
          <c:idx val="1"/>
          <c:order val="1"/>
          <c:tx>
            <c:strRef>
              <c:f>Налоговые!$A$3</c:f>
              <c:strCache>
                <c:ptCount val="1"/>
                <c:pt idx="0">
                  <c:v>Налог на совокупный доход 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Налоговые!$B$3:$F$3</c:f>
              <c:numCache>
                <c:formatCode>0</c:formatCode>
                <c:ptCount val="5"/>
                <c:pt idx="0" formatCode="0.0">
                  <c:v>197</c:v>
                </c:pt>
                <c:pt idx="1">
                  <c:v>203.4</c:v>
                </c:pt>
                <c:pt idx="2">
                  <c:v>175.1</c:v>
                </c:pt>
                <c:pt idx="3" formatCode="General">
                  <c:v>57</c:v>
                </c:pt>
                <c:pt idx="4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Налоговые!$A$4</c:f>
              <c:strCache>
                <c:ptCount val="1"/>
                <c:pt idx="0">
                  <c:v>Земельный налог 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Налоговые!$B$4:$F$4</c:f>
              <c:numCache>
                <c:formatCode>0</c:formatCode>
                <c:ptCount val="5"/>
                <c:pt idx="0" formatCode="0.0">
                  <c:v>172</c:v>
                </c:pt>
                <c:pt idx="1">
                  <c:v>185.3</c:v>
                </c:pt>
                <c:pt idx="2">
                  <c:v>176.5</c:v>
                </c:pt>
                <c:pt idx="3">
                  <c:v>176.5</c:v>
                </c:pt>
                <c:pt idx="4">
                  <c:v>176.6</c:v>
                </c:pt>
              </c:numCache>
            </c:numRef>
          </c:val>
        </c:ser>
        <c:ser>
          <c:idx val="3"/>
          <c:order val="3"/>
          <c:tx>
            <c:strRef>
              <c:f>Налоговые!$A$5</c:f>
              <c:strCache>
                <c:ptCount val="1"/>
                <c:pt idx="0">
                  <c:v>Налог на имущество физических лиц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Налоговые!$B$5:$F$5</c:f>
              <c:numCache>
                <c:formatCode>0</c:formatCode>
                <c:ptCount val="5"/>
                <c:pt idx="0" formatCode="0.0">
                  <c:v>117</c:v>
                </c:pt>
                <c:pt idx="1">
                  <c:v>97.2</c:v>
                </c:pt>
                <c:pt idx="2">
                  <c:v>140.69999999999999</c:v>
                </c:pt>
                <c:pt idx="3">
                  <c:v>154.69999999999999</c:v>
                </c:pt>
                <c:pt idx="4">
                  <c:v>170.2</c:v>
                </c:pt>
              </c:numCache>
            </c:numRef>
          </c:val>
        </c:ser>
        <c:ser>
          <c:idx val="4"/>
          <c:order val="4"/>
          <c:tx>
            <c:strRef>
              <c:f>Налоговые!$A$6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Налоговые!$B$6:$F$6</c:f>
              <c:numCache>
                <c:formatCode>0</c:formatCode>
                <c:ptCount val="5"/>
                <c:pt idx="0" formatCode="0.0">
                  <c:v>18</c:v>
                </c:pt>
                <c:pt idx="1">
                  <c:v>19.3</c:v>
                </c:pt>
                <c:pt idx="2">
                  <c:v>22.5</c:v>
                </c:pt>
                <c:pt idx="3">
                  <c:v>23.7</c:v>
                </c:pt>
                <c:pt idx="4">
                  <c:v>25</c:v>
                </c:pt>
              </c:numCache>
            </c:numRef>
          </c:val>
        </c:ser>
        <c:ser>
          <c:idx val="5"/>
          <c:order val="5"/>
          <c:tx>
            <c:strRef>
              <c:f>Налоговые!$A$7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Налоговые!$B$1:$F$1</c:f>
              <c:strCache>
                <c:ptCount val="5"/>
                <c:pt idx="0">
                  <c:v>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 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Налоговые!$B$7:$F$7</c:f>
              <c:numCache>
                <c:formatCode>0</c:formatCode>
                <c:ptCount val="5"/>
                <c:pt idx="0" formatCode="0.0">
                  <c:v>26</c:v>
                </c:pt>
                <c:pt idx="1">
                  <c:v>28.3</c:v>
                </c:pt>
                <c:pt idx="2">
                  <c:v>33.700000000000003</c:v>
                </c:pt>
                <c:pt idx="3">
                  <c:v>36.9</c:v>
                </c:pt>
                <c:pt idx="4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25248"/>
        <c:axId val="167926784"/>
      </c:barChart>
      <c:catAx>
        <c:axId val="1679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926784"/>
        <c:crosses val="autoZero"/>
        <c:auto val="1"/>
        <c:lblAlgn val="ctr"/>
        <c:lblOffset val="100"/>
        <c:noMultiLvlLbl val="0"/>
      </c:catAx>
      <c:valAx>
        <c:axId val="1679267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792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93301279818273"/>
          <c:y val="5.5821863730448319E-2"/>
          <c:w val="0.3202675771723234"/>
          <c:h val="0.872096109937477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92075">
              <a:solidFill>
                <a:schemeClr val="accent5">
                  <a:lumMod val="25000"/>
                </a:schemeClr>
              </a:solidFill>
            </a:ln>
          </c:spPr>
          <c:marker>
            <c:symbol val="square"/>
            <c:size val="13"/>
            <c:spPr>
              <a:solidFill>
                <a:schemeClr val="accent5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9869011649190918E-2"/>
                  <c:y val="-0.1491229100172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869011649190918E-2"/>
                  <c:y val="-0.15789484590057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35385193041798E-2"/>
                  <c:y val="-0.14035097413384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869011649190918E-2"/>
                  <c:y val="-0.1491229100172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135385193041798E-2"/>
                  <c:y val="-0.1491229100172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Налоговые!$B$57:$F$57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Налоговые!$B$58:$F$58</c:f>
              <c:numCache>
                <c:formatCode>0</c:formatCode>
                <c:ptCount val="5"/>
                <c:pt idx="0" formatCode="General">
                  <c:v>1138</c:v>
                </c:pt>
                <c:pt idx="1">
                  <c:v>1297.3999999999999</c:v>
                </c:pt>
                <c:pt idx="2">
                  <c:v>1609</c:v>
                </c:pt>
                <c:pt idx="3">
                  <c:v>1453.8000000000002</c:v>
                </c:pt>
                <c:pt idx="4">
                  <c:v>1470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47264"/>
        <c:axId val="167961344"/>
      </c:lineChart>
      <c:catAx>
        <c:axId val="167947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961344"/>
        <c:crosses val="autoZero"/>
        <c:auto val="1"/>
        <c:lblAlgn val="ctr"/>
        <c:lblOffset val="100"/>
        <c:noMultiLvlLbl val="0"/>
      </c:catAx>
      <c:valAx>
        <c:axId val="16796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94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25000"/>
                </a:schemeClr>
              </a:solidFill>
            </c:spPr>
          </c:dPt>
          <c:dPt>
            <c:idx val="3"/>
            <c:bubble3D val="0"/>
            <c:spPr>
              <a:solidFill>
                <a:srgbClr val="8D1DE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00FF"/>
              </a:solidFill>
            </c:spPr>
          </c:dPt>
          <c:dLbls>
            <c:dLbl>
              <c:idx val="4"/>
              <c:layout>
                <c:manualLayout>
                  <c:x val="-5.5555555555555455E-2"/>
                  <c:y val="-0.14616751690105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922E-2"/>
                  <c:y val="-0.15686270106454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800" b="1" kern="120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Налоговые!$C$13:$C$18</c:f>
              <c:numCache>
                <c:formatCode>0%</c:formatCode>
                <c:ptCount val="6"/>
                <c:pt idx="0">
                  <c:v>0.66037383177570164</c:v>
                </c:pt>
                <c:pt idx="1">
                  <c:v>0.10909657320872311</c:v>
                </c:pt>
                <c:pt idx="2">
                  <c:v>0.10996884735202492</c:v>
                </c:pt>
                <c:pt idx="3">
                  <c:v>8.7663551401869197E-2</c:v>
                </c:pt>
                <c:pt idx="4">
                  <c:v>1.4018691588785038E-2</c:v>
                </c:pt>
                <c:pt idx="5">
                  <c:v>2.0996884735202406E-2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3025">
              <a:solidFill>
                <a:schemeClr val="bg2">
                  <a:lumMod val="75000"/>
                </a:schemeClr>
              </a:solidFill>
            </a:ln>
          </c:spPr>
          <c:marker>
            <c:symbol val="square"/>
            <c:size val="11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5356880058867268E-2"/>
                  <c:y val="-0.27043815452692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84694628403249"/>
                  <c:y val="-0.29454622869035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596026490066222"/>
                  <c:y val="-0.29950393749009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413539367181377E-2"/>
                  <c:y val="-0.25196850393700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263428991905921E-2"/>
                  <c:y val="-0.2414698162729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Неналоговые!$B$13:$F$13</c:f>
              <c:numCache>
                <c:formatCode>General</c:formatCode>
                <c:ptCount val="5"/>
                <c:pt idx="0">
                  <c:v>236</c:v>
                </c:pt>
                <c:pt idx="1">
                  <c:v>188</c:v>
                </c:pt>
                <c:pt idx="2">
                  <c:v>177</c:v>
                </c:pt>
                <c:pt idx="3">
                  <c:v>182</c:v>
                </c:pt>
                <c:pt idx="4">
                  <c:v>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22720"/>
        <c:axId val="169935232"/>
      </c:lineChart>
      <c:catAx>
        <c:axId val="16862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9935232"/>
        <c:crosses val="autoZero"/>
        <c:auto val="1"/>
        <c:lblAlgn val="ctr"/>
        <c:lblOffset val="100"/>
        <c:noMultiLvlLbl val="0"/>
      </c:catAx>
      <c:valAx>
        <c:axId val="16993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622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4347245521089E-2"/>
          <c:y val="0.14091559370529419"/>
          <c:w val="0.80448722882918711"/>
          <c:h val="0.7181690378831423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0.12206569761667529"/>
                  <c:y val="-7.7253218884120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767047239893761E-2"/>
                  <c:y val="-0.11158798283261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 algn="ctr">
                  <a:defRPr lang="ru-RU" sz="2000" b="1" i="0" u="none" strike="noStrike" kern="1200" baseline="0" dirty="0" smtClean="0">
                    <a:solidFill>
                      <a:srgbClr val="002060"/>
                    </a:solidFill>
                    <a:latin typeface="Arial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Неналоговые!$A$25:$A$30</c:f>
              <c:strCache>
                <c:ptCount val="6"/>
                <c:pt idx="0">
                  <c:v>Доходы от использования муниципального имущества</c:v>
                </c:pt>
                <c:pt idx="1">
                  <c:v>Доходы от продажи муниципального имущества </c:v>
                </c:pt>
                <c:pt idx="2">
                  <c:v>Штрафы </c:v>
                </c:pt>
                <c:pt idx="3">
                  <c:v>Доходы от оказания платных услуг </c:v>
                </c:pt>
                <c:pt idx="4">
                  <c:v>Платежи при пользовании природными ресурсами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Неналоговые!$B$25:$B$30</c:f>
              <c:numCache>
                <c:formatCode>0%</c:formatCode>
                <c:ptCount val="6"/>
                <c:pt idx="0">
                  <c:v>0.65155807365439511</c:v>
                </c:pt>
                <c:pt idx="1">
                  <c:v>0.20793201133144548</c:v>
                </c:pt>
                <c:pt idx="2">
                  <c:v>3.1161473087818695E-2</c:v>
                </c:pt>
                <c:pt idx="3">
                  <c:v>3.0028328611898008E-2</c:v>
                </c:pt>
                <c:pt idx="4">
                  <c:v>5.6657223796034001E-4</c:v>
                </c:pt>
                <c:pt idx="5">
                  <c:v>7.8753541076487299E-2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Неналоговые!$A$2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Неналоговые!$B$2:$F$2</c:f>
              <c:numCache>
                <c:formatCode>General</c:formatCode>
                <c:ptCount val="5"/>
                <c:pt idx="0">
                  <c:v>157</c:v>
                </c:pt>
                <c:pt idx="1">
                  <c:v>91.1</c:v>
                </c:pt>
                <c:pt idx="2">
                  <c:v>115</c:v>
                </c:pt>
                <c:pt idx="3">
                  <c:v>115</c:v>
                </c:pt>
                <c:pt idx="4">
                  <c:v>115.5</c:v>
                </c:pt>
              </c:numCache>
            </c:numRef>
          </c:val>
        </c:ser>
        <c:ser>
          <c:idx val="1"/>
          <c:order val="1"/>
          <c:tx>
            <c:strRef>
              <c:f>Неналоговые!$A$3</c:f>
              <c:strCache>
                <c:ptCount val="1"/>
                <c:pt idx="0">
                  <c:v>Доходы от продажи муниципального имущества </c:v>
                </c:pt>
              </c:strCache>
            </c:strRef>
          </c:tx>
          <c:invertIfNegative val="0"/>
          <c:val>
            <c:numRef>
              <c:f>Неналоговые!$B$3:$F$3</c:f>
              <c:numCache>
                <c:formatCode>General</c:formatCode>
                <c:ptCount val="5"/>
                <c:pt idx="0">
                  <c:v>26</c:v>
                </c:pt>
                <c:pt idx="1">
                  <c:v>67.5</c:v>
                </c:pt>
                <c:pt idx="2">
                  <c:v>36.700000000000003</c:v>
                </c:pt>
                <c:pt idx="3">
                  <c:v>41.9</c:v>
                </c:pt>
                <c:pt idx="4">
                  <c:v>28.8</c:v>
                </c:pt>
              </c:numCache>
            </c:numRef>
          </c:val>
        </c:ser>
        <c:ser>
          <c:idx val="2"/>
          <c:order val="2"/>
          <c:tx>
            <c:strRef>
              <c:f>Неналоговые!$A$4</c:f>
              <c:strCache>
                <c:ptCount val="1"/>
                <c:pt idx="0">
                  <c:v>Штрафы 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</c:spPr>
          <c:invertIfNegative val="0"/>
          <c:val>
            <c:numRef>
              <c:f>Неналоговые!$B$4:$F$4</c:f>
              <c:numCache>
                <c:formatCode>General</c:formatCode>
                <c:ptCount val="5"/>
                <c:pt idx="0">
                  <c:v>20</c:v>
                </c:pt>
                <c:pt idx="1">
                  <c:v>11.9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</c:numCache>
            </c:numRef>
          </c:val>
        </c:ser>
        <c:ser>
          <c:idx val="3"/>
          <c:order val="3"/>
          <c:tx>
            <c:strRef>
              <c:f>Неналоговые!$A$5</c:f>
              <c:strCache>
                <c:ptCount val="1"/>
                <c:pt idx="0">
                  <c:v>Доходы от оказания платных услуг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val>
            <c:numRef>
              <c:f>Неналоговые!$B$5:$F$5</c:f>
              <c:numCache>
                <c:formatCode>General</c:formatCode>
                <c:ptCount val="5"/>
                <c:pt idx="0">
                  <c:v>12</c:v>
                </c:pt>
                <c:pt idx="1">
                  <c:v>10.1</c:v>
                </c:pt>
                <c:pt idx="2">
                  <c:v>5.3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</c:ser>
        <c:ser>
          <c:idx val="4"/>
          <c:order val="4"/>
          <c:tx>
            <c:strRef>
              <c:f>Неналоговые!$A$6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Неналоговые!$B$6:$F$6</c:f>
              <c:numCache>
                <c:formatCode>General</c:formatCode>
                <c:ptCount val="5"/>
                <c:pt idx="0">
                  <c:v>4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5"/>
          <c:order val="5"/>
          <c:tx>
            <c:strRef>
              <c:f>Неналоговые!$A$7</c:f>
              <c:strCache>
                <c:ptCount val="1"/>
                <c:pt idx="0">
                  <c:v>Прочие неналоговые доходы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Неналоговые!$B$7:$F$7</c:f>
              <c:numCache>
                <c:formatCode>General</c:formatCode>
                <c:ptCount val="5"/>
                <c:pt idx="0">
                  <c:v>18</c:v>
                </c:pt>
                <c:pt idx="1">
                  <c:v>7.5</c:v>
                </c:pt>
                <c:pt idx="2">
                  <c:v>13.9</c:v>
                </c:pt>
                <c:pt idx="3">
                  <c:v>13.9</c:v>
                </c:pt>
                <c:pt idx="4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835584"/>
        <c:axId val="176841472"/>
      </c:barChart>
      <c:catAx>
        <c:axId val="176835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6841472"/>
        <c:crosses val="autoZero"/>
        <c:auto val="1"/>
        <c:lblAlgn val="ctr"/>
        <c:lblOffset val="100"/>
        <c:noMultiLvlLbl val="0"/>
      </c:catAx>
      <c:valAx>
        <c:axId val="17684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83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6879144523919"/>
          <c:y val="2.6149682291940687E-2"/>
          <c:w val="0.37617780992923766"/>
          <c:h val="0.9738503177080596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8A745-313A-43B2-BCBB-A2D4AF52201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71C7B-BEA7-4037-87C5-09CD4774B927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НАЛОГОВАЯ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493BB58D-D86B-4D95-BAD4-3B6195BC4DD4}" type="parTrans" cxnId="{90AD4590-0C24-4394-B23D-2B6596923A14}">
      <dgm:prSet/>
      <dgm:spPr/>
      <dgm:t>
        <a:bodyPr/>
        <a:lstStyle/>
        <a:p>
          <a:endParaRPr lang="ru-RU"/>
        </a:p>
      </dgm:t>
    </dgm:pt>
    <dgm:pt modelId="{A86CBDB5-0052-4BA0-BB8E-6852EEEB18BA}" type="sibTrans" cxnId="{90AD4590-0C24-4394-B23D-2B6596923A14}">
      <dgm:prSet/>
      <dgm:spPr/>
      <dgm:t>
        <a:bodyPr/>
        <a:lstStyle/>
        <a:p>
          <a:endParaRPr lang="ru-RU"/>
        </a:p>
      </dgm:t>
    </dgm:pt>
    <dgm:pt modelId="{25C36A67-5878-4E2D-9766-BC93F115BB55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БЮДЖЕТНАЯ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69549B91-2E36-4C5E-A6F2-C7349CBD01F2}" type="parTrans" cxnId="{6FFCA8DD-9E8C-46A1-AA03-7098DD0BD72B}">
      <dgm:prSet/>
      <dgm:spPr/>
      <dgm:t>
        <a:bodyPr/>
        <a:lstStyle/>
        <a:p>
          <a:endParaRPr lang="ru-RU"/>
        </a:p>
      </dgm:t>
    </dgm:pt>
    <dgm:pt modelId="{5411C19F-1E86-4078-AB5B-797FCF35CECB}" type="sibTrans" cxnId="{6FFCA8DD-9E8C-46A1-AA03-7098DD0BD72B}">
      <dgm:prSet/>
      <dgm:spPr/>
      <dgm:t>
        <a:bodyPr/>
        <a:lstStyle/>
        <a:p>
          <a:endParaRPr lang="ru-RU"/>
        </a:p>
      </dgm:t>
    </dgm:pt>
    <dgm:pt modelId="{54C88220-C15F-438B-B603-950381904415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ДОЛГОВАЯ ПОЛИТИКА</a:t>
          </a:r>
          <a:endParaRPr lang="ru-RU" sz="1600" b="1" dirty="0">
            <a:solidFill>
              <a:schemeClr val="tx1"/>
            </a:solidFill>
          </a:endParaRPr>
        </a:p>
      </dgm:t>
    </dgm:pt>
    <dgm:pt modelId="{0599D52C-1EA7-4981-8832-3F12C7BAFCB5}" type="parTrans" cxnId="{040F753F-B6E0-403A-B738-4F90E57EF265}">
      <dgm:prSet/>
      <dgm:spPr/>
      <dgm:t>
        <a:bodyPr/>
        <a:lstStyle/>
        <a:p>
          <a:endParaRPr lang="ru-RU"/>
        </a:p>
      </dgm:t>
    </dgm:pt>
    <dgm:pt modelId="{E4DCAF98-D358-4C3C-835F-A724C1D983E2}" type="sibTrans" cxnId="{040F753F-B6E0-403A-B738-4F90E57EF265}">
      <dgm:prSet/>
      <dgm:spPr/>
      <dgm:t>
        <a:bodyPr/>
        <a:lstStyle/>
        <a:p>
          <a:endParaRPr lang="ru-RU"/>
        </a:p>
      </dgm:t>
    </dgm:pt>
    <dgm:pt modelId="{C1E9E638-6E2D-41DA-A236-1571BAC1B32A}">
      <dgm:prSet phldrT="[Текст]" custT="1"/>
      <dgm:spPr>
        <a:noFill/>
        <a:ln>
          <a:noFill/>
        </a:ln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9DFB09B8-3DB0-4B52-9D59-5D1AED44E677}" type="sibTrans" cxnId="{7A0DCA1F-6B4C-430E-BBB0-35BE461FDA4A}">
      <dgm:prSet/>
      <dgm:spPr/>
      <dgm:t>
        <a:bodyPr/>
        <a:lstStyle/>
        <a:p>
          <a:endParaRPr lang="ru-RU"/>
        </a:p>
      </dgm:t>
    </dgm:pt>
    <dgm:pt modelId="{5CA9234A-731D-4CE3-BC35-13D3F34303DB}" type="parTrans" cxnId="{7A0DCA1F-6B4C-430E-BBB0-35BE461FDA4A}">
      <dgm:prSet/>
      <dgm:spPr/>
      <dgm:t>
        <a:bodyPr/>
        <a:lstStyle/>
        <a:p>
          <a:endParaRPr lang="ru-RU"/>
        </a:p>
      </dgm:t>
    </dgm:pt>
    <dgm:pt modelId="{4B1D852C-BCB6-4ABF-8C2B-D5D243A50CD1}" type="pres">
      <dgm:prSet presAssocID="{1848A745-313A-43B2-BCBB-A2D4AF52201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7CAE6-1C79-4F85-9A97-3925C9C80EB4}" type="pres">
      <dgm:prSet presAssocID="{1848A745-313A-43B2-BCBB-A2D4AF522013}" presName="triangle1" presStyleLbl="node1" presStyleIdx="0" presStyleCnt="4" custScaleX="253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96C54-C9AC-4741-B40E-1334AAF7151A}" type="pres">
      <dgm:prSet presAssocID="{1848A745-313A-43B2-BCBB-A2D4AF522013}" presName="triangle2" presStyleLbl="node1" presStyleIdx="1" presStyleCnt="4" custScaleX="236242" custLinFactNeighborX="-77769" custLinFactNeighborY="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B755-12FF-4087-9649-9D593D76CB33}" type="pres">
      <dgm:prSet presAssocID="{1848A745-313A-43B2-BCBB-A2D4AF52201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4FA56-48CD-4DF3-93C5-B7F54A0919DF}" type="pres">
      <dgm:prSet presAssocID="{1848A745-313A-43B2-BCBB-A2D4AF522013}" presName="triangle4" presStyleLbl="node1" presStyleIdx="3" presStyleCnt="4" custScaleX="232560" custLinFactNeighborX="7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A3994-17A2-4F95-8379-2A9CDDDEC9F4}" type="presOf" srcId="{1848A745-313A-43B2-BCBB-A2D4AF522013}" destId="{4B1D852C-BCB6-4ABF-8C2B-D5D243A50CD1}" srcOrd="0" destOrd="0" presId="urn:microsoft.com/office/officeart/2005/8/layout/pyramid4"/>
    <dgm:cxn modelId="{D24B5838-448E-4C60-80BD-58493D24A1B3}" type="presOf" srcId="{C1E9E638-6E2D-41DA-A236-1571BAC1B32A}" destId="{A7BCB755-12FF-4087-9649-9D593D76CB33}" srcOrd="0" destOrd="0" presId="urn:microsoft.com/office/officeart/2005/8/layout/pyramid4"/>
    <dgm:cxn modelId="{6FFCA8DD-9E8C-46A1-AA03-7098DD0BD72B}" srcId="{1848A745-313A-43B2-BCBB-A2D4AF522013}" destId="{25C36A67-5878-4E2D-9766-BC93F115BB55}" srcOrd="1" destOrd="0" parTransId="{69549B91-2E36-4C5E-A6F2-C7349CBD01F2}" sibTransId="{5411C19F-1E86-4078-AB5B-797FCF35CECB}"/>
    <dgm:cxn modelId="{D844AE53-F4D1-4672-917E-CE9BAEB4EDF2}" type="presOf" srcId="{25C36A67-5878-4E2D-9766-BC93F115BB55}" destId="{D9B96C54-C9AC-4741-B40E-1334AAF7151A}" srcOrd="0" destOrd="0" presId="urn:microsoft.com/office/officeart/2005/8/layout/pyramid4"/>
    <dgm:cxn modelId="{90AD4590-0C24-4394-B23D-2B6596923A14}" srcId="{1848A745-313A-43B2-BCBB-A2D4AF522013}" destId="{BC371C7B-BEA7-4037-87C5-09CD4774B927}" srcOrd="0" destOrd="0" parTransId="{493BB58D-D86B-4D95-BAD4-3B6195BC4DD4}" sibTransId="{A86CBDB5-0052-4BA0-BB8E-6852EEEB18BA}"/>
    <dgm:cxn modelId="{7A0DCA1F-6B4C-430E-BBB0-35BE461FDA4A}" srcId="{1848A745-313A-43B2-BCBB-A2D4AF522013}" destId="{C1E9E638-6E2D-41DA-A236-1571BAC1B32A}" srcOrd="2" destOrd="0" parTransId="{5CA9234A-731D-4CE3-BC35-13D3F34303DB}" sibTransId="{9DFB09B8-3DB0-4B52-9D59-5D1AED44E677}"/>
    <dgm:cxn modelId="{040F753F-B6E0-403A-B738-4F90E57EF265}" srcId="{1848A745-313A-43B2-BCBB-A2D4AF522013}" destId="{54C88220-C15F-438B-B603-950381904415}" srcOrd="3" destOrd="0" parTransId="{0599D52C-1EA7-4981-8832-3F12C7BAFCB5}" sibTransId="{E4DCAF98-D358-4C3C-835F-A724C1D983E2}"/>
    <dgm:cxn modelId="{4E9640DE-4023-4633-9961-2348AEEC41D2}" type="presOf" srcId="{54C88220-C15F-438B-B603-950381904415}" destId="{0EF4FA56-48CD-4DF3-93C5-B7F54A0919DF}" srcOrd="0" destOrd="0" presId="urn:microsoft.com/office/officeart/2005/8/layout/pyramid4"/>
    <dgm:cxn modelId="{F13A3968-BD2A-4916-8803-9E0E06591928}" type="presOf" srcId="{BC371C7B-BEA7-4037-87C5-09CD4774B927}" destId="{6F17CAE6-1C79-4F85-9A97-3925C9C80EB4}" srcOrd="0" destOrd="0" presId="urn:microsoft.com/office/officeart/2005/8/layout/pyramid4"/>
    <dgm:cxn modelId="{824BFF8E-F199-479A-BF4A-A759B7D259FD}" type="presParOf" srcId="{4B1D852C-BCB6-4ABF-8C2B-D5D243A50CD1}" destId="{6F17CAE6-1C79-4F85-9A97-3925C9C80EB4}" srcOrd="0" destOrd="0" presId="urn:microsoft.com/office/officeart/2005/8/layout/pyramid4"/>
    <dgm:cxn modelId="{F4B683C4-A575-47D7-8376-6B2694897D12}" type="presParOf" srcId="{4B1D852C-BCB6-4ABF-8C2B-D5D243A50CD1}" destId="{D9B96C54-C9AC-4741-B40E-1334AAF7151A}" srcOrd="1" destOrd="0" presId="urn:microsoft.com/office/officeart/2005/8/layout/pyramid4"/>
    <dgm:cxn modelId="{0B41BD4D-6585-4B8B-A26D-02C76FD0A17E}" type="presParOf" srcId="{4B1D852C-BCB6-4ABF-8C2B-D5D243A50CD1}" destId="{A7BCB755-12FF-4087-9649-9D593D76CB33}" srcOrd="2" destOrd="0" presId="urn:microsoft.com/office/officeart/2005/8/layout/pyramid4"/>
    <dgm:cxn modelId="{8CE286C6-7604-4598-97F3-8F9F1D082FE3}" type="presParOf" srcId="{4B1D852C-BCB6-4ABF-8C2B-D5D243A50CD1}" destId="{0EF4FA56-48CD-4DF3-93C5-B7F54A0919DF}" srcOrd="3" destOrd="0" presId="urn:microsoft.com/office/officeart/2005/8/layout/pyramid4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Поддержка инвестиционной активности хозяйствующих субъектов</a:t>
          </a:r>
          <a:endParaRPr lang="ru-RU" sz="20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Оценка эффективности налоговых расходов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Совершенствование администрирования налоговых и неналоговых доходов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D5F9AD14-B274-4731-B4D6-1A7281AF1636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эффективности управления муниципальными активами</a:t>
          </a:r>
        </a:p>
      </dgm:t>
    </dgm:pt>
    <dgm:pt modelId="{CEFE874C-CB01-45B1-87DA-CABB662BFF9E}" type="parTrans" cxnId="{A6240193-BAF0-4196-B091-34602D4AEE53}">
      <dgm:prSet/>
      <dgm:spPr/>
      <dgm:t>
        <a:bodyPr/>
        <a:lstStyle/>
        <a:p>
          <a:endParaRPr lang="ru-RU"/>
        </a:p>
      </dgm:t>
    </dgm:pt>
    <dgm:pt modelId="{505115CD-5E4C-4C27-B7AE-8A2B053D02D7}" type="sibTrans" cxnId="{A6240193-BAF0-4196-B091-34602D4AEE53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4" custScaleX="157603" custLinFactNeighborX="29517" custLinFactNeighborY="-4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4" custScaleX="158140" custLinFactNeighborX="28980" custLinFactNeighborY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4" custScaleX="158139" custLinFactNeighborX="29517" custLinFactNeighborY="15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  <dgm:pt modelId="{6C7978A6-8AEA-4A05-ABB1-78B7426E7812}" type="pres">
      <dgm:prSet presAssocID="{D5F9AD14-B274-4731-B4D6-1A7281AF1636}" presName="aNode" presStyleLbl="fgAcc1" presStyleIdx="3" presStyleCnt="4" custScaleX="159570" custLinFactNeighborX="29786" custLinFactNeighborY="3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19701-BB4F-43EA-B6FD-BEE613CDC2CC}" type="pres">
      <dgm:prSet presAssocID="{D5F9AD14-B274-4731-B4D6-1A7281AF1636}" presName="aSpace" presStyleCnt="0"/>
      <dgm:spPr/>
    </dgm:pt>
  </dgm:ptLst>
  <dgm:cxnLst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A6240193-BAF0-4196-B091-34602D4AEE53}" srcId="{51FE9D51-8B5D-4A66-A743-9EECF92DACC0}" destId="{D5F9AD14-B274-4731-B4D6-1A7281AF1636}" srcOrd="3" destOrd="0" parTransId="{CEFE874C-CB01-45B1-87DA-CABB662BFF9E}" sibTransId="{505115CD-5E4C-4C27-B7AE-8A2B053D02D7}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D9DD5266-24DA-4E3A-889B-9E82AE98B89E}" type="presOf" srcId="{D5F9AD14-B274-4731-B4D6-1A7281AF1636}" destId="{6C7978A6-8AEA-4A05-ABB1-78B7426E7812}" srcOrd="0" destOrd="0" presId="urn:microsoft.com/office/officeart/2005/8/layout/pyramid2"/>
    <dgm:cxn modelId="{CB8BF7F2-CD89-40E7-8896-D29A0A6AEF0F}" type="presOf" srcId="{60EC2062-01E3-48EB-9DAC-D3256DD7CF5F}" destId="{26D55FEB-4075-445C-B970-88647CC17B89}" srcOrd="0" destOrd="0" presId="urn:microsoft.com/office/officeart/2005/8/layout/pyramid2"/>
    <dgm:cxn modelId="{FAD3DD0D-FBF5-4FED-AF14-99F391A7BCEC}" type="presOf" srcId="{51FE9D51-8B5D-4A66-A743-9EECF92DACC0}" destId="{6BCE3F0D-D018-45A7-9D3D-E024067599BA}" srcOrd="0" destOrd="0" presId="urn:microsoft.com/office/officeart/2005/8/layout/pyramid2"/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BECF1D06-99EF-43A1-823E-917E9C1D2C1A}" type="presOf" srcId="{F65FB171-2351-4A0A-8575-13A5D12CBC21}" destId="{4E953DC2-6933-4277-B628-047DB8510980}" srcOrd="0" destOrd="0" presId="urn:microsoft.com/office/officeart/2005/8/layout/pyramid2"/>
    <dgm:cxn modelId="{3948A0E6-BC25-47E4-9EB1-169B85DF99F2}" type="presOf" srcId="{634A7CCD-4A3E-4375-8B02-58FCFD4E7809}" destId="{3CF70D70-AE55-4C94-8AFA-BB59D843C24B}" srcOrd="0" destOrd="0" presId="urn:microsoft.com/office/officeart/2005/8/layout/pyramid2"/>
    <dgm:cxn modelId="{782A6156-2A2C-4ED6-933D-84EAB8E01A1B}" type="presParOf" srcId="{6BCE3F0D-D018-45A7-9D3D-E024067599BA}" destId="{86D3E103-8A36-45DC-B5C3-CF22D009CA52}" srcOrd="0" destOrd="0" presId="urn:microsoft.com/office/officeart/2005/8/layout/pyramid2"/>
    <dgm:cxn modelId="{D9622465-646A-4843-BF95-8651B387E27A}" type="presParOf" srcId="{6BCE3F0D-D018-45A7-9D3D-E024067599BA}" destId="{9E398727-EE73-4DB4-A582-3AFBF7DF8B64}" srcOrd="1" destOrd="0" presId="urn:microsoft.com/office/officeart/2005/8/layout/pyramid2"/>
    <dgm:cxn modelId="{27A4AADB-BE39-4CF7-B964-74E2248C8393}" type="presParOf" srcId="{9E398727-EE73-4DB4-A582-3AFBF7DF8B64}" destId="{3CF70D70-AE55-4C94-8AFA-BB59D843C24B}" srcOrd="0" destOrd="0" presId="urn:microsoft.com/office/officeart/2005/8/layout/pyramid2"/>
    <dgm:cxn modelId="{CEDB692B-4928-4766-A115-4BCCBB0C7981}" type="presParOf" srcId="{9E398727-EE73-4DB4-A582-3AFBF7DF8B64}" destId="{8D822CC1-2B13-45F4-98AD-F6DA9208CA8C}" srcOrd="1" destOrd="0" presId="urn:microsoft.com/office/officeart/2005/8/layout/pyramid2"/>
    <dgm:cxn modelId="{3EEC50E7-6FEC-41BC-938C-D74837F7BDD0}" type="presParOf" srcId="{9E398727-EE73-4DB4-A582-3AFBF7DF8B64}" destId="{26D55FEB-4075-445C-B970-88647CC17B89}" srcOrd="2" destOrd="0" presId="urn:microsoft.com/office/officeart/2005/8/layout/pyramid2"/>
    <dgm:cxn modelId="{C2735149-52D6-44FE-81F1-0A3BAAD24846}" type="presParOf" srcId="{9E398727-EE73-4DB4-A582-3AFBF7DF8B64}" destId="{55C26C76-7FC1-4A4A-B832-E4F9E11E3257}" srcOrd="3" destOrd="0" presId="urn:microsoft.com/office/officeart/2005/8/layout/pyramid2"/>
    <dgm:cxn modelId="{92530CAD-D22E-4D3C-875F-5CBD9313A738}" type="presParOf" srcId="{9E398727-EE73-4DB4-A582-3AFBF7DF8B64}" destId="{4E953DC2-6933-4277-B628-047DB8510980}" srcOrd="4" destOrd="0" presId="urn:microsoft.com/office/officeart/2005/8/layout/pyramid2"/>
    <dgm:cxn modelId="{EC6324D5-85A0-4699-9FE2-BDCC4D02D5AD}" type="presParOf" srcId="{9E398727-EE73-4DB4-A582-3AFBF7DF8B64}" destId="{73B9505B-9C59-41AC-9E29-B82F51D61071}" srcOrd="5" destOrd="0" presId="urn:microsoft.com/office/officeart/2005/8/layout/pyramid2"/>
    <dgm:cxn modelId="{CFE17E1C-2DC6-4E2C-82AF-A772FBE963FA}" type="presParOf" srcId="{9E398727-EE73-4DB4-A582-3AFBF7DF8B64}" destId="{6C7978A6-8AEA-4A05-ABB1-78B7426E7812}" srcOrd="6" destOrd="0" presId="urn:microsoft.com/office/officeart/2005/8/layout/pyramid2"/>
    <dgm:cxn modelId="{B5E9A746-314D-415E-8025-764EB7F47438}" type="presParOf" srcId="{9E398727-EE73-4DB4-A582-3AFBF7DF8B64}" destId="{74619701-BB4F-43EA-B6FD-BEE613CDC2C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E9D51-8B5D-4A66-A743-9EECF92D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34A7CCD-4A3E-4375-8B02-58FCFD4E7809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2000" dirty="0"/>
        </a:p>
      </dgm:t>
    </dgm:pt>
    <dgm:pt modelId="{D58B3B5C-AD67-404E-BF25-CA72B7CF6567}" type="parTrans" cxnId="{BEF4B3FF-8755-4620-9650-271226CB9961}">
      <dgm:prSet/>
      <dgm:spPr/>
      <dgm:t>
        <a:bodyPr/>
        <a:lstStyle/>
        <a:p>
          <a:endParaRPr lang="ru-RU"/>
        </a:p>
      </dgm:t>
    </dgm:pt>
    <dgm:pt modelId="{E50723EE-6094-403D-A9BA-0462E1AC6FD2}" type="sibTrans" cxnId="{BEF4B3FF-8755-4620-9650-271226CB9961}">
      <dgm:prSet/>
      <dgm:spPr/>
      <dgm:t>
        <a:bodyPr/>
        <a:lstStyle/>
        <a:p>
          <a:endParaRPr lang="ru-RU"/>
        </a:p>
      </dgm:t>
    </dgm:pt>
    <dgm:pt modelId="{60EC2062-01E3-48EB-9DAC-D3256DD7CF5F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эффективности расходования бюджетных средств</a:t>
          </a:r>
        </a:p>
      </dgm:t>
    </dgm:pt>
    <dgm:pt modelId="{D5AB6C50-CF10-47E0-9F0C-8D344EFCD4A7}" type="parTrans" cxnId="{F879977E-9960-40C6-A9A5-71D3969A2930}">
      <dgm:prSet/>
      <dgm:spPr/>
      <dgm:t>
        <a:bodyPr/>
        <a:lstStyle/>
        <a:p>
          <a:endParaRPr lang="ru-RU"/>
        </a:p>
      </dgm:t>
    </dgm:pt>
    <dgm:pt modelId="{F7CBC8F4-197A-466C-8804-D107C1F28AA2}" type="sibTrans" cxnId="{F879977E-9960-40C6-A9A5-71D3969A2930}">
      <dgm:prSet/>
      <dgm:spPr/>
      <dgm:t>
        <a:bodyPr/>
        <a:lstStyle/>
        <a:p>
          <a:endParaRPr lang="ru-RU"/>
        </a:p>
      </dgm:t>
    </dgm:pt>
    <dgm:pt modelId="{F65FB171-2351-4A0A-8575-13A5D12CBC21}">
      <dgm:prSet phldrT="[Текст]" custT="1"/>
      <dgm:spPr>
        <a:solidFill>
          <a:schemeClr val="accent5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Повышение качества финансового менеджмента</a:t>
          </a:r>
        </a:p>
      </dgm:t>
    </dgm:pt>
    <dgm:pt modelId="{200FE0BD-FC0E-44C7-A95C-F3D011106A1A}" type="parTrans" cxnId="{2AB54CF7-1BB5-4E35-B3A5-9EB57C5C38F8}">
      <dgm:prSet/>
      <dgm:spPr/>
      <dgm:t>
        <a:bodyPr/>
        <a:lstStyle/>
        <a:p>
          <a:endParaRPr lang="ru-RU"/>
        </a:p>
      </dgm:t>
    </dgm:pt>
    <dgm:pt modelId="{320C8B3F-F1FA-48A0-82A0-2C97A390EA1C}" type="sibTrans" cxnId="{2AB54CF7-1BB5-4E35-B3A5-9EB57C5C38F8}">
      <dgm:prSet/>
      <dgm:spPr/>
      <dgm:t>
        <a:bodyPr/>
        <a:lstStyle/>
        <a:p>
          <a:endParaRPr lang="ru-RU"/>
        </a:p>
      </dgm:t>
    </dgm:pt>
    <dgm:pt modelId="{6BCE3F0D-D018-45A7-9D3D-E024067599BA}" type="pres">
      <dgm:prSet presAssocID="{51FE9D51-8B5D-4A66-A743-9EECF92DACC0}" presName="compositeShape" presStyleCnt="0">
        <dgm:presLayoutVars>
          <dgm:dir/>
          <dgm:resizeHandles/>
        </dgm:presLayoutVars>
      </dgm:prSet>
      <dgm:spPr/>
    </dgm:pt>
    <dgm:pt modelId="{86D3E103-8A36-45DC-B5C3-CF22D009CA52}" type="pres">
      <dgm:prSet presAssocID="{51FE9D51-8B5D-4A66-A743-9EECF92DACC0}" presName="pyramid" presStyleLbl="node1" presStyleIdx="0" presStyleCn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E398727-EE73-4DB4-A582-3AFBF7DF8B64}" type="pres">
      <dgm:prSet presAssocID="{51FE9D51-8B5D-4A66-A743-9EECF92DACC0}" presName="theList" presStyleCnt="0"/>
      <dgm:spPr/>
    </dgm:pt>
    <dgm:pt modelId="{3CF70D70-AE55-4C94-8AFA-BB59D843C24B}" type="pres">
      <dgm:prSet presAssocID="{634A7CCD-4A3E-4375-8B02-58FCFD4E7809}" presName="aNode" presStyleLbl="fgAcc1" presStyleIdx="0" presStyleCnt="3" custScaleX="157603" custLinFactNeighborX="29517" custLinFactNeighborY="-4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CC1-2B13-45F4-98AD-F6DA9208CA8C}" type="pres">
      <dgm:prSet presAssocID="{634A7CCD-4A3E-4375-8B02-58FCFD4E7809}" presName="aSpace" presStyleCnt="0"/>
      <dgm:spPr/>
    </dgm:pt>
    <dgm:pt modelId="{26D55FEB-4075-445C-B970-88647CC17B89}" type="pres">
      <dgm:prSet presAssocID="{60EC2062-01E3-48EB-9DAC-D3256DD7CF5F}" presName="aNode" presStyleLbl="fgAcc1" presStyleIdx="1" presStyleCnt="3" custScaleX="158140" custLinFactNeighborX="28980" custLinFactNeighborY="2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6C76-7FC1-4A4A-B832-E4F9E11E3257}" type="pres">
      <dgm:prSet presAssocID="{60EC2062-01E3-48EB-9DAC-D3256DD7CF5F}" presName="aSpace" presStyleCnt="0"/>
      <dgm:spPr/>
    </dgm:pt>
    <dgm:pt modelId="{4E953DC2-6933-4277-B628-047DB8510980}" type="pres">
      <dgm:prSet presAssocID="{F65FB171-2351-4A0A-8575-13A5D12CBC21}" presName="aNode" presStyleLbl="fgAcc1" presStyleIdx="2" presStyleCnt="3" custScaleX="158139" custLinFactNeighborX="29517" custLinFactNeighborY="8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05B-9C59-41AC-9E29-B82F51D61071}" type="pres">
      <dgm:prSet presAssocID="{F65FB171-2351-4A0A-8575-13A5D12CBC21}" presName="aSpace" presStyleCnt="0"/>
      <dgm:spPr/>
    </dgm:pt>
  </dgm:ptLst>
  <dgm:cxnLst>
    <dgm:cxn modelId="{731F391B-FE57-4BAA-BED3-EF933393BB62}" type="presOf" srcId="{60EC2062-01E3-48EB-9DAC-D3256DD7CF5F}" destId="{26D55FEB-4075-445C-B970-88647CC17B89}" srcOrd="0" destOrd="0" presId="urn:microsoft.com/office/officeart/2005/8/layout/pyramid2"/>
    <dgm:cxn modelId="{BEF4B3FF-8755-4620-9650-271226CB9961}" srcId="{51FE9D51-8B5D-4A66-A743-9EECF92DACC0}" destId="{634A7CCD-4A3E-4375-8B02-58FCFD4E7809}" srcOrd="0" destOrd="0" parTransId="{D58B3B5C-AD67-404E-BF25-CA72B7CF6567}" sibTransId="{E50723EE-6094-403D-A9BA-0462E1AC6FD2}"/>
    <dgm:cxn modelId="{312225DD-1C9C-446D-8AAC-1FA64C9DBF4B}" type="presOf" srcId="{634A7CCD-4A3E-4375-8B02-58FCFD4E7809}" destId="{3CF70D70-AE55-4C94-8AFA-BB59D843C24B}" srcOrd="0" destOrd="0" presId="urn:microsoft.com/office/officeart/2005/8/layout/pyramid2"/>
    <dgm:cxn modelId="{2AB54CF7-1BB5-4E35-B3A5-9EB57C5C38F8}" srcId="{51FE9D51-8B5D-4A66-A743-9EECF92DACC0}" destId="{F65FB171-2351-4A0A-8575-13A5D12CBC21}" srcOrd="2" destOrd="0" parTransId="{200FE0BD-FC0E-44C7-A95C-F3D011106A1A}" sibTransId="{320C8B3F-F1FA-48A0-82A0-2C97A390EA1C}"/>
    <dgm:cxn modelId="{F879977E-9960-40C6-A9A5-71D3969A2930}" srcId="{51FE9D51-8B5D-4A66-A743-9EECF92DACC0}" destId="{60EC2062-01E3-48EB-9DAC-D3256DD7CF5F}" srcOrd="1" destOrd="0" parTransId="{D5AB6C50-CF10-47E0-9F0C-8D344EFCD4A7}" sibTransId="{F7CBC8F4-197A-466C-8804-D107C1F28AA2}"/>
    <dgm:cxn modelId="{4C2BC47A-EFB7-4C24-BA95-8F08168C6C83}" type="presOf" srcId="{F65FB171-2351-4A0A-8575-13A5D12CBC21}" destId="{4E953DC2-6933-4277-B628-047DB8510980}" srcOrd="0" destOrd="0" presId="urn:microsoft.com/office/officeart/2005/8/layout/pyramid2"/>
    <dgm:cxn modelId="{428977AA-D508-4372-A7D6-66326DCDE404}" type="presOf" srcId="{51FE9D51-8B5D-4A66-A743-9EECF92DACC0}" destId="{6BCE3F0D-D018-45A7-9D3D-E024067599BA}" srcOrd="0" destOrd="0" presId="urn:microsoft.com/office/officeart/2005/8/layout/pyramid2"/>
    <dgm:cxn modelId="{7DA62911-8DB3-45FB-AB95-07FBC7366B4F}" type="presParOf" srcId="{6BCE3F0D-D018-45A7-9D3D-E024067599BA}" destId="{86D3E103-8A36-45DC-B5C3-CF22D009CA52}" srcOrd="0" destOrd="0" presId="urn:microsoft.com/office/officeart/2005/8/layout/pyramid2"/>
    <dgm:cxn modelId="{47852F89-7B90-4BE5-9E5B-D6185F32E1AA}" type="presParOf" srcId="{6BCE3F0D-D018-45A7-9D3D-E024067599BA}" destId="{9E398727-EE73-4DB4-A582-3AFBF7DF8B64}" srcOrd="1" destOrd="0" presId="urn:microsoft.com/office/officeart/2005/8/layout/pyramid2"/>
    <dgm:cxn modelId="{4B1DC9F1-4125-4D3D-89D0-AFCFAD115A4D}" type="presParOf" srcId="{9E398727-EE73-4DB4-A582-3AFBF7DF8B64}" destId="{3CF70D70-AE55-4C94-8AFA-BB59D843C24B}" srcOrd="0" destOrd="0" presId="urn:microsoft.com/office/officeart/2005/8/layout/pyramid2"/>
    <dgm:cxn modelId="{79777D5E-EB62-4624-B968-1EBF1DA5AED9}" type="presParOf" srcId="{9E398727-EE73-4DB4-A582-3AFBF7DF8B64}" destId="{8D822CC1-2B13-45F4-98AD-F6DA9208CA8C}" srcOrd="1" destOrd="0" presId="urn:microsoft.com/office/officeart/2005/8/layout/pyramid2"/>
    <dgm:cxn modelId="{F710A0AA-5109-47F0-88BF-A1EA3480D0EE}" type="presParOf" srcId="{9E398727-EE73-4DB4-A582-3AFBF7DF8B64}" destId="{26D55FEB-4075-445C-B970-88647CC17B89}" srcOrd="2" destOrd="0" presId="urn:microsoft.com/office/officeart/2005/8/layout/pyramid2"/>
    <dgm:cxn modelId="{B960D370-3CB4-43EF-AAFA-2D5B1717124D}" type="presParOf" srcId="{9E398727-EE73-4DB4-A582-3AFBF7DF8B64}" destId="{55C26C76-7FC1-4A4A-B832-E4F9E11E3257}" srcOrd="3" destOrd="0" presId="urn:microsoft.com/office/officeart/2005/8/layout/pyramid2"/>
    <dgm:cxn modelId="{84BB2AE4-AAC1-4578-8A29-DA17E8688079}" type="presParOf" srcId="{9E398727-EE73-4DB4-A582-3AFBF7DF8B64}" destId="{4E953DC2-6933-4277-B628-047DB8510980}" srcOrd="4" destOrd="0" presId="urn:microsoft.com/office/officeart/2005/8/layout/pyramid2"/>
    <dgm:cxn modelId="{DB749D95-C402-4945-84AB-4E3C91B80F0E}" type="presParOf" srcId="{9E398727-EE73-4DB4-A582-3AFBF7DF8B64}" destId="{73B9505B-9C59-41AC-9E29-B82F51D6107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BDA3C-CFA9-436E-8791-36641FDD906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21B52-C407-4FA9-B55D-438C3C7EA774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3,8%</a:t>
          </a:r>
          <a:endParaRPr lang="ru-RU" sz="1400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A63E5A-0ECC-45AB-8FAC-25DD5E75B04E}" type="parTrans" cxnId="{AB49D3C2-9EB2-4CB7-B616-1A60C51D2BCD}">
      <dgm:prSet/>
      <dgm:spPr/>
      <dgm:t>
        <a:bodyPr/>
        <a:lstStyle/>
        <a:p>
          <a:endParaRPr lang="ru-RU"/>
        </a:p>
      </dgm:t>
    </dgm:pt>
    <dgm:pt modelId="{E420E2B8-60ED-4F40-8328-12851C79CC2D}" type="sibTrans" cxnId="{AB49D3C2-9EB2-4CB7-B616-1A60C51D2BCD}">
      <dgm:prSet/>
      <dgm:spPr/>
      <dgm:t>
        <a:bodyPr/>
        <a:lstStyle/>
        <a:p>
          <a:endParaRPr lang="ru-RU"/>
        </a:p>
      </dgm:t>
    </dgm:pt>
    <dgm:pt modelId="{C32F4968-34FC-4802-8686-FA7D40F33954}">
      <dgm:prSet phldrT="[Текст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CC162B-3690-4740-BB13-AEBB83B4B01B}" type="parTrans" cxnId="{D160B3A1-2C7E-4926-851B-B6130F1A88C9}">
      <dgm:prSet/>
      <dgm:spPr/>
      <dgm:t>
        <a:bodyPr/>
        <a:lstStyle/>
        <a:p>
          <a:endParaRPr lang="ru-RU"/>
        </a:p>
      </dgm:t>
    </dgm:pt>
    <dgm:pt modelId="{50672149-85AF-4BC1-8DA2-83A8B5951126}" type="sibTrans" cxnId="{D160B3A1-2C7E-4926-851B-B6130F1A88C9}">
      <dgm:prSet/>
      <dgm:spPr/>
      <dgm:t>
        <a:bodyPr/>
        <a:lstStyle/>
        <a:p>
          <a:endParaRPr lang="ru-RU"/>
        </a:p>
      </dgm:t>
    </dgm:pt>
    <dgm:pt modelId="{BC3B4D35-3D9D-4D97-8062-732BF5C6857D}">
      <dgm:prSet phldrT="[Текст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4,0%</a:t>
          </a:r>
          <a:endParaRPr lang="ru-RU" b="1" dirty="0">
            <a:solidFill>
              <a:schemeClr val="accent5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F98118E-45B1-4F5D-8B6B-9C0C8DFC468A}" type="parTrans" cxnId="{92055C90-EB1C-46F4-8AFB-9D446831289B}">
      <dgm:prSet/>
      <dgm:spPr/>
      <dgm:t>
        <a:bodyPr/>
        <a:lstStyle/>
        <a:p>
          <a:endParaRPr lang="ru-RU"/>
        </a:p>
      </dgm:t>
    </dgm:pt>
    <dgm:pt modelId="{AF03F857-BF17-4924-BAB0-99B4D0556F41}" type="sibTrans" cxnId="{92055C90-EB1C-46F4-8AFB-9D446831289B}">
      <dgm:prSet/>
      <dgm:spPr/>
      <dgm:t>
        <a:bodyPr/>
        <a:lstStyle/>
        <a:p>
          <a:endParaRPr lang="ru-RU"/>
        </a:p>
      </dgm:t>
    </dgm:pt>
    <dgm:pt modelId="{1807C9AD-FDA5-4D43-B66C-B435828B3D5F}" type="pres">
      <dgm:prSet presAssocID="{7DABDA3C-CFA9-436E-8791-36641FDD90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96C0F-CC25-4F63-9CA9-983F8706988E}" type="pres">
      <dgm:prSet presAssocID="{EA321B52-C407-4FA9-B55D-438C3C7EA774}" presName="compNode" presStyleCnt="0"/>
      <dgm:spPr/>
    </dgm:pt>
    <dgm:pt modelId="{9B73576B-33C5-4CD7-A568-FC47A663D1FE}" type="pres">
      <dgm:prSet presAssocID="{EA321B52-C407-4FA9-B55D-438C3C7EA774}" presName="noGeometry" presStyleCnt="0"/>
      <dgm:spPr/>
    </dgm:pt>
    <dgm:pt modelId="{F3134B74-F698-4A04-ADE3-BC045AE4A5D9}" type="pres">
      <dgm:prSet presAssocID="{EA321B52-C407-4FA9-B55D-438C3C7EA774}" presName="childTextVisible" presStyleLbl="bgAccFollowNode1" presStyleIdx="0" presStyleCnt="3" custScaleX="123814" custLinFactNeighborX="21392" custLinFactNeighborY="1578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33C4105-A6CB-4AE8-985C-7B86726356B9}" type="pres">
      <dgm:prSet presAssocID="{EA321B52-C407-4FA9-B55D-438C3C7EA774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D5482FDA-6705-436C-8A42-03B558BDB6EE}" type="pres">
      <dgm:prSet presAssocID="{EA321B52-C407-4FA9-B55D-438C3C7EA774}" presName="parentText" presStyleLbl="node1" presStyleIdx="0" presStyleCnt="3" custLinFactNeighborX="-4339" custLinFactNeighborY="-2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2BB35-507B-4D10-A7B3-17C2AC5A752E}" type="pres">
      <dgm:prSet presAssocID="{EA321B52-C407-4FA9-B55D-438C3C7EA774}" presName="aSpace" presStyleCnt="0"/>
      <dgm:spPr/>
    </dgm:pt>
    <dgm:pt modelId="{E98FE914-F7A6-4E0B-932D-2507E5BBCFFC}" type="pres">
      <dgm:prSet presAssocID="{C32F4968-34FC-4802-8686-FA7D40F33954}" presName="compNode" presStyleCnt="0"/>
      <dgm:spPr/>
    </dgm:pt>
    <dgm:pt modelId="{9FEFDCB5-3FC4-4912-AE46-5489024D6F18}" type="pres">
      <dgm:prSet presAssocID="{C32F4968-34FC-4802-8686-FA7D40F33954}" presName="noGeometry" presStyleCnt="0"/>
      <dgm:spPr/>
    </dgm:pt>
    <dgm:pt modelId="{EFB57B24-4A7A-4142-92FC-81C4BCB3D3D6}" type="pres">
      <dgm:prSet presAssocID="{C32F4968-34FC-4802-8686-FA7D40F33954}" presName="childTextVisible" presStyleLbl="bgAccFollowNode1" presStyleIdx="1" presStyleCnt="3" custScaleX="120985" custLinFactNeighborX="21390" custLinFactNeighborY="28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47203EC-A1C3-4AE1-B1BD-F13E701FB360}" type="pres">
      <dgm:prSet presAssocID="{C32F4968-34FC-4802-8686-FA7D40F33954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84BE9BF1-F7DB-4713-AA79-8E95D84C4641}" type="pres">
      <dgm:prSet presAssocID="{C32F4968-34FC-4802-8686-FA7D40F33954}" presName="parentText" presStyleLbl="node1" presStyleIdx="1" presStyleCnt="3" custLinFactNeighborX="-1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962E-8EBB-464A-8DA6-FC9576EA6B9D}" type="pres">
      <dgm:prSet presAssocID="{C32F4968-34FC-4802-8686-FA7D40F33954}" presName="aSpace" presStyleCnt="0"/>
      <dgm:spPr/>
    </dgm:pt>
    <dgm:pt modelId="{AC631ECF-DE8F-4404-B93C-5AF427BBE1F9}" type="pres">
      <dgm:prSet presAssocID="{BC3B4D35-3D9D-4D97-8062-732BF5C6857D}" presName="compNode" presStyleCnt="0"/>
      <dgm:spPr/>
    </dgm:pt>
    <dgm:pt modelId="{E504BE6A-9B44-40CD-88A3-F69D2D655E58}" type="pres">
      <dgm:prSet presAssocID="{BC3B4D35-3D9D-4D97-8062-732BF5C6857D}" presName="noGeometry" presStyleCnt="0"/>
      <dgm:spPr/>
    </dgm:pt>
    <dgm:pt modelId="{AC1681D6-4DD3-412F-BE16-60E7DBBAF1A7}" type="pres">
      <dgm:prSet presAssocID="{BC3B4D35-3D9D-4D97-8062-732BF5C6857D}" presName="childTextVisible" presStyleLbl="bgAccFollowNode1" presStyleIdx="2" presStyleCnt="3" custScaleX="134263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EDB7313-63FB-436C-8B30-238E6088FADC}" type="pres">
      <dgm:prSet presAssocID="{BC3B4D35-3D9D-4D97-8062-732BF5C6857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0F419CD8-3EB2-48ED-ACD0-87CF1B0357EA}" type="pres">
      <dgm:prSet presAssocID="{BC3B4D35-3D9D-4D97-8062-732BF5C6857D}" presName="parentText" presStyleLbl="node1" presStyleIdx="2" presStyleCnt="3" custLinFactNeighborX="-6978" custLinFactNeighborY="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AF355-9918-437B-97B8-59D75AAE0D52}" type="presOf" srcId="{7DABDA3C-CFA9-436E-8791-36641FDD9060}" destId="{1807C9AD-FDA5-4D43-B66C-B435828B3D5F}" srcOrd="0" destOrd="0" presId="urn:microsoft.com/office/officeart/2005/8/layout/hProcess6"/>
    <dgm:cxn modelId="{92055C90-EB1C-46F4-8AFB-9D446831289B}" srcId="{7DABDA3C-CFA9-436E-8791-36641FDD9060}" destId="{BC3B4D35-3D9D-4D97-8062-732BF5C6857D}" srcOrd="2" destOrd="0" parTransId="{4F98118E-45B1-4F5D-8B6B-9C0C8DFC468A}" sibTransId="{AF03F857-BF17-4924-BAB0-99B4D0556F41}"/>
    <dgm:cxn modelId="{FB4753BD-E489-4E58-AEE9-CB0580193F15}" type="presOf" srcId="{BC3B4D35-3D9D-4D97-8062-732BF5C6857D}" destId="{0F419CD8-3EB2-48ED-ACD0-87CF1B0357EA}" srcOrd="0" destOrd="0" presId="urn:microsoft.com/office/officeart/2005/8/layout/hProcess6"/>
    <dgm:cxn modelId="{D160B3A1-2C7E-4926-851B-B6130F1A88C9}" srcId="{7DABDA3C-CFA9-436E-8791-36641FDD9060}" destId="{C32F4968-34FC-4802-8686-FA7D40F33954}" srcOrd="1" destOrd="0" parTransId="{95CC162B-3690-4740-BB13-AEBB83B4B01B}" sibTransId="{50672149-85AF-4BC1-8DA2-83A8B5951126}"/>
    <dgm:cxn modelId="{0A43D586-8EA3-4A1E-8E78-082FD741AB3F}" type="presOf" srcId="{C32F4968-34FC-4802-8686-FA7D40F33954}" destId="{84BE9BF1-F7DB-4713-AA79-8E95D84C4641}" srcOrd="0" destOrd="0" presId="urn:microsoft.com/office/officeart/2005/8/layout/hProcess6"/>
    <dgm:cxn modelId="{AB49D3C2-9EB2-4CB7-B616-1A60C51D2BCD}" srcId="{7DABDA3C-CFA9-436E-8791-36641FDD9060}" destId="{EA321B52-C407-4FA9-B55D-438C3C7EA774}" srcOrd="0" destOrd="0" parTransId="{91A63E5A-0ECC-45AB-8FAC-25DD5E75B04E}" sibTransId="{E420E2B8-60ED-4F40-8328-12851C79CC2D}"/>
    <dgm:cxn modelId="{E7B8B35D-E7CF-4AE4-8A4A-D200733EEDB4}" type="presOf" srcId="{EA321B52-C407-4FA9-B55D-438C3C7EA774}" destId="{D5482FDA-6705-436C-8A42-03B558BDB6EE}" srcOrd="0" destOrd="0" presId="urn:microsoft.com/office/officeart/2005/8/layout/hProcess6"/>
    <dgm:cxn modelId="{68D360C7-BA82-4DC4-8443-C5C88FCF5AF7}" type="presParOf" srcId="{1807C9AD-FDA5-4D43-B66C-B435828B3D5F}" destId="{72096C0F-CC25-4F63-9CA9-983F8706988E}" srcOrd="0" destOrd="0" presId="urn:microsoft.com/office/officeart/2005/8/layout/hProcess6"/>
    <dgm:cxn modelId="{5E5BE21C-1E06-4AEE-85BF-36CCA725DE9C}" type="presParOf" srcId="{72096C0F-CC25-4F63-9CA9-983F8706988E}" destId="{9B73576B-33C5-4CD7-A568-FC47A663D1FE}" srcOrd="0" destOrd="0" presId="urn:microsoft.com/office/officeart/2005/8/layout/hProcess6"/>
    <dgm:cxn modelId="{712AE691-F708-40B5-BA85-D738299EA921}" type="presParOf" srcId="{72096C0F-CC25-4F63-9CA9-983F8706988E}" destId="{F3134B74-F698-4A04-ADE3-BC045AE4A5D9}" srcOrd="1" destOrd="0" presId="urn:microsoft.com/office/officeart/2005/8/layout/hProcess6"/>
    <dgm:cxn modelId="{6323EC9B-B4EC-4A35-9346-213A307363DE}" type="presParOf" srcId="{72096C0F-CC25-4F63-9CA9-983F8706988E}" destId="{533C4105-A6CB-4AE8-985C-7B86726356B9}" srcOrd="2" destOrd="0" presId="urn:microsoft.com/office/officeart/2005/8/layout/hProcess6"/>
    <dgm:cxn modelId="{AB6225A6-8DA6-4206-8286-45DCA93DD913}" type="presParOf" srcId="{72096C0F-CC25-4F63-9CA9-983F8706988E}" destId="{D5482FDA-6705-436C-8A42-03B558BDB6EE}" srcOrd="3" destOrd="0" presId="urn:microsoft.com/office/officeart/2005/8/layout/hProcess6"/>
    <dgm:cxn modelId="{B8DBEF6E-C163-40C1-804E-0A8C6AF567FD}" type="presParOf" srcId="{1807C9AD-FDA5-4D43-B66C-B435828B3D5F}" destId="{04A2BB35-507B-4D10-A7B3-17C2AC5A752E}" srcOrd="1" destOrd="0" presId="urn:microsoft.com/office/officeart/2005/8/layout/hProcess6"/>
    <dgm:cxn modelId="{13A89C1D-BF65-4A19-954D-9C9D89F7BF1B}" type="presParOf" srcId="{1807C9AD-FDA5-4D43-B66C-B435828B3D5F}" destId="{E98FE914-F7A6-4E0B-932D-2507E5BBCFFC}" srcOrd="2" destOrd="0" presId="urn:microsoft.com/office/officeart/2005/8/layout/hProcess6"/>
    <dgm:cxn modelId="{6B977296-65FD-42E7-A0D1-A44F118D0FC3}" type="presParOf" srcId="{E98FE914-F7A6-4E0B-932D-2507E5BBCFFC}" destId="{9FEFDCB5-3FC4-4912-AE46-5489024D6F18}" srcOrd="0" destOrd="0" presId="urn:microsoft.com/office/officeart/2005/8/layout/hProcess6"/>
    <dgm:cxn modelId="{19A75025-1C72-497D-B85E-EF5C279C1746}" type="presParOf" srcId="{E98FE914-F7A6-4E0B-932D-2507E5BBCFFC}" destId="{EFB57B24-4A7A-4142-92FC-81C4BCB3D3D6}" srcOrd="1" destOrd="0" presId="urn:microsoft.com/office/officeart/2005/8/layout/hProcess6"/>
    <dgm:cxn modelId="{DF843B6B-E090-4BE9-BB1E-51CA57201108}" type="presParOf" srcId="{E98FE914-F7A6-4E0B-932D-2507E5BBCFFC}" destId="{447203EC-A1C3-4AE1-B1BD-F13E701FB360}" srcOrd="2" destOrd="0" presId="urn:microsoft.com/office/officeart/2005/8/layout/hProcess6"/>
    <dgm:cxn modelId="{EB0925D1-57B8-4491-B85F-CCB313A9D0FD}" type="presParOf" srcId="{E98FE914-F7A6-4E0B-932D-2507E5BBCFFC}" destId="{84BE9BF1-F7DB-4713-AA79-8E95D84C4641}" srcOrd="3" destOrd="0" presId="urn:microsoft.com/office/officeart/2005/8/layout/hProcess6"/>
    <dgm:cxn modelId="{CDCD9D42-AE3E-4624-94EA-C1EE8B6787EB}" type="presParOf" srcId="{1807C9AD-FDA5-4D43-B66C-B435828B3D5F}" destId="{4B24962E-8EBB-464A-8DA6-FC9576EA6B9D}" srcOrd="3" destOrd="0" presId="urn:microsoft.com/office/officeart/2005/8/layout/hProcess6"/>
    <dgm:cxn modelId="{F9D532F1-3601-4375-9AA5-5A90C03F29EC}" type="presParOf" srcId="{1807C9AD-FDA5-4D43-B66C-B435828B3D5F}" destId="{AC631ECF-DE8F-4404-B93C-5AF427BBE1F9}" srcOrd="4" destOrd="0" presId="urn:microsoft.com/office/officeart/2005/8/layout/hProcess6"/>
    <dgm:cxn modelId="{687E8864-D0A8-491E-AE97-E75054C9BCF5}" type="presParOf" srcId="{AC631ECF-DE8F-4404-B93C-5AF427BBE1F9}" destId="{E504BE6A-9B44-40CD-88A3-F69D2D655E58}" srcOrd="0" destOrd="0" presId="urn:microsoft.com/office/officeart/2005/8/layout/hProcess6"/>
    <dgm:cxn modelId="{FEC3EF8F-A7E6-407F-BC7A-3A92A12D9ED1}" type="presParOf" srcId="{AC631ECF-DE8F-4404-B93C-5AF427BBE1F9}" destId="{AC1681D6-4DD3-412F-BE16-60E7DBBAF1A7}" srcOrd="1" destOrd="0" presId="urn:microsoft.com/office/officeart/2005/8/layout/hProcess6"/>
    <dgm:cxn modelId="{E508D60E-B781-43E8-B3AD-4AB80AFB00A2}" type="presParOf" srcId="{AC631ECF-DE8F-4404-B93C-5AF427BBE1F9}" destId="{DEDB7313-63FB-436C-8B30-238E6088FADC}" srcOrd="2" destOrd="0" presId="urn:microsoft.com/office/officeart/2005/8/layout/hProcess6"/>
    <dgm:cxn modelId="{ED459FB5-535F-437D-9E43-4E1A5F9BE09F}" type="presParOf" srcId="{AC631ECF-DE8F-4404-B93C-5AF427BBE1F9}" destId="{0F419CD8-3EB2-48ED-ACD0-87CF1B0357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CAE6-1C79-4F85-9A97-3925C9C80EB4}">
      <dsp:nvSpPr>
        <dsp:cNvPr id="0" name=""/>
        <dsp:cNvSpPr/>
      </dsp:nvSpPr>
      <dsp:spPr>
        <a:xfrm>
          <a:off x="4419081" y="0"/>
          <a:ext cx="4357038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НАЛОГОВАЯ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08341" y="859631"/>
        <a:ext cx="2178519" cy="859630"/>
      </dsp:txXfrm>
    </dsp:sp>
    <dsp:sp modelId="{D9B96C54-C9AC-4741-B40E-1334AAF7151A}">
      <dsp:nvSpPr>
        <dsp:cNvPr id="0" name=""/>
        <dsp:cNvSpPr/>
      </dsp:nvSpPr>
      <dsp:spPr>
        <a:xfrm>
          <a:off x="2370108" y="1719261"/>
          <a:ext cx="4061617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БЮДЖЕТНАЯ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85512" y="2578892"/>
        <a:ext cx="2030809" cy="859630"/>
      </dsp:txXfrm>
    </dsp:sp>
    <dsp:sp modelId="{A7BCB755-12FF-4087-9649-9D593D76CB33}">
      <dsp:nvSpPr>
        <dsp:cNvPr id="0" name=""/>
        <dsp:cNvSpPr/>
      </dsp:nvSpPr>
      <dsp:spPr>
        <a:xfrm rot="10800000">
          <a:off x="5737970" y="1719261"/>
          <a:ext cx="1719261" cy="1719261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6167785" y="1719261"/>
        <a:ext cx="859631" cy="859630"/>
      </dsp:txXfrm>
    </dsp:sp>
    <dsp:sp modelId="{0EF4FA56-48CD-4DF3-93C5-B7F54A0919DF}">
      <dsp:nvSpPr>
        <dsp:cNvPr id="0" name=""/>
        <dsp:cNvSpPr/>
      </dsp:nvSpPr>
      <dsp:spPr>
        <a:xfrm>
          <a:off x="6800576" y="1719261"/>
          <a:ext cx="3998314" cy="1719261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ДОЛГОВАЯ ПОЛИТИКА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800155" y="2578892"/>
        <a:ext cx="1999157" cy="859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1631955" y="0"/>
          <a:ext cx="5461000" cy="5461000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4387853" y="489482"/>
          <a:ext cx="5594354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инвестиционной активности хозяйствующих субъектов</a:t>
          </a:r>
          <a:endParaRPr lang="ru-RU" sz="2000" kern="1200" dirty="0"/>
        </a:p>
      </dsp:txBody>
      <dsp:txXfrm>
        <a:off x="4435234" y="536863"/>
        <a:ext cx="5499592" cy="875845"/>
      </dsp:txXfrm>
    </dsp:sp>
    <dsp:sp modelId="{26D55FEB-4075-445C-B970-88647CC17B89}">
      <dsp:nvSpPr>
        <dsp:cNvPr id="0" name=""/>
        <dsp:cNvSpPr/>
      </dsp:nvSpPr>
      <dsp:spPr>
        <a:xfrm>
          <a:off x="4359261" y="1667141"/>
          <a:ext cx="5613416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расходов</a:t>
          </a:r>
        </a:p>
      </dsp:txBody>
      <dsp:txXfrm>
        <a:off x="4406642" y="1714522"/>
        <a:ext cx="5518654" cy="875845"/>
      </dsp:txXfrm>
    </dsp:sp>
    <dsp:sp modelId="{4E953DC2-6933-4277-B628-047DB8510980}">
      <dsp:nvSpPr>
        <dsp:cNvPr id="0" name=""/>
        <dsp:cNvSpPr/>
      </dsp:nvSpPr>
      <dsp:spPr>
        <a:xfrm>
          <a:off x="4378340" y="2749549"/>
          <a:ext cx="5613381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Совершенствование администрирования налоговых и неналоговых доходов</a:t>
          </a:r>
        </a:p>
      </dsp:txBody>
      <dsp:txXfrm>
        <a:off x="4425721" y="2796930"/>
        <a:ext cx="5518619" cy="875845"/>
      </dsp:txXfrm>
    </dsp:sp>
    <dsp:sp modelId="{6C7978A6-8AEA-4A05-ABB1-78B7426E7812}">
      <dsp:nvSpPr>
        <dsp:cNvPr id="0" name=""/>
        <dsp:cNvSpPr/>
      </dsp:nvSpPr>
      <dsp:spPr>
        <a:xfrm>
          <a:off x="4362491" y="3860533"/>
          <a:ext cx="5664176" cy="970607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управления муниципальными активами</a:t>
          </a:r>
        </a:p>
      </dsp:txBody>
      <dsp:txXfrm>
        <a:off x="4409872" y="3907914"/>
        <a:ext cx="5569414" cy="87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E103-8A36-45DC-B5C3-CF22D009CA52}">
      <dsp:nvSpPr>
        <dsp:cNvPr id="0" name=""/>
        <dsp:cNvSpPr/>
      </dsp:nvSpPr>
      <dsp:spPr>
        <a:xfrm>
          <a:off x="1644645" y="0"/>
          <a:ext cx="5461000" cy="5461000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70D70-AE55-4C94-8AFA-BB59D843C24B}">
      <dsp:nvSpPr>
        <dsp:cNvPr id="0" name=""/>
        <dsp:cNvSpPr/>
      </dsp:nvSpPr>
      <dsp:spPr>
        <a:xfrm>
          <a:off x="4400543" y="472916"/>
          <a:ext cx="5594354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Концентрация ресурсов на достижении результатов мероприятий муниципальных программ</a:t>
          </a:r>
          <a:endParaRPr lang="ru-RU" sz="2000" kern="1200" dirty="0"/>
        </a:p>
      </dsp:txBody>
      <dsp:txXfrm>
        <a:off x="4463648" y="536021"/>
        <a:ext cx="5468144" cy="1166511"/>
      </dsp:txXfrm>
    </dsp:sp>
    <dsp:sp modelId="{26D55FEB-4075-445C-B970-88647CC17B89}">
      <dsp:nvSpPr>
        <dsp:cNvPr id="0" name=""/>
        <dsp:cNvSpPr/>
      </dsp:nvSpPr>
      <dsp:spPr>
        <a:xfrm>
          <a:off x="4371951" y="2041402"/>
          <a:ext cx="5613416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расходования бюджетных средств</a:t>
          </a:r>
        </a:p>
      </dsp:txBody>
      <dsp:txXfrm>
        <a:off x="4435056" y="2104507"/>
        <a:ext cx="5487206" cy="1166511"/>
      </dsp:txXfrm>
    </dsp:sp>
    <dsp:sp modelId="{4E953DC2-6933-4277-B628-047DB8510980}">
      <dsp:nvSpPr>
        <dsp:cNvPr id="0" name=""/>
        <dsp:cNvSpPr/>
      </dsp:nvSpPr>
      <dsp:spPr>
        <a:xfrm>
          <a:off x="4391030" y="3597327"/>
          <a:ext cx="5613381" cy="1292721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качества финансового менеджмента</a:t>
          </a:r>
        </a:p>
      </dsp:txBody>
      <dsp:txXfrm>
        <a:off x="4454135" y="3660432"/>
        <a:ext cx="5487171" cy="1166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0.18798</cdr:x>
      <cdr:y>0.2509</cdr:y>
    </cdr:from>
    <cdr:to>
      <cdr:x>0.45736</cdr:x>
      <cdr:y>0.48912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3926" y="1130733"/>
          <a:ext cx="1323974" cy="107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cs typeface="Arial" charset="0"/>
            </a:rPr>
            <a:t>890,4  </a:t>
          </a:r>
          <a:endParaRPr lang="ru-RU" sz="2400" b="1" kern="1200" dirty="0">
            <a:solidFill>
              <a:schemeClr val="accent6">
                <a:lumMod val="50000"/>
              </a:schemeClr>
            </a:solidFill>
            <a:cs typeface="Arial" charset="0"/>
          </a:endParaRPr>
        </a:p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cs typeface="Arial" charset="0"/>
            </a:rPr>
            <a:t>     17%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0.28333</cdr:x>
      <cdr:y>0.15736</cdr:y>
    </cdr:from>
    <cdr:to>
      <cdr:x>0.38776</cdr:x>
      <cdr:y>0.27738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754245" y="590552"/>
          <a:ext cx="1015172" cy="4504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278,8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0.83018</cdr:x>
      <cdr:y>0.13706</cdr:y>
    </cdr:from>
    <cdr:to>
      <cdr:x>0.9346</cdr:x>
      <cdr:y>0.25028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070257" y="514351"/>
          <a:ext cx="1015075" cy="42491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291,3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0.69269</cdr:x>
      <cdr:y>0.13452</cdr:y>
    </cdr:from>
    <cdr:to>
      <cdr:x>0.79712</cdr:x>
      <cdr:y>0.24112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7079479" y="504826"/>
          <a:ext cx="1067308" cy="40004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306,3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0.55463</cdr:x>
      <cdr:y>0.16244</cdr:y>
    </cdr:from>
    <cdr:to>
      <cdr:x>0.65905</cdr:x>
      <cdr:y>0.28073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668479" y="609601"/>
          <a:ext cx="1067206" cy="44392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288,7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0.41912</cdr:x>
      <cdr:y>0.16498</cdr:y>
    </cdr:from>
    <cdr:to>
      <cdr:x>0.52354</cdr:x>
      <cdr:y>0.27607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4283531" y="619127"/>
          <a:ext cx="1067206" cy="41691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E75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</a:pPr>
          <a:r>
            <a: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rPr>
            <a:t>301,3</a:t>
          </a:r>
          <a:endParaRPr lang="ru-RU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0.05126</cdr:x>
      <cdr:y>0.75381</cdr:y>
    </cdr:from>
    <cdr:to>
      <cdr:x>0.27679</cdr:x>
      <cdr:y>0.88585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523875" y="2828926"/>
          <a:ext cx="2305050" cy="495535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Уличное </a:t>
          </a:r>
          <a:r>
            <a:rPr lang="ru-RU" sz="1100" b="1" dirty="0">
              <a:solidFill>
                <a:schemeClr val="tx1"/>
              </a:solidFill>
            </a:rPr>
            <a:t>освещение</a:t>
          </a:r>
        </a:p>
      </cdr:txBody>
    </cdr:sp>
  </cdr:relSizeAnchor>
  <cdr:relSizeAnchor xmlns:cdr="http://schemas.openxmlformats.org/drawingml/2006/chartDrawing">
    <cdr:from>
      <cdr:x>0.05126</cdr:x>
      <cdr:y>0.59044</cdr:y>
    </cdr:from>
    <cdr:to>
      <cdr:x>0.27679</cdr:x>
      <cdr:y>0.72056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523875" y="2215832"/>
          <a:ext cx="2305050" cy="488321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Санитарная очистка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0.05126</cdr:x>
      <cdr:y>0.44906</cdr:y>
    </cdr:from>
    <cdr:to>
      <cdr:x>0.27679</cdr:x>
      <cdr:y>0.55838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23875" y="1685262"/>
          <a:ext cx="2305050" cy="410239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Озеленение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0.05126</cdr:x>
      <cdr:y>0.34612</cdr:y>
    </cdr:from>
    <cdr:to>
      <cdr:x>0.27866</cdr:x>
      <cdr:y>0.43336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523875" y="1298943"/>
          <a:ext cx="2324100" cy="327399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900"/>
            </a:lnSpc>
            <a:defRPr/>
          </a:pPr>
          <a:r>
            <a:rPr lang="ru-RU" sz="900" b="1" dirty="0" smtClean="0">
              <a:solidFill>
                <a:schemeClr val="tx1"/>
              </a:solidFill>
            </a:rPr>
            <a:t> </a:t>
          </a:r>
          <a:r>
            <a:rPr lang="ru-RU" sz="900" b="1" dirty="0" smtClean="0">
              <a:solidFill>
                <a:schemeClr val="bg1"/>
              </a:solidFill>
            </a:rPr>
            <a:t>Содержание мест захоронения</a:t>
          </a:r>
          <a:endParaRPr lang="ru-RU" sz="9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0.05126</cdr:x>
      <cdr:y>0.22469</cdr:y>
    </cdr:from>
    <cdr:to>
      <cdr:x>0.27679</cdr:x>
      <cdr:y>0.33259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523875" y="843228"/>
          <a:ext cx="2305050" cy="404932"/>
        </a:xfrm>
        <a:prstGeom xmlns:a="http://schemas.openxmlformats.org/drawingml/2006/main" prst="roundRect">
          <a:avLst>
            <a:gd name="adj" fmla="val 32849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800"/>
            </a:lnSpc>
            <a:defRPr/>
          </a:pPr>
          <a:r>
            <a:rPr lang="ru-RU" sz="1100" b="1" dirty="0" smtClean="0">
              <a:solidFill>
                <a:schemeClr val="tx1"/>
              </a:solidFill>
            </a:rPr>
            <a:t> Прочее благоустройство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0.35625</cdr:x>
      <cdr:y>0.30454</cdr:y>
    </cdr:from>
    <cdr:to>
      <cdr:x>0.42396</cdr:x>
      <cdr:y>0.38585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57550" y="1900000"/>
          <a:ext cx="619124" cy="5072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2D2D8A">
                  <a:lumMod val="75000"/>
                </a:srgbClr>
              </a:solidFill>
              <a:latin typeface="Arial"/>
            </a:rPr>
            <a:t>870</a:t>
          </a:r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2134" tIns="46067" rIns="92134" bIns="460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28.12.2019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2134" tIns="46067" rIns="92134" bIns="460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28.12.2019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28.12.2019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hart" Target="../charts/chart17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9.jpe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35.xml"/><Relationship Id="rId11" Type="http://schemas.openxmlformats.org/officeDocument/2006/relationships/chart" Target="../charts/chart29.xml"/><Relationship Id="rId5" Type="http://schemas.openxmlformats.org/officeDocument/2006/relationships/tags" Target="../tags/tag32.xml"/><Relationship Id="rId10" Type="http://schemas.openxmlformats.org/officeDocument/2006/relationships/chart" Target="../charts/chart28.xml"/><Relationship Id="rId4" Type="http://schemas.openxmlformats.org/officeDocument/2006/relationships/tags" Target="../tags/tag31.xml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32.xml"/><Relationship Id="rId5" Type="http://schemas.openxmlformats.org/officeDocument/2006/relationships/image" Target="../media/image6.png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49225" y="33886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369" y="1664494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БЮДЖЕТ 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2020 год и плановый период 2021-2022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годов 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5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 </a:t>
            </a:r>
            <a:r>
              <a:rPr lang="ru-RU" sz="25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Думы города Пятигорска от 24 декабря 2019г. №34-42 РД «О бюджете города-курорта Пятигорска на 2020 год и плановый период 2021 и 2022 годов</a:t>
            </a:r>
            <a:r>
              <a:rPr lang="ru-RU" sz="25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  <a:endParaRPr lang="en-US" sz="25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9369" y="942975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43024" y="266700"/>
            <a:ext cx="7800975" cy="8572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Структура и динамика поступлений неналоговых доходов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43225" y="1600199"/>
          <a:ext cx="4314825" cy="102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171451" y="2419350"/>
          <a:ext cx="3943351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01930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неналоговых доходов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0" y="42291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177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971800" y="2019300"/>
          <a:ext cx="6334125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90849" y="6183630"/>
          <a:ext cx="42291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19"/>
                <a:gridCol w="962121"/>
                <a:gridCol w="845820"/>
                <a:gridCol w="845820"/>
                <a:gridCol w="84582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2019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2020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2021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2022</a:t>
                      </a:r>
                      <a:endParaRPr lang="ru-RU" sz="13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5329237" y="790575"/>
          <a:ext cx="3986213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14325"/>
            <a:ext cx="8229600" cy="7810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и динамика безвозмездных поступления</a:t>
            </a:r>
            <a:endParaRPr lang="ru-RU" sz="2800" b="1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23825" y="1952626"/>
          <a:ext cx="489585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57900" y="4895850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безвозмездных поступлений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00" y="2790825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2721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9551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-133349" y="2647950"/>
          <a:ext cx="5915024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02826"/>
              </p:ext>
            </p:extLst>
          </p:nvPr>
        </p:nvGraphicFramePr>
        <p:xfrm>
          <a:off x="1" y="1361513"/>
          <a:ext cx="9144001" cy="5496486"/>
        </p:xfrm>
        <a:graphic>
          <a:graphicData uri="http://schemas.openxmlformats.org/drawingml/2006/table">
            <a:tbl>
              <a:tblPr firstRow="1" bandRow="1"/>
              <a:tblGrid>
                <a:gridCol w="4105274"/>
                <a:gridCol w="1828800"/>
                <a:gridCol w="1590675"/>
                <a:gridCol w="1619252"/>
              </a:tblGrid>
              <a:tr h="1263479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505392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0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4507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3721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3859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53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53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2721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2220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475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l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5081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3866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4004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53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4866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3833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3873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5392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</a:t>
                      </a:r>
                      <a:endParaRPr kumimoji="0" lang="ru-RU" b="0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4750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ДЕФИЦИТ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-574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-145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-145</a:t>
                      </a:r>
                      <a:endParaRPr kumimoji="0" lang="ru-RU" sz="2000" b="1" i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проекта бюджета</a:t>
            </a:r>
            <a:endParaRPr lang="ru-RU" sz="2800" b="1" dirty="0"/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0" y="2874318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228599"/>
            <a:ext cx="8229600" cy="866775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Динамика и программная структура расходов бюджета</a:t>
            </a:r>
            <a:endParaRPr lang="ru-RU" sz="28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92664917"/>
              </p:ext>
            </p:extLst>
          </p:nvPr>
        </p:nvGraphicFramePr>
        <p:xfrm>
          <a:off x="0" y="2466975"/>
          <a:ext cx="91440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05325" y="1304926"/>
          <a:ext cx="4638675" cy="555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751136" y="3108196"/>
            <a:ext cx="2384928" cy="14798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рограммные расходы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программ – 99,2%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8100" y="3115360"/>
            <a:ext cx="1724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Думы города Пятигорска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62851" y="4315510"/>
            <a:ext cx="1581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отдельные  гос.полномочия переданные администрации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91254" y="3911084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0,8%</a:t>
            </a:r>
            <a:endParaRPr lang="ru-RU" sz="2000" dirty="0"/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1343025"/>
          <a:ext cx="9144000" cy="115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1252" y="1924049"/>
          <a:ext cx="6648448" cy="4752975"/>
        </p:xfrm>
        <a:graphic>
          <a:graphicData uri="http://schemas.openxmlformats.org/drawingml/2006/table">
            <a:tbl>
              <a:tblPr/>
              <a:tblGrid>
                <a:gridCol w="1372946"/>
                <a:gridCol w="1194276"/>
                <a:gridCol w="1711482"/>
                <a:gridCol w="1850077"/>
                <a:gridCol w="519667"/>
              </a:tblGrid>
              <a:tr h="989340">
                <a:tc row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"Образование"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"Современная школа"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 элементами реставрации здания МОУ Гимназия №11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51,7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3986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"Демография"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"Финансовая поддержка семей при рождении детей"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Ежемесячные денежные выплаты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184,9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0970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"Спорт норма жизни"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спортивной школы олимпийского резерва №2 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60,3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3986">
                <a:tc row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"Жилье и городская среда"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парка  Емануэлевский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4693"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устойчивого сокращения непригодного для проживания жилищного фонда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жилья для переселения из ветхого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аварийного жилья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52,3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Национальные проекты в 2020 году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75" y="1419225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2550" y="1409700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проекты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9425" y="1466850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2925" y="1428750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2020 г. млн. руб.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43175" y="3171825"/>
            <a:ext cx="1095375" cy="52387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296,9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14600" y="5857875"/>
            <a:ext cx="1095375" cy="52387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136,1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099" y="2533650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капитал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3626" y="5076825"/>
            <a:ext cx="1381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Комфортная среда для жизни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923925" y="2628899"/>
          <a:ext cx="4181476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6750" y="3543300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433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1000125" y="2423785"/>
            <a:ext cx="1400174" cy="443240"/>
          </a:xfrm>
          <a:prstGeom prst="bentConnector3">
            <a:avLst>
              <a:gd name="adj1" fmla="val -340"/>
            </a:avLst>
          </a:prstGeom>
          <a:ln w="698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1766890" y="4652965"/>
            <a:ext cx="1000122" cy="228598"/>
          </a:xfrm>
          <a:prstGeom prst="bentConnector3">
            <a:avLst>
              <a:gd name="adj1" fmla="val 97620"/>
            </a:avLst>
          </a:prstGeom>
          <a:ln w="57150">
            <a:solidFill>
              <a:schemeClr val="tx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8100" y="5400675"/>
            <a:ext cx="1095375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428,4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100" y="6143625"/>
            <a:ext cx="1085850" cy="504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4,8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8701" y="5410200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ежбюджетные трансферты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09675" y="608784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местный бюджет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2020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62911"/>
              </p:ext>
            </p:extLst>
          </p:nvPr>
        </p:nvGraphicFramePr>
        <p:xfrm>
          <a:off x="1" y="1390651"/>
          <a:ext cx="9144000" cy="546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573"/>
                <a:gridCol w="1181100"/>
                <a:gridCol w="1095375"/>
                <a:gridCol w="1133475"/>
                <a:gridCol w="1133477"/>
              </a:tblGrid>
              <a:tr h="46253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Контингент получателей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(тыс. руб.)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2943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2637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9493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7333,2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5173,2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6533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2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63415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6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42503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150</a:t>
                      </a:r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70763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ВСЕГО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9946,6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7686,8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5426,8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950" y="250085"/>
            <a:ext cx="78581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Повышение оплаты труда работников муниципальных учреждений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38109612"/>
              </p:ext>
            </p:extLst>
          </p:nvPr>
        </p:nvGraphicFramePr>
        <p:xfrm>
          <a:off x="3600450" y="3657600"/>
          <a:ext cx="5543550" cy="13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109612"/>
              </p:ext>
            </p:extLst>
          </p:nvPr>
        </p:nvGraphicFramePr>
        <p:xfrm>
          <a:off x="3609975" y="2105025"/>
          <a:ext cx="5324475" cy="15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57750" y="3524250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МРОТ, руб.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2686051" y="4768850"/>
          <a:ext cx="6457950" cy="236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67100" y="5791200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01.10.2020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9275" y="5819775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01.10.2021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4775" y="5791200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01.10.2022 г.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933950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Прочий персонал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875" y="1552576"/>
            <a:ext cx="48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Среднемесячный доход от трудовой деятельности целевых категорий (руб.)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87636106"/>
              </p:ext>
            </p:extLst>
          </p:nvPr>
        </p:nvGraphicFramePr>
        <p:xfrm>
          <a:off x="0" y="2066926"/>
          <a:ext cx="3800475" cy="386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3670526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13,8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453" y="3230122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21,2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1502" y="2853016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3,01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18" name="Группа 41"/>
          <p:cNvGrpSpPr/>
          <p:nvPr/>
        </p:nvGrpSpPr>
        <p:grpSpPr>
          <a:xfrm>
            <a:off x="704852" y="4629150"/>
            <a:ext cx="2804168" cy="1301080"/>
            <a:chOff x="4714082" y="4501364"/>
            <a:chExt cx="1167405" cy="92869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44"/>
          <p:cNvGrpSpPr/>
          <p:nvPr/>
        </p:nvGrpSpPr>
        <p:grpSpPr>
          <a:xfrm rot="5400000">
            <a:off x="2145518" y="1440256"/>
            <a:ext cx="361950" cy="2701143"/>
            <a:chOff x="4714082" y="4501364"/>
            <a:chExt cx="1167405" cy="92869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47"/>
          <p:cNvGrpSpPr/>
          <p:nvPr/>
        </p:nvGrpSpPr>
        <p:grpSpPr>
          <a:xfrm>
            <a:off x="3048000" y="4453811"/>
            <a:ext cx="861070" cy="146764"/>
            <a:chOff x="4714082" y="4501364"/>
            <a:chExt cx="1167405" cy="92869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0" y="172996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оплаты труда работников муниципальных учреждений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2020 году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млн. руб.)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2020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-209551" y="1476375"/>
          <a:ext cx="4429126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1588462" y="1138386"/>
            <a:ext cx="1652974" cy="23329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784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+807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861450" y="39588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74%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63233" y="3453969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  <a:cs typeface="+mn-cs"/>
              </a:rPr>
              <a:t>3742</a:t>
            </a:r>
            <a:endParaRPr lang="ru-RU" alt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71637" y="1002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781425" y="2057400"/>
          <a:ext cx="53625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кругленный прямоугольник 109"/>
          <p:cNvSpPr/>
          <p:nvPr/>
        </p:nvSpPr>
        <p:spPr>
          <a:xfrm>
            <a:off x="0" y="2781300"/>
            <a:ext cx="3589194" cy="676274"/>
          </a:xfrm>
          <a:prstGeom prst="roundRect">
            <a:avLst>
              <a:gd name="adj" fmla="val 50000"/>
            </a:avLst>
          </a:prstGeom>
          <a:solidFill>
            <a:srgbClr val="FFFFCC">
              <a:alpha val="3098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249045" y="490992"/>
            <a:ext cx="2685155" cy="6367008"/>
            <a:chOff x="5220072" y="-33295"/>
            <a:chExt cx="3984150" cy="640970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20072" y="3645024"/>
              <a:ext cx="3796013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371319">
              <a:off x="7444601" y="3889731"/>
              <a:ext cx="1759621" cy="6032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73913">
              <a:off x="7409397" y="4100456"/>
              <a:ext cx="1745731" cy="247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100, 662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33492" y="4795108"/>
              <a:ext cx="3696345" cy="57439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568465" y="4924274"/>
              <a:ext cx="1443699" cy="40004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51, 751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70739" y="5563712"/>
              <a:ext cx="3696345" cy="58544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749211" y="5641194"/>
              <a:ext cx="1445968" cy="39119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48, 911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58624" y="4996677"/>
              <a:ext cx="2729017" cy="360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/>
                <a:t>Гимназия</a:t>
              </a:r>
              <a:r>
                <a:rPr lang="ru-RU" sz="1600" dirty="0" smtClean="0"/>
                <a:t> 11</a:t>
              </a:r>
              <a:endParaRPr lang="ru-RU" sz="16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35025" y="5608291"/>
              <a:ext cx="2553756" cy="70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400" dirty="0" smtClean="0"/>
                <a:t>Детский сад в станице Константиновская</a:t>
              </a:r>
              <a:endParaRPr lang="ru-RU" sz="1400" dirty="0"/>
            </a:p>
          </p:txBody>
        </p:sp>
        <p:sp>
          <p:nvSpPr>
            <p:cNvPr id="25" name="Стрелка вправо 24"/>
            <p:cNvSpPr/>
            <p:nvPr/>
          </p:nvSpPr>
          <p:spPr>
            <a:xfrm rot="16200000" flipH="1">
              <a:off x="5685887" y="1245832"/>
              <a:ext cx="3597461" cy="1039207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Группа 77"/>
          <p:cNvGrpSpPr/>
          <p:nvPr/>
        </p:nvGrpSpPr>
        <p:grpSpPr>
          <a:xfrm>
            <a:off x="0" y="1282953"/>
            <a:ext cx="4733822" cy="3298571"/>
            <a:chOff x="117857" y="1210916"/>
            <a:chExt cx="5161493" cy="273139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17857" y="1210916"/>
              <a:ext cx="4050241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17857" y="1353657"/>
              <a:ext cx="2898221" cy="426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>
                <a:lnSpc>
                  <a:spcPts val="1100"/>
                </a:lnSpc>
              </a:pPr>
              <a:r>
                <a:rPr lang="ru-RU" sz="1400" b="1" dirty="0"/>
                <a:t>Развитие системы </a:t>
              </a:r>
              <a:r>
                <a:rPr lang="ru-RU" sz="1400" b="1" dirty="0" smtClean="0"/>
                <a:t>образования                                                                                                        </a:t>
              </a:r>
              <a:r>
                <a:rPr lang="ru-RU" sz="1400" b="1" dirty="0"/>
                <a:t>ввод новой сети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 rot="371319">
              <a:off x="3121755" y="1221222"/>
              <a:ext cx="1056159" cy="4731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606738">
              <a:off x="2932333" y="1364813"/>
              <a:ext cx="1215106" cy="20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33, 855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17857" y="1743597"/>
              <a:ext cx="3894571" cy="620034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3098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3112703" y="1800565"/>
              <a:ext cx="1045122" cy="51057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7, 936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34091" y="1789100"/>
              <a:ext cx="2760556" cy="458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>
                <a:lnSpc>
                  <a:spcPts val="1200"/>
                </a:lnSpc>
              </a:pPr>
              <a:r>
                <a:rPr lang="ru-RU" sz="1200" dirty="0"/>
                <a:t>Открытие групп детского </a:t>
              </a:r>
              <a:r>
                <a:rPr lang="ru-RU" sz="1200" dirty="0" smtClean="0"/>
                <a:t>сада-  ясли </a:t>
              </a:r>
              <a:r>
                <a:rPr lang="ru-RU" sz="1200" dirty="0"/>
                <a:t>в ст. </a:t>
              </a:r>
              <a:r>
                <a:rPr lang="ru-RU" sz="1200" dirty="0" smtClean="0"/>
                <a:t>Константиновская                                     г. </a:t>
              </a:r>
              <a:r>
                <a:rPr lang="ru-RU" sz="1200" dirty="0"/>
                <a:t>Пятигорска  на </a:t>
              </a:r>
              <a:r>
                <a:rPr lang="ru-RU" sz="1100" dirty="0"/>
                <a:t>220</a:t>
              </a:r>
              <a:r>
                <a:rPr lang="ru-RU" sz="1200" dirty="0"/>
                <a:t> </a:t>
              </a:r>
              <a:r>
                <a:rPr lang="ru-RU" sz="1200" dirty="0" smtClean="0"/>
                <a:t>мест  </a:t>
              </a:r>
              <a:endParaRPr lang="ru-RU" sz="120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94162" y="2475288"/>
              <a:ext cx="2683569" cy="458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200"/>
                </a:lnSpc>
              </a:pPr>
              <a:r>
                <a:rPr lang="ru-RU" sz="1200" dirty="0"/>
                <a:t>Досчет на увеличение 258 мест в детских дошкольных образовательных </a:t>
              </a:r>
              <a:r>
                <a:rPr lang="ru-RU" sz="1200" dirty="0" smtClean="0"/>
                <a:t>учреждениях                                </a:t>
              </a:r>
              <a:endParaRPr lang="ru-RU" sz="1200" dirty="0"/>
            </a:p>
          </p:txBody>
        </p:sp>
        <p:sp>
          <p:nvSpPr>
            <p:cNvPr id="98" name="Стрелка вправо 97"/>
            <p:cNvSpPr/>
            <p:nvPr/>
          </p:nvSpPr>
          <p:spPr>
            <a:xfrm rot="10800000">
              <a:off x="3913870" y="1434112"/>
              <a:ext cx="1365480" cy="714380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12" name="Скругленный прямоугольник 111"/>
          <p:cNvSpPr/>
          <p:nvPr/>
        </p:nvSpPr>
        <p:spPr>
          <a:xfrm>
            <a:off x="0" y="3555390"/>
            <a:ext cx="3448050" cy="749910"/>
          </a:xfrm>
          <a:prstGeom prst="roundRect">
            <a:avLst>
              <a:gd name="adj" fmla="val 50000"/>
            </a:avLst>
          </a:prstGeom>
          <a:solidFill>
            <a:srgbClr val="FFFFCC">
              <a:alpha val="3098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1800"/>
              </a:lnSpc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0" y="3686174"/>
            <a:ext cx="265747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000"/>
              </a:lnSpc>
            </a:pPr>
            <a:r>
              <a:rPr lang="ru-RU" sz="1200" dirty="0"/>
              <a:t>Ввод </a:t>
            </a:r>
            <a:r>
              <a:rPr lang="ru-RU" sz="1200" dirty="0" smtClean="0"/>
              <a:t>центра  </a:t>
            </a:r>
            <a:r>
              <a:rPr lang="ru-RU" sz="1200" dirty="0"/>
              <a:t>по профилактике дорожно-транспортного травматизма на базе МБОУ СОШ № </a:t>
            </a:r>
            <a:r>
              <a:rPr lang="ru-RU" sz="1200" dirty="0" smtClean="0"/>
              <a:t>23</a:t>
            </a:r>
            <a:endParaRPr lang="ru-RU" sz="1200" dirty="0"/>
          </a:p>
          <a:p>
            <a:pPr algn="ctr" fontAlgn="t">
              <a:lnSpc>
                <a:spcPts val="1200"/>
              </a:lnSpc>
            </a:pPr>
            <a:endParaRPr lang="ru-RU" sz="12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105275" y="4169141"/>
            <a:ext cx="1845399" cy="71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/>
              <a:t>Строительство (реконструкция) объектов образования</a:t>
            </a:r>
          </a:p>
        </p:txBody>
      </p:sp>
      <p:grpSp>
        <p:nvGrpSpPr>
          <p:cNvPr id="9" name="Группа 115"/>
          <p:cNvGrpSpPr/>
          <p:nvPr/>
        </p:nvGrpSpPr>
        <p:grpSpPr>
          <a:xfrm>
            <a:off x="6251110" y="285751"/>
            <a:ext cx="2893267" cy="3238500"/>
            <a:chOff x="5263265" y="2027943"/>
            <a:chExt cx="3844119" cy="3970051"/>
          </a:xfrm>
        </p:grpSpPr>
        <p:sp>
          <p:nvSpPr>
            <p:cNvPr id="126" name="Стрелка вправо 125"/>
            <p:cNvSpPr/>
            <p:nvPr/>
          </p:nvSpPr>
          <p:spPr>
            <a:xfrm rot="13214480" flipH="1">
              <a:off x="5793708" y="2027943"/>
              <a:ext cx="1417874" cy="1145018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5283132" y="3266604"/>
              <a:ext cx="3796013" cy="2731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371319">
              <a:off x="7483132" y="3388562"/>
              <a:ext cx="1624252" cy="62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273913">
              <a:off x="7626464" y="3532008"/>
              <a:ext cx="1469732" cy="30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563, 991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5320939" y="4088052"/>
              <a:ext cx="3604164" cy="57439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4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7676833" y="4080194"/>
              <a:ext cx="1265533" cy="53700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542 ,741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5266012" y="5032040"/>
              <a:ext cx="3696345" cy="5854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263265" y="4139566"/>
              <a:ext cx="2594493" cy="43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</a:pPr>
              <a:r>
                <a:rPr lang="ru-RU" sz="1200" dirty="0" smtClean="0"/>
                <a:t>Поддержка семей </a:t>
              </a:r>
              <a:r>
                <a:rPr lang="ru-RU" sz="1200" dirty="0"/>
                <a:t>с детьми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376634" y="5123624"/>
              <a:ext cx="2233468" cy="34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sz="1200" dirty="0" smtClean="0"/>
                <a:t>Защита детей-сирот</a:t>
              </a:r>
              <a:endParaRPr lang="ru-RU" sz="1200" dirty="0"/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8068199" y="2743201"/>
            <a:ext cx="928644" cy="49947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21, 250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302417" y="1410806"/>
            <a:ext cx="1774518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Социальная поддержка детей</a:t>
            </a:r>
            <a:endParaRPr lang="ru-RU" sz="1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759753" y="2794813"/>
            <a:ext cx="983572" cy="54594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24, 719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720179" y="3715137"/>
            <a:ext cx="1023146" cy="545942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1, 200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Группа 94"/>
          <p:cNvGrpSpPr/>
          <p:nvPr/>
        </p:nvGrpSpPr>
        <p:grpSpPr>
          <a:xfrm>
            <a:off x="5728160" y="228600"/>
            <a:ext cx="3415840" cy="6427316"/>
            <a:chOff x="3273973" y="-136814"/>
            <a:chExt cx="5238396" cy="632021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716355" y="3452006"/>
              <a:ext cx="3796013" cy="27313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371319">
              <a:off x="6763667" y="3547585"/>
              <a:ext cx="1702954" cy="6032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273913">
              <a:off x="6805136" y="3779495"/>
              <a:ext cx="1689928" cy="279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879, 328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4816024" y="4555180"/>
              <a:ext cx="3696345" cy="57439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7042220" y="4598252"/>
              <a:ext cx="1389293" cy="40004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320, 156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4756160" y="5190670"/>
              <a:ext cx="3696345" cy="58544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3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 algn="just">
                <a:lnSpc>
                  <a:spcPts val="1800"/>
                </a:lnSpc>
                <a:defRPr/>
              </a:pP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7066657" y="5337455"/>
              <a:ext cx="1390813" cy="39119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559, 172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816022" y="4566076"/>
              <a:ext cx="2421100" cy="585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dirty="0" smtClean="0"/>
                <a:t>Дошкольные учреждения</a:t>
              </a:r>
              <a:endParaRPr lang="ru-RU" sz="1400" dirty="0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618488" y="5358040"/>
              <a:ext cx="2845784" cy="5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150" dirty="0" smtClean="0"/>
                <a:t>Общеобразовательные учреждения</a:t>
              </a:r>
              <a:endParaRPr lang="ru-RU" sz="1150" dirty="0"/>
            </a:p>
          </p:txBody>
        </p:sp>
        <p:sp>
          <p:nvSpPr>
            <p:cNvPr id="131" name="Стрелка вправо 130"/>
            <p:cNvSpPr/>
            <p:nvPr/>
          </p:nvSpPr>
          <p:spPr>
            <a:xfrm rot="14878500" flipH="1">
              <a:off x="1876036" y="1261123"/>
              <a:ext cx="3835079" cy="1039205"/>
            </a:xfrm>
            <a:prstGeom prst="rightArrow">
              <a:avLst/>
            </a:prstGeom>
            <a:gradFill>
              <a:gsLst>
                <a:gs pos="89000">
                  <a:srgbClr val="A6B9BE">
                    <a:alpha val="47000"/>
                  </a:srgbClr>
                </a:gs>
                <a:gs pos="0">
                  <a:schemeClr val="accent6">
                    <a:lumMod val="7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2925" algn="l"/>
                </a:tabLst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6457950" y="3506672"/>
            <a:ext cx="1847850" cy="71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/>
              <a:t>Средства на обеспечение  образовательного процесса</a:t>
            </a:r>
            <a:endParaRPr lang="ru-RU" sz="1400" b="1" dirty="0"/>
          </a:p>
        </p:txBody>
      </p: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58" y="2647950"/>
            <a:ext cx="1744218" cy="15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" name="Таблица 112"/>
          <p:cNvGraphicFramePr>
            <a:graphicFrameLocks noGrp="1"/>
          </p:cNvGraphicFramePr>
          <p:nvPr/>
        </p:nvGraphicFramePr>
        <p:xfrm>
          <a:off x="0" y="4937760"/>
          <a:ext cx="426720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98"/>
                <a:gridCol w="671804"/>
                <a:gridCol w="733425"/>
                <a:gridCol w="742950"/>
                <a:gridCol w="752475"/>
                <a:gridCol w="781050"/>
              </a:tblGrid>
              <a:tr h="370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Окна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Дворы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Кровли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8,086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4,565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2,023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10,902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2,593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7,338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0,164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4,190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5,822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2,593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6,736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3,270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0,663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5,935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11,345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6,471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2,687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1,3943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5,527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2,944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47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3,234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11,922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1,0479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5,773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6" name="Picture 11" descr="5go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Заголовок 2"/>
          <p:cNvSpPr txBox="1">
            <a:spLocks/>
          </p:cNvSpPr>
          <p:nvPr/>
        </p:nvSpPr>
        <p:spPr>
          <a:xfrm>
            <a:off x="1162049" y="0"/>
            <a:ext cx="7981951" cy="1163695"/>
          </a:xfrm>
          <a:prstGeom prst="rect">
            <a:avLst/>
          </a:prstGeom>
          <a:solidFill>
            <a:srgbClr val="99CCFF">
              <a:alpha val="86000"/>
            </a:srgbClr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Поддержка детства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35" name="Группа 11"/>
          <p:cNvGrpSpPr/>
          <p:nvPr/>
        </p:nvGrpSpPr>
        <p:grpSpPr>
          <a:xfrm>
            <a:off x="3762375" y="1238599"/>
            <a:ext cx="2686050" cy="1266475"/>
            <a:chOff x="323528" y="1114872"/>
            <a:chExt cx="1656184" cy="1099284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1 577,8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0" y="4484284"/>
            <a:ext cx="42386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100"/>
              </a:lnSpc>
            </a:pPr>
            <a:r>
              <a:rPr lang="ru-RU" sz="1400" b="1" dirty="0" smtClean="0">
                <a:solidFill>
                  <a:srgbClr val="000000"/>
                </a:solidFill>
              </a:rPr>
              <a:t>Укрепление материально-технической базы образовательных организаций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7871637" y="8312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7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71551" y="218872"/>
            <a:ext cx="8172450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Улучшение условий предоставления образования в образовательных организациях города-курорта Пятигорска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30" name="Picture 6" descr="https://lootmaker.ru/wp-content/uploads/2018/03/investirovanie-v-nedvizhimo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2524125"/>
            <a:ext cx="4105275" cy="2247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24300" y="3105150"/>
            <a:ext cx="104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школа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1"/>
          <p:cNvGrpSpPr/>
          <p:nvPr/>
        </p:nvGrpSpPr>
        <p:grpSpPr>
          <a:xfrm>
            <a:off x="2817514" y="1438624"/>
            <a:ext cx="2992735" cy="1295051"/>
            <a:chOff x="323528" y="1114872"/>
            <a:chExt cx="1656184" cy="10992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128,831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0" y="2171700"/>
            <a:ext cx="2736363" cy="1647825"/>
            <a:chOff x="3425205" y="1278285"/>
            <a:chExt cx="2448272" cy="998587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49513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2, 593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Ремонт кровель</a:t>
              </a:r>
            </a:p>
          </p:txBody>
        </p:sp>
      </p:grpSp>
      <p:grpSp>
        <p:nvGrpSpPr>
          <p:cNvPr id="24" name="Группа 20"/>
          <p:cNvGrpSpPr/>
          <p:nvPr/>
        </p:nvGrpSpPr>
        <p:grpSpPr>
          <a:xfrm>
            <a:off x="230597" y="4299173"/>
            <a:ext cx="2448272" cy="1558702"/>
            <a:chOff x="206082" y="2913496"/>
            <a:chExt cx="2448272" cy="987443"/>
          </a:xfrm>
        </p:grpSpPr>
        <p:sp>
          <p:nvSpPr>
            <p:cNvPr id="25" name="Скругленный прямоугольник 24"/>
            <p:cNvSpPr/>
            <p:nvPr>
              <p:custDataLst>
                <p:tags r:id="rId4"/>
              </p:custDataLst>
            </p:nvPr>
          </p:nvSpPr>
          <p:spPr>
            <a:xfrm>
              <a:off x="404110" y="3400107"/>
              <a:ext cx="1935002" cy="50083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8, 086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Замена окон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27" name="Группа 32"/>
          <p:cNvGrpSpPr/>
          <p:nvPr/>
        </p:nvGrpSpPr>
        <p:grpSpPr>
          <a:xfrm>
            <a:off x="6124575" y="1790700"/>
            <a:ext cx="2876549" cy="2124077"/>
            <a:chOff x="6667153" y="1192953"/>
            <a:chExt cx="2448272" cy="1238885"/>
          </a:xfrm>
        </p:grpSpPr>
        <p:sp>
          <p:nvSpPr>
            <p:cNvPr id="28" name="Скругленный прямоугольник 27"/>
            <p:cNvSpPr/>
            <p:nvPr>
              <p:custDataLst>
                <p:tags r:id="rId3"/>
              </p:custDataLst>
            </p:nvPr>
          </p:nvSpPr>
          <p:spPr>
            <a:xfrm>
              <a:off x="7256551" y="2044692"/>
              <a:ext cx="1620783" cy="387146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105, 227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6667153" y="1192953"/>
              <a:ext cx="2448272" cy="92085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Строительство,</a:t>
              </a:r>
            </a:p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 реконструкция и ремонт зданий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96025" y="4229100"/>
            <a:ext cx="2841672" cy="1752600"/>
            <a:chOff x="6366899" y="3053745"/>
            <a:chExt cx="2448272" cy="989658"/>
          </a:xfrm>
        </p:grpSpPr>
        <p:sp>
          <p:nvSpPr>
            <p:cNvPr id="31" name="Скругленный прямоугольник 30"/>
            <p:cNvSpPr/>
            <p:nvPr>
              <p:custDataLst>
                <p:tags r:id="rId2"/>
              </p:custDataLst>
            </p:nvPr>
          </p:nvSpPr>
          <p:spPr>
            <a:xfrm>
              <a:off x="6726616" y="3586390"/>
              <a:ext cx="1688555" cy="45701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10, 902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366899" y="3053745"/>
              <a:ext cx="2448272" cy="54323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безопасности</a:t>
              </a:r>
              <a:endParaRPr lang="ru-RU" sz="2000" dirty="0">
                <a:latin typeface="+mj-lt"/>
              </a:endParaRPr>
            </a:p>
          </p:txBody>
        </p:sp>
      </p:grpSp>
      <p:grpSp>
        <p:nvGrpSpPr>
          <p:cNvPr id="33" name="Группа 45"/>
          <p:cNvGrpSpPr/>
          <p:nvPr/>
        </p:nvGrpSpPr>
        <p:grpSpPr>
          <a:xfrm>
            <a:off x="3057525" y="4714875"/>
            <a:ext cx="3181350" cy="1833251"/>
            <a:chOff x="638941" y="2327077"/>
            <a:chExt cx="2448272" cy="1621179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1"/>
              </p:custDataLst>
            </p:nvPr>
          </p:nvSpPr>
          <p:spPr>
            <a:xfrm>
              <a:off x="934753" y="3219904"/>
              <a:ext cx="1683378" cy="72835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cs typeface="Times New Roman" pitchFamily="18" charset="0"/>
                </a:rPr>
                <a:t>2, 023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638941" y="2327077"/>
              <a:ext cx="2448272" cy="8760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Благоустройство школьных дворов</a:t>
              </a:r>
            </a:p>
          </p:txBody>
        </p:sp>
      </p:grp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871637" y="1383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-2152650" y="3181351"/>
          <a:ext cx="13163550" cy="34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09675" y="167410"/>
            <a:ext cx="7629526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СБАЛАНСИРОВАННОСТЬ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процесс 16"/>
          <p:cNvSpPr/>
          <p:nvPr/>
        </p:nvSpPr>
        <p:spPr>
          <a:xfrm>
            <a:off x="1152525" y="2933700"/>
            <a:ext cx="6638925" cy="24765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323975" y="1790700"/>
            <a:ext cx="1085851" cy="112395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038850" y="3209926"/>
            <a:ext cx="933450" cy="89534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676901" y="1428751"/>
            <a:ext cx="1524000" cy="1485900"/>
          </a:xfrm>
          <a:prstGeom prst="flowChartConnector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71575" y="218873"/>
            <a:ext cx="7972426" cy="7717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Социальная поддержка граждан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70658" name="Picture 2" descr="https://rialight.kz/images/a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3669" y="2486025"/>
            <a:ext cx="3398892" cy="2390775"/>
          </a:xfrm>
          <a:prstGeom prst="rect">
            <a:avLst/>
          </a:prstGeom>
          <a:noFill/>
        </p:spPr>
      </p:pic>
      <p:grpSp>
        <p:nvGrpSpPr>
          <p:cNvPr id="8" name="Группа 11"/>
          <p:cNvGrpSpPr/>
          <p:nvPr/>
        </p:nvGrpSpPr>
        <p:grpSpPr>
          <a:xfrm>
            <a:off x="3076576" y="1505299"/>
            <a:ext cx="3409950" cy="1085501"/>
            <a:chOff x="323528" y="1114872"/>
            <a:chExt cx="1656184" cy="10992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1183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247650" y="1514475"/>
            <a:ext cx="3248025" cy="1809752"/>
            <a:chOff x="3425205" y="1278285"/>
            <a:chExt cx="2448272" cy="684274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7"/>
              </p:custDataLst>
            </p:nvPr>
          </p:nvSpPr>
          <p:spPr>
            <a:xfrm>
              <a:off x="3793390" y="1781735"/>
              <a:ext cx="1620588" cy="180824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1105,9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Социальное обеспечение граждан за счет средств федерального и краевого бюджетов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276975" y="1571626"/>
            <a:ext cx="2736363" cy="1371599"/>
            <a:chOff x="3425205" y="1278285"/>
            <a:chExt cx="2448272" cy="831193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6"/>
              </p:custDataLst>
            </p:nvPr>
          </p:nvSpPr>
          <p:spPr>
            <a:xfrm>
              <a:off x="3793390" y="1781735"/>
              <a:ext cx="1683378" cy="32774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0,750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Ремонт жилых помещений ветеранов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19825" y="3257550"/>
            <a:ext cx="2924175" cy="1533525"/>
            <a:chOff x="3257166" y="1132741"/>
            <a:chExt cx="2616311" cy="771319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5"/>
              </p:custDataLst>
            </p:nvPr>
          </p:nvSpPr>
          <p:spPr>
            <a:xfrm>
              <a:off x="3810434" y="1667667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0,693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257166" y="1132741"/>
              <a:ext cx="2616311" cy="5021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общественных организаций инвалидов и ветеранов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6219825" y="5038724"/>
            <a:ext cx="2924175" cy="1400177"/>
            <a:chOff x="3257166" y="1060955"/>
            <a:chExt cx="2616311" cy="957175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4"/>
              </p:custDataLst>
            </p:nvPr>
          </p:nvSpPr>
          <p:spPr>
            <a:xfrm>
              <a:off x="3793390" y="1660003"/>
              <a:ext cx="1683378" cy="358127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0,357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257166" y="1060955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Социально-культурные мероприятия по реабилитации</a:t>
              </a:r>
            </a:p>
          </p:txBody>
        </p:sp>
      </p:grpSp>
      <p:grpSp>
        <p:nvGrpSpPr>
          <p:cNvPr id="26" name="Группа 35"/>
          <p:cNvGrpSpPr/>
          <p:nvPr/>
        </p:nvGrpSpPr>
        <p:grpSpPr>
          <a:xfrm>
            <a:off x="3409950" y="4962523"/>
            <a:ext cx="2924175" cy="1524002"/>
            <a:chOff x="3257166" y="1278284"/>
            <a:chExt cx="2616311" cy="739845"/>
          </a:xfrm>
        </p:grpSpPr>
        <p:sp>
          <p:nvSpPr>
            <p:cNvPr id="27" name="Скругленный прямоугольник 26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23639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2,954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Льготное транспортное обслуживание</a:t>
              </a:r>
            </a:p>
          </p:txBody>
        </p:sp>
      </p:grpSp>
      <p:grpSp>
        <p:nvGrpSpPr>
          <p:cNvPr id="29" name="Группа 35"/>
          <p:cNvGrpSpPr/>
          <p:nvPr/>
        </p:nvGrpSpPr>
        <p:grpSpPr>
          <a:xfrm>
            <a:off x="371475" y="3800474"/>
            <a:ext cx="2924175" cy="1009652"/>
            <a:chOff x="3257166" y="1278284"/>
            <a:chExt cx="2616311" cy="739845"/>
          </a:xfrm>
        </p:grpSpPr>
        <p:sp>
          <p:nvSpPr>
            <p:cNvPr id="30" name="Скругленный прямоугольник 29"/>
            <p:cNvSpPr/>
            <p:nvPr>
              <p:custDataLst>
                <p:tags r:id="rId2"/>
              </p:custDataLst>
            </p:nvPr>
          </p:nvSpPr>
          <p:spPr>
            <a:xfrm>
              <a:off x="3793390" y="1697064"/>
              <a:ext cx="1683378" cy="321065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3,762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Доступная среда для инвалидов</a:t>
              </a:r>
            </a:p>
          </p:txBody>
        </p:sp>
      </p:grpSp>
      <p:grpSp>
        <p:nvGrpSpPr>
          <p:cNvPr id="32" name="Группа 35"/>
          <p:cNvGrpSpPr/>
          <p:nvPr/>
        </p:nvGrpSpPr>
        <p:grpSpPr>
          <a:xfrm>
            <a:off x="361950" y="5343524"/>
            <a:ext cx="2924175" cy="1228726"/>
            <a:chOff x="3257166" y="1278284"/>
            <a:chExt cx="2616311" cy="739845"/>
          </a:xfrm>
        </p:grpSpPr>
        <p:sp>
          <p:nvSpPr>
            <p:cNvPr id="33" name="Скругленный прямоугольник 32"/>
            <p:cNvSpPr/>
            <p:nvPr>
              <p:custDataLst>
                <p:tags r:id="rId1"/>
              </p:custDataLst>
            </p:nvPr>
          </p:nvSpPr>
          <p:spPr>
            <a:xfrm>
              <a:off x="3793390" y="1702691"/>
              <a:ext cx="1683378" cy="315438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10,196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3257166" y="1278284"/>
              <a:ext cx="2616311" cy="44471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Муниципальная адресная социальная помощь</a:t>
              </a: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47650"/>
            <a:ext cx="7848600" cy="116998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Улучшение жилищных условий молодых семей  в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2019-2020 году (в тыс. руб.)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095376"/>
            <a:ext cx="6835681" cy="5610224"/>
            <a:chOff x="-545255" y="1489183"/>
            <a:chExt cx="7565527" cy="4748129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-525119" y="1915020"/>
              <a:ext cx="3655840" cy="151599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6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молодым семьям, имеющим трех и более детей, социальных выплат на приобретение (строительство) жилья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-545255" y="3431010"/>
              <a:ext cx="3655841" cy="1260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1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молодым семьям социальных выплат на приобретение (строительство) жилья, нуждающимся в улучшении жилищных условий, </a:t>
              </a:r>
              <a:r>
                <a:rPr lang="ru-RU" sz="1000" b="1" dirty="0">
                  <a:solidFill>
                    <a:schemeClr val="tx1"/>
                  </a:solidFill>
                </a:rPr>
                <a:t>имеющим</a:t>
              </a:r>
              <a:r>
                <a:rPr lang="ru-RU" sz="1100" b="1" dirty="0">
                  <a:solidFill>
                    <a:schemeClr val="tx1"/>
                  </a:solidFill>
                </a:rPr>
                <a:t> одного или двух детей, а также, не имеющим детей, социальных выплат на приобретение (строительство) жилья</a:t>
              </a: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525120" y="4977312"/>
              <a:ext cx="3574132" cy="1260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ts val="11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Предоставление социальных выплат на приобретение (строительство) жилья семьям, исключенным из числа участников основного мероприятия "Обеспечение жильем молодых семей"  в связи с превышением одним из супругов либо родителя в неполной семье возраста 35 лет и в которых возраст каждого из супругов либо родителя в неполной семье в 2018 году не превысил 39 лет</a:t>
              </a:r>
            </a:p>
          </p:txBody>
        </p:sp>
        <p:sp>
          <p:nvSpPr>
            <p:cNvPr id="8" name="Скругленный прямоугольник 7"/>
            <p:cNvSpPr/>
            <p:nvPr>
              <p:custDataLst>
                <p:tags r:id="rId1"/>
              </p:custDataLst>
            </p:nvPr>
          </p:nvSpPr>
          <p:spPr>
            <a:xfrm>
              <a:off x="2990837" y="1489183"/>
              <a:ext cx="1631473" cy="4716000"/>
            </a:xfrm>
            <a:prstGeom prst="roundRect">
              <a:avLst>
                <a:gd name="adj" fmla="val 13269"/>
              </a:avLst>
            </a:prstGeom>
            <a:solidFill>
              <a:schemeClr val="bg1">
                <a:lumMod val="95000"/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16000" tIns="0" bIns="0" anchor="ctr"/>
            <a:lstStyle/>
            <a:p>
              <a:pPr fontAlgn="auto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021014" y="2227702"/>
              <a:ext cx="1563698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18 258,4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(10 семей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)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68646" y="1615969"/>
              <a:ext cx="1187330" cy="598102"/>
            </a:xfrm>
            <a:prstGeom prst="roundRect">
              <a:avLst>
                <a:gd name="adj" fmla="val 32849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2019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год</a:t>
              </a:r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69933" y="3597851"/>
              <a:ext cx="1465859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47 220,4  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(75 семей)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069933" y="5109777"/>
              <a:ext cx="1430769" cy="826389"/>
            </a:xfrm>
            <a:prstGeom prst="roundRect">
              <a:avLst>
                <a:gd name="adj" fmla="val 4433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14 103,0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(19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семей)</a:t>
              </a:r>
            </a:p>
          </p:txBody>
        </p:sp>
        <p:sp>
          <p:nvSpPr>
            <p:cNvPr id="13" name="Скругленный прямоугольник 12"/>
            <p:cNvSpPr/>
            <p:nvPr>
              <p:custDataLst>
                <p:tags r:id="rId2"/>
              </p:custDataLst>
            </p:nvPr>
          </p:nvSpPr>
          <p:spPr>
            <a:xfrm>
              <a:off x="4742627" y="1489183"/>
              <a:ext cx="1762375" cy="4716000"/>
            </a:xfrm>
            <a:prstGeom prst="roundRect">
              <a:avLst>
                <a:gd name="adj" fmla="val 13269"/>
              </a:avLst>
            </a:prstGeom>
            <a:solidFill>
              <a:schemeClr val="bg1">
                <a:lumMod val="95000"/>
                <a:alpha val="87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16000" tIns="0" bIns="0" anchor="ctr"/>
            <a:lstStyle/>
            <a:p>
              <a:pPr fontAlgn="auto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817056" y="2227702"/>
              <a:ext cx="1504139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29 616,3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(15 семей)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74018" y="1615969"/>
              <a:ext cx="1187330" cy="598102"/>
            </a:xfrm>
            <a:prstGeom prst="roundRect">
              <a:avLst>
                <a:gd name="adj" fmla="val 32849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ahoma" pitchFamily="34" charset="0"/>
                </a:rPr>
                <a:t>2020 год</a:t>
              </a:r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817056" y="3639948"/>
              <a:ext cx="1444292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spcAft>
                  <a:spcPts val="600"/>
                </a:spcAft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68 784,2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  <a:p>
              <a:pPr indent="-398463"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(108 семей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 pitchFamily="34" charset="0"/>
                </a:rPr>
                <a:t>)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00324" y="5109778"/>
              <a:ext cx="1461022" cy="826389"/>
            </a:xfrm>
            <a:prstGeom prst="roundRect">
              <a:avLst>
                <a:gd name="adj" fmla="val 44330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286844" y="3309579"/>
              <a:ext cx="6713555" cy="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307766" y="4816028"/>
              <a:ext cx="6713555" cy="0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авая фигурная скобка 19"/>
            <p:cNvSpPr/>
            <p:nvPr/>
          </p:nvSpPr>
          <p:spPr>
            <a:xfrm>
              <a:off x="6660232" y="2385328"/>
              <a:ext cx="360040" cy="3672000"/>
            </a:xfrm>
            <a:prstGeom prst="rightBrace">
              <a:avLst>
                <a:gd name="adj1" fmla="val 67254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семья раскрас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923925"/>
            <a:ext cx="2219325" cy="28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6753226" y="4010025"/>
            <a:ext cx="2200274" cy="1885950"/>
          </a:xfrm>
          <a:prstGeom prst="roundRect">
            <a:avLst>
              <a:gd name="adj" fmla="val 391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st="76200" dir="2700000" algn="tl" rotWithShape="0">
              <a:prstClr val="black">
                <a:alpha val="36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/>
              <a:t>98 400,5</a:t>
            </a:r>
            <a:endParaRPr lang="ru-RU" sz="2400" b="1" dirty="0"/>
          </a:p>
          <a:p>
            <a:pPr algn="ctr"/>
            <a:r>
              <a:rPr lang="ru-RU" sz="2400" b="1" dirty="0" smtClean="0"/>
              <a:t>123 семьи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90624" y="295275"/>
            <a:ext cx="7953375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физической культуры и спорта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69636" name="Picture 4" descr="https://i.ytimg.com/vi/Os5m49VJdXc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6500" y="2338387"/>
            <a:ext cx="3149376" cy="2376487"/>
          </a:xfrm>
          <a:prstGeom prst="rect">
            <a:avLst/>
          </a:prstGeom>
          <a:noFill/>
        </p:spPr>
      </p:pic>
      <p:grpSp>
        <p:nvGrpSpPr>
          <p:cNvPr id="8" name="Группа 11"/>
          <p:cNvGrpSpPr/>
          <p:nvPr/>
        </p:nvGrpSpPr>
        <p:grpSpPr>
          <a:xfrm>
            <a:off x="3200400" y="1505299"/>
            <a:ext cx="3143250" cy="1085501"/>
            <a:chOff x="323528" y="1114872"/>
            <a:chExt cx="1656184" cy="10992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155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0" y="1666876"/>
            <a:ext cx="3390900" cy="1771651"/>
            <a:chOff x="3425205" y="893253"/>
            <a:chExt cx="2448272" cy="1268176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5"/>
              </p:custDataLst>
            </p:nvPr>
          </p:nvSpPr>
          <p:spPr>
            <a:xfrm>
              <a:off x="3793390" y="1690976"/>
              <a:ext cx="1683378" cy="470453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6,152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893253"/>
              <a:ext cx="2448272" cy="852580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Стадион Центральный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0" y="3876675"/>
            <a:ext cx="3295650" cy="2114548"/>
            <a:chOff x="3425205" y="647800"/>
            <a:chExt cx="2448272" cy="1513628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76,991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647800"/>
              <a:ext cx="2448272" cy="1098034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Обеспечение деятельности  7 организаций спортивной подготовки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276975" y="1781175"/>
            <a:ext cx="2867025" cy="1924049"/>
            <a:chOff x="3556086" y="852344"/>
            <a:chExt cx="2317389" cy="1130064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3"/>
              </p:custDataLst>
            </p:nvPr>
          </p:nvSpPr>
          <p:spPr>
            <a:xfrm>
              <a:off x="3793390" y="160271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60,338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556086" y="852344"/>
              <a:ext cx="2317389" cy="738458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Реконструкция ДЮСШ №2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115050" y="4057652"/>
            <a:ext cx="3028950" cy="1390648"/>
            <a:chOff x="3425205" y="1145525"/>
            <a:chExt cx="2448272" cy="995448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2"/>
              </p:custDataLst>
            </p:nvPr>
          </p:nvSpPr>
          <p:spPr>
            <a:xfrm>
              <a:off x="4041122" y="1761281"/>
              <a:ext cx="1443344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145525"/>
              <a:ext cx="2448272" cy="6003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Поддержка футбола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2943222" y="4705349"/>
            <a:ext cx="3829051" cy="1895476"/>
            <a:chOff x="3400158" y="1100649"/>
            <a:chExt cx="2517150" cy="1060779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"/>
              </p:custDataLst>
            </p:nvPr>
          </p:nvSpPr>
          <p:spPr>
            <a:xfrm>
              <a:off x="4006283" y="1857587"/>
              <a:ext cx="1504024" cy="30384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5,0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400158" y="1100649"/>
              <a:ext cx="2517150" cy="781545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Физкультурно-оздоровительные, спортивно-массовые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971550" y="295275"/>
            <a:ext cx="8172450" cy="67627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Сохранение и развитие культуры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1"/>
          <p:cNvGrpSpPr/>
          <p:nvPr/>
        </p:nvGrpSpPr>
        <p:grpSpPr>
          <a:xfrm>
            <a:off x="3486150" y="1505299"/>
            <a:ext cx="2590799" cy="1085501"/>
            <a:chOff x="323528" y="1114872"/>
            <a:chExt cx="1656184" cy="10992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3528" y="1638092"/>
              <a:ext cx="1656184" cy="576064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684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pic>
        <p:nvPicPr>
          <p:cNvPr id="1028" name="Picture 4" descr="https://riastrela.ru/uploads/galleries/15974/inner/huaxfjbc58nia8gwph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9326" y="2568103"/>
            <a:ext cx="2568574" cy="2253225"/>
          </a:xfrm>
          <a:prstGeom prst="rect">
            <a:avLst/>
          </a:prstGeom>
          <a:noFill/>
        </p:spPr>
      </p:pic>
      <p:grpSp>
        <p:nvGrpSpPr>
          <p:cNvPr id="11" name="Группа 35"/>
          <p:cNvGrpSpPr/>
          <p:nvPr/>
        </p:nvGrpSpPr>
        <p:grpSpPr>
          <a:xfrm>
            <a:off x="0" y="1771650"/>
            <a:ext cx="3390900" cy="1457324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49,058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Библиотечное обслуживание</a:t>
              </a:r>
            </a:p>
          </p:txBody>
        </p:sp>
      </p:grpSp>
      <p:grpSp>
        <p:nvGrpSpPr>
          <p:cNvPr id="14" name="Группа 20"/>
          <p:cNvGrpSpPr/>
          <p:nvPr/>
        </p:nvGrpSpPr>
        <p:grpSpPr>
          <a:xfrm>
            <a:off x="0" y="3867149"/>
            <a:ext cx="3409949" cy="1866900"/>
            <a:chOff x="206082" y="2913496"/>
            <a:chExt cx="2448272" cy="793192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4"/>
              </p:custDataLst>
            </p:nvPr>
          </p:nvSpPr>
          <p:spPr>
            <a:xfrm>
              <a:off x="595891" y="3400107"/>
              <a:ext cx="1743221" cy="306581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0,974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206082" y="2913496"/>
              <a:ext cx="2448272" cy="474543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latin typeface="+mj-lt"/>
                </a:rPr>
                <a:t>Укрепление фундамента «Здания городской Думы, где выступал с докладом С.М. Киров в 1918 году»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6124575" y="2076450"/>
            <a:ext cx="2876550" cy="1457324"/>
            <a:chOff x="3425205" y="1278285"/>
            <a:chExt cx="2448272" cy="883143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585,8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Музей «Россия моя история»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6229351" y="4067175"/>
            <a:ext cx="2914649" cy="1457324"/>
            <a:chOff x="3425205" y="1278285"/>
            <a:chExt cx="2448272" cy="883143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2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35,066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Услуги культурно -досуговых  учреждений</a:t>
              </a:r>
            </a:p>
          </p:txBody>
        </p:sp>
      </p:grpSp>
      <p:grpSp>
        <p:nvGrpSpPr>
          <p:cNvPr id="23" name="Группа 35"/>
          <p:cNvGrpSpPr/>
          <p:nvPr/>
        </p:nvGrpSpPr>
        <p:grpSpPr>
          <a:xfrm>
            <a:off x="3362326" y="5029201"/>
            <a:ext cx="2914649" cy="1457324"/>
            <a:chOff x="3425205" y="1278285"/>
            <a:chExt cx="2448272" cy="883143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4,980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latin typeface="+mj-lt"/>
                </a:rPr>
                <a:t>Культурно-массовые мероприятия</a:t>
              </a: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871637" y="9932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33426" y="304597"/>
            <a:ext cx="8410574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инфраструктуры, поддержка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отраслей экономики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безопасность </a:t>
            </a:r>
            <a:endParaRPr lang="ru-RU" sz="2800" b="1" kern="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2020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934945"/>
              </p:ext>
            </p:extLst>
          </p:nvPr>
        </p:nvGraphicFramePr>
        <p:xfrm>
          <a:off x="-304800" y="2351222"/>
          <a:ext cx="4695825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16200000">
            <a:off x="588701" y="1487751"/>
            <a:ext cx="1546754" cy="232410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1907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+154,4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1700" y="15540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71637" y="10027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543301" y="1952624"/>
          <a:ext cx="56007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/>
        </p:nvGraphicFramePr>
        <p:xfrm>
          <a:off x="5048250" y="1085850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4181475" y="5161781"/>
            <a:ext cx="5086350" cy="586580"/>
          </a:xfrm>
          <a:prstGeom prst="roundRect">
            <a:avLst>
              <a:gd name="adj" fmla="val 50000"/>
            </a:avLst>
          </a:prstGeom>
          <a:solidFill>
            <a:srgbClr val="F5B7B1">
              <a:alpha val="4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>
              <a:lnSpc>
                <a:spcPts val="18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Строительство, </a:t>
            </a:r>
            <a:r>
              <a:rPr lang="ru-RU" sz="1400" dirty="0" smtClean="0">
                <a:solidFill>
                  <a:schemeClr val="tx1"/>
                </a:solidFill>
              </a:rPr>
              <a:t>реконструкция, ремонт </a:t>
            </a:r>
            <a:r>
              <a:rPr lang="ru-RU" sz="1400" dirty="0">
                <a:solidFill>
                  <a:schemeClr val="tx1"/>
                </a:solidFill>
              </a:rPr>
              <a:t>и содержание </a:t>
            </a:r>
            <a:r>
              <a:rPr lang="ru-RU" sz="1400" dirty="0" smtClean="0">
                <a:solidFill>
                  <a:schemeClr val="tx1"/>
                </a:solidFill>
              </a:rPr>
              <a:t>дорог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71637" y="9932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17857"/>
              </p:ext>
            </p:extLst>
          </p:nvPr>
        </p:nvGraphicFramePr>
        <p:xfrm>
          <a:off x="-514350" y="3848100"/>
          <a:ext cx="5438775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9347" y="4235736"/>
            <a:ext cx="69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36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323" y="3997611"/>
            <a:ext cx="76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45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5297" y="3969036"/>
            <a:ext cx="67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46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272" y="3835686"/>
            <a:ext cx="69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52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-438149" y="1857375"/>
          <a:ext cx="5534023" cy="15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450" y="143827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Субсидии краевого дорожного фонда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6025" y="2438400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275,1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219574" y="3857625"/>
            <a:ext cx="4924426" cy="3000375"/>
            <a:chOff x="1814002" y="2214342"/>
            <a:chExt cx="7446259" cy="364619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863188" y="5258626"/>
              <a:ext cx="7236000" cy="601912"/>
            </a:xfrm>
            <a:prstGeom prst="roundRect">
              <a:avLst>
                <a:gd name="adj" fmla="val 46066"/>
              </a:avLst>
            </a:prstGeom>
            <a:solidFill>
              <a:srgbClr val="83AEE1">
                <a:alpha val="48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>
                <a:lnSpc>
                  <a:spcPts val="18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Диагностика, обследование и паспортизация дорог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904629" y="4578326"/>
              <a:ext cx="7213502" cy="54006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48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>
                <a:lnSpc>
                  <a:spcPts val="21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Ремонт, сооружение, очистка ливневых канализаций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814002" y="2214342"/>
              <a:ext cx="7446257" cy="64807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49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>
                <a:lnSpc>
                  <a:spcPts val="18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Ремонт дорог местного значения по наказам избирателей 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882130" y="2930449"/>
              <a:ext cx="7378131" cy="586580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4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000" rIns="144000" rtlCol="0" anchor="ctr"/>
            <a:lstStyle/>
            <a:p>
              <a:pPr>
                <a:lnSpc>
                  <a:spcPts val="2100"/>
                </a:lnSpc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Повышение безопасности дорожного движения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904629" y="2286378"/>
              <a:ext cx="1476374" cy="504000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16,5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992641" y="2948588"/>
              <a:ext cx="1476374" cy="504001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7,2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904629" y="4596355"/>
              <a:ext cx="1476375" cy="50400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3,6</a:t>
              </a:r>
              <a:endPara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904629" y="5342761"/>
              <a:ext cx="1476375" cy="504000"/>
            </a:xfrm>
            <a:prstGeom prst="roundRect">
              <a:avLst>
                <a:gd name="adj" fmla="val 50000"/>
              </a:avLst>
            </a:prstGeom>
            <a:solidFill>
              <a:srgbClr val="83AEE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0,1</a:t>
              </a:r>
              <a:endPara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35851" y="3887155"/>
              <a:ext cx="1476374" cy="504001"/>
            </a:xfrm>
            <a:prstGeom prst="roundRect">
              <a:avLst>
                <a:gd name="adj" fmla="val 50000"/>
              </a:avLst>
            </a:prstGeom>
            <a:solidFill>
              <a:srgbClr val="F5B7B1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itchFamily="34" charset="0"/>
                  <a:cs typeface="Tahoma" pitchFamily="34" charset="0"/>
                </a:rPr>
                <a:t>247,7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33718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Муниципальный дорожный фонд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Picture 12" descr="https://imageog.flaticon.com/icons/png/512/353/353778.png?size=1200x630f&amp;pad=10,10,10,10&amp;ext=png&amp;bg=FFFFFFF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76" y="1866899"/>
            <a:ext cx="2427937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666E84-CA21-407A-9098-B0529236DD86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27212"/>
              </p:ext>
            </p:extLst>
          </p:nvPr>
        </p:nvGraphicFramePr>
        <p:xfrm>
          <a:off x="-523875" y="3105149"/>
          <a:ext cx="10220325" cy="375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" y="1434944"/>
            <a:ext cx="9143999" cy="2327431"/>
            <a:chOff x="397730" y="4675203"/>
            <a:chExt cx="3477568" cy="10126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7730" y="4954536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7730" y="5151429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7730" y="5336785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7730" y="5522141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08079" y="4957128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83,8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08079" y="5145731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113,1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08079" y="5339376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82,5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08079" y="5524733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63,2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210510" y="4954536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61,3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12455" y="5151115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121,8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210510" y="5327177"/>
              <a:ext cx="468000" cy="161924"/>
            </a:xfrm>
            <a:prstGeom prst="roundRect">
              <a:avLst>
                <a:gd name="adj" fmla="val 32849"/>
              </a:avLst>
            </a:prstGeom>
            <a:solidFill>
              <a:srgbClr val="A5C4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indent="-398463" algn="ctr">
                <a:lnSpc>
                  <a:spcPts val="1400"/>
                </a:lnSpc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ahoma" pitchFamily="34" charset="0"/>
                </a:rPr>
                <a:t>71,7</a:t>
              </a:r>
              <a:endParaRPr lang="ru-RU" sz="2000" b="1" dirty="0">
                <a:solidFill>
                  <a:schemeClr val="tx1"/>
                </a:solidFill>
                <a:cs typeface="Tahom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81046" y="4675203"/>
              <a:ext cx="601330" cy="2075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1000"/>
                </a:lnSpc>
              </a:pPr>
              <a:r>
                <a:rPr lang="ru-RU" sz="1400" b="1" dirty="0" smtClean="0">
                  <a:latin typeface="+mn-lt"/>
                </a:rPr>
                <a:t>Формирование городской среды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64264" y="4691486"/>
              <a:ext cx="655666" cy="1406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t">
                <a:lnSpc>
                  <a:spcPts val="900"/>
                </a:lnSpc>
              </a:pPr>
              <a:r>
                <a:rPr lang="ru-RU" sz="1400" b="1" dirty="0" smtClean="0">
                  <a:latin typeface="+mn-lt"/>
                </a:rPr>
                <a:t>Благоустройство</a:t>
              </a:r>
            </a:p>
            <a:p>
              <a:pPr algn="ctr" fontAlgn="t">
                <a:lnSpc>
                  <a:spcPts val="900"/>
                </a:lnSpc>
              </a:pPr>
              <a:r>
                <a:rPr lang="ru-RU" sz="1400" b="1" dirty="0" smtClean="0">
                  <a:latin typeface="+mn-lt"/>
                </a:rPr>
                <a:t> </a:t>
              </a:r>
              <a:r>
                <a:rPr lang="ru-RU" sz="1400" b="1" dirty="0">
                  <a:latin typeface="+mn-lt"/>
                </a:rPr>
                <a:t>парков, </a:t>
              </a:r>
              <a:r>
                <a:rPr lang="ru-RU" sz="1400" b="1" dirty="0" smtClean="0">
                  <a:latin typeface="+mn-lt"/>
                </a:rPr>
                <a:t>скверов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6674" y="4757911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16674" y="5010978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16674" y="5267635"/>
              <a:ext cx="258624" cy="165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t">
                <a:lnSpc>
                  <a:spcPts val="1200"/>
                </a:lnSpc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7203591" y="1657350"/>
            <a:ext cx="1160945" cy="438150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41,40</a:t>
            </a:r>
            <a:endParaRPr lang="ru-RU" sz="20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22642" y="2176825"/>
            <a:ext cx="1160945" cy="452075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46,16</a:t>
            </a:r>
            <a:endParaRPr lang="ru-RU" sz="20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32167" y="2694403"/>
            <a:ext cx="1160945" cy="505997"/>
          </a:xfrm>
          <a:prstGeom prst="roundRect">
            <a:avLst>
              <a:gd name="adj" fmla="val 32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4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36,98</a:t>
            </a:r>
            <a:endParaRPr lang="ru-RU" sz="2000" b="1" dirty="0">
              <a:solidFill>
                <a:schemeClr val="tx1"/>
              </a:solidFill>
              <a:cs typeface="Tahoma" pitchFamily="34" charset="0"/>
            </a:endParaRPr>
          </a:p>
        </p:txBody>
      </p:sp>
      <p:pic>
        <p:nvPicPr>
          <p:cNvPr id="27" name="Picture 2" descr="https://t3.ftcdn.net/jpg/02/33/01/74/500_F_233017400_lL7agPxvljzcdpKeUZS64tFhbHgPYjhA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852" r="9482" b="7438"/>
          <a:stretch/>
        </p:blipFill>
        <p:spPr bwMode="auto">
          <a:xfrm>
            <a:off x="5392663" y="1971674"/>
            <a:ext cx="178918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010776" y="1343621"/>
            <a:ext cx="1989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  <a:cs typeface="Times New Roman" pitchFamily="18" charset="0"/>
              </a:rPr>
              <a:t>Курортный сбор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29" name="AutoShape 6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8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0" descr="https://www.clipartmax.com/png/full/117-1170268_environment-icon-pn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4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2"/>
          <p:cNvSpPr txBox="1">
            <a:spLocks/>
          </p:cNvSpPr>
          <p:nvPr/>
        </p:nvSpPr>
        <p:spPr>
          <a:xfrm>
            <a:off x="1182687" y="123825"/>
            <a:ext cx="7961313" cy="1085850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Благоустройство</a:t>
            </a:r>
            <a:endParaRPr lang="ru-RU" sz="2800" b="1" kern="0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33" name="Группа 11"/>
          <p:cNvGrpSpPr/>
          <p:nvPr/>
        </p:nvGrpSpPr>
        <p:grpSpPr>
          <a:xfrm>
            <a:off x="3371850" y="1028699"/>
            <a:ext cx="3781425" cy="933451"/>
            <a:chOff x="323528" y="1114872"/>
            <a:chExt cx="1656184" cy="99151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23528" y="1638092"/>
              <a:ext cx="1656184" cy="468291"/>
            </a:xfrm>
            <a:prstGeom prst="rect">
              <a:avLst/>
            </a:prstGeom>
            <a:solidFill>
              <a:srgbClr val="FFC000">
                <a:alpha val="9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40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436,2</a:t>
              </a:r>
              <a:endParaRPr lang="ru-RU" sz="4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3134" y="1114872"/>
              <a:ext cx="1080120" cy="39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  <a:latin typeface="+mn-lt"/>
                </a:rPr>
                <a:t>2020 </a:t>
              </a:r>
              <a:r>
                <a:rPr lang="ru-RU" sz="2800" b="1" dirty="0" smtClean="0">
                  <a:solidFill>
                    <a:prstClr val="black"/>
                  </a:solidFill>
                  <a:latin typeface="+mn-lt"/>
                </a:rPr>
                <a:t>год</a:t>
              </a:r>
              <a:endParaRPr lang="ru-RU" sz="28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871637" y="8312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4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473" y="1351234"/>
            <a:ext cx="2238473" cy="208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202" b="76202" l="15385" r="843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20782" r="14211" b="23907"/>
          <a:stretch/>
        </p:blipFill>
        <p:spPr bwMode="auto">
          <a:xfrm>
            <a:off x="2675963" y="5304580"/>
            <a:ext cx="1842922" cy="14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Диаграмма 5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275440"/>
              </p:ext>
            </p:extLst>
          </p:nvPr>
        </p:nvGraphicFramePr>
        <p:xfrm>
          <a:off x="-381001" y="3552824"/>
          <a:ext cx="5981701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5" name="Скругленный прямоугольник 54"/>
          <p:cNvSpPr/>
          <p:nvPr/>
        </p:nvSpPr>
        <p:spPr>
          <a:xfrm>
            <a:off x="1140644" y="1351793"/>
            <a:ext cx="1520641" cy="46459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6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Tahoma" pitchFamily="34" charset="0"/>
              </a:rPr>
              <a:t>2019</a:t>
            </a:r>
            <a:r>
              <a:rPr lang="ru-RU" sz="2400" b="1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6463" y="3267732"/>
            <a:ext cx="151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4 132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3"/>
            </p:custDataLst>
          </p:nvPr>
        </p:nvSpPr>
        <p:spPr>
          <a:xfrm>
            <a:off x="11008" y="1849935"/>
            <a:ext cx="3779911" cy="135976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216000" tIns="0" bIns="0" anchor="ctr"/>
          <a:lstStyle/>
          <a:p>
            <a:pPr algn="ctr" fontAlgn="b"/>
            <a:r>
              <a:rPr lang="ru-RU" b="1" dirty="0"/>
              <a:t>Дорожная деятельность </a:t>
            </a:r>
            <a:endParaRPr lang="ru-RU" b="1" dirty="0" smtClean="0"/>
          </a:p>
          <a:p>
            <a:pPr algn="ctr" fontAlgn="b"/>
            <a:r>
              <a:rPr lang="ru-RU" sz="1300" b="1" dirty="0" smtClean="0"/>
              <a:t>(Ремонт </a:t>
            </a:r>
            <a:r>
              <a:rPr lang="ru-RU" sz="1300" b="1" dirty="0"/>
              <a:t>автомобильной дороги </a:t>
            </a:r>
            <a:r>
              <a:rPr lang="ru-RU" sz="1300" b="1" dirty="0" smtClean="0"/>
              <a:t>по</a:t>
            </a:r>
          </a:p>
          <a:p>
            <a:pPr algn="ctr" fontAlgn="b"/>
            <a:r>
              <a:rPr lang="ru-RU" sz="1300" b="1" dirty="0" smtClean="0"/>
              <a:t> ул</a:t>
            </a:r>
            <a:r>
              <a:rPr lang="ru-RU" sz="1300" b="1" dirty="0"/>
              <a:t>. Октябрьская </a:t>
            </a:r>
            <a:r>
              <a:rPr lang="ru-RU" sz="1300" b="1" dirty="0" smtClean="0"/>
              <a:t>станицы Константиновской</a:t>
            </a:r>
          </a:p>
          <a:p>
            <a:pPr algn="ctr" fontAlgn="b"/>
            <a:r>
              <a:rPr lang="ru-RU" sz="1300" b="1" dirty="0" smtClean="0"/>
              <a:t> города-курорта </a:t>
            </a:r>
            <a:r>
              <a:rPr lang="ru-RU" sz="1300" b="1" dirty="0"/>
              <a:t>Пятигорска Ставропольского </a:t>
            </a:r>
            <a:r>
              <a:rPr lang="ru-RU" sz="1300" b="1" dirty="0" smtClean="0"/>
              <a:t>края)</a:t>
            </a:r>
            <a:endParaRPr lang="ru-RU" sz="1300" b="1" dirty="0"/>
          </a:p>
          <a:p>
            <a:pPr fontAlgn="b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7797" y="1363981"/>
            <a:ext cx="1520641" cy="46459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398463" algn="ctr">
              <a:lnSpc>
                <a:spcPts val="16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Tahoma" pitchFamily="34" charset="0"/>
              </a:rPr>
              <a:t>2020 </a:t>
            </a:r>
            <a:endParaRPr lang="ru-RU" sz="2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4"/>
            </p:custDataLst>
          </p:nvPr>
        </p:nvSpPr>
        <p:spPr>
          <a:xfrm>
            <a:off x="5374378" y="1916832"/>
            <a:ext cx="3753339" cy="108012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216000" tIns="0" bIns="0" anchor="ctr"/>
          <a:lstStyle/>
          <a:p>
            <a:pPr algn="ctr" fontAlgn="b">
              <a:lnSpc>
                <a:spcPts val="1400"/>
              </a:lnSpc>
            </a:pPr>
            <a:r>
              <a:rPr lang="ru-RU" b="1" dirty="0"/>
              <a:t>Благоустройство территории </a:t>
            </a:r>
          </a:p>
          <a:p>
            <a:pPr algn="ctr" fontAlgn="b">
              <a:lnSpc>
                <a:spcPts val="1400"/>
              </a:lnSpc>
            </a:pPr>
            <a:r>
              <a:rPr lang="ru-RU" b="1" dirty="0"/>
              <a:t>и обустройство мест </a:t>
            </a:r>
            <a:endParaRPr lang="ru-RU" b="1" dirty="0" smtClean="0"/>
          </a:p>
          <a:p>
            <a:pPr algn="ctr" fontAlgn="b">
              <a:lnSpc>
                <a:spcPts val="1400"/>
              </a:lnSpc>
            </a:pPr>
            <a:r>
              <a:rPr lang="ru-RU" b="1" dirty="0" smtClean="0"/>
              <a:t>массового </a:t>
            </a:r>
            <a:r>
              <a:rPr lang="ru-RU" b="1" dirty="0"/>
              <a:t>отдыха населения</a:t>
            </a:r>
          </a:p>
          <a:p>
            <a:pPr algn="ctr" fontAlgn="b">
              <a:lnSpc>
                <a:spcPts val="1400"/>
              </a:lnSpc>
            </a:pPr>
            <a:r>
              <a:rPr lang="ru-RU" sz="1400" b="1" dirty="0"/>
              <a:t>(сквер Победы мкр</a:t>
            </a:r>
            <a:r>
              <a:rPr lang="ru-RU" sz="1400" b="1" dirty="0" smtClean="0"/>
              <a:t>. «</a:t>
            </a:r>
            <a:r>
              <a:rPr lang="ru-RU" sz="1400" b="1" dirty="0"/>
              <a:t>Бештау-</a:t>
            </a:r>
            <a:r>
              <a:rPr lang="ru-RU" sz="1400" b="1" dirty="0" err="1"/>
              <a:t>Горапост</a:t>
            </a:r>
            <a:r>
              <a:rPr lang="ru-RU" sz="1400" b="1" dirty="0"/>
              <a:t>»)</a:t>
            </a:r>
          </a:p>
        </p:txBody>
      </p:sp>
      <p:graphicFrame>
        <p:nvGraphicFramePr>
          <p:cNvPr id="15" name="Диаграмма 14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5321553"/>
              </p:ext>
            </p:extLst>
          </p:nvPr>
        </p:nvGraphicFramePr>
        <p:xfrm>
          <a:off x="4857750" y="3267075"/>
          <a:ext cx="52197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89">
            <a:off x="3816540" y="4819439"/>
            <a:ext cx="2508769" cy="25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78723" y="3110241"/>
            <a:ext cx="151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7 849</a:t>
            </a:r>
          </a:p>
        </p:txBody>
      </p:sp>
      <p:pic>
        <p:nvPicPr>
          <p:cNvPr id="17" name="Picture 11" descr="5gor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2"/>
          <p:cNvSpPr txBox="1">
            <a:spLocks/>
          </p:cNvSpPr>
          <p:nvPr/>
        </p:nvSpPr>
        <p:spPr>
          <a:xfrm>
            <a:off x="1182255" y="114300"/>
            <a:ext cx="7961313" cy="1057275"/>
          </a:xfrm>
          <a:prstGeom prst="rect">
            <a:avLst/>
          </a:prstGeom>
          <a:solidFill>
            <a:srgbClr val="99CCFF"/>
          </a:solidFill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Поддержка  местных  инициатив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alt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 2019 и 2020 годах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9246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5725" y="303847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214,6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0" y="1514475"/>
            <a:ext cx="3390900" cy="1457324"/>
            <a:chOff x="3425205" y="1278285"/>
            <a:chExt cx="2448272" cy="883143"/>
          </a:xfrm>
        </p:grpSpPr>
        <p:sp>
          <p:nvSpPr>
            <p:cNvPr id="9" name="Скругленный прямоугольник 8"/>
            <p:cNvSpPr/>
            <p:nvPr>
              <p:custDataLst>
                <p:tags r:id="rId5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51,75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Реконструкция гимназии №11</a:t>
              </a: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5753100" y="3562350"/>
            <a:ext cx="3390900" cy="1457324"/>
            <a:chOff x="3425205" y="1278285"/>
            <a:chExt cx="2448272" cy="883143"/>
          </a:xfrm>
        </p:grpSpPr>
        <p:sp>
          <p:nvSpPr>
            <p:cNvPr id="12" name="Скругленный прямоугольник 11"/>
            <p:cNvSpPr/>
            <p:nvPr>
              <p:custDataLst>
                <p:tags r:id="rId4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48,91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Строительство Д/сада в п. Константиновка</a:t>
              </a:r>
            </a:p>
          </p:txBody>
        </p:sp>
      </p:grpSp>
      <p:grpSp>
        <p:nvGrpSpPr>
          <p:cNvPr id="14" name="Группа 35"/>
          <p:cNvGrpSpPr/>
          <p:nvPr/>
        </p:nvGrpSpPr>
        <p:grpSpPr>
          <a:xfrm>
            <a:off x="0" y="3343275"/>
            <a:ext cx="3257550" cy="1457324"/>
            <a:chOff x="3425205" y="1278285"/>
            <a:chExt cx="2448272" cy="883143"/>
          </a:xfrm>
        </p:grpSpPr>
        <p:sp>
          <p:nvSpPr>
            <p:cNvPr id="15" name="Скругленный прямоугольник 14"/>
            <p:cNvSpPr/>
            <p:nvPr>
              <p:custDataLst>
                <p:tags r:id="rId3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1,35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3425205" y="1278285"/>
              <a:ext cx="2448272" cy="46754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Реконструкция ул. Вишневая п. Свободы</a:t>
              </a:r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038475" y="5010152"/>
            <a:ext cx="3390900" cy="1847848"/>
            <a:chOff x="3425205" y="1041626"/>
            <a:chExt cx="2448272" cy="1119802"/>
          </a:xfrm>
        </p:grpSpPr>
        <p:sp>
          <p:nvSpPr>
            <p:cNvPr id="18" name="Скругленный прямоугольник 17"/>
            <p:cNvSpPr/>
            <p:nvPr>
              <p:custDataLst>
                <p:tags r:id="rId2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52,32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3425205" y="1041626"/>
              <a:ext cx="2448272" cy="7042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lvl="0" algn="ctr">
                <a:lnSpc>
                  <a:spcPts val="1600"/>
                </a:lnSpc>
              </a:pPr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Строительство жилого дома в целях переселения из аварийного жилого фонда</a:t>
              </a:r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0" y="5010152"/>
            <a:ext cx="3390900" cy="1847848"/>
            <a:chOff x="3425205" y="1041626"/>
            <a:chExt cx="2448272" cy="1119802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"/>
              </p:custDataLst>
            </p:nvPr>
          </p:nvSpPr>
          <p:spPr>
            <a:xfrm>
              <a:off x="3793390" y="1781736"/>
              <a:ext cx="1683378" cy="379692"/>
            </a:xfrm>
            <a:prstGeom prst="roundRect">
              <a:avLst>
                <a:gd name="adj" fmla="val 50000"/>
              </a:avLst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60,34</a:t>
              </a:r>
              <a:endPara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3425205" y="1041626"/>
              <a:ext cx="2448272" cy="704207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08000" tIns="72000" bIns="72000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Реконструкция ДЮСШ олимпийского резерва №2 по ул. Советская,82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505687" y="490734"/>
            <a:ext cx="666881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Бюджетные инвестиции в 2020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6375" y="1428751"/>
            <a:ext cx="364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Средства местного бюджета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7850" y="2019301"/>
            <a:ext cx="364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вышестоящих бюджетов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44"/>
          <p:cNvGrpSpPr/>
          <p:nvPr/>
        </p:nvGrpSpPr>
        <p:grpSpPr>
          <a:xfrm rot="5400000">
            <a:off x="6112472" y="-31149"/>
            <a:ext cx="371475" cy="3996130"/>
            <a:chOff x="4714082" y="4501364"/>
            <a:chExt cx="1167405" cy="9286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41"/>
          <p:cNvGrpSpPr/>
          <p:nvPr/>
        </p:nvGrpSpPr>
        <p:grpSpPr>
          <a:xfrm>
            <a:off x="5657852" y="2628900"/>
            <a:ext cx="2804168" cy="57150"/>
            <a:chOff x="4714082" y="4501364"/>
            <a:chExt cx="1167405" cy="92869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871637" y="92653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95525" y="1647825"/>
          <a:ext cx="46482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2"/>
          <p:cNvGrpSpPr/>
          <p:nvPr/>
        </p:nvGrpSpPr>
        <p:grpSpPr>
          <a:xfrm rot="20028989">
            <a:off x="3214076" y="1930840"/>
            <a:ext cx="4305417" cy="896517"/>
            <a:chOff x="1259632" y="4108583"/>
            <a:chExt cx="4931653" cy="896517"/>
          </a:xfrm>
        </p:grpSpPr>
        <p:sp>
          <p:nvSpPr>
            <p:cNvPr id="19" name="Стрелка вверх 18"/>
            <p:cNvSpPr/>
            <p:nvPr>
              <p:custDataLst>
                <p:tags r:id="rId2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8722280"/>
              </p:ext>
            </p:extLst>
          </p:nvPr>
        </p:nvGraphicFramePr>
        <p:xfrm>
          <a:off x="0" y="428624"/>
          <a:ext cx="9143999" cy="623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Долговая нагрузка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города-курорта Пятигорска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1" y="3064161"/>
            <a:ext cx="6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820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5333999" y="1485870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1018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686674" y="155254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1170</a:t>
            </a:r>
            <a:endParaRPr lang="ru-RU" sz="20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4448175"/>
          <a:ext cx="91440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" name="Группа 12"/>
          <p:cNvGrpSpPr/>
          <p:nvPr/>
        </p:nvGrpSpPr>
        <p:grpSpPr>
          <a:xfrm rot="183398">
            <a:off x="4543427" y="3529957"/>
            <a:ext cx="3546698" cy="896517"/>
            <a:chOff x="1259632" y="4108583"/>
            <a:chExt cx="4931653" cy="896517"/>
          </a:xfrm>
        </p:grpSpPr>
        <p:sp>
          <p:nvSpPr>
            <p:cNvPr id="16" name="Стрелка вверх 15"/>
            <p:cNvSpPr/>
            <p:nvPr>
              <p:custDataLst>
                <p:tags r:id="rId1"/>
              </p:custDataLst>
            </p:nvPr>
          </p:nvSpPr>
          <p:spPr>
            <a:xfrm rot="5874126">
              <a:off x="5745909" y="4559724"/>
              <a:ext cx="468817" cy="421935"/>
            </a:xfrm>
            <a:prstGeom prst="upArrow">
              <a:avLst/>
            </a:prstGeom>
            <a:solidFill>
              <a:srgbClr val="529C95">
                <a:alpha val="9176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1259632" y="4108583"/>
              <a:ext cx="4229287" cy="593171"/>
            </a:xfrm>
            <a:prstGeom prst="line">
              <a:avLst/>
            </a:prstGeom>
            <a:ln w="295275" cap="rnd">
              <a:gradFill flip="none" rotWithShape="1"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Блок-схема: узел 20"/>
          <p:cNvSpPr/>
          <p:nvPr/>
        </p:nvSpPr>
        <p:spPr>
          <a:xfrm>
            <a:off x="180975" y="5991225"/>
            <a:ext cx="742950" cy="752475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23950" y="5934670"/>
            <a:ext cx="386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отношение объема муниципального долга к собственным доходам (%)</a:t>
            </a:r>
            <a:endParaRPr lang="ru-RU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8275" y="6086475"/>
            <a:ext cx="866775" cy="65722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76950" y="5934670"/>
            <a:ext cx="343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средняя ставка муниципальных заимствований (%)</a:t>
            </a:r>
            <a:endParaRPr lang="ru-RU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62075" y="167410"/>
            <a:ext cx="7477126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-1457326" y="1397000"/>
          <a:ext cx="1060132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14449" y="167410"/>
            <a:ext cx="7658101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-1457326" y="1397000"/>
          <a:ext cx="10601325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274638"/>
            <a:ext cx="7458075" cy="9921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Прогноз социально-экономического развития города-курорта Пятигорска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4" y="2730500"/>
          <a:ext cx="238125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1"/>
              </a:tblGrid>
              <a:tr h="269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213,90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2019                   214,00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2020                   214,13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2021                   214,26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342900" indent="-342900">
                        <a:buAutoNum type="arabicPlain" startAt="2022"/>
                      </a:pPr>
                      <a:r>
                        <a:rPr lang="ru-RU" sz="1600" dirty="0" smtClean="0"/>
                        <a:t>                   214,28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975" y="2047876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Численность постоянного населения, тыс. чел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1971675"/>
            <a:ext cx="3276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Среднесписочная численность работающих (по крупным и средним предприятиям), тыс. чел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19450" y="2730500"/>
          <a:ext cx="23145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76"/>
              </a:tblGrid>
              <a:tr h="24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37,68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2019                    37,05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2020                    37,02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2021                    37,05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2022                    37,10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2175" y="2047875"/>
            <a:ext cx="3171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Численность работающих (по субъектам малого предпринимательства), тыс. чел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53150" y="2749550"/>
          <a:ext cx="24479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6"/>
              </a:tblGrid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2018                        34,2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2019                        34,5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2020                        34,8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2021                        35,1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2022                        35,5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4" y="455295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Индекс потребительских цен, % к предыдущему 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0500" y="5143500"/>
          <a:ext cx="24384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500" y="4457700"/>
            <a:ext cx="3305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Объем инвестиций в основной капитал по крупным и средним организациям, млн.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19449" y="5181600"/>
          <a:ext cx="22955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/>
              </a:tblGrid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43600" y="45815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Ввод в эксплуатацию общей площади жилых домов, тыс. кв.м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62675" y="5181600"/>
          <a:ext cx="25241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6"/>
              </a:tblGrid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2018                       103,2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2019                       104,3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2020                       103,8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2022                       104,0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6700" y="1552575"/>
            <a:ext cx="895350" cy="409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95375" y="15811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66825" y="15906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факт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09825" y="1552575"/>
            <a:ext cx="895350" cy="409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00425" y="160972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оценка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95825" y="1543050"/>
            <a:ext cx="895350" cy="4095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62625" y="161925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Arial"/>
                <a:cs typeface="+mn-cs"/>
              </a:rPr>
              <a:t>прогноз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1075" y="274638"/>
            <a:ext cx="8162925" cy="9921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поступлений налоговых доходов, собираемых на территории города Пятигорска за 2018 год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81175" y="1466850"/>
          <a:ext cx="720090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25" y="1543047"/>
          <a:ext cx="3543300" cy="51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174"/>
                <a:gridCol w="919126"/>
              </a:tblGrid>
              <a:tr h="56752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НДФЛ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2851,2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НДС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2442,6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902,1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884,2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организаций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363,2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172,8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164,3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62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115,6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2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Госпошлина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24,9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99320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09674" y="167410"/>
            <a:ext cx="793432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Структура доходов бюджета  </a:t>
            </a:r>
            <a:b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– курорта Пятигорска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6677025" y="4219574"/>
            <a:ext cx="2895600" cy="942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3333FF"/>
                </a:solidFill>
              </a:rPr>
              <a:t>Налоговые доходы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24626" y="3000375"/>
            <a:ext cx="2619374" cy="8953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FF00"/>
                </a:solidFill>
              </a:rPr>
              <a:t>Безвозмездные поступления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9075" y="971550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руб.</a:t>
            </a:r>
            <a:endParaRPr lang="ru-RU" dirty="0">
              <a:latin typeface="+mn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553201" y="1952625"/>
            <a:ext cx="2590799" cy="5524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Всего доходов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133475"/>
          <a:ext cx="6858000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800850" y="5429250"/>
            <a:ext cx="28956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6600"/>
                </a:solidFill>
              </a:rPr>
              <a:t>Неналоговые доходы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48843"/>
              </p:ext>
            </p:extLst>
          </p:nvPr>
        </p:nvGraphicFramePr>
        <p:xfrm>
          <a:off x="0" y="1409701"/>
          <a:ext cx="9114827" cy="5448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10350"/>
                <a:gridCol w="904875"/>
                <a:gridCol w="828675"/>
                <a:gridCol w="770927"/>
              </a:tblGrid>
              <a:tr h="377026">
                <a:tc>
                  <a:txBody>
                    <a:bodyPr/>
                    <a:lstStyle/>
                    <a:p>
                      <a:pPr algn="ctr"/>
                      <a:r>
                        <a:rPr lang="ru-RU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Изменения</a:t>
                      </a:r>
                      <a:endParaRPr lang="ru-RU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4E9"/>
                    </a:solidFill>
                  </a:tcPr>
                </a:tc>
              </a:tr>
              <a:tr h="44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норматива отчислений от НДФЛ</a:t>
                      </a:r>
                      <a:endParaRPr lang="ru-RU" sz="15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+296,1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-54,7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3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дифференцированного норматива отчислений с доходов от уплаты акцизов</a:t>
                      </a:r>
                      <a:endParaRPr lang="ru-RU" sz="15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4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Уменьшение налогов на совокупный доход (ЕНВД, Патент, ЕСХН), за счет: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вступления в действие с 1 января 2020 года запрета на применение ЕНВД и Патента для налогоплательщиков, торгующих в розницу товарами, подлежащими обязательной маркировке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отмена ЕНВД с 2021г.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«налоговых каникул» для отдельных категорий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-28,2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-118,1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-36,4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67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Увеличение общей суммы доходов от местных налогов, в связи с применением новой кадастровой стоимости объектов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недвижимости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 одновременным учетом выпадающих доходов, связанных с введением с 01.01.2018г. НК РФ новой льготной категории - многодетные семьи, а также</a:t>
                      </a: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с оспариванием (уменьшением)  налогоплательщиками кадастровой стоимости объектов недвижимости в установленном законом порядке 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+34,8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+15,6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16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от использования муниципального имущества, за счет расчета арендной платы за земли по действующим в 2019г. договорам аренды земли,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учета ожидаемых возвратов(зачетов) сумм переплат, сложившихся за период 2016-2018гг., в связи с постановлением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Правительства РФ от 05.05.2017г. № 531</a:t>
                      </a:r>
                      <a:endParaRPr lang="ru-R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+43,3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8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Изменение  порядка распределения административных штрафов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3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Увеличение с 55% до 60% норматива отчислений в местные бюджеты от НВОС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+0,003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09674" y="167410"/>
            <a:ext cx="793432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Изменение налогового и бюджетного законодательства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71637" y="1021781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и динамика поступлений налоговых доходов</a:t>
            </a:r>
            <a:endParaRPr lang="ru-RU" sz="2800" b="1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/>
        </p:nvGraphicFramePr>
        <p:xfrm>
          <a:off x="0" y="6429375"/>
          <a:ext cx="4610100" cy="74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0" y="2171700"/>
          <a:ext cx="64579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67450" y="4924425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Arial"/>
                <a:cs typeface="+mn-cs"/>
              </a:rPr>
              <a:t>Структура налоговых доходов в 2020 году</a:t>
            </a:r>
            <a:endParaRPr lang="ru-RU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0" y="1847850"/>
          <a:ext cx="4362449" cy="15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39075" y="94297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руб.</a:t>
            </a:r>
            <a:endParaRPr lang="ru-RU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353050" y="1609724"/>
          <a:ext cx="4572000" cy="356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3250" y="3019425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/>
                <a:cs typeface="+mn-cs"/>
              </a:rPr>
              <a:t>1609</a:t>
            </a:r>
            <a:endParaRPr lang="ru-RU" sz="4000" b="1" dirty="0">
              <a:solidFill>
                <a:srgbClr val="00206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AyM2BhF0iAg8Rb1.lqy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82pUk.HECIl7Rnaka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f8qJ5f0USiPj7ky6tXl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21r.g5Mkq9kl_TrNT8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dkfYmCukC_TBNUSBadq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21r.g5Mkq9kl_TrNT8W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37381</TotalTime>
  <Words>1773</Words>
  <Application>Microsoft Office PowerPoint</Application>
  <PresentationFormat>Экран (4:3)</PresentationFormat>
  <Paragraphs>566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Diseño predeterminado</vt:lpstr>
      <vt:lpstr>Бумажная</vt:lpstr>
      <vt:lpstr>1_Diseño predeterminado</vt:lpstr>
      <vt:lpstr>БЮДЖЕТ  города-курорта Пятигорска на 2020 год и плановый период 2021-2022 годов   решение Думы города Пятигорска от 24 декабря 2019г. №34-42 РД «О бюджете города-курорта Пятигорска на 2020 год и плановый период 2021 и 2022 годов»</vt:lpstr>
      <vt:lpstr>СБАЛАНСИРОВАННОСТЬ</vt:lpstr>
      <vt:lpstr>ОСНОВНЫЕ НАПРАВЛЕНИЯ НАЛОГОВОЙ ПОЛИТИКИ</vt:lpstr>
      <vt:lpstr>ОСНОВНЫЕ НАПРАВЛЕНИЯ БЮДЖЕТНОЙ ПОЛИТИКИ</vt:lpstr>
      <vt:lpstr>Прогноз социально-экономического развития города-курорта Пятигорска</vt:lpstr>
      <vt:lpstr>Объем поступлений налоговых доходов, собираемых на территории города Пятигорска за 2018 год</vt:lpstr>
      <vt:lpstr>     Структура доходов бюджета   города – курорта Пятигорска</vt:lpstr>
      <vt:lpstr>     Изменение налогового и бюджетного законодательства</vt:lpstr>
      <vt:lpstr>Структура и динамика поступлений налоговых доходов</vt:lpstr>
      <vt:lpstr>Структура и динамика поступлений неналоговых доходов</vt:lpstr>
      <vt:lpstr>Структура и динамика безвозмездных поступления</vt:lpstr>
      <vt:lpstr>Основные параметры проекта бюджета</vt:lpstr>
      <vt:lpstr>Динамика и программная структура расходов бюджета</vt:lpstr>
      <vt:lpstr>Национальные проекты в 2020 году</vt:lpstr>
      <vt:lpstr>Муниципальные публичные обязательства города Пятигорска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Улучшение жилищных условий молодых семей  в 2019-2020 году (в 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2027</cp:revision>
  <cp:lastPrinted>2019-12-20T08:40:47Z</cp:lastPrinted>
  <dcterms:created xsi:type="dcterms:W3CDTF">2013-11-05T05:51:37Z</dcterms:created>
  <dcterms:modified xsi:type="dcterms:W3CDTF">2019-12-28T08:58:13Z</dcterms:modified>
</cp:coreProperties>
</file>