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0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9" r:id="rId3"/>
    <p:sldMasterId id="2147483865" r:id="rId4"/>
    <p:sldMasterId id="2147483877" r:id="rId5"/>
  </p:sldMasterIdLst>
  <p:notesMasterIdLst>
    <p:notesMasterId r:id="rId65"/>
  </p:notesMasterIdLst>
  <p:sldIdLst>
    <p:sldId id="296" r:id="rId6"/>
    <p:sldId id="370" r:id="rId7"/>
    <p:sldId id="626" r:id="rId8"/>
    <p:sldId id="295" r:id="rId9"/>
    <p:sldId id="286" r:id="rId10"/>
    <p:sldId id="298" r:id="rId11"/>
    <p:sldId id="461" r:id="rId12"/>
    <p:sldId id="373" r:id="rId13"/>
    <p:sldId id="261" r:id="rId14"/>
    <p:sldId id="362" r:id="rId15"/>
    <p:sldId id="635" r:id="rId16"/>
    <p:sldId id="636" r:id="rId17"/>
    <p:sldId id="501" r:id="rId18"/>
    <p:sldId id="313" r:id="rId19"/>
    <p:sldId id="316" r:id="rId20"/>
    <p:sldId id="502" r:id="rId21"/>
    <p:sldId id="317" r:id="rId22"/>
    <p:sldId id="503" r:id="rId23"/>
    <p:sldId id="628" r:id="rId24"/>
    <p:sldId id="322" r:id="rId25"/>
    <p:sldId id="637" r:id="rId26"/>
    <p:sldId id="638" r:id="rId27"/>
    <p:sldId id="300" r:id="rId28"/>
    <p:sldId id="328" r:id="rId29"/>
    <p:sldId id="374" r:id="rId30"/>
    <p:sldId id="329" r:id="rId31"/>
    <p:sldId id="330" r:id="rId32"/>
    <p:sldId id="366" r:id="rId33"/>
    <p:sldId id="331" r:id="rId34"/>
    <p:sldId id="332" r:id="rId35"/>
    <p:sldId id="368" r:id="rId36"/>
    <p:sldId id="633" r:id="rId37"/>
    <p:sldId id="634" r:id="rId38"/>
    <p:sldId id="630" r:id="rId39"/>
    <p:sldId id="631" r:id="rId40"/>
    <p:sldId id="276" r:id="rId41"/>
    <p:sldId id="277" r:id="rId42"/>
    <p:sldId id="349" r:id="rId43"/>
    <p:sldId id="335" r:id="rId44"/>
    <p:sldId id="336" r:id="rId45"/>
    <p:sldId id="337" r:id="rId46"/>
    <p:sldId id="338" r:id="rId47"/>
    <p:sldId id="517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278" r:id="rId59"/>
    <p:sldId id="625" r:id="rId60"/>
    <p:sldId id="352" r:id="rId61"/>
    <p:sldId id="369" r:id="rId62"/>
    <p:sldId id="353" r:id="rId63"/>
    <p:sldId id="285" r:id="rId6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559" autoAdjust="0"/>
  </p:normalViewPr>
  <p:slideViewPr>
    <p:cSldViewPr>
      <p:cViewPr varScale="1">
        <p:scale>
          <a:sx n="97" d="100"/>
          <a:sy n="97" d="100"/>
        </p:scale>
        <p:origin x="19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73162970078749"/>
          <c:w val="0.96766563348683088"/>
          <c:h val="0.83268370299212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6878.96</c:v>
                </c:pt>
                <c:pt idx="1">
                  <c:v>8050.53</c:v>
                </c:pt>
                <c:pt idx="2">
                  <c:v>8204.2199999999993</c:v>
                </c:pt>
                <c:pt idx="3">
                  <c:v>4419.49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9-45D2-A82E-1E37B7DF32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850306811939102E-2"/>
                  <c:y val="1.227936423833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9-45D2-A82E-1E37B7DF327C}"/>
                </c:ext>
              </c:extLst>
            </c:dLbl>
            <c:dLbl>
              <c:idx val="1"/>
              <c:layout>
                <c:manualLayout>
                  <c:x val="7.1390282467176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9-45D2-A82E-1E37B7DF327C}"/>
                </c:ext>
              </c:extLst>
            </c:dLbl>
            <c:dLbl>
              <c:idx val="2"/>
              <c:layout>
                <c:manualLayout>
                  <c:x val="1.5705862142778765E-2"/>
                  <c:y val="-1.58165470156901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09-45D2-A82E-1E37B7DF327C}"/>
                </c:ext>
              </c:extLst>
            </c:dLbl>
            <c:dLbl>
              <c:idx val="3"/>
              <c:layout>
                <c:manualLayout>
                  <c:x val="1.2850250844091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0.00</c:formatCode>
                <c:ptCount val="4"/>
                <c:pt idx="0">
                  <c:v>7624.38</c:v>
                </c:pt>
                <c:pt idx="1">
                  <c:v>8250.5300000000007</c:v>
                </c:pt>
                <c:pt idx="2">
                  <c:v>8204.2199999999993</c:v>
                </c:pt>
                <c:pt idx="3">
                  <c:v>4419.49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9-45D2-A82E-1E37B7DF32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695703406137619E-3"/>
                  <c:y val="0.11971020875891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48110100253883E-2"/>
                      <c:h val="0.12008590359696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209-45D2-A82E-1E37B7DF327C}"/>
                </c:ext>
              </c:extLst>
            </c:dLbl>
            <c:dLbl>
              <c:idx val="1"/>
              <c:layout>
                <c:manualLayout>
                  <c:x val="4.4092317972502749E-3"/>
                  <c:y val="8.7149022515619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09-45D2-A82E-1E37B7DF327C}"/>
                </c:ext>
              </c:extLst>
            </c:dLbl>
            <c:dLbl>
              <c:idx val="2"/>
              <c:layout>
                <c:manualLayout>
                  <c:x val="-1.4697439324167763E-3"/>
                  <c:y val="2.3676451321747866E-3"/>
                </c:manualLayout>
              </c:layout>
              <c:tx>
                <c:rich>
                  <a:bodyPr/>
                  <a:lstStyle/>
                  <a:p>
                    <a:r>
                      <a:rPr lang="en-US" i="0" dirty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9-45D2-A82E-1E37B7DF327C}"/>
                </c:ext>
              </c:extLst>
            </c:dLbl>
            <c:dLbl>
              <c:idx val="3"/>
              <c:layout>
                <c:manualLayout>
                  <c:x val="1.4697439324166685E-3"/>
                  <c:y val="1.494287436711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0.00</c:formatCode>
                <c:ptCount val="4"/>
                <c:pt idx="0">
                  <c:v>-745.42000000000007</c:v>
                </c:pt>
                <c:pt idx="1">
                  <c:v>-200.00000000000091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9-45D2-A82E-1E37B7DF32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</c:numRef>
          </c:val>
          <c:extLst>
            <c:ext xmlns:c16="http://schemas.microsoft.com/office/drawing/2014/chart" uri="{C3380CC4-5D6E-409C-BE32-E72D297353CC}">
              <c16:uniqueId val="{00000000-7F98-47E1-A873-129AA8396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102792192"/>
        <c:axId val="102815616"/>
      </c:barChart>
      <c:catAx>
        <c:axId val="10279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815616"/>
        <c:crosses val="autoZero"/>
        <c:auto val="1"/>
        <c:lblAlgn val="ctr"/>
        <c:lblOffset val="100"/>
        <c:noMultiLvlLbl val="0"/>
      </c:catAx>
      <c:valAx>
        <c:axId val="102815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02792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313786973462794"/>
          <c:y val="0.28784186686543206"/>
          <c:w val="0.10614791572372562"/>
          <c:h val="0.5299620317992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91603547318271E-4"/>
          <c:y val="1.3370299931621969E-2"/>
          <c:w val="0.96604647264165888"/>
          <c:h val="0.77255575739678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4109924246704376E-3"/>
                  <c:y val="0.11810431606266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8-4672-842A-7BA615FD1A57}"/>
                </c:ext>
              </c:extLst>
            </c:dLbl>
            <c:dLbl>
              <c:idx val="2"/>
              <c:layout>
                <c:manualLayout>
                  <c:x val="7.4104744664224981E-3"/>
                  <c:y val="-1.3370299931621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109680</c:v>
                </c:pt>
                <c:pt idx="1">
                  <c:v>9927</c:v>
                </c:pt>
                <c:pt idx="2">
                  <c:v>33</c:v>
                </c:pt>
                <c:pt idx="3">
                  <c:v>434</c:v>
                </c:pt>
                <c:pt idx="4">
                  <c:v>6358</c:v>
                </c:pt>
                <c:pt idx="5">
                  <c:v>11407</c:v>
                </c:pt>
                <c:pt idx="6">
                  <c:v>7273</c:v>
                </c:pt>
                <c:pt idx="7">
                  <c:v>19231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5-4C61-AFCB-E259808F6B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118534915354877E-3"/>
                  <c:y val="0.12033269938459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A5-4C61-AFCB-E259808F6B4C}"/>
                </c:ext>
              </c:extLst>
            </c:dLbl>
            <c:dLbl>
              <c:idx val="1"/>
              <c:layout>
                <c:manualLayout>
                  <c:x val="-2.1775946592027889E-3"/>
                  <c:y val="-1.2086084377822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A5-4C61-AFCB-E259808F6B4C}"/>
                </c:ext>
              </c:extLst>
            </c:dLbl>
            <c:dLbl>
              <c:idx val="2"/>
              <c:layout>
                <c:manualLayout>
                  <c:x val="4.1793908986769912E-3"/>
                  <c:y val="-4.3734215983684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A5-4C61-AFCB-E259808F6B4C}"/>
                </c:ext>
              </c:extLst>
            </c:dLbl>
            <c:dLbl>
              <c:idx val="3"/>
              <c:layout>
                <c:manualLayout>
                  <c:x val="4.0780261723514823E-3"/>
                  <c:y val="-1.5183361732060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A5-4C61-AFCB-E259808F6B4C}"/>
                </c:ext>
              </c:extLst>
            </c:dLbl>
            <c:dLbl>
              <c:idx val="4"/>
              <c:layout>
                <c:manualLayout>
                  <c:x val="3.9533374888509566E-3"/>
                  <c:y val="2.17241054400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77-41D5-A7A8-A309EF68E511}"/>
                </c:ext>
              </c:extLst>
            </c:dLbl>
            <c:dLbl>
              <c:idx val="5"/>
              <c:layout>
                <c:manualLayout>
                  <c:x val="4.286180992486021E-3"/>
                  <c:y val="2.4445910343565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A5-4C61-AFCB-E259808F6B4C}"/>
                </c:ext>
              </c:extLst>
            </c:dLbl>
            <c:dLbl>
              <c:idx val="6"/>
              <c:layout>
                <c:manualLayout>
                  <c:x val="5.5901514232340205E-3"/>
                  <c:y val="-6.6851499658109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7-41D5-A7A8-A309EF68E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116160</c:v>
                </c:pt>
                <c:pt idx="1">
                  <c:v>14869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10179</c:v>
                </c:pt>
                <c:pt idx="6">
                  <c:v>5824</c:v>
                </c:pt>
                <c:pt idx="7">
                  <c:v>20445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A5-4C61-AFCB-E259808F6B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6322994924000043E-3"/>
                  <c:y val="0.12478946602847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8-4672-842A-7BA615FD1A57}"/>
                </c:ext>
              </c:extLst>
            </c:dLbl>
            <c:dLbl>
              <c:idx val="1"/>
              <c:layout>
                <c:manualLayout>
                  <c:x val="-1.47033080822347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8-4672-842A-7BA615FD1A57}"/>
                </c:ext>
              </c:extLst>
            </c:dLbl>
            <c:dLbl>
              <c:idx val="2"/>
              <c:layout>
                <c:manualLayout>
                  <c:x val="0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Лист1!$D$2:$D$9</c:f>
              <c:numCache>
                <c:formatCode>#,##0</c:formatCode>
                <c:ptCount val="8"/>
                <c:pt idx="0">
                  <c:v>116769</c:v>
                </c:pt>
                <c:pt idx="1">
                  <c:v>13304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9556</c:v>
                </c:pt>
                <c:pt idx="6">
                  <c:v>5774</c:v>
                </c:pt>
                <c:pt idx="7">
                  <c:v>16842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A8-4672-842A-7BA615FD1A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9808947465220946E-4"/>
                  <c:y val="0.11807659286857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A8-4672-842A-7BA615FD1A57}"/>
                </c:ext>
              </c:extLst>
            </c:dLbl>
            <c:dLbl>
              <c:idx val="2"/>
              <c:layout>
                <c:manualLayout>
                  <c:x val="-5.928379573137999E-3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F-42DB-99EA-D8CFDCE59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Аренда имущества находящегося в оперативном управлении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оказаная платных услуг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</c:v>
                </c:pt>
                <c:pt idx="7">
                  <c:v>прочие поступления</c:v>
                </c:pt>
              </c:strCache>
            </c:strRef>
          </c:cat>
          <c:val>
            <c:numRef>
              <c:f>Лист1!$E$2:$E$9</c:f>
              <c:numCache>
                <c:formatCode>#,##0</c:formatCode>
                <c:ptCount val="8"/>
                <c:pt idx="0">
                  <c:v>115468</c:v>
                </c:pt>
                <c:pt idx="1">
                  <c:v>12049</c:v>
                </c:pt>
                <c:pt idx="2">
                  <c:v>0</c:v>
                </c:pt>
                <c:pt idx="3">
                  <c:v>435</c:v>
                </c:pt>
                <c:pt idx="4">
                  <c:v>5782</c:v>
                </c:pt>
                <c:pt idx="5">
                  <c:v>7006</c:v>
                </c:pt>
                <c:pt idx="6">
                  <c:v>5574</c:v>
                </c:pt>
                <c:pt idx="7">
                  <c:v>11522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A8-4672-842A-7BA615FD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57856"/>
        <c:axId val="164484224"/>
      </c:barChart>
      <c:catAx>
        <c:axId val="164457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484224"/>
        <c:crosses val="autoZero"/>
        <c:auto val="1"/>
        <c:lblAlgn val="ctr"/>
        <c:lblOffset val="100"/>
        <c:noMultiLvlLbl val="0"/>
      </c:catAx>
      <c:valAx>
        <c:axId val="16448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45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03322693370204"/>
          <c:y val="0"/>
          <c:w val="0.85848467817301344"/>
          <c:h val="0.2500505772828778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416742678348846E-2"/>
          <c:y val="1.5620152697142512E-2"/>
          <c:w val="0.849666873503236"/>
          <c:h val="0.84358687863776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
всего за год 5 762 219 тыс. руб.</c:v>
                </c:pt>
              </c:strCache>
            </c:strRef>
          </c:tx>
          <c:spPr>
            <a:solidFill>
              <a:srgbClr val="007E3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1538028250907597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C-47CA-B0DC-923F0DCEE963}"/>
                </c:ext>
              </c:extLst>
            </c:dLbl>
            <c:dLbl>
              <c:idx val="1"/>
              <c:layout>
                <c:manualLayout>
                  <c:x val="-1.7307042376361395E-2"/>
                  <c:y val="-4.687425029191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C-47CA-B0DC-923F0DCEE963}"/>
                </c:ext>
              </c:extLst>
            </c:dLbl>
            <c:dLbl>
              <c:idx val="2"/>
              <c:layout>
                <c:manualLayout>
                  <c:x val="2.8845070627268993E-3"/>
                  <c:y val="-1.973644464655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C-47CA-B0DC-923F0DCEE963}"/>
                </c:ext>
              </c:extLst>
            </c:dLbl>
            <c:dLbl>
              <c:idx val="3"/>
              <c:layout>
                <c:manualLayout>
                  <c:x val="4.3267605940903488E-3"/>
                  <c:y val="-2.960466696983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3"/>
                <c:pt idx="0">
                  <c:v>3613801</c:v>
                </c:pt>
                <c:pt idx="1">
                  <c:v>2044827</c:v>
                </c:pt>
                <c:pt idx="2">
                  <c:v>103591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5-4430-B363-09A3D15D7D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
всего за год 5 950 570 тыс. руб.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3267605940903495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C-47CA-B0DC-923F0DCEE963}"/>
                </c:ext>
              </c:extLst>
            </c:dLbl>
            <c:dLbl>
              <c:idx val="1"/>
              <c:layout>
                <c:manualLayout>
                  <c:x val="2.3076056501815195E-2"/>
                  <c:y val="-4.193994487393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C-47CA-B0DC-923F0DCEE963}"/>
                </c:ext>
              </c:extLst>
            </c:dLbl>
            <c:dLbl>
              <c:idx val="2"/>
              <c:layout>
                <c:manualLayout>
                  <c:x val="1.442242175036431E-2"/>
                  <c:y val="-2.467075006454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C-47CA-B0DC-923F0DCEE963}"/>
                </c:ext>
              </c:extLst>
            </c:dLbl>
            <c:dLbl>
              <c:idx val="3"/>
              <c:layout>
                <c:manualLayout>
                  <c:x val="1.8749295907724846E-2"/>
                  <c:y val="-1.233527790409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3"/>
                <c:pt idx="0">
                  <c:v>3965743</c:v>
                </c:pt>
                <c:pt idx="1">
                  <c:v>1983096</c:v>
                </c:pt>
                <c:pt idx="2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75-4430-B363-09A3D15D7D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
всего за год  2 099 550 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845070627268994E-2"/>
                  <c:y val="-2.960466696983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DC-47CA-B0DC-923F0DCEE963}"/>
                </c:ext>
              </c:extLst>
            </c:dLbl>
            <c:dLbl>
              <c:idx val="1"/>
              <c:layout>
                <c:manualLayout>
                  <c:x val="5.4805634191811087E-2"/>
                  <c:y val="-4.801336949868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DC-47CA-B0DC-923F0DCEE963}"/>
                </c:ext>
              </c:extLst>
            </c:dLbl>
            <c:dLbl>
              <c:idx val="2"/>
              <c:layout>
                <c:manualLayout>
                  <c:x val="2.5960563564542096E-2"/>
                  <c:y val="-1.233527790409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DC-47CA-B0DC-923F0DCEE963}"/>
                </c:ext>
              </c:extLst>
            </c:dLbl>
            <c:dLbl>
              <c:idx val="3"/>
              <c:layout>
                <c:manualLayout>
                  <c:x val="3.8940845346813142E-2"/>
                  <c:y val="-2.220350022737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3"/>
                <c:pt idx="0">
                  <c:v>137384</c:v>
                </c:pt>
                <c:pt idx="1">
                  <c:v>1960435</c:v>
                </c:pt>
                <c:pt idx="2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75-4430-B363-09A3D15D7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03392"/>
        <c:axId val="113404928"/>
        <c:axId val="0"/>
      </c:bar3DChart>
      <c:catAx>
        <c:axId val="1134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404928"/>
        <c:crosses val="autoZero"/>
        <c:auto val="1"/>
        <c:lblAlgn val="ctr"/>
        <c:lblOffset val="100"/>
        <c:noMultiLvlLbl val="0"/>
      </c:catAx>
      <c:valAx>
        <c:axId val="1134049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3403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3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.65393762469247063"/>
          <c:y val="4.0887463997014671E-2"/>
          <c:w val="0.33729199751432715"/>
          <c:h val="0.5880856367441316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02828175877023E-2"/>
          <c:y val="1.3739931095089385E-2"/>
          <c:w val="0.8203971982060303"/>
          <c:h val="0.86319314153887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5 762 219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2802264</c:v>
                </c:pt>
                <c:pt idx="1">
                  <c:v>2239196</c:v>
                </c:pt>
                <c:pt idx="2">
                  <c:v>2044827</c:v>
                </c:pt>
                <c:pt idx="3">
                  <c:v>1983096</c:v>
                </c:pt>
                <c:pt idx="4">
                  <c:v>1960435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C46-99CA-7491B6E274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4.29093049334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C4-4C46-99CA-7491B6E27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5 762 219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935408</c:v>
                </c:pt>
                <c:pt idx="1">
                  <c:v>2034475</c:v>
                </c:pt>
                <c:pt idx="2">
                  <c:v>3613801</c:v>
                </c:pt>
                <c:pt idx="3">
                  <c:v>3965743</c:v>
                </c:pt>
                <c:pt idx="4">
                  <c:v>137384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4-4C46-99CA-7491B6E274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0016721055503857E-3"/>
                  <c:y val="-2.460548443390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4-4C46-99CA-7491B6E27400}"/>
                </c:ext>
              </c:extLst>
            </c:dLbl>
            <c:dLbl>
              <c:idx val="2"/>
              <c:layout>
                <c:manualLayout>
                  <c:x val="2.7031237894475156E-3"/>
                  <c:y val="-2.236862221264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E-4992-96A5-D33F465A1AF1}"/>
                </c:ext>
              </c:extLst>
            </c:dLbl>
            <c:dLbl>
              <c:idx val="3"/>
              <c:layout>
                <c:manualLayout>
                  <c:x val="6.7578094736186894E-3"/>
                  <c:y val="-3.131598303225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04365097946731E-2"/>
                      <c:h val="4.4591936446341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E6E-4992-96A5-D33F465A1AF1}"/>
                </c:ext>
              </c:extLst>
            </c:dLbl>
            <c:dLbl>
              <c:idx val="4"/>
              <c:layout>
                <c:manualLayout>
                  <c:x val="1.3515618947236587E-3"/>
                  <c:y val="-2.460548443390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E-4992-96A5-D33F465A1AF1}"/>
                </c:ext>
              </c:extLst>
            </c:dLbl>
            <c:dLbl>
              <c:idx val="5"/>
              <c:layout>
                <c:manualLayout>
                  <c:x val="4.2162360277700562E-3"/>
                  <c:y val="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5 762 219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667259</c:v>
                </c:pt>
                <c:pt idx="1">
                  <c:v>1802</c:v>
                </c:pt>
                <c:pt idx="2">
                  <c:v>103591</c:v>
                </c:pt>
                <c:pt idx="3">
                  <c:v>1731</c:v>
                </c:pt>
                <c:pt idx="4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4-4C46-99CA-7491B6E274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668259082324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4-4C46-99CA-7491B6E27400}"/>
                </c:ext>
              </c:extLst>
            </c:dLbl>
            <c:dLbl>
              <c:idx val="1"/>
              <c:layout>
                <c:manualLayout>
                  <c:x val="9.837884064796798E-3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2-4ECB-8B69-0DFBA0F29017}"/>
                </c:ext>
              </c:extLst>
            </c:dLbl>
            <c:dLbl>
              <c:idx val="2"/>
              <c:layout>
                <c:manualLayout>
                  <c:x val="1.6595690156457656E-2"/>
                  <c:y val="-2.66165468624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2-4ECB-8B69-0DFBA0F29017}"/>
                </c:ext>
              </c:extLst>
            </c:dLbl>
            <c:dLbl>
              <c:idx val="3"/>
              <c:layout>
                <c:manualLayout>
                  <c:x val="1.908341542032085E-2"/>
                  <c:y val="-2.15728628806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C4-4C46-99CA-7491B6E27400}"/>
                </c:ext>
              </c:extLst>
            </c:dLbl>
            <c:dLbl>
              <c:idx val="4"/>
              <c:layout>
                <c:manualLayout>
                  <c:x val="1.6864944111080225E-2"/>
                  <c:y val="-3.033222003110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4-4C46-99CA-7491B6E27400}"/>
                </c:ext>
              </c:extLst>
            </c:dLbl>
            <c:dLbl>
              <c:idx val="5"/>
              <c:layout>
                <c:manualLayout>
                  <c:x val="1.6864833448717392E-2"/>
                  <c:y val="-2.425077769136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
Факт 
4 414 267 тыс. руб.</c:v>
                </c:pt>
                <c:pt idx="1">
                  <c:v>2023 г. 
Первоначальный план
4 275 473 тыс. руб.</c:v>
                </c:pt>
                <c:pt idx="2">
                  <c:v>2024 г. 
План
5 762 219 тыс. руб.</c:v>
                </c:pt>
                <c:pt idx="3">
                  <c:v>2025 г.
План
5 950 570 тыс. руб.</c:v>
                </c:pt>
                <c:pt idx="4">
                  <c:v>2026 г.
 План
2 099 550 тыс. руб.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#,##0">
                  <c:v>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C4-4C46-99CA-7491B6E2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71"/>
        <c:shape val="box"/>
        <c:axId val="113474560"/>
        <c:axId val="113488640"/>
        <c:axId val="0"/>
      </c:bar3DChart>
      <c:catAx>
        <c:axId val="11347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13488640"/>
        <c:crosses val="autoZero"/>
        <c:auto val="1"/>
        <c:lblAlgn val="ctr"/>
        <c:lblOffset val="100"/>
        <c:tickLblSkip val="1"/>
        <c:noMultiLvlLbl val="0"/>
      </c:catAx>
      <c:valAx>
        <c:axId val="113488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3474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781799493963149"/>
          <c:y val="0.12338195485054508"/>
          <c:w val="0.17218200506036854"/>
          <c:h val="0.560869776574451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133914767589309"/>
          <c:y val="0"/>
          <c:w val="0.63866082605470087"/>
          <c:h val="0.943111876910945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2023 - 7 205 979,87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Лист1!$C$4:$C$13</c:f>
              <c:numCache>
                <c:formatCode>#,##0.00</c:formatCode>
                <c:ptCount val="10"/>
                <c:pt idx="0">
                  <c:v>2303922.52</c:v>
                </c:pt>
                <c:pt idx="1">
                  <c:v>1166599.79</c:v>
                </c:pt>
                <c:pt idx="2">
                  <c:v>112576.69</c:v>
                </c:pt>
                <c:pt idx="3">
                  <c:v>1253480.68</c:v>
                </c:pt>
                <c:pt idx="4">
                  <c:v>498948.31</c:v>
                </c:pt>
                <c:pt idx="5">
                  <c:v>551148.72</c:v>
                </c:pt>
                <c:pt idx="6">
                  <c:v>250090.68</c:v>
                </c:pt>
                <c:pt idx="7">
                  <c:v>75000</c:v>
                </c:pt>
                <c:pt idx="8">
                  <c:v>31212.48</c:v>
                </c:pt>
                <c:pt idx="9">
                  <c:v>963000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3-4118-A642-D496F9BF813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2024 - 8 250 530,18 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897787582459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BA-40DC-9FB8-DBD5F7DE3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Лист1!$D$4:$D$13</c:f>
              <c:numCache>
                <c:formatCode>#,##0.00</c:formatCode>
                <c:ptCount val="10"/>
                <c:pt idx="0">
                  <c:v>3889116.14</c:v>
                </c:pt>
                <c:pt idx="1">
                  <c:v>922253.19</c:v>
                </c:pt>
                <c:pt idx="2">
                  <c:v>107909.16</c:v>
                </c:pt>
                <c:pt idx="3">
                  <c:v>770281.32</c:v>
                </c:pt>
                <c:pt idx="4">
                  <c:v>510077.85</c:v>
                </c:pt>
                <c:pt idx="5">
                  <c:v>1441119</c:v>
                </c:pt>
                <c:pt idx="6">
                  <c:v>145887.62</c:v>
                </c:pt>
                <c:pt idx="7">
                  <c:v>75000</c:v>
                </c:pt>
                <c:pt idx="8">
                  <c:v>35867</c:v>
                </c:pt>
                <c:pt idx="9">
                  <c:v>353018.9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3-4118-A642-D496F9BF813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2025 - 8 204 220,80 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215020314843999E-3"/>
                  <c:y val="-3.726111809173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85776279186789"/>
                      <c:h val="1.80965808180937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C9-4962-9748-748496E7DD6D}"/>
                </c:ext>
              </c:extLst>
            </c:dLbl>
            <c:dLbl>
              <c:idx val="5"/>
              <c:layout>
                <c:manualLayout>
                  <c:x val="-5.5897787582459349E-2"/>
                  <c:y val="-4.55408404648837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BA-40DC-9FB8-DBD5F7DE3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Лист1!$E$4:$E$13</c:f>
              <c:numCache>
                <c:formatCode>#,##0.00</c:formatCode>
                <c:ptCount val="10"/>
                <c:pt idx="0">
                  <c:v>2169215.5099999998</c:v>
                </c:pt>
                <c:pt idx="1">
                  <c:v>857068.02</c:v>
                </c:pt>
                <c:pt idx="2">
                  <c:v>105695.24</c:v>
                </c:pt>
                <c:pt idx="3">
                  <c:v>535475.04</c:v>
                </c:pt>
                <c:pt idx="4">
                  <c:v>490385.97</c:v>
                </c:pt>
                <c:pt idx="5">
                  <c:v>3741969.49</c:v>
                </c:pt>
                <c:pt idx="6">
                  <c:v>124680.74</c:v>
                </c:pt>
                <c:pt idx="7">
                  <c:v>75000</c:v>
                </c:pt>
                <c:pt idx="8">
                  <c:v>33730.79</c:v>
                </c:pt>
                <c:pt idx="9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3-4118-A642-D496F9BF813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2026 - 4 419 489,99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61265236132169E-2"/>
                  <c:y val="-1.73885217761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BA-40DC-9FB8-DBD5F7DE35DF}"/>
                </c:ext>
              </c:extLst>
            </c:dLbl>
            <c:dLbl>
              <c:idx val="9"/>
              <c:layout>
                <c:manualLayout>
                  <c:x val="-3.0215020314842893E-3"/>
                  <c:y val="-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93-4118-A642-D496F9BF8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Лист1!$F$4:$F$13</c:f>
              <c:numCache>
                <c:formatCode>#,##0.00</c:formatCode>
                <c:ptCount val="10"/>
                <c:pt idx="0">
                  <c:v>2169215.5099999998</c:v>
                </c:pt>
                <c:pt idx="1">
                  <c:v>832679.75</c:v>
                </c:pt>
                <c:pt idx="2">
                  <c:v>105096.31</c:v>
                </c:pt>
                <c:pt idx="3">
                  <c:v>392534.61</c:v>
                </c:pt>
                <c:pt idx="4">
                  <c:v>506460.69</c:v>
                </c:pt>
                <c:pt idx="5">
                  <c:v>55091.59</c:v>
                </c:pt>
                <c:pt idx="6">
                  <c:v>124680.74</c:v>
                </c:pt>
                <c:pt idx="7">
                  <c:v>75000</c:v>
                </c:pt>
                <c:pt idx="8">
                  <c:v>33730.79</c:v>
                </c:pt>
                <c:pt idx="9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93-4118-A642-D496F9BF813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Лист1!$G$4:$G$13</c:f>
            </c:numRef>
          </c:val>
          <c:shape val="box"/>
          <c:extLst>
            <c:ext xmlns:c16="http://schemas.microsoft.com/office/drawing/2014/chart" uri="{C3380CC4-5D6E-409C-BE32-E72D297353CC}">
              <c16:uniqueId val="{00000006-9F93-4118-A642-D496F9BF813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2021 год -1 554,41 млн.руб.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cap="none" spc="0">
                    <a:ln w="1905"/>
                    <a:solidFill>
                      <a:srgbClr val="003300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Лист1!$H$4:$H$13</c:f>
            </c:numRef>
          </c:val>
          <c:extLst>
            <c:ext xmlns:c16="http://schemas.microsoft.com/office/drawing/2014/chart" uri="{C3380CC4-5D6E-409C-BE32-E72D297353CC}">
              <c16:uniqueId val="{00000007-9F93-4118-A642-D496F9BF813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2022 год - 939,62 млн.руб.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Лист1!$I$4:$I$13</c:f>
            </c:numRef>
          </c:val>
          <c:extLst>
            <c:ext xmlns:c16="http://schemas.microsoft.com/office/drawing/2014/chart" uri="{C3380CC4-5D6E-409C-BE32-E72D297353CC}">
              <c16:uniqueId val="{00000008-9F93-4118-A642-D496F9BF813C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2023 год - 654,89 млн.руб.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solidFill>
                <a:schemeClr val="accent6"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Лист1!$J$4:$J$13</c:f>
            </c:numRef>
          </c:val>
          <c:extLst>
            <c:ext xmlns:c16="http://schemas.microsoft.com/office/drawing/2014/chart" uri="{C3380CC4-5D6E-409C-BE32-E72D297353CC}">
              <c16:uniqueId val="{00000009-9F93-4118-A642-D496F9BF81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0610944"/>
        <c:axId val="350612480"/>
        <c:axId val="0"/>
      </c:bar3DChart>
      <c:catAx>
        <c:axId val="350610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0612480"/>
        <c:crosses val="autoZero"/>
        <c:auto val="1"/>
        <c:lblAlgn val="ctr"/>
        <c:lblOffset val="100"/>
        <c:noMultiLvlLbl val="0"/>
      </c:catAx>
      <c:valAx>
        <c:axId val="3506124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350610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058338185778358"/>
          <c:y val="0.14227448906303056"/>
          <c:w val="0.35956186027639442"/>
          <c:h val="0.20262966960416945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99,6</a:t>
            </a:r>
          </a:p>
        </c:rich>
      </c:tx>
      <c:layout>
        <c:manualLayout>
          <c:xMode val="edge"/>
          <c:yMode val="edge"/>
          <c:x val="0.30425856637398102"/>
          <c:y val="6.955702369406402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6091817683924"/>
          <c:y val="4.1088851619226478E-2"/>
          <c:w val="0.70426710538386383"/>
          <c:h val="0.715243397613354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из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5D-4DE5-AA39-C8429CB2E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E5D-4DE5-AA39-C8429CB2E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E5D-4DE5-AA39-C8429CB2E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7E5D-4DE5-AA39-C8429CB2EDD5}"/>
              </c:ext>
            </c:extLst>
          </c:dPt>
          <c:dLbls>
            <c:dLbl>
              <c:idx val="0"/>
              <c:layout>
                <c:manualLayout>
                  <c:x val="2.475358488433059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5D-4DE5-AA39-C8429CB2EDD5}"/>
                </c:ext>
              </c:extLst>
            </c:dLbl>
            <c:dLbl>
              <c:idx val="1"/>
              <c:layout>
                <c:manualLayout>
                  <c:x val="8.2395116046719234E-3"/>
                  <c:y val="-1.272917925405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5D-4DE5-AA39-C8429CB2EDD5}"/>
                </c:ext>
              </c:extLst>
            </c:dLbl>
            <c:dLbl>
              <c:idx val="2"/>
              <c:layout>
                <c:manualLayout>
                  <c:x val="1.3599852364857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5D-4DE5-AA39-C8429CB2EDD5}"/>
                </c:ext>
              </c:extLst>
            </c:dLbl>
            <c:dLbl>
              <c:idx val="3"/>
              <c:layout>
                <c:manualLayout>
                  <c:x val="1.6622041779269993E-2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5D-4DE5-AA39-C8429CB2E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3686.88</c:v>
                </c:pt>
                <c:pt idx="2">
                  <c:v>1330.76</c:v>
                </c:pt>
                <c:pt idx="3" formatCode="General">
                  <c:v>412.7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5D-4DE5-AA39-C8429CB2ED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бюджета города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0112287718518661E-2"/>
                  <c:y val="-7.735044364888146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/>
                      <a:t>52,4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5D-4DE5-AA39-C8429CB2ED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52.41</c:v>
                </c:pt>
                <c:pt idx="1">
                  <c:v>52.41</c:v>
                </c:pt>
                <c:pt idx="2">
                  <c:v>106.42</c:v>
                </c:pt>
                <c:pt idx="3" formatCode="General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5D-4DE5-AA39-C8429CB2E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280704"/>
        <c:axId val="114307072"/>
        <c:axId val="0"/>
      </c:bar3DChart>
      <c:catAx>
        <c:axId val="11428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307072"/>
        <c:crosses val="autoZero"/>
        <c:auto val="1"/>
        <c:lblAlgn val="ctr"/>
        <c:lblOffset val="100"/>
        <c:noMultiLvlLbl val="0"/>
      </c:catAx>
      <c:valAx>
        <c:axId val="1143070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4280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2309290596326434"/>
          <c:w val="0.69394870821034871"/>
          <c:h val="0.1643322798296043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945238407853674E-2"/>
          <c:y val="0.23805552386892906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38176498389113E-2"/>
                  <c:y val="-6.072725850792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E-4D0D-8142-38FEDF0552A0}"/>
                </c:ext>
              </c:extLst>
            </c:dLbl>
            <c:dLbl>
              <c:idx val="1"/>
              <c:layout>
                <c:manualLayout>
                  <c:x val="2.9187251345335671E-2"/>
                  <c:y val="-6.667469023597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E-4D0D-8142-38FEDF0552A0}"/>
                </c:ext>
              </c:extLst>
            </c:dLbl>
            <c:dLbl>
              <c:idx val="2"/>
              <c:layout>
                <c:manualLayout>
                  <c:x val="0"/>
                  <c:y val="-5.650060141647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3-4DE5-B111-253E3086B1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156.44999999999999</c:v>
                </c:pt>
                <c:pt idx="1">
                  <c:v>416.62</c:v>
                </c:pt>
                <c:pt idx="2">
                  <c:v>339.55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B-47A1-ABBD-0FA73F455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64277443303877E-2"/>
                  <c:y val="-5.87897641002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E-4D0D-8142-38FEDF0552A0}"/>
                </c:ext>
              </c:extLst>
            </c:dLbl>
            <c:dLbl>
              <c:idx val="1"/>
              <c:layout>
                <c:manualLayout>
                  <c:x val="3.198728305646429E-2"/>
                  <c:y val="-5.87897641002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E-4D0D-8142-38FEDF0552A0}"/>
                </c:ext>
              </c:extLst>
            </c:dLbl>
            <c:dLbl>
              <c:idx val="2"/>
              <c:layout>
                <c:manualLayout>
                  <c:x val="2.9672632581836982E-2"/>
                  <c:y val="-5.812884118163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3-4DE5-B111-253E3086B156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7A1-ABBD-0FA73F455F02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1.58</c:v>
                </c:pt>
                <c:pt idx="1">
                  <c:v>4.21</c:v>
                </c:pt>
                <c:pt idx="2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B-47A1-ABBD-0FA73F455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472448"/>
        <c:axId val="114473984"/>
        <c:axId val="0"/>
      </c:bar3DChart>
      <c:catAx>
        <c:axId val="11447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473984"/>
        <c:crosses val="autoZero"/>
        <c:auto val="0"/>
        <c:lblAlgn val="ctr"/>
        <c:lblOffset val="100"/>
        <c:noMultiLvlLbl val="0"/>
      </c:catAx>
      <c:valAx>
        <c:axId val="1144739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14472448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6130085951717585"/>
          <c:y val="6.9369461197336058E-2"/>
          <c:w val="0.22684568026136478"/>
          <c:h val="0.227024691233958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111958365381544E-2"/>
          <c:y val="0.28282382909466752"/>
          <c:w val="0.973054691454036"/>
          <c:h val="0.57856138084491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D26B-47A1-ABBD-0FA73F455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260353740222827E-2"/>
                  <c:y val="-9.245987378420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1-46BB-A3FC-020D1FBCD48F}"/>
                </c:ext>
              </c:extLst>
            </c:dLbl>
            <c:dLbl>
              <c:idx val="1"/>
              <c:layout>
                <c:manualLayout>
                  <c:x val="9.9298855534703002E-3"/>
                  <c:y val="-0.1409558244719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1-46BB-A3FC-020D1FBCD48F}"/>
                </c:ext>
              </c:extLst>
            </c:dLbl>
            <c:dLbl>
              <c:idx val="2"/>
              <c:layout>
                <c:manualLayout>
                  <c:x val="1.5139947956726818E-2"/>
                  <c:y val="-3.768465853594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21-4C4F-A2C0-CB9F70BAE1A5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7A1-ABBD-0FA73F455F02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52.42</c:v>
                </c:pt>
                <c:pt idx="1">
                  <c:v>220.8</c:v>
                </c:pt>
                <c:pt idx="2">
                  <c:v>3615.92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B-47A1-ABBD-0FA73F455F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1536910382140009E-2"/>
                  <c:y val="-5.27899561046551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B-47A1-ABBD-0FA73F455F02}"/>
                </c:ext>
              </c:extLst>
            </c:dLbl>
            <c:dLbl>
              <c:idx val="1"/>
              <c:layout>
                <c:manualLayout>
                  <c:x val="6.5023740147006612E-2"/>
                  <c:y val="-5.208869794932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B-47A1-ABBD-0FA73F455F02}"/>
                </c:ext>
              </c:extLst>
            </c:dLbl>
            <c:dLbl>
              <c:idx val="2"/>
              <c:layout>
                <c:manualLayout>
                  <c:x val="7.0563107781882572E-2"/>
                  <c:y val="-5.98844578457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4017426912884"/>
                      <c:h val="8.0994249576389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26B-47A1-ABBD-0FA73F455F02}"/>
                </c:ext>
              </c:extLst>
            </c:dLbl>
            <c:dLbl>
              <c:idx val="3"/>
              <c:layout>
                <c:manualLayout>
                  <c:x val="1.8233499676744577E-2"/>
                  <c:y val="-2.969776869205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0-452F-B6C2-B2F0CE21C83A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0.53</c:v>
                </c:pt>
                <c:pt idx="1">
                  <c:v>2.23</c:v>
                </c:pt>
                <c:pt idx="2">
                  <c:v>36.520000000000003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6B-47A1-ABBD-0FA73F455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42528"/>
        <c:axId val="2756608"/>
        <c:axId val="0"/>
      </c:bar3DChart>
      <c:catAx>
        <c:axId val="274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6608"/>
        <c:crosses val="autoZero"/>
        <c:auto val="0"/>
        <c:lblAlgn val="ctr"/>
        <c:lblOffset val="100"/>
        <c:noMultiLvlLbl val="0"/>
      </c:catAx>
      <c:valAx>
        <c:axId val="275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2528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lnSpc>
                <a:spcPts val="1680"/>
              </a:lnSpc>
              <a:defRPr sz="120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lnSpc>
                <a:spcPts val="1680"/>
              </a:lnSpc>
              <a:defRPr lang="ru-RU" sz="120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4534076333069488E-2"/>
          <c:y val="7.6823791543808626E-2"/>
          <c:w val="0.2966346450219205"/>
          <c:h val="0.41382743392349669"/>
        </c:manualLayout>
      </c:layout>
      <c:overlay val="0"/>
      <c:txPr>
        <a:bodyPr anchor="b"/>
        <a:lstStyle/>
        <a:p>
          <a:pPr>
            <a:lnSpc>
              <a:spcPts val="1680"/>
            </a:lnSpc>
            <a:defRPr sz="120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97806592918247E-2"/>
          <c:y val="0.15455521777041609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4D2-4FB7-8FC1-7FF20DFAE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8660129033282E-2"/>
                  <c:y val="-0.29819350880205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71079007094443"/>
                      <c:h val="0.13735426703430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D2-4FB7-8FC1-7FF20DFAEF44}"/>
                </c:ext>
              </c:extLst>
            </c:dLbl>
            <c:dLbl>
              <c:idx val="1"/>
              <c:layout>
                <c:manualLayout>
                  <c:x val="6.927120582515104E-3"/>
                  <c:y val="-3.445728215317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2-4FB7-8FC1-7FF20DFAEF44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2-4FB7-8FC1-7FF20DFAEF44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D2-4FB7-8FC1-7FF20DFAE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827.21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2-4FB7-8FC1-7FF20DFAEF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15750184435940456"/>
                  <c:y val="-4.507302307685191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8,36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91737029218977"/>
                      <c:h val="0.196678483535499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4D2-4FB7-8FC1-7FF20DFAEF44}"/>
                </c:ext>
              </c:extLst>
            </c:dLbl>
            <c:dLbl>
              <c:idx val="1"/>
              <c:layout>
                <c:manualLayout>
                  <c:x val="1.9839137843289282E-2"/>
                  <c:y val="-2.064060221801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D2-4FB7-8FC1-7FF20DFAEF44}"/>
                </c:ext>
              </c:extLst>
            </c:dLbl>
            <c:dLbl>
              <c:idx val="2"/>
              <c:layout>
                <c:manualLayout>
                  <c:x val="1.2753731470686E-2"/>
                  <c:y val="-7.740225831754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D2-4FB7-8FC1-7FF20DFAEF44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  <a:r>
                      <a:rPr lang="ru-RU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D2-4FB7-8FC1-7FF20DFAE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D2-4FB7-8FC1-7FF20DFAE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268288"/>
        <c:axId val="352269824"/>
        <c:axId val="0"/>
      </c:bar3DChart>
      <c:catAx>
        <c:axId val="35226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2269824"/>
        <c:crosses val="autoZero"/>
        <c:auto val="0"/>
        <c:lblAlgn val="ctr"/>
        <c:lblOffset val="100"/>
        <c:noMultiLvlLbl val="0"/>
      </c:catAx>
      <c:valAx>
        <c:axId val="3522698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52268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defRPr sz="105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defRPr lang="ru-RU" sz="105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029068198771563E-2"/>
          <c:y val="0"/>
          <c:w val="0.29595084396149141"/>
          <c:h val="0.52585066305764006"/>
        </c:manualLayout>
      </c:layout>
      <c:overlay val="0"/>
      <c:txPr>
        <a:bodyPr anchor="b"/>
        <a:lstStyle/>
        <a:p>
          <a:pPr>
            <a:defRPr sz="105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8282378878162956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D47-4766-A329-02D22C0055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969442210456702E-2"/>
                  <c:y val="-2.562280315193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7-4766-A329-02D22C005564}"/>
                </c:ext>
              </c:extLst>
            </c:dLbl>
            <c:dLbl>
              <c:idx val="1"/>
              <c:layout>
                <c:manualLayout>
                  <c:x val="6.927120582515104E-3"/>
                  <c:y val="-3.445728215317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7-4766-A329-02D22C005564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47-4766-A329-02D22C005564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7-4766-A329-02D22C005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171.51</c:v>
                </c:pt>
                <c:pt idx="1">
                  <c:v>1530.4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47-4766-A329-02D22C0055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5.6719391616058587E-2"/>
                  <c:y val="-2.36949270403845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47-4766-A329-02D22C005564}"/>
                </c:ext>
              </c:extLst>
            </c:dLbl>
            <c:dLbl>
              <c:idx val="1"/>
              <c:layout>
                <c:manualLayout>
                  <c:x val="6.4191918321037739E-2"/>
                  <c:y val="-2.064064114919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47-4766-A329-02D22C005564}"/>
                </c:ext>
              </c:extLst>
            </c:dLbl>
            <c:dLbl>
              <c:idx val="2"/>
              <c:layout>
                <c:manualLayout>
                  <c:x val="1.2753731470686E-2"/>
                  <c:y val="-7.740225831754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47-4766-A329-02D22C005564}"/>
                </c:ext>
              </c:extLst>
            </c:dLbl>
            <c:dLbl>
              <c:idx val="4"/>
              <c:layout>
                <c:manualLayout>
                  <c:x val="2.9758595183731387E-2"/>
                  <c:y val="-3.870133231430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  <a:r>
                      <a:rPr lang="ru-RU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47-4766-A329-02D22C005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Благоустройство курортно-исторической зоны города-курорта Пятигорска 1 этап  в рамках мероприятий по социально-экономическому развитию Ставропольского края.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47-4766-A329-02D22C005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268288"/>
        <c:axId val="352269824"/>
        <c:axId val="0"/>
      </c:bar3DChart>
      <c:catAx>
        <c:axId val="35226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2269824"/>
        <c:crosses val="autoZero"/>
        <c:auto val="0"/>
        <c:lblAlgn val="ctr"/>
        <c:lblOffset val="100"/>
        <c:noMultiLvlLbl val="0"/>
      </c:catAx>
      <c:valAx>
        <c:axId val="35226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268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defRPr sz="1400" spc="-150">
                <a:latin typeface="Albertus Medium" panose="020E0602030304020304" pitchFamily="34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defRPr lang="ru-RU" sz="1400" b="0" i="0" u="none" strike="noStrike" kern="1200" spc="-150" baseline="0">
                <a:solidFill>
                  <a:prstClr val="black"/>
                </a:solidFill>
                <a:latin typeface="Albertus Medium" panose="020E06020303040203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4523510154220406E-2"/>
          <c:y val="0.34512998245041304"/>
          <c:w val="0.29595084396149141"/>
          <c:h val="0.13570033333929396"/>
        </c:manualLayout>
      </c:layout>
      <c:overlay val="0"/>
      <c:txPr>
        <a:bodyPr anchor="b"/>
        <a:lstStyle/>
        <a:p>
          <a:pPr>
            <a:defRPr sz="1400" spc="-150">
              <a:latin typeface="Albertus Medium" panose="020E06020303040203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858093440813576E-3"/>
          <c:y val="0.12958675126086106"/>
          <c:w val="0.95231085146667704"/>
          <c:h val="0.7205464310806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207653502052476E-2"/>
                  <c:y val="-5.417139755540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9-4E43-9D7E-DDC3A1FDC897}"/>
                </c:ext>
              </c:extLst>
            </c:dLbl>
            <c:dLbl>
              <c:idx val="1"/>
              <c:layout>
                <c:manualLayout>
                  <c:x val="1.1814656249466916E-2"/>
                  <c:y val="-3.465336799822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9-4E43-9D7E-DDC3A1FDC897}"/>
                </c:ext>
              </c:extLst>
            </c:dLbl>
            <c:dLbl>
              <c:idx val="2"/>
              <c:layout>
                <c:manualLayout>
                  <c:x val="2.0555347982369902E-2"/>
                  <c:y val="-4.162289360449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5-4EF3-A0B9-6BAF32DFD072}"/>
                </c:ext>
              </c:extLst>
            </c:dLbl>
            <c:dLbl>
              <c:idx val="3"/>
              <c:layout>
                <c:manualLayout>
                  <c:x val="1.5811806140284584E-2"/>
                  <c:y val="-5.297459186026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51.79</c:v>
                </c:pt>
                <c:pt idx="1">
                  <c:v>130.63999999999999</c:v>
                </c:pt>
                <c:pt idx="2">
                  <c:v>164.24</c:v>
                </c:pt>
                <c:pt idx="3">
                  <c:v>22.76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1-4AEE-B374-9E79452D801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7482034904826572E-2"/>
                  <c:y val="-3.6889602050835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A1-4AEE-B374-9E79452D8010}"/>
                </c:ext>
              </c:extLst>
            </c:dLbl>
            <c:dLbl>
              <c:idx val="1"/>
              <c:layout>
                <c:manualLayout>
                  <c:x val="2.6960910924971535E-2"/>
                  <c:y val="-3.3857123472130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9-4E43-9D7E-DDC3A1FDC897}"/>
                </c:ext>
              </c:extLst>
            </c:dLbl>
            <c:dLbl>
              <c:idx val="2"/>
              <c:layout>
                <c:manualLayout>
                  <c:x val="3.1785340911878068E-2"/>
                  <c:y val="-6.074260962731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9-4E43-9D7E-DDC3A1FDC897}"/>
                </c:ext>
              </c:extLst>
            </c:dLbl>
            <c:dLbl>
              <c:idx val="3"/>
              <c:layout>
                <c:manualLayout>
                  <c:x val="3.7948334736683006E-2"/>
                  <c:y val="-2.27033965115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11.71</c:v>
                </c:pt>
                <c:pt idx="1">
                  <c:v>6.26</c:v>
                </c:pt>
                <c:pt idx="2">
                  <c:v>6.6</c:v>
                </c:pt>
                <c:pt idx="3">
                  <c:v>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A1-4AEE-B374-9E79452D8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538368"/>
        <c:axId val="132539904"/>
        <c:axId val="0"/>
      </c:bar3DChart>
      <c:catAx>
        <c:axId val="13253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539904"/>
        <c:crosses val="autoZero"/>
        <c:auto val="0"/>
        <c:lblAlgn val="ctr"/>
        <c:lblOffset val="100"/>
        <c:noMultiLvlLbl val="0"/>
      </c:catAx>
      <c:valAx>
        <c:axId val="1325399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2538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1201593929661"/>
          <c:y val="5.749077587318515E-2"/>
          <c:w val="0.32887981582293324"/>
          <c:h val="0.2446503155067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03592624075361E-2"/>
          <c:y val="2.7822000045966411E-2"/>
          <c:w val="0.71494414057352806"/>
          <c:h val="0.86562152629175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1938797</c:v>
                </c:pt>
                <c:pt idx="1">
                  <c:v>2114617</c:v>
                </c:pt>
                <c:pt idx="2">
                  <c:v>2085189</c:v>
                </c:pt>
                <c:pt idx="3">
                  <c:v>2162104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4-4350-9591-0A2B090D2B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034-4350-9591-0A2B090D2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164343</c:v>
                </c:pt>
                <c:pt idx="1">
                  <c:v>173694</c:v>
                </c:pt>
                <c:pt idx="2">
                  <c:v>168462</c:v>
                </c:pt>
                <c:pt idx="3">
                  <c:v>157836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4-4350-9591-0A2B090D2B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4275473</c:v>
                </c:pt>
                <c:pt idx="1">
                  <c:v>5762219</c:v>
                </c:pt>
                <c:pt idx="2">
                  <c:v>5950570</c:v>
                </c:pt>
                <c:pt idx="3">
                  <c:v>2099550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4-4350-9591-0A2B090D2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953856"/>
        <c:axId val="204955648"/>
      </c:barChart>
      <c:catAx>
        <c:axId val="20495385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crossAx val="204955648"/>
        <c:crosses val="autoZero"/>
        <c:auto val="1"/>
        <c:lblAlgn val="ctr"/>
        <c:lblOffset val="100"/>
        <c:noMultiLvlLbl val="0"/>
      </c:catAx>
      <c:valAx>
        <c:axId val="204955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53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37534449577286"/>
          <c:y val="9.6937632554704681E-2"/>
          <c:w val="0.19362465550422714"/>
          <c:h val="0.81206882332843566"/>
        </c:manualLayout>
      </c:layout>
      <c:overlay val="0"/>
      <c:txPr>
        <a:bodyPr/>
        <a:lstStyle/>
        <a:p>
          <a:pPr>
            <a:defRPr sz="139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686897124239052"/>
          <c:y val="5.9141754419661192E-2"/>
          <c:w val="0.52824439225747621"/>
          <c:h val="0.930725426510170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>
            <c:ext xmlns:c16="http://schemas.microsoft.com/office/drawing/2014/chart" uri="{C3380CC4-5D6E-409C-BE32-E72D297353CC}">
              <c16:uniqueId val="{00000000-C825-4710-A29F-D83225CB9EAD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>
            <c:ext xmlns:c16="http://schemas.microsoft.com/office/drawing/2014/chart" uri="{C3380CC4-5D6E-409C-BE32-E72D297353CC}">
              <c16:uniqueId val="{00000001-C825-4710-A29F-D83225CB9EAD}"/>
            </c:ext>
          </c:extLst>
        </c:ser>
        <c:ser>
          <c:idx val="2"/>
          <c:order val="2"/>
          <c:tx>
            <c:strRef>
              <c:f>Лист1!$G$3</c:f>
              <c:strCache>
                <c:ptCount val="1"/>
                <c:pt idx="0">
                  <c:v>2020 год -3 864,91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Лист1!$G$4:$G$10</c:f>
            </c:numRef>
          </c:val>
          <c:extLst>
            <c:ext xmlns:c16="http://schemas.microsoft.com/office/drawing/2014/chart" uri="{C3380CC4-5D6E-409C-BE32-E72D297353CC}">
              <c16:uniqueId val="{00000002-C825-4710-A29F-D83225CB9EAD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Лист1!$E$4:$E$10</c:f>
            </c:numRef>
          </c:val>
          <c:shape val="box"/>
          <c:extLst>
            <c:ext xmlns:c16="http://schemas.microsoft.com/office/drawing/2014/chart" uri="{C3380CC4-5D6E-409C-BE32-E72D297353CC}">
              <c16:uniqueId val="{00000003-C825-4710-A29F-D83225CB9EAD}"/>
            </c:ext>
          </c:extLst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>
            <c:ext xmlns:c16="http://schemas.microsoft.com/office/drawing/2014/chart" uri="{C3380CC4-5D6E-409C-BE32-E72D297353CC}">
              <c16:uniqueId val="{00000004-C825-4710-A29F-D83225CB9EAD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 год - 5 323,29 млн.руб.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4590765017717313E-2"/>
                  <c:y val="-4.309671258615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8-4131-8238-6DFD195B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3868.26</c:v>
                </c:pt>
                <c:pt idx="1">
                  <c:v>860.12</c:v>
                </c:pt>
                <c:pt idx="2">
                  <c:v>123.31</c:v>
                </c:pt>
                <c:pt idx="3">
                  <c:v>227.61</c:v>
                </c:pt>
                <c:pt idx="4">
                  <c:v>142.29</c:v>
                </c:pt>
                <c:pt idx="5">
                  <c:v>97.17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25-4710-A29F-D83225CB9EAD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 год - 3 531,69 млн.руб.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2135.4299999999998</c:v>
                </c:pt>
                <c:pt idx="1">
                  <c:v>814.41</c:v>
                </c:pt>
                <c:pt idx="2">
                  <c:v>119.85</c:v>
                </c:pt>
                <c:pt idx="3">
                  <c:v>228.72</c:v>
                </c:pt>
                <c:pt idx="4">
                  <c:v>121.09</c:v>
                </c:pt>
                <c:pt idx="5">
                  <c:v>107.66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5-4710-A29F-D83225CB9EAD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 год -  3 506,37 млн.руб.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2135.4299999999998</c:v>
                </c:pt>
                <c:pt idx="1">
                  <c:v>790.02</c:v>
                </c:pt>
                <c:pt idx="2">
                  <c:v>119.25</c:v>
                </c:pt>
                <c:pt idx="3">
                  <c:v>228.72</c:v>
                </c:pt>
                <c:pt idx="4">
                  <c:v>121.09</c:v>
                </c:pt>
                <c:pt idx="5">
                  <c:v>107.66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25-4710-A29F-D83225CB9E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2776576"/>
        <c:axId val="352778112"/>
        <c:axId val="0"/>
      </c:bar3DChart>
      <c:catAx>
        <c:axId val="352776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2778112"/>
        <c:crosses val="autoZero"/>
        <c:auto val="1"/>
        <c:lblAlgn val="ctr"/>
        <c:lblOffset val="100"/>
        <c:noMultiLvlLbl val="0"/>
      </c:catAx>
      <c:valAx>
        <c:axId val="35277811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277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947244090287024"/>
          <c:y val="0.18650926412216826"/>
          <c:w val="0.31461701911969886"/>
          <c:h val="0.2441270753639020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712293791752908"/>
          <c:y val="2.8085645739227463E-2"/>
          <c:w val="0.63866082605470087"/>
          <c:h val="0.961166934886163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>
            <c:ext xmlns:c16="http://schemas.microsoft.com/office/drawing/2014/chart" uri="{C3380CC4-5D6E-409C-BE32-E72D297353CC}">
              <c16:uniqueId val="{00000000-3E4D-4472-A4C4-0BE87CF1D24A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>
            <c:ext xmlns:c16="http://schemas.microsoft.com/office/drawing/2014/chart" uri="{C3380CC4-5D6E-409C-BE32-E72D297353CC}">
              <c16:uniqueId val="{00000001-3E4D-4472-A4C4-0BE87CF1D24A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2020 год - 1 093,97 млн.руб.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Лист1!$E$4:$E$10</c:f>
            </c:numRef>
          </c:val>
          <c:extLst>
            <c:ext xmlns:c16="http://schemas.microsoft.com/office/drawing/2014/chart" uri="{C3380CC4-5D6E-409C-BE32-E72D297353CC}">
              <c16:uniqueId val="{00000002-3E4D-4472-A4C4-0BE87CF1D24A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>
            <c:ext xmlns:c16="http://schemas.microsoft.com/office/drawing/2014/chart" uri="{C3380CC4-5D6E-409C-BE32-E72D297353CC}">
              <c16:uniqueId val="{00000003-3E4D-4472-A4C4-0BE87CF1D24A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Лист1!$G$4:$G$10</c:f>
            </c:numRef>
          </c:val>
          <c:shape val="box"/>
          <c:extLst>
            <c:ext xmlns:c16="http://schemas.microsoft.com/office/drawing/2014/chart" uri="{C3380CC4-5D6E-409C-BE32-E72D297353CC}">
              <c16:uniqueId val="{00000004-3E4D-4472-A4C4-0BE87CF1D24A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 год - 2 894,31 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0"/>
                  <c:y val="1.922397505182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4D-4472-A4C4-0BE87CF1D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297.60000000000002</c:v>
                </c:pt>
                <c:pt idx="1">
                  <c:v>638.69000000000005</c:v>
                </c:pt>
                <c:pt idx="2">
                  <c:v>1437.93</c:v>
                </c:pt>
                <c:pt idx="3">
                  <c:v>189.97</c:v>
                </c:pt>
                <c:pt idx="4">
                  <c:v>24.74</c:v>
                </c:pt>
                <c:pt idx="5">
                  <c:v>253.85</c:v>
                </c:pt>
                <c:pt idx="6">
                  <c:v>51.53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4D-4472-A4C4-0BE87CF1D24A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 год - 4 577,22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-2.9641897865688906E-3"/>
                  <c:y val="-3.84479501036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E-4E5A-85A2-D3CEB5996771}"/>
                </c:ext>
              </c:extLst>
            </c:dLbl>
            <c:dLbl>
              <c:idx val="2"/>
              <c:layout>
                <c:manualLayout>
                  <c:x val="-6.5212175304518089E-2"/>
                  <c:y val="-5.7671925155465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1A-4FDE-BBCC-CBA33E12E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191</c:v>
                </c:pt>
                <c:pt idx="1">
                  <c:v>245.05</c:v>
                </c:pt>
                <c:pt idx="2">
                  <c:v>3740.04</c:v>
                </c:pt>
                <c:pt idx="3">
                  <c:v>170</c:v>
                </c:pt>
                <c:pt idx="4">
                  <c:v>0</c:v>
                </c:pt>
                <c:pt idx="5">
                  <c:v>179.82</c:v>
                </c:pt>
                <c:pt idx="6">
                  <c:v>51.31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4D-4472-A4C4-0BE87CF1D24A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 год - 747,77  млн.руб.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191</c:v>
                </c:pt>
                <c:pt idx="1">
                  <c:v>245.05</c:v>
                </c:pt>
                <c:pt idx="2">
                  <c:v>53.16</c:v>
                </c:pt>
                <c:pt idx="3">
                  <c:v>170.37</c:v>
                </c:pt>
                <c:pt idx="4">
                  <c:v>0</c:v>
                </c:pt>
                <c:pt idx="5">
                  <c:v>36.880000000000003</c:v>
                </c:pt>
                <c:pt idx="6">
                  <c:v>51.31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4D-4472-A4C4-0BE87CF1D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52880128"/>
        <c:axId val="352881664"/>
        <c:axId val="0"/>
      </c:bar3DChart>
      <c:catAx>
        <c:axId val="352880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52881664"/>
        <c:crosses val="autoZero"/>
        <c:auto val="1"/>
        <c:lblAlgn val="ctr"/>
        <c:lblOffset val="100"/>
        <c:noMultiLvlLbl val="0"/>
      </c:catAx>
      <c:valAx>
        <c:axId val="35288166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288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031289655185456"/>
          <c:y val="0.18139836187075042"/>
          <c:w val="0.31795650156518557"/>
          <c:h val="0.22821423969129034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98597245808668E-2"/>
          <c:y val="8.6906607800421531E-2"/>
          <c:w val="0.77495043540135755"/>
          <c:h val="0.80032130085385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Лист1!$C$4:$C$4</c:f>
            </c:numRef>
          </c:val>
          <c:shape val="box"/>
          <c:extLst>
            <c:ext xmlns:c16="http://schemas.microsoft.com/office/drawing/2014/chart" uri="{C3380CC4-5D6E-409C-BE32-E72D297353CC}">
              <c16:uniqueId val="{00000000-1B76-4ABB-A8E0-773DDA54AC17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Лист1!$D$4:$D$4</c:f>
            </c:numRef>
          </c:val>
          <c:shape val="box"/>
          <c:extLst>
            <c:ext xmlns:c16="http://schemas.microsoft.com/office/drawing/2014/chart" uri="{C3380CC4-5D6E-409C-BE32-E72D297353CC}">
              <c16:uniqueId val="{00000001-1B76-4ABB-A8E0-773DDA54AC17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2020 год - 1 084,97 млн.руб.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Лист1!$E$4:$E$4</c:f>
            </c:numRef>
          </c:val>
          <c:extLst>
            <c:ext xmlns:c16="http://schemas.microsoft.com/office/drawing/2014/chart" uri="{C3380CC4-5D6E-409C-BE32-E72D297353CC}">
              <c16:uniqueId val="{00000002-1B76-4ABB-A8E0-773DDA54AC17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Лист1!$F$4:$F$4</c:f>
            </c:numRef>
          </c:val>
          <c:shape val="box"/>
          <c:extLst>
            <c:ext xmlns:c16="http://schemas.microsoft.com/office/drawing/2014/chart" uri="{C3380CC4-5D6E-409C-BE32-E72D297353CC}">
              <c16:uniqueId val="{00000003-1B76-4ABB-A8E0-773DDA54AC17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999449860323416E-2"/>
                  <c:y val="-4.146086618387553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Лист1!$G$4:$G$4</c:f>
              <c:numCache>
                <c:formatCode>#,##0.00</c:formatCode>
                <c:ptCount val="1"/>
                <c:pt idx="0">
                  <c:v>32635.55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76-4ABB-A8E0-773DDA54AC17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6350" cap="flat">
              <a:noFill/>
              <a:miter lim="800000"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747936976212824E-2"/>
                  <c:y val="-8.061835091309124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Лист1!$H$4:$H$4</c:f>
              <c:numCache>
                <c:formatCode>#,##0.00</c:formatCode>
                <c:ptCount val="1"/>
                <c:pt idx="0">
                  <c:v>32911.9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76-4ABB-A8E0-773DDA54AC17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3123280813510684E-2"/>
                  <c:y val="-4.837101054785478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82-4D64-B547-29136A756D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Лист1!$I$4:$I$4</c:f>
              <c:numCache>
                <c:formatCode>#,##0.00</c:formatCode>
                <c:ptCount val="1"/>
                <c:pt idx="0">
                  <c:v>31307.48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76-4ABB-A8E0-773DDA54AC17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B76-4ABB-A8E0-773DDA54AC17}"/>
              </c:ext>
            </c:extLst>
          </c:dPt>
          <c:dLbls>
            <c:dLbl>
              <c:idx val="0"/>
              <c:layout>
                <c:manualLayout>
                  <c:x val="7.64973570540355E-2"/>
                  <c:y val="-4.376424763853532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6-4ABB-A8E0-773DDA54AC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Лист1!$B$4:$B$4</c:f>
              <c:strCache>
                <c:ptCount val="1"/>
                <c:pt idx="0">
                  <c:v>«Развитие жилищно-коммунального хозяйства, градостроительства, строительства и архитектуры»</c:v>
                </c:pt>
              </c:strCache>
            </c:strRef>
          </c:cat>
          <c:val>
            <c:numRef>
              <c:f>Лист1!$J$4:$J$4</c:f>
              <c:numCache>
                <c:formatCode>#,##0.00</c:formatCode>
                <c:ptCount val="1"/>
                <c:pt idx="0">
                  <c:v>48005.59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76-4ABB-A8E0-773DDA54AC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3"/>
        <c:shape val="cylinder"/>
        <c:axId val="130840448"/>
        <c:axId val="130841984"/>
        <c:axId val="0"/>
      </c:bar3DChart>
      <c:catAx>
        <c:axId val="1308404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0841984"/>
        <c:crosses val="autoZero"/>
        <c:auto val="1"/>
        <c:lblAlgn val="ctr"/>
        <c:lblOffset val="100"/>
        <c:noMultiLvlLbl val="0"/>
      </c:catAx>
      <c:valAx>
        <c:axId val="1308419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084044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768442060654574"/>
          <c:y val="0.84313863472596018"/>
          <c:w val="0.47750057101779275"/>
          <c:h val="4.4320033563768318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9013491148002"/>
          <c:y val="7.8867967209488188E-2"/>
          <c:w val="0.85470986508851998"/>
          <c:h val="0.62626276487187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муниципальнгого долга в налоговых и неналоговых доходах (без доп. Норм. По 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82550"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6.785323279945521E-3"/>
                  <c:y val="-1.02388046019159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/>
                      <a:t>40,1%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1-4E4E-AA22-2830AF0DB9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1-4E4E-AA22-2830AF0DB9B4}"/>
                </c:ext>
              </c:extLst>
            </c:dLbl>
            <c:dLbl>
              <c:idx val="2"/>
              <c:layout>
                <c:manualLayout>
                  <c:x val="-0.21460854178574743"/>
                  <c:y val="-9.404776092038319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45,4%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1-4E4E-AA22-2830AF0DB9B4}"/>
                </c:ext>
              </c:extLst>
            </c:dLbl>
            <c:dLbl>
              <c:idx val="3"/>
              <c:layout>
                <c:manualLayout>
                  <c:x val="-0.21192659895877522"/>
                  <c:y val="-4.861285541855739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43,9%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1-4E4E-AA22-2830AF0DB9B4}"/>
                </c:ext>
              </c:extLst>
            </c:dLbl>
            <c:dLbl>
              <c:idx val="4"/>
              <c:layout>
                <c:manualLayout>
                  <c:x val="-0.15177926007656697"/>
                  <c:y val="3.37032536856891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73</a:t>
                    </a:r>
                    <a:r>
                      <a:rPr lang="en-US" sz="1400" baseline="0" dirty="0"/>
                      <a:t>,</a:t>
                    </a:r>
                    <a:r>
                      <a:rPr lang="ru-RU" sz="1400" baseline="0" dirty="0"/>
                      <a:t>1</a:t>
                    </a:r>
                    <a:r>
                      <a:rPr lang="en-US" sz="1400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1-4E4E-AA22-2830AF0DB9B4}"/>
                </c:ext>
              </c:extLst>
            </c:dLbl>
            <c:dLbl>
              <c:idx val="5"/>
              <c:layout>
                <c:manualLayout>
                  <c:x val="-0.15162779811759211"/>
                  <c:y val="-7.51575363371066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78</a:t>
                    </a:r>
                    <a:r>
                      <a:rPr lang="en-US" sz="1400" baseline="0" dirty="0"/>
                      <a:t>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1-4E4E-AA22-2830AF0DB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0.72</c:v>
                </c:pt>
                <c:pt idx="1">
                  <c:v>0.77</c:v>
                </c:pt>
                <c:pt idx="2">
                  <c:v>0.75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77-4980-B9BB-C413269B2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7-9077-4980-B9BB-C413269B2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2023</c:v>
                </c:pt>
                <c:pt idx="1">
                  <c:v>проект 2024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Лист1!$D$2:$D$5</c:f>
            </c:numRef>
          </c:val>
          <c:extLst>
            <c:ext xmlns:c16="http://schemas.microsoft.com/office/drawing/2014/chart" uri="{C3380CC4-5D6E-409C-BE32-E72D297353CC}">
              <c16:uniqueId val="{00000008-9077-4980-B9BB-C413269B2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97568"/>
        <c:axId val="89240320"/>
      </c:barChart>
      <c:catAx>
        <c:axId val="891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rgbClr val="002060"/>
                </a:solidFill>
              </a:defRPr>
            </a:pPr>
            <a:endParaRPr lang="ru-RU"/>
          </a:p>
        </c:txPr>
        <c:crossAx val="89240320"/>
        <c:crosses val="autoZero"/>
        <c:auto val="1"/>
        <c:lblAlgn val="ctr"/>
        <c:lblOffset val="100"/>
        <c:noMultiLvlLbl val="0"/>
      </c:catAx>
      <c:valAx>
        <c:axId val="89240320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89197568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49280"/>
        <c:axId val="95992064"/>
      </c:lineChart>
      <c:catAx>
        <c:axId val="89249280"/>
        <c:scaling>
          <c:orientation val="minMax"/>
        </c:scaling>
        <c:delete val="1"/>
        <c:axPos val="b"/>
        <c:majorTickMark val="out"/>
        <c:minorTickMark val="none"/>
        <c:tickLblPos val="nextTo"/>
        <c:crossAx val="95992064"/>
        <c:crosses val="autoZero"/>
        <c:auto val="1"/>
        <c:lblAlgn val="ctr"/>
        <c:lblOffset val="100"/>
        <c:noMultiLvlLbl val="0"/>
      </c:catAx>
      <c:valAx>
        <c:axId val="959920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924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accent2">
                  <a:lumMod val="50000"/>
                </a:schemeClr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C-4C6B-980C-5FA56C9A6243}"/>
                </c:ext>
              </c:extLst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DAA-805D-1F98E5F75EF2}"/>
                </c:ext>
              </c:extLst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D-4DAA-805D-1F98E5F75EF2}"/>
                </c:ext>
              </c:extLst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BD-4DAA-805D-1F98E5F75EF2}"/>
                </c:ext>
              </c:extLst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BD-4DAA-805D-1F98E5F75EF2}"/>
                </c:ext>
              </c:extLst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BD-4DAA-805D-1F98E5F75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01.01.2024г.</c:v>
                </c:pt>
                <c:pt idx="1">
                  <c:v>на 01.01.2025г.</c:v>
                </c:pt>
                <c:pt idx="2">
                  <c:v>на 01.01.2026г.</c:v>
                </c:pt>
                <c:pt idx="3">
                  <c:v>на 01.01.2027г.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0">
                  <c:v>490</c:v>
                </c:pt>
                <c:pt idx="1">
                  <c:v>990</c:v>
                </c:pt>
                <c:pt idx="2">
                  <c:v>990</c:v>
                </c:pt>
                <c:pt idx="3">
                  <c:v>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BD-4DAA-805D-1F98E5F7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69568"/>
        <c:axId val="75471104"/>
      </c:lineChart>
      <c:catAx>
        <c:axId val="7546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75471104"/>
        <c:crosses val="autoZero"/>
        <c:auto val="1"/>
        <c:lblAlgn val="ctr"/>
        <c:lblOffset val="100"/>
        <c:noMultiLvlLbl val="0"/>
      </c:catAx>
      <c:valAx>
        <c:axId val="754711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5469568"/>
        <c:crosses val="autoZero"/>
        <c:crossBetween val="between"/>
      </c:valAx>
      <c:spPr>
        <a:ln w="41275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956455610922834E-4"/>
          <c:y val="4.9481439928029886E-3"/>
          <c:w val="0.99955043544389077"/>
          <c:h val="0.75796593588366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61-4D41-8232-FCB6734D69A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61-4D41-8232-FCB6734D69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61-4D41-8232-FCB6734D69A2}"/>
              </c:ext>
            </c:extLst>
          </c:dPt>
          <c:dPt>
            <c:idx val="3"/>
            <c:invertIfNegative val="0"/>
            <c:bubble3D val="0"/>
            <c:spPr>
              <a:solidFill>
                <a:srgbClr val="E775E7"/>
              </a:solidFill>
            </c:spPr>
            <c:extLst>
              <c:ext xmlns:c16="http://schemas.microsoft.com/office/drawing/2014/chart" uri="{C3380CC4-5D6E-409C-BE32-E72D297353CC}">
                <c16:uniqueId val="{00000007-7E61-4D41-8232-FCB6734D69A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9-7E61-4D41-8232-FCB6734D69A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7E61-4D41-8232-FCB6734D69A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7E61-4D41-8232-FCB6734D69A2}"/>
              </c:ext>
            </c:extLst>
          </c:dPt>
          <c:dLbls>
            <c:dLbl>
              <c:idx val="0"/>
              <c:layout>
                <c:manualLayout>
                  <c:x val="-4.91479964817427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1-4D41-8232-FCB6734D69A2}"/>
                </c:ext>
              </c:extLst>
            </c:dLbl>
            <c:dLbl>
              <c:idx val="1"/>
              <c:layout>
                <c:manualLayout>
                  <c:x val="2.7820262644375048E-3"/>
                  <c:y val="-7.443808669572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1-4D41-8232-FCB6734D69A2}"/>
                </c:ext>
              </c:extLst>
            </c:dLbl>
            <c:dLbl>
              <c:idx val="2"/>
              <c:layout>
                <c:manualLayout>
                  <c:x val="1.080315962646582E-2"/>
                  <c:y val="-1.496223214511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1-4D41-8232-FCB6734D69A2}"/>
                </c:ext>
              </c:extLst>
            </c:dLbl>
            <c:dLbl>
              <c:idx val="3"/>
              <c:layout>
                <c:manualLayout>
                  <c:x val="1.8905529346315272E-2"/>
                  <c:y val="-1.24685267875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61-4D41-8232-FCB6734D69A2}"/>
                </c:ext>
              </c:extLst>
            </c:dLbl>
            <c:dLbl>
              <c:idx val="4"/>
              <c:layout>
                <c:manualLayout>
                  <c:x val="5.4015798132328362E-3"/>
                  <c:y val="-4.9874107150395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61-4D41-8232-FCB6734D6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г.Лермонтов</c:v>
                </c:pt>
                <c:pt idx="1">
                  <c:v>г.Железноводск</c:v>
                </c:pt>
                <c:pt idx="2">
                  <c:v>г.Невинномысск</c:v>
                </c:pt>
                <c:pt idx="3">
                  <c:v>г.Пятигорск</c:v>
                </c:pt>
                <c:pt idx="4">
                  <c:v>г.Ессентуки</c:v>
                </c:pt>
                <c:pt idx="5">
                  <c:v>г.Ставрополь</c:v>
                </c:pt>
                <c:pt idx="6">
                  <c:v>г.Кисловодск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79.73</c:v>
                </c:pt>
                <c:pt idx="1">
                  <c:v>77.19</c:v>
                </c:pt>
                <c:pt idx="2">
                  <c:v>77.12</c:v>
                </c:pt>
                <c:pt idx="3">
                  <c:v>75.760000000000005</c:v>
                </c:pt>
                <c:pt idx="4">
                  <c:v>74.3</c:v>
                </c:pt>
                <c:pt idx="5">
                  <c:v>72.2</c:v>
                </c:pt>
                <c:pt idx="6">
                  <c:v>68.349999999999994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61-4D41-8232-FCB6734D6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687552"/>
        <c:axId val="131689088"/>
        <c:axId val="0"/>
      </c:bar3DChart>
      <c:catAx>
        <c:axId val="13168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131689088"/>
        <c:crosses val="autoZero"/>
        <c:auto val="1"/>
        <c:lblAlgn val="ctr"/>
        <c:lblOffset val="100"/>
        <c:noMultiLvlLbl val="0"/>
      </c:catAx>
      <c:valAx>
        <c:axId val="13168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8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094862533661369E-2"/>
          <c:y val="0.10858700227152233"/>
          <c:w val="0.69059478400107221"/>
          <c:h val="0.722775475479893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1883</c:v>
                </c:pt>
                <c:pt idx="1">
                  <c:v>2103</c:v>
                </c:pt>
                <c:pt idx="2">
                  <c:v>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CD-40FE-BF0E-875E138EB9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CD-40FE-BF0E-875E138EB9D8}"/>
              </c:ext>
            </c:extLst>
          </c:dPt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3730</c:v>
                </c:pt>
                <c:pt idx="1">
                  <c:v>4275</c:v>
                </c:pt>
                <c:pt idx="2">
                  <c:v>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57920"/>
        <c:axId val="203859456"/>
        <c:axId val="0"/>
      </c:bar3DChart>
      <c:catAx>
        <c:axId val="20385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859456"/>
        <c:crosses val="autoZero"/>
        <c:auto val="1"/>
        <c:lblAlgn val="ctr"/>
        <c:lblOffset val="100"/>
        <c:noMultiLvlLbl val="0"/>
      </c:catAx>
      <c:valAx>
        <c:axId val="203859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85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45841694148299"/>
          <c:y val="7.3262850560058476E-2"/>
          <c:w val="0.34854146185015084"/>
          <c:h val="0.2080025034111878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Налог на доходы физических</a:t>
            </a:r>
            <a:r>
              <a:rPr lang="ru-RU" sz="1600" baseline="0" dirty="0">
                <a:solidFill>
                  <a:schemeClr val="tx1"/>
                </a:solidFill>
              </a:rPr>
              <a:t> лиц</a:t>
            </a:r>
            <a:endParaRPr lang="ru-RU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6567537693552"/>
          <c:y val="1.2445631299619274E-2"/>
        </c:manualLayout>
      </c:layout>
      <c:overlay val="0"/>
    </c:title>
    <c:autoTitleDeleted val="0"/>
    <c:view3D>
      <c:rotX val="20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206869669848362E-2"/>
          <c:y val="0.13896216421547153"/>
          <c:w val="0.91479313033015175"/>
          <c:h val="0.53148512356268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1018</c:v>
                </c:pt>
                <c:pt idx="1">
                  <c:v>1107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508352"/>
        <c:axId val="161288960"/>
        <c:axId val="0"/>
      </c:bar3DChart>
      <c:catAx>
        <c:axId val="16150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288960"/>
        <c:crosses val="autoZero"/>
        <c:auto val="1"/>
        <c:lblAlgn val="ctr"/>
        <c:lblOffset val="100"/>
        <c:noMultiLvlLbl val="0"/>
      </c:catAx>
      <c:valAx>
        <c:axId val="16128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5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2 225 526</a:t>
            </a:r>
            <a:r>
              <a:rPr lang="ru-RU" baseline="0" dirty="0"/>
              <a:t>,4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7.5394628283560481E-3"/>
          <c:y val="0.916364849310563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13711591243959E-2"/>
          <c:y val="0.20200079866575837"/>
          <c:w val="0.83084438705353325"/>
          <c:h val="0.72208837001714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2 225 526,40</c:v>
                </c:pt>
              </c:strCache>
            </c:strRef>
          </c:tx>
          <c:explosion val="16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24A3-41EB-BD07-978A89AF3D50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1-24A3-41EB-BD07-978A89AF3D50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им. ФЛ</c:v>
                </c:pt>
                <c:pt idx="1">
                  <c:v>114</c:v>
                </c:pt>
                <c:pt idx="2">
                  <c:v>111</c:v>
                </c:pt>
                <c:pt idx="3">
                  <c:v>НДФЛ</c:v>
                </c:pt>
                <c:pt idx="4">
                  <c:v>105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7</c:v>
                </c:pt>
                <c:pt idx="3">
                  <c:v>52</c:v>
                </c:pt>
                <c:pt idx="4">
                  <c:v>14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3-41EB-BD07-978A89AF3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2 103 140</a:t>
            </a:r>
            <a:r>
              <a:rPr lang="ru-RU" baseline="0" dirty="0"/>
              <a:t>,3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1.013113932657083E-3"/>
          <c:y val="0.9129253818648401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48198348331662E-2"/>
          <c:y val="0.12139722570508039"/>
          <c:w val="0.96604938271604934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2 103 140,30</c:v>
                </c:pt>
              </c:strCache>
            </c:strRef>
          </c:tx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6D79-427C-A396-BEF05A7DC5F5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6D79-427C-A396-BEF05A7DC5F5}"/>
              </c:ext>
            </c:extLst>
          </c:dPt>
          <c:dPt>
            <c:idx val="2"/>
            <c:bubble3D val="0"/>
            <c:explosion val="14"/>
            <c:extLst>
              <c:ext xmlns:c16="http://schemas.microsoft.com/office/drawing/2014/chart" uri="{C3380CC4-5D6E-409C-BE32-E72D297353CC}">
                <c16:uniqueId val="{00000002-6D79-427C-A396-BEF05A7DC5F5}"/>
              </c:ext>
            </c:extLst>
          </c:dPt>
          <c:dPt>
            <c:idx val="3"/>
            <c:bubble3D val="0"/>
            <c:explosion val="34"/>
            <c:extLst>
              <c:ext xmlns:c16="http://schemas.microsoft.com/office/drawing/2014/chart" uri="{C3380CC4-5D6E-409C-BE32-E72D297353CC}">
                <c16:uniqueId val="{00000003-6D79-427C-A396-BEF05A7DC5F5}"/>
              </c:ext>
            </c:extLst>
          </c:dPt>
          <c:dPt>
            <c:idx val="4"/>
            <c:bubble3D val="0"/>
            <c:explosion val="7"/>
            <c:extLst>
              <c:ext xmlns:c16="http://schemas.microsoft.com/office/drawing/2014/chart" uri="{C3380CC4-5D6E-409C-BE32-E72D297353CC}">
                <c16:uniqueId val="{00000004-6D79-427C-A396-BEF05A7DC5F5}"/>
              </c:ext>
            </c:extLst>
          </c:dPt>
          <c:dPt>
            <c:idx val="5"/>
            <c:bubble3D val="0"/>
            <c:explosion val="6"/>
            <c:extLst>
              <c:ext xmlns:c16="http://schemas.microsoft.com/office/drawing/2014/chart" uri="{C3380CC4-5D6E-409C-BE32-E72D297353CC}">
                <c16:uniqueId val="{00000005-6D79-427C-A396-BEF05A7DC5F5}"/>
              </c:ext>
            </c:extLst>
          </c:dPt>
          <c:dPt>
            <c:idx val="6"/>
            <c:bubble3D val="0"/>
            <c:explosion val="4"/>
            <c:extLst>
              <c:ext xmlns:c16="http://schemas.microsoft.com/office/drawing/2014/chart" uri="{C3380CC4-5D6E-409C-BE32-E72D297353CC}">
                <c16:uniqueId val="{00000006-6D79-427C-A396-BEF05A7DC5F5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им-во ФЛ</c:v>
                </c:pt>
                <c:pt idx="1">
                  <c:v>Доходы от прод. Мат акт.</c:v>
                </c:pt>
                <c:pt idx="2">
                  <c:v>дох от использ. Им-ва</c:v>
                </c:pt>
                <c:pt idx="3">
                  <c:v>НДФЛ</c:v>
                </c:pt>
                <c:pt idx="4">
                  <c:v>совокупн. Доход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7</c:v>
                </c:pt>
                <c:pt idx="3">
                  <c:v>53</c:v>
                </c:pt>
                <c:pt idx="4">
                  <c:v>16</c:v>
                </c:pt>
                <c:pt idx="5">
                  <c:v>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79-427C-A396-BEF05A7D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2 288 310</a:t>
            </a:r>
            <a:r>
              <a:rPr lang="ru-RU" baseline="0" dirty="0"/>
              <a:t>,8</a:t>
            </a:r>
            <a:r>
              <a:rPr lang="ru-RU" dirty="0"/>
              <a:t> тыс. руб.</a:t>
            </a:r>
          </a:p>
        </c:rich>
      </c:tx>
      <c:layout>
        <c:manualLayout>
          <c:xMode val="edge"/>
          <c:yMode val="edge"/>
          <c:x val="1.7658965349120988E-2"/>
          <c:y val="0.9187515158645489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13711591243959E-2"/>
          <c:y val="0.20200079866575837"/>
          <c:w val="0.83084438705353325"/>
          <c:h val="0.72208837001714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2 288 310,80</c:v>
                </c:pt>
              </c:strCache>
            </c:strRef>
          </c:tx>
          <c:explosion val="16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38B8-4F52-9BDA-94B75A274581}"/>
              </c:ext>
            </c:extLst>
          </c:dPt>
          <c:dPt>
            <c:idx val="3"/>
            <c:bubble3D val="0"/>
            <c:explosion val="20"/>
            <c:extLst>
              <c:ext xmlns:c16="http://schemas.microsoft.com/office/drawing/2014/chart" uri="{C3380CC4-5D6E-409C-BE32-E72D297353CC}">
                <c16:uniqueId val="{00000001-38B8-4F52-9BDA-94B75A274581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им. ФЛ</c:v>
                </c:pt>
                <c:pt idx="1">
                  <c:v>114</c:v>
                </c:pt>
                <c:pt idx="2">
                  <c:v>111</c:v>
                </c:pt>
                <c:pt idx="3">
                  <c:v>НДФЛ</c:v>
                </c:pt>
                <c:pt idx="4">
                  <c:v>105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7</c:v>
                </c:pt>
                <c:pt idx="3">
                  <c:v>52</c:v>
                </c:pt>
                <c:pt idx="4">
                  <c:v>17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8-4F52-9BDA-94B75A274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160469410580107E-2"/>
          <c:y val="7.2437095253448044E-4"/>
          <c:w val="0.63737760755340911"/>
          <c:h val="0.951478482252482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(НДФЛ)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677603290334643E-3"/>
                  <c:y val="-4.622765650580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8-4307-99E0-3417B6CDEAB9}"/>
                </c:ext>
              </c:extLst>
            </c:dLbl>
            <c:dLbl>
              <c:idx val="1"/>
              <c:layout>
                <c:manualLayout>
                  <c:x val="3.8565783733965687E-3"/>
                  <c:y val="1.994018515424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8-4307-99E0-3417B6CDEAB9}"/>
                </c:ext>
              </c:extLst>
            </c:dLbl>
            <c:dLbl>
              <c:idx val="2"/>
              <c:layout>
                <c:manualLayout>
                  <c:x val="5.2067446612418123E-3"/>
                  <c:y val="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8-4307-99E0-3417B6CDEAB9}"/>
                </c:ext>
              </c:extLst>
            </c:dLbl>
            <c:dLbl>
              <c:idx val="3"/>
              <c:layout>
                <c:manualLayout>
                  <c:x val="5.2067446612418123E-3"/>
                  <c:y val="-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8-4307-99E0-3417B6CDE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1107460</c:v>
                </c:pt>
                <c:pt idx="1">
                  <c:v>1188311</c:v>
                </c:pt>
                <c:pt idx="2">
                  <c:v>1102031</c:v>
                </c:pt>
                <c:pt idx="3">
                  <c:v>1113705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8-4307-99E0-3417B6CDE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
находящегося в муниципальной собственности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138872</c:v>
                </c:pt>
                <c:pt idx="1">
                  <c:v>151474</c:v>
                </c:pt>
                <c:pt idx="2">
                  <c:v>146916</c:v>
                </c:pt>
                <c:pt idx="3">
                  <c:v>139039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8-4307-99E0-3417B6CDEA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330815</c:v>
                </c:pt>
                <c:pt idx="1">
                  <c:v>381384</c:v>
                </c:pt>
                <c:pt idx="2">
                  <c:v>427075</c:v>
                </c:pt>
                <c:pt idx="3">
                  <c:v>472398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78-4307-99E0-3417B6CDEA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191513</c:v>
                </c:pt>
                <c:pt idx="1">
                  <c:v>185957</c:v>
                </c:pt>
                <c:pt idx="2">
                  <c:v>183734</c:v>
                </c:pt>
                <c:pt idx="3">
                  <c:v>181553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78-4307-99E0-3417B6CDEA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доходы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79903</c:v>
                </c:pt>
                <c:pt idx="1">
                  <c:v>81765</c:v>
                </c:pt>
                <c:pt idx="2">
                  <c:v>83677</c:v>
                </c:pt>
                <c:pt idx="3">
                  <c:v>93745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307-99E0-3417B6CDEA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-7.8101169918627193E-3"/>
                  <c:y val="-1.691975241206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2-45A2-83CE-971049260321}"/>
                </c:ext>
              </c:extLst>
            </c:dLbl>
            <c:dLbl>
              <c:idx val="1"/>
              <c:layout>
                <c:manualLayout>
                  <c:x val="-1.3016861653104531E-3"/>
                  <c:y val="-1.450264492462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2-45A2-83CE-971049260321}"/>
                </c:ext>
              </c:extLst>
            </c:dLbl>
            <c:dLbl>
              <c:idx val="2"/>
              <c:layout>
                <c:manualLayout>
                  <c:x val="-1.3016861653104054E-3"/>
                  <c:y val="-1.450283524805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2-45A2-83CE-971049260321}"/>
                </c:ext>
              </c:extLst>
            </c:dLbl>
            <c:dLbl>
              <c:idx val="3"/>
              <c:layout>
                <c:manualLayout>
                  <c:x val="0"/>
                  <c:y val="-7.2513224623131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Лист1!$G$2:$G$5</c:f>
              <c:numCache>
                <c:formatCode>#,##0</c:formatCode>
                <c:ptCount val="4"/>
                <c:pt idx="0">
                  <c:v>11407</c:v>
                </c:pt>
                <c:pt idx="1">
                  <c:v>10179</c:v>
                </c:pt>
                <c:pt idx="2">
                  <c:v>9556</c:v>
                </c:pt>
                <c:pt idx="3">
                  <c:v>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78-4307-99E0-3417B6CDEAB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691975241206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C2-45A2-83CE-971049260321}"/>
                </c:ext>
              </c:extLst>
            </c:dLbl>
            <c:dLbl>
              <c:idx val="1"/>
              <c:layout>
                <c:manualLayout>
                  <c:x val="2.6033723306209062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2-45A2-83CE-971049260321}"/>
                </c:ext>
              </c:extLst>
            </c:dLbl>
            <c:dLbl>
              <c:idx val="2"/>
              <c:layout>
                <c:manualLayout>
                  <c:x val="-1.3016861653104531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C2-45A2-83CE-971049260321}"/>
                </c:ext>
              </c:extLst>
            </c:dLbl>
            <c:dLbl>
              <c:idx val="3"/>
              <c:layout>
                <c:manualLayout>
                  <c:x val="1.3016861653104531E-3"/>
                  <c:y val="-2.658818236181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                                  </c:v>
                </c:pt>
                <c:pt idx="1">
                  <c:v>2024 г.                                  </c:v>
                </c:pt>
                <c:pt idx="2">
                  <c:v>2024 г.                                  </c:v>
                </c:pt>
                <c:pt idx="3">
                  <c:v>2025 г.                                  </c:v>
                </c:pt>
              </c:strCache>
            </c:strRef>
          </c:cat>
          <c:val>
            <c:numRef>
              <c:f>Лист1!$H$2:$H$5</c:f>
              <c:numCache>
                <c:formatCode>#,##0</c:formatCode>
                <c:ptCount val="4"/>
                <c:pt idx="0">
                  <c:v>243170</c:v>
                </c:pt>
                <c:pt idx="1">
                  <c:v>289241</c:v>
                </c:pt>
                <c:pt idx="2">
                  <c:v>300662</c:v>
                </c:pt>
                <c:pt idx="3">
                  <c:v>312494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78-4307-99E0-3417B6CDE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678464"/>
        <c:axId val="161680000"/>
        <c:axId val="0"/>
      </c:bar3DChart>
      <c:catAx>
        <c:axId val="16167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680000"/>
        <c:crosses val="autoZero"/>
        <c:auto val="1"/>
        <c:lblAlgn val="ctr"/>
        <c:lblOffset val="100"/>
        <c:noMultiLvlLbl val="0"/>
      </c:catAx>
      <c:valAx>
        <c:axId val="161680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167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57162676742329"/>
          <c:y val="3.8665345568338103E-2"/>
          <c:w val="0.30670524167494828"/>
          <c:h val="0.782435584085459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30835510204471"/>
          <c:y val="0"/>
          <c:w val="0.6288170022893943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7E3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3 398,0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1-4F59-8923-5DD6BE2A17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63 379,0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1-4F59-8923-5DD6BE2A1724}"/>
                </c:ext>
              </c:extLst>
            </c:dLbl>
            <c:dLbl>
              <c:idx val="2"/>
              <c:layout>
                <c:manualLayout>
                  <c:x val="-1.4054121647829165E-3"/>
                  <c:y val="1.093834836796397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24 555,0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1-4F59-8923-5DD6BE2A1724}"/>
                </c:ext>
              </c:extLst>
            </c:dLbl>
            <c:dLbl>
              <c:idx val="3"/>
              <c:layout>
                <c:manualLayout>
                  <c:x val="8.5114859245758456E-3"/>
                  <c:y val="8.7244955612699095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41 284,0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F-419B-B9F7-1ACC8D2DC80F}"/>
                </c:ext>
              </c:extLst>
            </c:dLbl>
            <c:dLbl>
              <c:idx val="4"/>
              <c:layout>
                <c:manualLayout>
                  <c:x val="4.2388116188853677E-3"/>
                  <c:y val="1.51825997921886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243 170,0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2F-419B-B9F7-1ACC8D2DC80F}"/>
                </c:ext>
              </c:extLst>
            </c:dLbl>
            <c:dLbl>
              <c:idx val="5"/>
              <c:layout>
                <c:manualLayout>
                  <c:x val="-5.5990735345950466E-3"/>
                  <c:y val="1.088580984430674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191 513,0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1-4F59-8923-5DD6BE2A1724}"/>
                </c:ext>
              </c:extLst>
            </c:dLbl>
            <c:dLbl>
              <c:idx val="6"/>
              <c:layout>
                <c:manualLayout>
                  <c:x val="6.9706230125729058E-3"/>
                  <c:y val="6.510470497121233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876,0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2F-419B-B9F7-1ACC8D2DC80F}"/>
                </c:ext>
              </c:extLst>
            </c:dLbl>
            <c:dLbl>
              <c:idx val="7"/>
              <c:layout>
                <c:manualLayout>
                  <c:x val="1.3828370402461944E-3"/>
                  <c:y val="1.5287504582048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263 162,0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2F-419B-B9F7-1ACC8D2DC80F}"/>
                </c:ext>
              </c:extLst>
            </c:dLbl>
            <c:dLbl>
              <c:idx val="8"/>
              <c:layout>
                <c:manualLayout>
                  <c:x val="5.6668050274377105E-3"/>
                  <c:y val="1.29684664706280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1 107 460,0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3398</c:v>
                </c:pt>
                <c:pt idx="1">
                  <c:v>63379</c:v>
                </c:pt>
                <c:pt idx="2">
                  <c:v>24555</c:v>
                </c:pt>
                <c:pt idx="3">
                  <c:v>41284</c:v>
                </c:pt>
                <c:pt idx="4">
                  <c:v>243170</c:v>
                </c:pt>
                <c:pt idx="5">
                  <c:v>191513</c:v>
                </c:pt>
                <c:pt idx="6">
                  <c:v>876</c:v>
                </c:pt>
                <c:pt idx="7">
                  <c:v>263162</c:v>
                </c:pt>
                <c:pt idx="8">
                  <c:v>1107460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4-4A32-8FCD-47DF072D3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9506467939173318E-4"/>
                  <c:y val="2.6183133101268092E-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2 513,0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1-4F59-8923-5DD6BE2A1724}"/>
                </c:ext>
              </c:extLst>
            </c:dLbl>
            <c:dLbl>
              <c:idx val="1"/>
              <c:layout>
                <c:manualLayout>
                  <c:x val="1.3100322636154836E-2"/>
                  <c:y val="2.1614865404913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51 873,0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2F-419B-B9F7-1ACC8D2DC80F}"/>
                </c:ext>
              </c:extLst>
            </c:dLbl>
            <c:dLbl>
              <c:idx val="2"/>
              <c:layout>
                <c:manualLayout>
                  <c:x val="-8.8607363806431582E-4"/>
                  <c:y val="4.3749948322763616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25 644,0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2F-419B-B9F7-1ACC8D2DC80F}"/>
                </c:ext>
              </c:extLst>
            </c:dLbl>
            <c:dLbl>
              <c:idx val="3"/>
              <c:layout>
                <c:manualLayout>
                  <c:x val="1.4573460174547765E-2"/>
                  <c:y val="2.2663913303512121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44 079,0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2F-419B-B9F7-1ACC8D2DC80F}"/>
                </c:ext>
              </c:extLst>
            </c:dLbl>
            <c:dLbl>
              <c:idx val="4"/>
              <c:layout>
                <c:manualLayout>
                  <c:x val="2.1656848147428843E-2"/>
                  <c:y val="1.075472192134586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289  241,0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2F-419B-B9F7-1ACC8D2DC80F}"/>
                </c:ext>
              </c:extLst>
            </c:dLbl>
            <c:dLbl>
              <c:idx val="5"/>
              <c:layout>
                <c:manualLayout>
                  <c:x val="1.0379798804735685E-2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185 958,0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2F-419B-B9F7-1ACC8D2DC80F}"/>
                </c:ext>
              </c:extLst>
            </c:dLbl>
            <c:dLbl>
              <c:idx val="6"/>
              <c:layout>
                <c:manualLayout>
                  <c:x val="2.5636045834142553E-2"/>
                  <c:y val="2.2400359397953709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2F-419B-B9F7-1ACC8D2DC80F}"/>
                </c:ext>
              </c:extLst>
            </c:dLbl>
            <c:dLbl>
              <c:idx val="7"/>
              <c:layout>
                <c:manualLayout>
                  <c:x val="1.1604388648474878E-2"/>
                  <c:y val="1.085962671120555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 326 998,0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2F-419B-B9F7-1ACC8D2DC80F}"/>
                </c:ext>
              </c:extLst>
            </c:dLbl>
            <c:dLbl>
              <c:idx val="8"/>
              <c:layout>
                <c:manualLayout>
                  <c:x val="4.2952494302270954E-3"/>
                  <c:y val="6.5368258876771154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1 188 311,0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2513</c:v>
                </c:pt>
                <c:pt idx="1">
                  <c:v>51873</c:v>
                </c:pt>
                <c:pt idx="2">
                  <c:v>25644</c:v>
                </c:pt>
                <c:pt idx="3">
                  <c:v>44079</c:v>
                </c:pt>
                <c:pt idx="4">
                  <c:v>289241</c:v>
                </c:pt>
                <c:pt idx="5">
                  <c:v>185958</c:v>
                </c:pt>
                <c:pt idx="6">
                  <c:v>0</c:v>
                </c:pt>
                <c:pt idx="7">
                  <c:v>326998</c:v>
                </c:pt>
                <c:pt idx="8">
                  <c:v>1188311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4-4A32-8FCD-47DF072D3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162239895003538E-2"/>
                  <c:y val="-3.281504510389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1-4F59-8923-5DD6BE2A1724}"/>
                </c:ext>
              </c:extLst>
            </c:dLbl>
            <c:dLbl>
              <c:idx val="1"/>
              <c:layout>
                <c:manualLayout>
                  <c:x val="2.9513655460441244E-2"/>
                  <c:y val="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1-4F59-8923-5DD6BE2A1724}"/>
                </c:ext>
              </c:extLst>
            </c:dLbl>
            <c:dLbl>
              <c:idx val="2"/>
              <c:layout>
                <c:manualLayout>
                  <c:x val="1.4054121647829165E-2"/>
                  <c:y val="-1.72257454613605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1-4F59-8923-5DD6BE2A1724}"/>
                </c:ext>
              </c:extLst>
            </c:dLbl>
            <c:dLbl>
              <c:idx val="3"/>
              <c:layout>
                <c:manualLayout>
                  <c:x val="2.2486594636526663E-2"/>
                  <c:y val="-4.3753393471855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92F-419B-B9F7-1ACC8D2DC80F}"/>
                </c:ext>
              </c:extLst>
            </c:dLbl>
            <c:dLbl>
              <c:idx val="4"/>
              <c:layout>
                <c:manualLayout>
                  <c:x val="2.9637818645392982E-2"/>
                  <c:y val="4.3491562140843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2F-419B-B9F7-1ACC8D2DC80F}"/>
                </c:ext>
              </c:extLst>
            </c:dLbl>
            <c:dLbl>
              <c:idx val="5"/>
              <c:layout>
                <c:manualLayout>
                  <c:x val="2.246390884961481E-2"/>
                  <c:y val="5.253852365714978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2F-419B-B9F7-1ACC8D2DC80F}"/>
                </c:ext>
              </c:extLst>
            </c:dLbl>
            <c:dLbl>
              <c:idx val="6"/>
              <c:layout>
                <c:manualLayout>
                  <c:x val="4.0756952778704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92F-419B-B9F7-1ACC8D2DC80F}"/>
                </c:ext>
              </c:extLst>
            </c:dLbl>
            <c:dLbl>
              <c:idx val="7"/>
              <c:layout>
                <c:manualLayout>
                  <c:x val="2.2486594636526663E-2"/>
                  <c:y val="6.562836763323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92F-419B-B9F7-1ACC8D2DC80F}"/>
                </c:ext>
              </c:extLst>
            </c:dLbl>
            <c:dLbl>
              <c:idx val="8"/>
              <c:layout>
                <c:manualLayout>
                  <c:x val="2.975072639404798E-2"/>
                  <c:y val="-2.1614394437850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2639</c:v>
                </c:pt>
                <c:pt idx="1">
                  <c:v>66813</c:v>
                </c:pt>
                <c:pt idx="2">
                  <c:v>26648</c:v>
                </c:pt>
                <c:pt idx="3">
                  <c:v>45039</c:v>
                </c:pt>
                <c:pt idx="4">
                  <c:v>300662</c:v>
                </c:pt>
                <c:pt idx="5">
                  <c:v>183734</c:v>
                </c:pt>
                <c:pt idx="6">
                  <c:v>0</c:v>
                </c:pt>
                <c:pt idx="7">
                  <c:v>357623</c:v>
                </c:pt>
                <c:pt idx="8">
                  <c:v>1102031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2F-419B-B9F7-1ACC8D2DC8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854598492003814E-2"/>
                  <c:y val="-8.645773904511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1-4F59-8923-5DD6BE2A1724}"/>
                </c:ext>
              </c:extLst>
            </c:dLbl>
            <c:dLbl>
              <c:idx val="1"/>
              <c:layout>
                <c:manualLayout>
                  <c:x val="3.1347994991420901E-2"/>
                  <c:y val="-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2F-419B-B9F7-1ACC8D2DC80F}"/>
                </c:ext>
              </c:extLst>
            </c:dLbl>
            <c:dLbl>
              <c:idx val="2"/>
              <c:layout>
                <c:manualLayout>
                  <c:x val="2.5816646830435917E-2"/>
                  <c:y val="-8.724495561269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1-4F59-8923-5DD6BE2A1724}"/>
                </c:ext>
              </c:extLst>
            </c:dLbl>
            <c:dLbl>
              <c:idx val="3"/>
              <c:layout>
                <c:manualLayout>
                  <c:x val="3.0032883324784664E-2"/>
                  <c:y val="-8.6719570376127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2F-419B-B9F7-1ACC8D2DC80F}"/>
                </c:ext>
              </c:extLst>
            </c:dLbl>
            <c:dLbl>
              <c:idx val="4"/>
              <c:layout>
                <c:manualLayout>
                  <c:x val="3.29002561280674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92F-419B-B9F7-1ACC8D2DC80F}"/>
                </c:ext>
              </c:extLst>
            </c:dLbl>
            <c:dLbl>
              <c:idx val="5"/>
              <c:layout>
                <c:manualLayout>
                  <c:x val="3.1460981276479429E-2"/>
                  <c:y val="-4.21806829112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92F-419B-B9F7-1ACC8D2DC80F}"/>
                </c:ext>
              </c:extLst>
            </c:dLbl>
            <c:dLbl>
              <c:idx val="6"/>
              <c:layout>
                <c:manualLayout>
                  <c:x val="4.6773666117227976E-2"/>
                  <c:y val="-5.41663566032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44021105528192E-2"/>
                      <c:h val="3.4149523604783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92F-419B-B9F7-1ACC8D2DC80F}"/>
                </c:ext>
              </c:extLst>
            </c:dLbl>
            <c:dLbl>
              <c:idx val="7"/>
              <c:layout>
                <c:manualLayout>
                  <c:x val="3.4102381509645008E-2"/>
                  <c:y val="7.87216567584178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2F-419B-B9F7-1ACC8D2DC80F}"/>
                </c:ext>
              </c:extLst>
            </c:dLbl>
            <c:dLbl>
              <c:idx val="8"/>
              <c:layout>
                <c:manualLayout>
                  <c:x val="1.7000415082313133E-2"/>
                  <c:y val="-1.2968636662710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ЕНВД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Лист1!$E$2:$E$10</c:f>
              <c:numCache>
                <c:formatCode>#,##0.0</c:formatCode>
                <c:ptCount val="9"/>
                <c:pt idx="0">
                  <c:v>2771</c:v>
                </c:pt>
                <c:pt idx="1">
                  <c:v>80558</c:v>
                </c:pt>
                <c:pt idx="2">
                  <c:v>35937</c:v>
                </c:pt>
                <c:pt idx="3">
                  <c:v>46018</c:v>
                </c:pt>
                <c:pt idx="4">
                  <c:v>312494</c:v>
                </c:pt>
                <c:pt idx="5">
                  <c:v>181552</c:v>
                </c:pt>
                <c:pt idx="6">
                  <c:v>0</c:v>
                </c:pt>
                <c:pt idx="7">
                  <c:v>389069</c:v>
                </c:pt>
                <c:pt idx="8">
                  <c:v>1113705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92F-419B-B9F7-1ACC8D2DC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804288"/>
        <c:axId val="161805824"/>
        <c:axId val="0"/>
      </c:bar3DChart>
      <c:catAx>
        <c:axId val="16180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effectLst/>
              </a:defRPr>
            </a:pPr>
            <a:endParaRPr lang="ru-RU"/>
          </a:p>
        </c:txPr>
        <c:crossAx val="161805824"/>
        <c:crosses val="autoZero"/>
        <c:auto val="1"/>
        <c:lblAlgn val="ctr"/>
        <c:lblOffset val="100"/>
        <c:noMultiLvlLbl val="0"/>
      </c:catAx>
      <c:valAx>
        <c:axId val="1618058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180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11125718544627"/>
          <c:y val="3.6190257669590907E-2"/>
          <c:w val="0.22348333064977072"/>
          <c:h val="0.6934583853550846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1180-CB94-45DD-9696-B23C581E613A}" type="doc">
      <dgm:prSet loTypeId="urn:microsoft.com/office/officeart/2005/8/layout/hierarchy6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F3BC446-A531-438F-8454-B8F917C5F9F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Доходы бюджета города</a:t>
          </a:r>
        </a:p>
      </dgm:t>
    </dgm:pt>
    <dgm:pt modelId="{230210D9-4C31-4984-B5B7-479A1DCA7D06}" type="parTrans" cxnId="{569CA6F4-2F57-49D7-A256-9C7CFD03966B}">
      <dgm:prSet/>
      <dgm:spPr/>
      <dgm:t>
        <a:bodyPr/>
        <a:lstStyle/>
        <a:p>
          <a:endParaRPr lang="ru-RU"/>
        </a:p>
      </dgm:t>
    </dgm:pt>
    <dgm:pt modelId="{BDF99E1D-C273-4C6E-9CE0-AFB65ECCC9D0}" type="sibTrans" cxnId="{569CA6F4-2F57-49D7-A256-9C7CFD03966B}">
      <dgm:prSet/>
      <dgm:spPr/>
      <dgm:t>
        <a:bodyPr/>
        <a:lstStyle/>
        <a:p>
          <a:endParaRPr lang="ru-RU"/>
        </a:p>
      </dgm:t>
    </dgm:pt>
    <dgm:pt modelId="{3062EFCA-A308-4448-B30C-4E380AE78917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налоговые доходы</a:t>
          </a:r>
        </a:p>
      </dgm:t>
    </dgm:pt>
    <dgm:pt modelId="{02ED4327-E1BF-4F57-AA7D-B97F8F093050}" type="parTrans" cxnId="{C53C97CC-6236-410F-A430-5CAF22776F0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F667B02B-B89C-4747-8825-17154E9E7195}" type="sibTrans" cxnId="{C53C97CC-6236-410F-A430-5CAF22776F04}">
      <dgm:prSet/>
      <dgm:spPr/>
      <dgm:t>
        <a:bodyPr/>
        <a:lstStyle/>
        <a:p>
          <a:endParaRPr lang="ru-RU"/>
        </a:p>
      </dgm:t>
    </dgm:pt>
    <dgm:pt modelId="{398B7CA0-1258-401C-93F7-B77B4BAA47D3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неналоговые доходы</a:t>
          </a:r>
        </a:p>
      </dgm:t>
    </dgm:pt>
    <dgm:pt modelId="{9EFBF06C-FC58-4FEE-88AD-D3C45448C69E}" type="parTrans" cxnId="{AB80C80F-2400-4208-9784-CBA773D1736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07F708BA-DE4D-4E08-8824-498A955D5CE5}" type="sibTrans" cxnId="{AB80C80F-2400-4208-9784-CBA773D17369}">
      <dgm:prSet/>
      <dgm:spPr/>
      <dgm:t>
        <a:bodyPr/>
        <a:lstStyle/>
        <a:p>
          <a:endParaRPr lang="ru-RU"/>
        </a:p>
      </dgm:t>
    </dgm:pt>
    <dgm:pt modelId="{656444A4-E465-4DA1-BF9B-83FCC213854E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безвозмездные поступления</a:t>
          </a:r>
        </a:p>
      </dgm:t>
    </dgm:pt>
    <dgm:pt modelId="{B272CEF5-65A8-4C56-9FA5-05BC3EEDECA6}" type="parTrans" cxnId="{6273156D-73C4-42E6-B94D-0F8323EE95F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49E13969-C09D-4D65-8435-219CE94F808C}" type="sibTrans" cxnId="{6273156D-73C4-42E6-B94D-0F8323EE95F1}">
      <dgm:prSet/>
      <dgm:spPr/>
      <dgm:t>
        <a:bodyPr/>
        <a:lstStyle/>
        <a:p>
          <a:endParaRPr lang="ru-RU"/>
        </a:p>
      </dgm:t>
    </dgm:pt>
    <dgm:pt modelId="{2F015054-0673-42EB-B816-6E4959293678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gm:t>
    </dgm:pt>
    <dgm:pt modelId="{0B6DA4F4-AC96-4AB7-8ADF-19E0A76DEF76}" type="parTrans" cxnId="{4BB6E460-3C83-4230-801B-8A9E0910B7A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8525D2C3-DA59-421C-AC81-99DC2CF036EF}" type="sibTrans" cxnId="{4BB6E460-3C83-4230-801B-8A9E0910B7A3}">
      <dgm:prSet/>
      <dgm:spPr/>
      <dgm:t>
        <a:bodyPr/>
        <a:lstStyle/>
        <a:p>
          <a:endParaRPr lang="ru-RU"/>
        </a:p>
      </dgm:t>
    </dgm:pt>
    <dgm:pt modelId="{28C80732-3571-4E14-B01D-85D08407FBF0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gm:t>
    </dgm:pt>
    <dgm:pt modelId="{23DFCF98-13F3-4772-B845-7D69545461C8}" type="parTrans" cxnId="{3DB12340-F2BE-4B66-9582-37E54B738C5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7E0B4100-CD5B-49AA-B22A-8F89D686CAE5}" type="sibTrans" cxnId="{3DB12340-F2BE-4B66-9582-37E54B738C5E}">
      <dgm:prSet/>
      <dgm:spPr/>
      <dgm:t>
        <a:bodyPr/>
        <a:lstStyle/>
        <a:p>
          <a:endParaRPr lang="ru-RU"/>
        </a:p>
      </dgm:t>
    </dgm:pt>
    <dgm:pt modelId="{C2E20B37-ACCA-4247-A3A5-5F7A97329BCA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gm:t>
    </dgm:pt>
    <dgm:pt modelId="{E3F19242-4237-4A58-A55B-6210BD4495F9}" type="parTrans" cxnId="{4CE6F9D5-FE7E-4FE9-A450-86DAFB19C63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4A964538-3EA1-4A8D-8AAF-93B8EA799F1C}" type="sibTrans" cxnId="{4CE6F9D5-FE7E-4FE9-A450-86DAFB19C637}">
      <dgm:prSet/>
      <dgm:spPr/>
      <dgm:t>
        <a:bodyPr/>
        <a:lstStyle/>
        <a:p>
          <a:endParaRPr lang="ru-RU"/>
        </a:p>
      </dgm:t>
    </dgm:pt>
    <dgm:pt modelId="{BEC65BA0-3F42-4314-BD54-D97DA41617E1}" type="pres">
      <dgm:prSet presAssocID="{D32F1180-CB94-45DD-9696-B23C581E61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6F7EE4-93E9-4D63-B56F-D79DE9C4F64C}" type="pres">
      <dgm:prSet presAssocID="{D32F1180-CB94-45DD-9696-B23C581E613A}" presName="hierFlow" presStyleCnt="0"/>
      <dgm:spPr/>
    </dgm:pt>
    <dgm:pt modelId="{BE362DE6-4D90-465A-9999-137A4AF505FC}" type="pres">
      <dgm:prSet presAssocID="{D32F1180-CB94-45DD-9696-B23C581E61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55D8EB-B4F9-4B00-8ECA-04E103FF34F5}" type="pres">
      <dgm:prSet presAssocID="{EF3BC446-A531-438F-8454-B8F917C5F9F1}" presName="Name14" presStyleCnt="0"/>
      <dgm:spPr/>
    </dgm:pt>
    <dgm:pt modelId="{9A2BD362-9D01-4107-A2BC-582DF017D41A}" type="pres">
      <dgm:prSet presAssocID="{EF3BC446-A531-438F-8454-B8F917C5F9F1}" presName="level1Shape" presStyleLbl="node0" presStyleIdx="0" presStyleCnt="1" custScaleX="157031" custScaleY="41371" custLinFactNeighborX="-11331" custLinFactNeighborY="-7994">
        <dgm:presLayoutVars>
          <dgm:chPref val="3"/>
        </dgm:presLayoutVars>
      </dgm:prSet>
      <dgm:spPr/>
    </dgm:pt>
    <dgm:pt modelId="{309031DC-8E86-4735-93FB-CED5B0E6CABD}" type="pres">
      <dgm:prSet presAssocID="{EF3BC446-A531-438F-8454-B8F917C5F9F1}" presName="hierChild2" presStyleCnt="0"/>
      <dgm:spPr/>
    </dgm:pt>
    <dgm:pt modelId="{18DC5E95-8025-428C-8A77-AFC43FDFAEB3}" type="pres">
      <dgm:prSet presAssocID="{02ED4327-E1BF-4F57-AA7D-B97F8F093050}" presName="Name19" presStyleLbl="parChTrans1D2" presStyleIdx="0" presStyleCnt="3"/>
      <dgm:spPr/>
    </dgm:pt>
    <dgm:pt modelId="{15DC5D73-009F-4AEE-AA8F-E52676F4A238}" type="pres">
      <dgm:prSet presAssocID="{3062EFCA-A308-4448-B30C-4E380AE78917}" presName="Name21" presStyleCnt="0"/>
      <dgm:spPr/>
    </dgm:pt>
    <dgm:pt modelId="{0A3033F9-BB0C-4DAE-96B4-6280B7480764}" type="pres">
      <dgm:prSet presAssocID="{3062EFCA-A308-4448-B30C-4E380AE78917}" presName="level2Shape" presStyleLbl="node2" presStyleIdx="0" presStyleCnt="3" custScaleY="28484"/>
      <dgm:spPr/>
    </dgm:pt>
    <dgm:pt modelId="{FD46957B-9739-484C-90B1-850FDD96509D}" type="pres">
      <dgm:prSet presAssocID="{3062EFCA-A308-4448-B30C-4E380AE78917}" presName="hierChild3" presStyleCnt="0"/>
      <dgm:spPr/>
    </dgm:pt>
    <dgm:pt modelId="{C2DDA4EF-9952-45EC-B087-4878EFDD3F75}" type="pres">
      <dgm:prSet presAssocID="{0B6DA4F4-AC96-4AB7-8ADF-19E0A76DEF76}" presName="Name19" presStyleLbl="parChTrans1D3" presStyleIdx="0" presStyleCnt="3"/>
      <dgm:spPr/>
    </dgm:pt>
    <dgm:pt modelId="{F5DA2618-B55D-407E-8C70-7BB1E16CFF28}" type="pres">
      <dgm:prSet presAssocID="{2F015054-0673-42EB-B816-6E4959293678}" presName="Name21" presStyleCnt="0"/>
      <dgm:spPr/>
    </dgm:pt>
    <dgm:pt modelId="{E933A4FB-4153-4AD3-92E3-BFCA3B71F0F4}" type="pres">
      <dgm:prSet presAssocID="{2F015054-0673-42EB-B816-6E4959293678}" presName="level2Shape" presStyleLbl="node3" presStyleIdx="0" presStyleCnt="3" custScaleX="140614" custScaleY="109170"/>
      <dgm:spPr/>
    </dgm:pt>
    <dgm:pt modelId="{BF98FAB0-39EE-4D33-9B62-9B8B9354AAFB}" type="pres">
      <dgm:prSet presAssocID="{2F015054-0673-42EB-B816-6E4959293678}" presName="hierChild3" presStyleCnt="0"/>
      <dgm:spPr/>
    </dgm:pt>
    <dgm:pt modelId="{B92A2B91-56FB-4388-9336-F1CAD3D870FD}" type="pres">
      <dgm:prSet presAssocID="{9EFBF06C-FC58-4FEE-88AD-D3C45448C69E}" presName="Name19" presStyleLbl="parChTrans1D2" presStyleIdx="1" presStyleCnt="3"/>
      <dgm:spPr/>
    </dgm:pt>
    <dgm:pt modelId="{3741D8B6-6A7E-4D7F-9E22-BF68923A635C}" type="pres">
      <dgm:prSet presAssocID="{398B7CA0-1258-401C-93F7-B77B4BAA47D3}" presName="Name21" presStyleCnt="0"/>
      <dgm:spPr/>
    </dgm:pt>
    <dgm:pt modelId="{41FBCD5A-3CEF-4898-9C99-CBACFB315ADA}" type="pres">
      <dgm:prSet presAssocID="{398B7CA0-1258-401C-93F7-B77B4BAA47D3}" presName="level2Shape" presStyleLbl="node2" presStyleIdx="1" presStyleCnt="3" custScaleY="39879"/>
      <dgm:spPr/>
    </dgm:pt>
    <dgm:pt modelId="{9BDA33C8-3AAC-4DEF-AED1-F786D00C9C10}" type="pres">
      <dgm:prSet presAssocID="{398B7CA0-1258-401C-93F7-B77B4BAA47D3}" presName="hierChild3" presStyleCnt="0"/>
      <dgm:spPr/>
    </dgm:pt>
    <dgm:pt modelId="{A0801614-E06F-4885-AC4E-9BF70E692F4E}" type="pres">
      <dgm:prSet presAssocID="{23DFCF98-13F3-4772-B845-7D69545461C8}" presName="Name19" presStyleLbl="parChTrans1D3" presStyleIdx="1" presStyleCnt="3"/>
      <dgm:spPr/>
    </dgm:pt>
    <dgm:pt modelId="{540DB596-4AA6-4809-8EC4-3632B3AB7E8D}" type="pres">
      <dgm:prSet presAssocID="{28C80732-3571-4E14-B01D-85D08407FBF0}" presName="Name21" presStyleCnt="0"/>
      <dgm:spPr/>
    </dgm:pt>
    <dgm:pt modelId="{ED93CF32-F017-4814-B515-FD798AE96013}" type="pres">
      <dgm:prSet presAssocID="{28C80732-3571-4E14-B01D-85D08407FBF0}" presName="level2Shape" presStyleLbl="node3" presStyleIdx="1" presStyleCnt="3" custScaleX="118222" custScaleY="205840"/>
      <dgm:spPr/>
    </dgm:pt>
    <dgm:pt modelId="{E218E0E0-D095-48DF-8B58-7EE8B17FDD01}" type="pres">
      <dgm:prSet presAssocID="{28C80732-3571-4E14-B01D-85D08407FBF0}" presName="hierChild3" presStyleCnt="0"/>
      <dgm:spPr/>
    </dgm:pt>
    <dgm:pt modelId="{CD96D4C0-50B0-458A-98A9-7FA5027A0DAB}" type="pres">
      <dgm:prSet presAssocID="{B272CEF5-65A8-4C56-9FA5-05BC3EEDECA6}" presName="Name19" presStyleLbl="parChTrans1D2" presStyleIdx="2" presStyleCnt="3"/>
      <dgm:spPr/>
    </dgm:pt>
    <dgm:pt modelId="{0BA19988-1467-4B70-816D-F1BA2371A277}" type="pres">
      <dgm:prSet presAssocID="{656444A4-E465-4DA1-BF9B-83FCC213854E}" presName="Name21" presStyleCnt="0"/>
      <dgm:spPr/>
    </dgm:pt>
    <dgm:pt modelId="{E2BCDE4D-15FB-475A-BB1F-C49C4E304DFD}" type="pres">
      <dgm:prSet presAssocID="{656444A4-E465-4DA1-BF9B-83FCC213854E}" presName="level2Shape" presStyleLbl="node2" presStyleIdx="2" presStyleCnt="3" custScaleY="36204"/>
      <dgm:spPr/>
    </dgm:pt>
    <dgm:pt modelId="{5A95585B-C2C7-469C-ABA5-E6926312F168}" type="pres">
      <dgm:prSet presAssocID="{656444A4-E465-4DA1-BF9B-83FCC213854E}" presName="hierChild3" presStyleCnt="0"/>
      <dgm:spPr/>
    </dgm:pt>
    <dgm:pt modelId="{E2082AB9-ADFA-4FEC-8EEE-71ED7860CD6E}" type="pres">
      <dgm:prSet presAssocID="{E3F19242-4237-4A58-A55B-6210BD4495F9}" presName="Name19" presStyleLbl="parChTrans1D3" presStyleIdx="2" presStyleCnt="3"/>
      <dgm:spPr/>
    </dgm:pt>
    <dgm:pt modelId="{142F6C14-28E4-4657-80CE-666145050C91}" type="pres">
      <dgm:prSet presAssocID="{C2E20B37-ACCA-4247-A3A5-5F7A97329BCA}" presName="Name21" presStyleCnt="0"/>
      <dgm:spPr/>
    </dgm:pt>
    <dgm:pt modelId="{A8AE9822-D828-4CEC-98E7-DAAA33F9A56D}" type="pres">
      <dgm:prSet presAssocID="{C2E20B37-ACCA-4247-A3A5-5F7A97329BCA}" presName="level2Shape" presStyleLbl="node3" presStyleIdx="2" presStyleCnt="3" custScaleX="125164" custScaleY="206856"/>
      <dgm:spPr/>
    </dgm:pt>
    <dgm:pt modelId="{7EEEA134-8A14-48C7-B2CE-D33B5CED0CBD}" type="pres">
      <dgm:prSet presAssocID="{C2E20B37-ACCA-4247-A3A5-5F7A97329BCA}" presName="hierChild3" presStyleCnt="0"/>
      <dgm:spPr/>
    </dgm:pt>
    <dgm:pt modelId="{EBDD3479-40A4-4F63-835B-668E96E74B53}" type="pres">
      <dgm:prSet presAssocID="{D32F1180-CB94-45DD-9696-B23C581E613A}" presName="bgShapesFlow" presStyleCnt="0"/>
      <dgm:spPr/>
    </dgm:pt>
  </dgm:ptLst>
  <dgm:cxnLst>
    <dgm:cxn modelId="{3FE22800-A0CA-4D7D-8EC7-34046F6C7311}" type="presOf" srcId="{9EFBF06C-FC58-4FEE-88AD-D3C45448C69E}" destId="{B92A2B91-56FB-4388-9336-F1CAD3D870FD}" srcOrd="0" destOrd="0" presId="urn:microsoft.com/office/officeart/2005/8/layout/hierarchy6"/>
    <dgm:cxn modelId="{AB80C80F-2400-4208-9784-CBA773D17369}" srcId="{EF3BC446-A531-438F-8454-B8F917C5F9F1}" destId="{398B7CA0-1258-401C-93F7-B77B4BAA47D3}" srcOrd="1" destOrd="0" parTransId="{9EFBF06C-FC58-4FEE-88AD-D3C45448C69E}" sibTransId="{07F708BA-DE4D-4E08-8824-498A955D5CE5}"/>
    <dgm:cxn modelId="{5A08A823-F4AF-4531-B70A-0201CD895A65}" type="presOf" srcId="{3062EFCA-A308-4448-B30C-4E380AE78917}" destId="{0A3033F9-BB0C-4DAE-96B4-6280B7480764}" srcOrd="0" destOrd="0" presId="urn:microsoft.com/office/officeart/2005/8/layout/hierarchy6"/>
    <dgm:cxn modelId="{83808532-F127-4E81-AF3A-42DB101E8C58}" type="presOf" srcId="{D32F1180-CB94-45DD-9696-B23C581E613A}" destId="{BEC65BA0-3F42-4314-BD54-D97DA41617E1}" srcOrd="0" destOrd="0" presId="urn:microsoft.com/office/officeart/2005/8/layout/hierarchy6"/>
    <dgm:cxn modelId="{3DB12340-F2BE-4B66-9582-37E54B738C5E}" srcId="{398B7CA0-1258-401C-93F7-B77B4BAA47D3}" destId="{28C80732-3571-4E14-B01D-85D08407FBF0}" srcOrd="0" destOrd="0" parTransId="{23DFCF98-13F3-4772-B845-7D69545461C8}" sibTransId="{7E0B4100-CD5B-49AA-B22A-8F89D686CAE5}"/>
    <dgm:cxn modelId="{3A886540-9D39-4248-A49F-4F7D7EB9AF09}" type="presOf" srcId="{0B6DA4F4-AC96-4AB7-8ADF-19E0A76DEF76}" destId="{C2DDA4EF-9952-45EC-B087-4878EFDD3F75}" srcOrd="0" destOrd="0" presId="urn:microsoft.com/office/officeart/2005/8/layout/hierarchy6"/>
    <dgm:cxn modelId="{652C9240-CC21-4B42-B5EE-458FABF7FD0D}" type="presOf" srcId="{2F015054-0673-42EB-B816-6E4959293678}" destId="{E933A4FB-4153-4AD3-92E3-BFCA3B71F0F4}" srcOrd="0" destOrd="0" presId="urn:microsoft.com/office/officeart/2005/8/layout/hierarchy6"/>
    <dgm:cxn modelId="{4BB6E460-3C83-4230-801B-8A9E0910B7A3}" srcId="{3062EFCA-A308-4448-B30C-4E380AE78917}" destId="{2F015054-0673-42EB-B816-6E4959293678}" srcOrd="0" destOrd="0" parTransId="{0B6DA4F4-AC96-4AB7-8ADF-19E0A76DEF76}" sibTransId="{8525D2C3-DA59-421C-AC81-99DC2CF036EF}"/>
    <dgm:cxn modelId="{6273156D-73C4-42E6-B94D-0F8323EE95F1}" srcId="{EF3BC446-A531-438F-8454-B8F917C5F9F1}" destId="{656444A4-E465-4DA1-BF9B-83FCC213854E}" srcOrd="2" destOrd="0" parTransId="{B272CEF5-65A8-4C56-9FA5-05BC3EEDECA6}" sibTransId="{49E13969-C09D-4D65-8435-219CE94F808C}"/>
    <dgm:cxn modelId="{E3EC116E-B6F1-4CF1-884B-8693AC65423F}" type="presOf" srcId="{EF3BC446-A531-438F-8454-B8F917C5F9F1}" destId="{9A2BD362-9D01-4107-A2BC-582DF017D41A}" srcOrd="0" destOrd="0" presId="urn:microsoft.com/office/officeart/2005/8/layout/hierarchy6"/>
    <dgm:cxn modelId="{89A2C351-6FF6-44A9-A46B-BC17D8013BFB}" type="presOf" srcId="{656444A4-E465-4DA1-BF9B-83FCC213854E}" destId="{E2BCDE4D-15FB-475A-BB1F-C49C4E304DFD}" srcOrd="0" destOrd="0" presId="urn:microsoft.com/office/officeart/2005/8/layout/hierarchy6"/>
    <dgm:cxn modelId="{3B41069C-C964-4107-9912-C44A3ABE9C2B}" type="presOf" srcId="{C2E20B37-ACCA-4247-A3A5-5F7A97329BCA}" destId="{A8AE9822-D828-4CEC-98E7-DAAA33F9A56D}" srcOrd="0" destOrd="0" presId="urn:microsoft.com/office/officeart/2005/8/layout/hierarchy6"/>
    <dgm:cxn modelId="{36BCCFA2-7E74-4E33-B3CB-AE7C227B144C}" type="presOf" srcId="{02ED4327-E1BF-4F57-AA7D-B97F8F093050}" destId="{18DC5E95-8025-428C-8A77-AFC43FDFAEB3}" srcOrd="0" destOrd="0" presId="urn:microsoft.com/office/officeart/2005/8/layout/hierarchy6"/>
    <dgm:cxn modelId="{784C2AA6-FA3F-4A21-B6FD-10A8CDB1D0ED}" type="presOf" srcId="{B272CEF5-65A8-4C56-9FA5-05BC3EEDECA6}" destId="{CD96D4C0-50B0-458A-98A9-7FA5027A0DAB}" srcOrd="0" destOrd="0" presId="urn:microsoft.com/office/officeart/2005/8/layout/hierarchy6"/>
    <dgm:cxn modelId="{A9233FB6-9CA4-4AD1-8513-DC51A134A3C9}" type="presOf" srcId="{23DFCF98-13F3-4772-B845-7D69545461C8}" destId="{A0801614-E06F-4885-AC4E-9BF70E692F4E}" srcOrd="0" destOrd="0" presId="urn:microsoft.com/office/officeart/2005/8/layout/hierarchy6"/>
    <dgm:cxn modelId="{C53C97CC-6236-410F-A430-5CAF22776F04}" srcId="{EF3BC446-A531-438F-8454-B8F917C5F9F1}" destId="{3062EFCA-A308-4448-B30C-4E380AE78917}" srcOrd="0" destOrd="0" parTransId="{02ED4327-E1BF-4F57-AA7D-B97F8F093050}" sibTransId="{F667B02B-B89C-4747-8825-17154E9E7195}"/>
    <dgm:cxn modelId="{4CE6F9D5-FE7E-4FE9-A450-86DAFB19C637}" srcId="{656444A4-E465-4DA1-BF9B-83FCC213854E}" destId="{C2E20B37-ACCA-4247-A3A5-5F7A97329BCA}" srcOrd="0" destOrd="0" parTransId="{E3F19242-4237-4A58-A55B-6210BD4495F9}" sibTransId="{4A964538-3EA1-4A8D-8AAF-93B8EA799F1C}"/>
    <dgm:cxn modelId="{D978BDD8-EAF2-4652-90CC-E708BB519ECD}" type="presOf" srcId="{E3F19242-4237-4A58-A55B-6210BD4495F9}" destId="{E2082AB9-ADFA-4FEC-8EEE-71ED7860CD6E}" srcOrd="0" destOrd="0" presId="urn:microsoft.com/office/officeart/2005/8/layout/hierarchy6"/>
    <dgm:cxn modelId="{0B1F63EF-A193-4AF2-86A3-20B480ED6DC9}" type="presOf" srcId="{398B7CA0-1258-401C-93F7-B77B4BAA47D3}" destId="{41FBCD5A-3CEF-4898-9C99-CBACFB315ADA}" srcOrd="0" destOrd="0" presId="urn:microsoft.com/office/officeart/2005/8/layout/hierarchy6"/>
    <dgm:cxn modelId="{569CA6F4-2F57-49D7-A256-9C7CFD03966B}" srcId="{D32F1180-CB94-45DD-9696-B23C581E613A}" destId="{EF3BC446-A531-438F-8454-B8F917C5F9F1}" srcOrd="0" destOrd="0" parTransId="{230210D9-4C31-4984-B5B7-479A1DCA7D06}" sibTransId="{BDF99E1D-C273-4C6E-9CE0-AFB65ECCC9D0}"/>
    <dgm:cxn modelId="{312400F9-F150-448B-8294-1752BB94C4CE}" type="presOf" srcId="{28C80732-3571-4E14-B01D-85D08407FBF0}" destId="{ED93CF32-F017-4814-B515-FD798AE96013}" srcOrd="0" destOrd="0" presId="urn:microsoft.com/office/officeart/2005/8/layout/hierarchy6"/>
    <dgm:cxn modelId="{52547BDF-2ECD-4141-A838-379BA56D445E}" type="presParOf" srcId="{BEC65BA0-3F42-4314-BD54-D97DA41617E1}" destId="{4B6F7EE4-93E9-4D63-B56F-D79DE9C4F64C}" srcOrd="0" destOrd="0" presId="urn:microsoft.com/office/officeart/2005/8/layout/hierarchy6"/>
    <dgm:cxn modelId="{13CA972D-A05E-4CAC-BFAF-199EE0E005CE}" type="presParOf" srcId="{4B6F7EE4-93E9-4D63-B56F-D79DE9C4F64C}" destId="{BE362DE6-4D90-465A-9999-137A4AF505FC}" srcOrd="0" destOrd="0" presId="urn:microsoft.com/office/officeart/2005/8/layout/hierarchy6"/>
    <dgm:cxn modelId="{3E60B953-0372-47DB-AE49-3EC4932C233C}" type="presParOf" srcId="{BE362DE6-4D90-465A-9999-137A4AF505FC}" destId="{A055D8EB-B4F9-4B00-8ECA-04E103FF34F5}" srcOrd="0" destOrd="0" presId="urn:microsoft.com/office/officeart/2005/8/layout/hierarchy6"/>
    <dgm:cxn modelId="{125AD133-B76E-4F89-8837-330B82062F77}" type="presParOf" srcId="{A055D8EB-B4F9-4B00-8ECA-04E103FF34F5}" destId="{9A2BD362-9D01-4107-A2BC-582DF017D41A}" srcOrd="0" destOrd="0" presId="urn:microsoft.com/office/officeart/2005/8/layout/hierarchy6"/>
    <dgm:cxn modelId="{22EEEBCF-79CD-483A-AAA8-C8F807B1141A}" type="presParOf" srcId="{A055D8EB-B4F9-4B00-8ECA-04E103FF34F5}" destId="{309031DC-8E86-4735-93FB-CED5B0E6CABD}" srcOrd="1" destOrd="0" presId="urn:microsoft.com/office/officeart/2005/8/layout/hierarchy6"/>
    <dgm:cxn modelId="{89497A3C-AC96-4EAF-AFAA-F049C33077E4}" type="presParOf" srcId="{309031DC-8E86-4735-93FB-CED5B0E6CABD}" destId="{18DC5E95-8025-428C-8A77-AFC43FDFAEB3}" srcOrd="0" destOrd="0" presId="urn:microsoft.com/office/officeart/2005/8/layout/hierarchy6"/>
    <dgm:cxn modelId="{31EF78D4-B2E1-46EF-8481-66360291A50F}" type="presParOf" srcId="{309031DC-8E86-4735-93FB-CED5B0E6CABD}" destId="{15DC5D73-009F-4AEE-AA8F-E52676F4A238}" srcOrd="1" destOrd="0" presId="urn:microsoft.com/office/officeart/2005/8/layout/hierarchy6"/>
    <dgm:cxn modelId="{248E2D51-DC9C-4A6D-B6BC-D762BDED35E1}" type="presParOf" srcId="{15DC5D73-009F-4AEE-AA8F-E52676F4A238}" destId="{0A3033F9-BB0C-4DAE-96B4-6280B7480764}" srcOrd="0" destOrd="0" presId="urn:microsoft.com/office/officeart/2005/8/layout/hierarchy6"/>
    <dgm:cxn modelId="{62B1B9F5-85C3-400C-9738-4A066E089E81}" type="presParOf" srcId="{15DC5D73-009F-4AEE-AA8F-E52676F4A238}" destId="{FD46957B-9739-484C-90B1-850FDD96509D}" srcOrd="1" destOrd="0" presId="urn:microsoft.com/office/officeart/2005/8/layout/hierarchy6"/>
    <dgm:cxn modelId="{8ED8C550-7DFF-42F9-A98D-FE5F11D523B1}" type="presParOf" srcId="{FD46957B-9739-484C-90B1-850FDD96509D}" destId="{C2DDA4EF-9952-45EC-B087-4878EFDD3F75}" srcOrd="0" destOrd="0" presId="urn:microsoft.com/office/officeart/2005/8/layout/hierarchy6"/>
    <dgm:cxn modelId="{3326B95D-CD22-4C03-BCE6-655FD16FE09C}" type="presParOf" srcId="{FD46957B-9739-484C-90B1-850FDD96509D}" destId="{F5DA2618-B55D-407E-8C70-7BB1E16CFF28}" srcOrd="1" destOrd="0" presId="urn:microsoft.com/office/officeart/2005/8/layout/hierarchy6"/>
    <dgm:cxn modelId="{8DF17664-D324-492A-96E4-1584F51CE495}" type="presParOf" srcId="{F5DA2618-B55D-407E-8C70-7BB1E16CFF28}" destId="{E933A4FB-4153-4AD3-92E3-BFCA3B71F0F4}" srcOrd="0" destOrd="0" presId="urn:microsoft.com/office/officeart/2005/8/layout/hierarchy6"/>
    <dgm:cxn modelId="{BC55EDEA-077F-4E6B-A732-BD17AAA5EFEC}" type="presParOf" srcId="{F5DA2618-B55D-407E-8C70-7BB1E16CFF28}" destId="{BF98FAB0-39EE-4D33-9B62-9B8B9354AAFB}" srcOrd="1" destOrd="0" presId="urn:microsoft.com/office/officeart/2005/8/layout/hierarchy6"/>
    <dgm:cxn modelId="{79A48527-A941-4285-9224-A470890EEC59}" type="presParOf" srcId="{309031DC-8E86-4735-93FB-CED5B0E6CABD}" destId="{B92A2B91-56FB-4388-9336-F1CAD3D870FD}" srcOrd="2" destOrd="0" presId="urn:microsoft.com/office/officeart/2005/8/layout/hierarchy6"/>
    <dgm:cxn modelId="{23F82FFF-B6B2-4CD3-AD29-DF72099C9355}" type="presParOf" srcId="{309031DC-8E86-4735-93FB-CED5B0E6CABD}" destId="{3741D8B6-6A7E-4D7F-9E22-BF68923A635C}" srcOrd="3" destOrd="0" presId="urn:microsoft.com/office/officeart/2005/8/layout/hierarchy6"/>
    <dgm:cxn modelId="{3E051428-917D-4923-BA2D-499F32AF7BD4}" type="presParOf" srcId="{3741D8B6-6A7E-4D7F-9E22-BF68923A635C}" destId="{41FBCD5A-3CEF-4898-9C99-CBACFB315ADA}" srcOrd="0" destOrd="0" presId="urn:microsoft.com/office/officeart/2005/8/layout/hierarchy6"/>
    <dgm:cxn modelId="{016BDF42-BA7B-48AF-822F-F80A038D52C5}" type="presParOf" srcId="{3741D8B6-6A7E-4D7F-9E22-BF68923A635C}" destId="{9BDA33C8-3AAC-4DEF-AED1-F786D00C9C10}" srcOrd="1" destOrd="0" presId="urn:microsoft.com/office/officeart/2005/8/layout/hierarchy6"/>
    <dgm:cxn modelId="{BC6265E0-2480-4DF1-B327-0EA790EFD807}" type="presParOf" srcId="{9BDA33C8-3AAC-4DEF-AED1-F786D00C9C10}" destId="{A0801614-E06F-4885-AC4E-9BF70E692F4E}" srcOrd="0" destOrd="0" presId="urn:microsoft.com/office/officeart/2005/8/layout/hierarchy6"/>
    <dgm:cxn modelId="{61AEB00F-272A-40B6-95B7-626E1ADDA797}" type="presParOf" srcId="{9BDA33C8-3AAC-4DEF-AED1-F786D00C9C10}" destId="{540DB596-4AA6-4809-8EC4-3632B3AB7E8D}" srcOrd="1" destOrd="0" presId="urn:microsoft.com/office/officeart/2005/8/layout/hierarchy6"/>
    <dgm:cxn modelId="{A1A195BF-103B-4070-91BE-54A78D9DDC36}" type="presParOf" srcId="{540DB596-4AA6-4809-8EC4-3632B3AB7E8D}" destId="{ED93CF32-F017-4814-B515-FD798AE96013}" srcOrd="0" destOrd="0" presId="urn:microsoft.com/office/officeart/2005/8/layout/hierarchy6"/>
    <dgm:cxn modelId="{035E88C1-4A8B-4829-B806-20ADCA7D8938}" type="presParOf" srcId="{540DB596-4AA6-4809-8EC4-3632B3AB7E8D}" destId="{E218E0E0-D095-48DF-8B58-7EE8B17FDD01}" srcOrd="1" destOrd="0" presId="urn:microsoft.com/office/officeart/2005/8/layout/hierarchy6"/>
    <dgm:cxn modelId="{885D7DD4-21F3-40EF-A041-D567C79C1A8E}" type="presParOf" srcId="{309031DC-8E86-4735-93FB-CED5B0E6CABD}" destId="{CD96D4C0-50B0-458A-98A9-7FA5027A0DAB}" srcOrd="4" destOrd="0" presId="urn:microsoft.com/office/officeart/2005/8/layout/hierarchy6"/>
    <dgm:cxn modelId="{557F5561-2C61-4D37-83EE-C7F0D8A1BF8A}" type="presParOf" srcId="{309031DC-8E86-4735-93FB-CED5B0E6CABD}" destId="{0BA19988-1467-4B70-816D-F1BA2371A277}" srcOrd="5" destOrd="0" presId="urn:microsoft.com/office/officeart/2005/8/layout/hierarchy6"/>
    <dgm:cxn modelId="{65040403-1BB6-46C3-97F6-3B18135EF426}" type="presParOf" srcId="{0BA19988-1467-4B70-816D-F1BA2371A277}" destId="{E2BCDE4D-15FB-475A-BB1F-C49C4E304DFD}" srcOrd="0" destOrd="0" presId="urn:microsoft.com/office/officeart/2005/8/layout/hierarchy6"/>
    <dgm:cxn modelId="{E718E799-EA76-4BAF-BF73-0DD47AE869A6}" type="presParOf" srcId="{0BA19988-1467-4B70-816D-F1BA2371A277}" destId="{5A95585B-C2C7-469C-ABA5-E6926312F168}" srcOrd="1" destOrd="0" presId="urn:microsoft.com/office/officeart/2005/8/layout/hierarchy6"/>
    <dgm:cxn modelId="{9E5C5A11-6AF2-4BA3-9C63-270CD6131562}" type="presParOf" srcId="{5A95585B-C2C7-469C-ABA5-E6926312F168}" destId="{E2082AB9-ADFA-4FEC-8EEE-71ED7860CD6E}" srcOrd="0" destOrd="0" presId="urn:microsoft.com/office/officeart/2005/8/layout/hierarchy6"/>
    <dgm:cxn modelId="{CBB7A60B-3003-4584-8772-18F29ED65229}" type="presParOf" srcId="{5A95585B-C2C7-469C-ABA5-E6926312F168}" destId="{142F6C14-28E4-4657-80CE-666145050C91}" srcOrd="1" destOrd="0" presId="urn:microsoft.com/office/officeart/2005/8/layout/hierarchy6"/>
    <dgm:cxn modelId="{F092480F-DAC5-4EF7-A6AF-780668DDD7A5}" type="presParOf" srcId="{142F6C14-28E4-4657-80CE-666145050C91}" destId="{A8AE9822-D828-4CEC-98E7-DAAA33F9A56D}" srcOrd="0" destOrd="0" presId="urn:microsoft.com/office/officeart/2005/8/layout/hierarchy6"/>
    <dgm:cxn modelId="{A69BAB3E-B924-4F48-A019-126E47475BF8}" type="presParOf" srcId="{142F6C14-28E4-4657-80CE-666145050C91}" destId="{7EEEA134-8A14-48C7-B2CE-D33B5CED0CBD}" srcOrd="1" destOrd="0" presId="urn:microsoft.com/office/officeart/2005/8/layout/hierarchy6"/>
    <dgm:cxn modelId="{EF6E75C0-7DAA-4066-BB5C-D233A32F7BC9}" type="presParOf" srcId="{BEC65BA0-3F42-4314-BD54-D97DA41617E1}" destId="{EBDD3479-40A4-4F63-835B-668E96E74B53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D362-9D01-4107-A2BC-582DF017D41A}">
      <dsp:nvSpPr>
        <dsp:cNvPr id="0" name=""/>
        <dsp:cNvSpPr/>
      </dsp:nvSpPr>
      <dsp:spPr>
        <a:xfrm>
          <a:off x="2736307" y="241823"/>
          <a:ext cx="3156158" cy="554342"/>
        </a:xfrm>
        <a:prstGeom prst="roundRect">
          <a:avLst>
            <a:gd name="adj" fmla="val 10000"/>
          </a:avLst>
        </a:prstGeom>
        <a:solidFill>
          <a:srgbClr val="FFFFCC"/>
        </a:solidFill>
        <a:ln w="9525" cap="flat" cmpd="sng" algn="ctr">
          <a:solidFill>
            <a:schemeClr val="tx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Доходы бюджета города</a:t>
          </a:r>
        </a:p>
      </dsp:txBody>
      <dsp:txXfrm>
        <a:off x="2752543" y="258059"/>
        <a:ext cx="3123686" cy="521870"/>
      </dsp:txXfrm>
    </dsp:sp>
    <dsp:sp modelId="{18DC5E95-8025-428C-8A77-AFC43FDFAEB3}">
      <dsp:nvSpPr>
        <dsp:cNvPr id="0" name=""/>
        <dsp:cNvSpPr/>
      </dsp:nvSpPr>
      <dsp:spPr>
        <a:xfrm>
          <a:off x="1415625" y="796165"/>
          <a:ext cx="2898761" cy="643086"/>
        </a:xfrm>
        <a:custGeom>
          <a:avLst/>
          <a:gdLst/>
          <a:ahLst/>
          <a:cxnLst/>
          <a:rect l="0" t="0" r="0" b="0"/>
          <a:pathLst>
            <a:path>
              <a:moveTo>
                <a:pt x="2898761" y="0"/>
              </a:moveTo>
              <a:lnTo>
                <a:pt x="2898761" y="321543"/>
              </a:lnTo>
              <a:lnTo>
                <a:pt x="0" y="321543"/>
              </a:lnTo>
              <a:lnTo>
                <a:pt x="0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A3033F9-BB0C-4DAE-96B4-6280B7480764}">
      <dsp:nvSpPr>
        <dsp:cNvPr id="0" name=""/>
        <dsp:cNvSpPr/>
      </dsp:nvSpPr>
      <dsp:spPr>
        <a:xfrm>
          <a:off x="410678" y="1439251"/>
          <a:ext cx="2009895" cy="38166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налоговые доходы</a:t>
          </a:r>
        </a:p>
      </dsp:txBody>
      <dsp:txXfrm>
        <a:off x="421857" y="1450430"/>
        <a:ext cx="1987537" cy="359307"/>
      </dsp:txXfrm>
    </dsp:sp>
    <dsp:sp modelId="{C2DDA4EF-9952-45EC-B087-4878EFDD3F75}">
      <dsp:nvSpPr>
        <dsp:cNvPr id="0" name=""/>
        <dsp:cNvSpPr/>
      </dsp:nvSpPr>
      <dsp:spPr>
        <a:xfrm>
          <a:off x="1369905" y="1820917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933A4FB-4153-4AD3-92E3-BFCA3B71F0F4}">
      <dsp:nvSpPr>
        <dsp:cNvPr id="0" name=""/>
        <dsp:cNvSpPr/>
      </dsp:nvSpPr>
      <dsp:spPr>
        <a:xfrm>
          <a:off x="2528" y="2356889"/>
          <a:ext cx="2826193" cy="1462801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sp:txBody>
      <dsp:txXfrm>
        <a:off x="45372" y="2399733"/>
        <a:ext cx="2740505" cy="1377113"/>
      </dsp:txXfrm>
    </dsp:sp>
    <dsp:sp modelId="{B92A2B91-56FB-4388-9336-F1CAD3D870FD}">
      <dsp:nvSpPr>
        <dsp:cNvPr id="0" name=""/>
        <dsp:cNvSpPr/>
      </dsp:nvSpPr>
      <dsp:spPr>
        <a:xfrm>
          <a:off x="4314386" y="796165"/>
          <a:ext cx="30537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05373" y="321543"/>
              </a:lnTo>
              <a:lnTo>
                <a:pt x="30537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41FBCD5A-3CEF-4898-9C99-CBACFB315ADA}">
      <dsp:nvSpPr>
        <dsp:cNvPr id="0" name=""/>
        <dsp:cNvSpPr/>
      </dsp:nvSpPr>
      <dsp:spPr>
        <a:xfrm>
          <a:off x="3614812" y="1439251"/>
          <a:ext cx="2009895" cy="534350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неналоговые доходы</a:t>
          </a:r>
        </a:p>
      </dsp:txBody>
      <dsp:txXfrm>
        <a:off x="3630463" y="1454902"/>
        <a:ext cx="1978593" cy="503048"/>
      </dsp:txXfrm>
    </dsp:sp>
    <dsp:sp modelId="{A0801614-E06F-4885-AC4E-9BF70E692F4E}">
      <dsp:nvSpPr>
        <dsp:cNvPr id="0" name=""/>
        <dsp:cNvSpPr/>
      </dsp:nvSpPr>
      <dsp:spPr>
        <a:xfrm>
          <a:off x="4574040" y="1973602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D93CF32-F017-4814-B515-FD798AE96013}">
      <dsp:nvSpPr>
        <dsp:cNvPr id="0" name=""/>
        <dsp:cNvSpPr/>
      </dsp:nvSpPr>
      <dsp:spPr>
        <a:xfrm>
          <a:off x="3431691" y="2509574"/>
          <a:ext cx="2376138" cy="2758112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sp:txBody>
      <dsp:txXfrm>
        <a:off x="3501286" y="2579169"/>
        <a:ext cx="2236948" cy="2618922"/>
      </dsp:txXfrm>
    </dsp:sp>
    <dsp:sp modelId="{CD96D4C0-50B0-458A-98A9-7FA5027A0DAB}">
      <dsp:nvSpPr>
        <dsp:cNvPr id="0" name=""/>
        <dsp:cNvSpPr/>
      </dsp:nvSpPr>
      <dsp:spPr>
        <a:xfrm>
          <a:off x="4314386" y="796165"/>
          <a:ext cx="335424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354243" y="321543"/>
              </a:lnTo>
              <a:lnTo>
                <a:pt x="335424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2BCDE4D-15FB-475A-BB1F-C49C4E304DFD}">
      <dsp:nvSpPr>
        <dsp:cNvPr id="0" name=""/>
        <dsp:cNvSpPr/>
      </dsp:nvSpPr>
      <dsp:spPr>
        <a:xfrm>
          <a:off x="6663683" y="1439251"/>
          <a:ext cx="2009895" cy="485108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безвозмездные поступления</a:t>
          </a:r>
        </a:p>
      </dsp:txBody>
      <dsp:txXfrm>
        <a:off x="6677891" y="1453459"/>
        <a:ext cx="1981479" cy="456692"/>
      </dsp:txXfrm>
    </dsp:sp>
    <dsp:sp modelId="{E2082AB9-ADFA-4FEC-8EEE-71ED7860CD6E}">
      <dsp:nvSpPr>
        <dsp:cNvPr id="0" name=""/>
        <dsp:cNvSpPr/>
      </dsp:nvSpPr>
      <dsp:spPr>
        <a:xfrm>
          <a:off x="7622910" y="1924360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A8AE9822-D828-4CEC-98E7-DAAA33F9A56D}">
      <dsp:nvSpPr>
        <dsp:cNvPr id="0" name=""/>
        <dsp:cNvSpPr/>
      </dsp:nvSpPr>
      <dsp:spPr>
        <a:xfrm>
          <a:off x="6410798" y="2460332"/>
          <a:ext cx="2515665" cy="277172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sp:txBody>
      <dsp:txXfrm>
        <a:off x="6484479" y="2534013"/>
        <a:ext cx="2368303" cy="262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0.29875</cdr:x>
      <cdr:y>0.78591</cdr:y>
    </cdr:from>
    <cdr:to>
      <cdr:x>0.40986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616" y="355699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0.17054</cdr:x>
      <cdr:y>0.76114</cdr:y>
    </cdr:from>
    <cdr:to>
      <cdr:x>0.31008</cdr:x>
      <cdr:y>0.86351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3212371"/>
          <a:ext cx="1296167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0.2811</cdr:x>
      <cdr:y>0.57328</cdr:y>
    </cdr:from>
    <cdr:to>
      <cdr:x>0.39221</cdr:x>
      <cdr:y>0.83895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1127" y="2419529"/>
          <a:ext cx="1032105" cy="1121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0.17829</cdr:x>
      <cdr:y>0.60741</cdr:y>
    </cdr:from>
    <cdr:to>
      <cdr:x>0.31008</cdr:x>
      <cdr:y>0.67565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2563544"/>
          <a:ext cx="1224159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0.17829</cdr:x>
      <cdr:y>0.41991</cdr:y>
    </cdr:from>
    <cdr:to>
      <cdr:x>0.31008</cdr:x>
      <cdr:y>0.52228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56184" y="1772219"/>
          <a:ext cx="1224159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0.53488</cdr:x>
      <cdr:y>0.3346</cdr:y>
    </cdr:from>
    <cdr:to>
      <cdr:x>0.66667</cdr:x>
      <cdr:y>0.46838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1412170"/>
          <a:ext cx="1224167" cy="56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0.54264</cdr:x>
      <cdr:y>0.60741</cdr:y>
    </cdr:from>
    <cdr:to>
      <cdr:x>0.65892</cdr:x>
      <cdr:y>0.72685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560" y="2563545"/>
          <a:ext cx="1080129" cy="50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0.52713</cdr:x>
      <cdr:y>0.72701</cdr:y>
    </cdr:from>
    <cdr:to>
      <cdr:x>0.66667</cdr:x>
      <cdr:y>0.84813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96544" y="3068326"/>
          <a:ext cx="1296175" cy="511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0.12403</cdr:x>
      <cdr:y>0.50169</cdr:y>
    </cdr:from>
    <cdr:to>
      <cdr:x>0.21365</cdr:x>
      <cdr:y>0.55887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92145" y="2487378"/>
          <a:ext cx="789164" cy="283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0.19762</cdr:x>
      <cdr:y>0.23958</cdr:y>
    </cdr:from>
    <cdr:to>
      <cdr:x>0.31211</cdr:x>
      <cdr:y>0.3122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0217" y="1187843"/>
          <a:ext cx="1008161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0.29575</cdr:x>
      <cdr:y>0.09243</cdr:y>
    </cdr:from>
    <cdr:to>
      <cdr:x>0.40206</cdr:x>
      <cdr:y>0.16504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4313" y="458246"/>
          <a:ext cx="936130" cy="36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0.42659</cdr:x>
      <cdr:y>0.69721</cdr:y>
    </cdr:from>
    <cdr:to>
      <cdr:x>0.50018</cdr:x>
      <cdr:y>0.75531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56441" y="3456761"/>
          <a:ext cx="648009" cy="28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0.50837</cdr:x>
      <cdr:y>0.76051</cdr:y>
    </cdr:from>
    <cdr:to>
      <cdr:x>0.57379</cdr:x>
      <cdr:y>0.8186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76521" y="3770614"/>
          <a:ext cx="576067" cy="288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0.62234</cdr:x>
      <cdr:y>0.5717</cdr:y>
    </cdr:from>
    <cdr:to>
      <cdr:x>0.70411</cdr:x>
      <cdr:y>0.61527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0154" y="2834510"/>
          <a:ext cx="720039" cy="2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0.14167</cdr:x>
      <cdr:y>0.66993</cdr:y>
    </cdr:from>
    <cdr:to>
      <cdr:x>0.26153</cdr:x>
      <cdr:y>0.85817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428851"/>
          <a:ext cx="1035705" cy="96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0.13749</cdr:x>
      <cdr:y>0.43013</cdr:y>
    </cdr:from>
    <cdr:to>
      <cdr:x>0.2661</cdr:x>
      <cdr:y>0.49019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2392" y="2546122"/>
          <a:ext cx="1162184" cy="355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0.14167</cdr:x>
      <cdr:y>0.37006</cdr:y>
    </cdr:from>
    <cdr:to>
      <cdr:x>0.25278</cdr:x>
      <cdr:y>0.43013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0200" y="2190557"/>
          <a:ext cx="1004045" cy="35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0.14167</cdr:x>
      <cdr:y>0.27275</cdr:y>
    </cdr:from>
    <cdr:to>
      <cdr:x>0.27028</cdr:x>
      <cdr:y>0.33281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0200" y="1614533"/>
          <a:ext cx="1162184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0.14343</cdr:x>
      <cdr:y>0.19976</cdr:y>
    </cdr:from>
    <cdr:to>
      <cdr:x>0.26986</cdr:x>
      <cdr:y>0.25982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6105" y="1182473"/>
          <a:ext cx="1142484" cy="35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0.13749</cdr:x>
      <cdr:y>0.14107</cdr:y>
    </cdr:from>
    <cdr:to>
      <cdr:x>0.24861</cdr:x>
      <cdr:y>0.18226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42392" y="835073"/>
          <a:ext cx="1004135" cy="24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0.14343</cdr:x>
      <cdr:y>0.17467</cdr:y>
    </cdr:from>
    <cdr:to>
      <cdr:x>0.23225</cdr:x>
      <cdr:y>0.22256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1033954"/>
          <a:ext cx="802558" cy="283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0.14343</cdr:x>
      <cdr:y>0.12677</cdr:y>
    </cdr:from>
    <cdr:to>
      <cdr:x>0.26986</cdr:x>
      <cdr:y>0.16327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05" y="750423"/>
          <a:ext cx="1142484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0.42233</cdr:x>
      <cdr:y>0.39363</cdr:y>
    </cdr:from>
    <cdr:to>
      <cdr:x>0.54219</cdr:x>
      <cdr:y>0.42936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16424" y="2330098"/>
          <a:ext cx="1083114" cy="21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0.66993</cdr:y>
    </cdr:from>
    <cdr:to>
      <cdr:x>0.55361</cdr:x>
      <cdr:y>0.73424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44416" y="3965625"/>
          <a:ext cx="1258279" cy="380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0.42233</cdr:x>
      <cdr:y>0.34497</cdr:y>
    </cdr:from>
    <cdr:to>
      <cdr:x>0.52626</cdr:x>
      <cdr:y>0.38147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6424" y="2042037"/>
          <a:ext cx="939122" cy="216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0.41437</cdr:x>
      <cdr:y>0.27275</cdr:y>
    </cdr:from>
    <cdr:to>
      <cdr:x>0.54486</cdr:x>
      <cdr:y>0.33281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1614533"/>
          <a:ext cx="1179209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0.21192</cdr:y>
    </cdr:from>
    <cdr:to>
      <cdr:x>0.54444</cdr:x>
      <cdr:y>0.25982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44417" y="1254452"/>
          <a:ext cx="1175414" cy="28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0.4125</cdr:x>
      <cdr:y>0.17795</cdr:y>
    </cdr:from>
    <cdr:to>
      <cdr:x>0.52361</cdr:x>
      <cdr:y>0.36619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394720" y="864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0.41437</cdr:x>
      <cdr:y>0.17543</cdr:y>
    </cdr:from>
    <cdr:to>
      <cdr:x>0.54444</cdr:x>
      <cdr:y>0.21192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44416" y="1038451"/>
          <a:ext cx="1175415" cy="21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0.43418</cdr:x>
      <cdr:y>0.10146</cdr:y>
    </cdr:from>
    <cdr:to>
      <cdr:x>0.56582</cdr:x>
      <cdr:y>0.16153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079788" y="576064"/>
          <a:ext cx="1236960" cy="341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0.04098</cdr:x>
      <cdr:y>0.83099</cdr:y>
    </cdr:from>
    <cdr:to>
      <cdr:x>0.09835</cdr:x>
      <cdr:y>0.91183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3DAF2F2-CFC4-48ED-BE92-B651F10E4D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4492" y="4248472"/>
          <a:ext cx="482276" cy="4133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0.056</cdr:x>
      <cdr:y>0.73915</cdr:y>
    </cdr:from>
    <cdr:to>
      <cdr:x>0.36734</cdr:x>
      <cdr:y>0.73915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E198E296-48E9-49F2-86CF-963AC7585D93}"/>
            </a:ext>
          </a:extLst>
        </cdr:cNvPr>
        <cdr:cNvCxnSpPr/>
      </cdr:nvCxnSpPr>
      <cdr:spPr>
        <a:xfrm xmlns:a="http://schemas.openxmlformats.org/drawingml/2006/main">
          <a:off x="504056" y="460851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0.64675</cdr:y>
    </cdr:from>
    <cdr:to>
      <cdr:x>0.36734</cdr:x>
      <cdr:y>0.64675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2A29060C-7B7B-40D7-AF65-80285529776B}"/>
            </a:ext>
          </a:extLst>
        </cdr:cNvPr>
        <cdr:cNvCxnSpPr/>
      </cdr:nvCxnSpPr>
      <cdr:spPr>
        <a:xfrm xmlns:a="http://schemas.openxmlformats.org/drawingml/2006/main">
          <a:off x="504056" y="403244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0.18574</cdr:y>
    </cdr:from>
    <cdr:to>
      <cdr:x>0.36164</cdr:x>
      <cdr:y>0.18574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FDF6E720-7E54-4ECF-9C60-C86EF8F2F8CD}"/>
            </a:ext>
          </a:extLst>
        </cdr:cNvPr>
        <cdr:cNvCxnSpPr/>
      </cdr:nvCxnSpPr>
      <cdr:spPr>
        <a:xfrm xmlns:a="http://schemas.openxmlformats.org/drawingml/2006/main">
          <a:off x="454612" y="1175845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0.09239</cdr:y>
    </cdr:from>
    <cdr:to>
      <cdr:x>0.36734</cdr:x>
      <cdr:y>0.09239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8875055D-66AD-4641-91BD-0CB1E14154A3}"/>
            </a:ext>
          </a:extLst>
        </cdr:cNvPr>
        <cdr:cNvCxnSpPr/>
      </cdr:nvCxnSpPr>
      <cdr:spPr>
        <a:xfrm xmlns:a="http://schemas.openxmlformats.org/drawingml/2006/main">
          <a:off x="504056" y="57606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0.55436</cdr:y>
    </cdr:from>
    <cdr:to>
      <cdr:x>0.36734</cdr:x>
      <cdr:y>0.55436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0DE985CB-313E-4EF2-B2D7-AB7D4C229237}"/>
            </a:ext>
          </a:extLst>
        </cdr:cNvPr>
        <cdr:cNvCxnSpPr/>
      </cdr:nvCxnSpPr>
      <cdr:spPr>
        <a:xfrm xmlns:a="http://schemas.openxmlformats.org/drawingml/2006/main">
          <a:off x="504056" y="345638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0.46197</cdr:y>
    </cdr:from>
    <cdr:to>
      <cdr:x>0.36734</cdr:x>
      <cdr:y>0.46197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12E71EFE-D159-4476-A1E1-E5E4DB686897}"/>
            </a:ext>
          </a:extLst>
        </cdr:cNvPr>
        <cdr:cNvCxnSpPr/>
      </cdr:nvCxnSpPr>
      <cdr:spPr>
        <a:xfrm xmlns:a="http://schemas.openxmlformats.org/drawingml/2006/main">
          <a:off x="504056" y="2880321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0.36773</cdr:y>
    </cdr:from>
    <cdr:to>
      <cdr:x>0.36164</cdr:x>
      <cdr:y>0.36773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0CAF0953-1BE8-446E-B52A-70B8E254E2A5}"/>
            </a:ext>
          </a:extLst>
        </cdr:cNvPr>
        <cdr:cNvCxnSpPr/>
      </cdr:nvCxnSpPr>
      <cdr:spPr>
        <a:xfrm xmlns:a="http://schemas.openxmlformats.org/drawingml/2006/main">
          <a:off x="454612" y="2327973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0.27674</cdr:y>
    </cdr:from>
    <cdr:to>
      <cdr:x>0.36164</cdr:x>
      <cdr:y>0.27674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B57A25C1-C2DB-42E0-B2C5-F4F9B00FDE65}"/>
            </a:ext>
          </a:extLst>
        </cdr:cNvPr>
        <cdr:cNvCxnSpPr/>
      </cdr:nvCxnSpPr>
      <cdr:spPr>
        <a:xfrm xmlns:a="http://schemas.openxmlformats.org/drawingml/2006/main">
          <a:off x="454612" y="1751909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0.81999</cdr:y>
    </cdr:from>
    <cdr:to>
      <cdr:x>0.36734</cdr:x>
      <cdr:y>0.81999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8CA80EF-3AAD-4D85-AEE6-E909E2500431}"/>
            </a:ext>
          </a:extLst>
        </cdr:cNvPr>
        <cdr:cNvCxnSpPr/>
      </cdr:nvCxnSpPr>
      <cdr:spPr>
        <a:xfrm xmlns:a="http://schemas.openxmlformats.org/drawingml/2006/main">
          <a:off x="504056" y="511256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0.91238</cdr:y>
    </cdr:from>
    <cdr:to>
      <cdr:x>0.36734</cdr:x>
      <cdr:y>0.91238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F1723AB0-1D39-448B-8257-389080342E5E}"/>
            </a:ext>
          </a:extLst>
        </cdr:cNvPr>
        <cdr:cNvCxnSpPr/>
      </cdr:nvCxnSpPr>
      <cdr:spPr>
        <a:xfrm xmlns:a="http://schemas.openxmlformats.org/drawingml/2006/main">
          <a:off x="504056" y="568863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0.04129</cdr:x>
      <cdr:y>0.21127</cdr:y>
    </cdr:from>
    <cdr:to>
      <cdr:x>0.09279</cdr:x>
      <cdr:y>0.28562</cdr:y>
    </cdr:to>
    <cdr:pic>
      <cdr:nvPicPr>
        <cdr:cNvPr id="13" name="Picture 15">
          <a:extLst xmlns:a="http://schemas.openxmlformats.org/drawingml/2006/main">
            <a:ext uri="{FF2B5EF4-FFF2-40B4-BE49-F238E27FC236}">
              <a16:creationId xmlns:a16="http://schemas.microsoft.com/office/drawing/2014/main" id="{1BE43782-64E9-41C8-A421-A24ADC6967C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7125" y="1080120"/>
          <a:ext cx="432930" cy="38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0.03784</cdr:x>
      <cdr:y>0.28169</cdr:y>
    </cdr:from>
    <cdr:to>
      <cdr:x>0.09373</cdr:x>
      <cdr:y>0.36253</cdr:y>
    </cdr:to>
    <cdr:pic>
      <cdr:nvPicPr>
        <cdr:cNvPr id="14" name="Picture 23" descr="C:\Users\superuser\Desktop\СЛАЙДЫ!!!!!!!\Новая папка\Картинки для бюджета\1547038611_sport3.jpg">
          <a:extLst xmlns:a="http://schemas.openxmlformats.org/drawingml/2006/main">
            <a:ext uri="{FF2B5EF4-FFF2-40B4-BE49-F238E27FC236}">
              <a16:creationId xmlns:a16="http://schemas.microsoft.com/office/drawing/2014/main" id="{CC575946-42A3-41D8-A23D-F6375A6753D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sharpenSoften amount="5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8074" y="1440160"/>
          <a:ext cx="469835" cy="41330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0.0396</cdr:x>
      <cdr:y>0.74648</cdr:y>
    </cdr:from>
    <cdr:to>
      <cdr:x>0.08775</cdr:x>
      <cdr:y>0.81599</cdr:y>
    </cdr:to>
    <cdr:pic>
      <cdr:nvPicPr>
        <cdr:cNvPr id="15" name="Picture 20">
          <a:extLst xmlns:a="http://schemas.openxmlformats.org/drawingml/2006/main">
            <a:ext uri="{FF2B5EF4-FFF2-40B4-BE49-F238E27FC236}">
              <a16:creationId xmlns:a16="http://schemas.microsoft.com/office/drawing/2014/main" id="{ABFED1BF-B9AE-432B-BE1C-D42EA2586C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2869" y="3816424"/>
          <a:ext cx="404769" cy="3553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0.66197</cdr:y>
    </cdr:from>
    <cdr:to>
      <cdr:x>0.09363</cdr:x>
      <cdr:y>0.73221</cdr:y>
    </cdr:to>
    <cdr:pic>
      <cdr:nvPicPr>
        <cdr:cNvPr id="16" name="Picture 14" descr="C:\Users\superuser\Desktop\СЛАЙДЫ!!!!!!!\Новая папка\Картинки для бюджета\unnamed.jpg">
          <a:extLst xmlns:a="http://schemas.openxmlformats.org/drawingml/2006/main">
            <a:ext uri="{FF2B5EF4-FFF2-40B4-BE49-F238E27FC236}">
              <a16:creationId xmlns:a16="http://schemas.microsoft.com/office/drawing/2014/main" id="{82FB6CDC-7BA1-4FCF-8FE5-85D67CF6AFC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3384376"/>
          <a:ext cx="409056" cy="35910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127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0.57746</cdr:y>
    </cdr:from>
    <cdr:to>
      <cdr:x>0.09112</cdr:x>
      <cdr:y>0.64675</cdr:y>
    </cdr:to>
    <cdr:pic>
      <cdr:nvPicPr>
        <cdr:cNvPr id="17" name="Picture 21">
          <a:extLst xmlns:a="http://schemas.openxmlformats.org/drawingml/2006/main">
            <a:ext uri="{FF2B5EF4-FFF2-40B4-BE49-F238E27FC236}">
              <a16:creationId xmlns:a16="http://schemas.microsoft.com/office/drawing/2014/main" id="{93A18880-9139-4C12-A19B-271A3E6026F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952328"/>
          <a:ext cx="387956" cy="354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0.47887</cdr:y>
    </cdr:from>
    <cdr:to>
      <cdr:x>0.09386</cdr:x>
      <cdr:y>0.54816</cdr:y>
    </cdr:to>
    <cdr:pic>
      <cdr:nvPicPr>
        <cdr:cNvPr id="18" name="Picture 24" descr="C:\Users\superuser\Desktop\СЛАЙДЫ!!!!!!!\Новая папка\Картинки для бюджета\partnership-icon-28.png">
          <a:extLst xmlns:a="http://schemas.openxmlformats.org/drawingml/2006/main">
            <a:ext uri="{FF2B5EF4-FFF2-40B4-BE49-F238E27FC236}">
              <a16:creationId xmlns:a16="http://schemas.microsoft.com/office/drawing/2014/main" id="{05CCD7A2-7D61-40C6-8696-79DD6047FD4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448272"/>
          <a:ext cx="410990" cy="35424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0.11268</cdr:y>
    </cdr:from>
    <cdr:to>
      <cdr:x>0.09271</cdr:x>
      <cdr:y>0.1816</cdr:y>
    </cdr:to>
    <cdr:pic>
      <cdr:nvPicPr>
        <cdr:cNvPr id="19" name="Picture 10">
          <a:extLst xmlns:a="http://schemas.openxmlformats.org/drawingml/2006/main">
            <a:ext uri="{FF2B5EF4-FFF2-40B4-BE49-F238E27FC236}">
              <a16:creationId xmlns:a16="http://schemas.microsoft.com/office/drawing/2014/main" id="{6FF20F87-E22E-46A6-A891-7C00ED853E3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576064"/>
          <a:ext cx="401307" cy="352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0.3662</cdr:y>
    </cdr:from>
    <cdr:to>
      <cdr:x>0.09298</cdr:x>
      <cdr:y>0.44705</cdr:y>
    </cdr:to>
    <cdr:pic>
      <cdr:nvPicPr>
        <cdr:cNvPr id="20" name="Рисунок 19" descr="C:\Users\superuser\Documents\3.jpg">
          <a:extLst xmlns:a="http://schemas.openxmlformats.org/drawingml/2006/main">
            <a:ext uri="{FF2B5EF4-FFF2-40B4-BE49-F238E27FC236}">
              <a16:creationId xmlns:a16="http://schemas.microsoft.com/office/drawing/2014/main" id="{49C530A3-881A-4319-BDA9-981494F82F7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872208"/>
          <a:ext cx="403592" cy="413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0.04497</cdr:x>
      <cdr:y>0.02892</cdr:y>
    </cdr:from>
    <cdr:to>
      <cdr:x>0.09036</cdr:x>
      <cdr:y>0.09445</cdr:y>
    </cdr:to>
    <cdr:pic>
      <cdr:nvPicPr>
        <cdr:cNvPr id="21" name="Picture 4" descr="C:\Users\superuser\Documents\презентации\фото\Budget-PNG-Pic.png">
          <a:extLst xmlns:a="http://schemas.openxmlformats.org/drawingml/2006/main">
            <a:ext uri="{FF2B5EF4-FFF2-40B4-BE49-F238E27FC236}">
              <a16:creationId xmlns:a16="http://schemas.microsoft.com/office/drawing/2014/main" id="{76F3BD27-F06B-42F0-B2AE-61AFCAE0D81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47852"/>
          <a:ext cx="381567" cy="33502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0.59318</cdr:x>
      <cdr:y>0.44763</cdr:y>
    </cdr:from>
    <cdr:to>
      <cdr:x>0.97008</cdr:x>
      <cdr:y>0.63403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986544" y="2288564"/>
          <a:ext cx="3168352" cy="95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/>
            <a:t>Кроме того, в плановом периоде 2025 и 2026 годах учтены условно утвержденные расходы, которые не распределены в соответствии с классификацией расходов.</a:t>
          </a:r>
        </a:p>
        <a:p xmlns:a="http://schemas.openxmlformats.org/drawingml/2006/main">
          <a:r>
            <a:rPr lang="ru-RU" sz="900" dirty="0"/>
            <a:t>На 2025 год в сумме 63 000,00 тыс.руб.;</a:t>
          </a:r>
        </a:p>
        <a:p xmlns:a="http://schemas.openxmlformats.org/drawingml/2006/main">
          <a:r>
            <a:rPr lang="ru-RU" sz="900" dirty="0"/>
            <a:t>На 2026 год в сумме 117 000,00 тыс. руб.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0.29987</cdr:x>
      <cdr:y>0.23288</cdr:y>
    </cdr:from>
    <cdr:to>
      <cdr:x>0.35985</cdr:x>
      <cdr:y>0.30323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224136"/>
          <a:ext cx="504056" cy="369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0.33898</cdr:x>
      <cdr:y>0.22973</cdr:y>
    </cdr:from>
    <cdr:to>
      <cdr:x>0.41609</cdr:x>
      <cdr:y>0.32457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224136"/>
          <a:ext cx="655199" cy="505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106,4</a:t>
          </a:r>
        </a:p>
      </cdr:txBody>
    </cdr:sp>
  </cdr:relSizeAnchor>
  <cdr:relSizeAnchor xmlns:cdr="http://schemas.openxmlformats.org/drawingml/2006/chartDrawing">
    <cdr:from>
      <cdr:x>0.27417</cdr:x>
      <cdr:y>0.41096</cdr:y>
    </cdr:from>
    <cdr:to>
      <cdr:x>0.44294</cdr:x>
      <cdr:y>0.47945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0"/>
          <a:ext cx="141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52,4</a:t>
          </a:r>
        </a:p>
      </cdr:txBody>
    </cdr:sp>
  </cdr:relSizeAnchor>
  <cdr:relSizeAnchor xmlns:cdr="http://schemas.openxmlformats.org/drawingml/2006/chartDrawing">
    <cdr:from>
      <cdr:x>0.02327</cdr:x>
      <cdr:y>0.17808</cdr:y>
    </cdr:from>
    <cdr:to>
      <cdr:x>0.18366</cdr:x>
      <cdr:y>0.39313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591" y="936104"/>
          <a:ext cx="1347941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512,3 млн. руб.</a:t>
          </a:r>
        </a:p>
      </cdr:txBody>
    </cdr:sp>
  </cdr:relSizeAnchor>
  <cdr:relSizeAnchor xmlns:cdr="http://schemas.openxmlformats.org/drawingml/2006/chartDrawing">
    <cdr:from>
      <cdr:x>0.02327</cdr:x>
      <cdr:y>0.34142</cdr:y>
    </cdr:from>
    <cdr:to>
      <cdr:x>0.20924</cdr:x>
      <cdr:y>0.58491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5591" y="1794682"/>
          <a:ext cx="1562953" cy="1279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1 437,2 млн. руб.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0.02327</cdr:x>
      <cdr:y>0.68388</cdr:y>
    </cdr:from>
    <cdr:to>
      <cdr:x>0.15422</cdr:x>
      <cdr:y>0.84931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5591" y="3594880"/>
          <a:ext cx="1100553" cy="869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52,4 млн. руб.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0.02327</cdr:x>
      <cdr:y>0.50685</cdr:y>
    </cdr:from>
    <cdr:to>
      <cdr:x>0.18366</cdr:x>
      <cdr:y>0.80409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5591" y="2664296"/>
          <a:ext cx="1347941" cy="1562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Всего за год </a:t>
          </a:r>
        </a:p>
        <a:p xmlns:a="http://schemas.openxmlformats.org/drawingml/2006/main">
          <a:r>
            <a:rPr lang="ru-RU" sz="1200" b="1" dirty="0"/>
            <a:t>3 739,3 млн. руб.</a:t>
          </a:r>
          <a:endParaRPr lang="ru-RU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0.28283</cdr:x>
      <cdr:y>0.90606</cdr:y>
    </cdr:from>
    <cdr:to>
      <cdr:x>0.44603</cdr:x>
      <cdr:y>0.99943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016224" y="2986524"/>
          <a:ext cx="116344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0.08081</cdr:x>
      <cdr:y>0.90663</cdr:y>
    </cdr:from>
    <cdr:to>
      <cdr:x>0.2436</cdr:x>
      <cdr:y>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576064" y="3018940"/>
          <a:ext cx="116054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2022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0.52852</cdr:x>
      <cdr:y>0.89661</cdr:y>
    </cdr:from>
    <cdr:to>
      <cdr:x>0.70052</cdr:x>
      <cdr:y>0.98498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338552" y="3122719"/>
          <a:ext cx="1411973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0.34337</cdr:x>
      <cdr:y>0.90145</cdr:y>
    </cdr:from>
    <cdr:to>
      <cdr:x>0.67935</cdr:x>
      <cdr:y>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083205" y="3382089"/>
          <a:ext cx="203837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dirty="0"/>
        </a:p>
      </cdr:txBody>
    </cdr:sp>
  </cdr:relSizeAnchor>
  <cdr:relSizeAnchor xmlns:cdr="http://schemas.openxmlformats.org/drawingml/2006/chartDrawing">
    <cdr:from>
      <cdr:x>0.71386</cdr:x>
      <cdr:y>0.90136</cdr:y>
    </cdr:from>
    <cdr:to>
      <cdr:x>0.84153</cdr:x>
      <cdr:y>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330944" y="3377892"/>
          <a:ext cx="774566" cy="36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0.13051</cdr:x>
      <cdr:y>0.89857</cdr:y>
    </cdr:from>
    <cdr:to>
      <cdr:x>0.32328</cdr:x>
      <cdr:y>0.99712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791795" y="3367436"/>
          <a:ext cx="116954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dirty="0"/>
        </a:p>
      </cdr:txBody>
    </cdr:sp>
  </cdr:relSizeAnchor>
  <cdr:relSizeAnchor xmlns:cdr="http://schemas.openxmlformats.org/drawingml/2006/chartDrawing">
    <cdr:from>
      <cdr:x>0.67837</cdr:x>
      <cdr:y>0.90136</cdr:y>
    </cdr:from>
    <cdr:to>
      <cdr:x>0.89299</cdr:x>
      <cdr:y>0.99991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 flipH="1">
          <a:off x="4115629" y="3377892"/>
          <a:ext cx="130209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</a:rPr>
            <a:t>2025 год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0.10714</cdr:x>
      <cdr:y>0.78629</cdr:y>
    </cdr:from>
    <cdr:to>
      <cdr:x>1</cdr:x>
      <cdr:y>0.94172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EC1A847A-B5D6-41B2-900D-F47CA47D5D69}"/>
            </a:ext>
          </a:extLst>
        </cdr:cNvPr>
        <cdr:cNvSpPr/>
      </cdr:nvSpPr>
      <cdr:spPr>
        <a:xfrm xmlns:a="http://schemas.openxmlformats.org/drawingml/2006/main" rot="10800000" flipV="1">
          <a:off x="216024" y="1868432"/>
          <a:ext cx="18002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6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0.19541</cdr:x>
      <cdr:y>0.91458</cdr:y>
    </cdr:from>
    <cdr:to>
      <cdr:x>0.42128</cdr:x>
      <cdr:y>0.97321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EC1A847A-B5D6-41B2-900D-F47CA47D5D69}"/>
            </a:ext>
          </a:extLst>
        </cdr:cNvPr>
        <cdr:cNvSpPr/>
      </cdr:nvSpPr>
      <cdr:spPr>
        <a:xfrm xmlns:a="http://schemas.openxmlformats.org/drawingml/2006/main">
          <a:off x="895253" y="5760640"/>
          <a:ext cx="103482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6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0.26966</cdr:x>
      <cdr:y>0.86052</cdr:y>
    </cdr:from>
    <cdr:to>
      <cdr:x>0.43134</cdr:x>
      <cdr:y>0.98948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AC7FD805-F70D-48DE-A8DE-1F7B5057DB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5911" y="2888172"/>
          <a:ext cx="1298561" cy="432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0.08738</cdr:x>
      <cdr:y>0.85328</cdr:y>
    </cdr:from>
    <cdr:to>
      <cdr:x>0.22689</cdr:x>
      <cdr:y>0.95415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701823" y="2863883"/>
          <a:ext cx="112055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6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0.23285</cdr:x>
      <cdr:y>0.87875</cdr:y>
    </cdr:from>
    <cdr:to>
      <cdr:x>0.28838</cdr:x>
      <cdr:y>0.95229</cdr:y>
    </cdr:to>
    <cdr:pic>
      <cdr:nvPicPr>
        <cdr:cNvPr id="2" name="Picture 19" descr="C:\Users\superuser\Desktop\СЛАЙДЫ!!!!!!!\Новая папка\Картинки для бюджета\image003.png">
          <a:extLst xmlns:a="http://schemas.openxmlformats.org/drawingml/2006/main">
            <a:ext uri="{FF2B5EF4-FFF2-40B4-BE49-F238E27FC236}">
              <a16:creationId xmlns:a16="http://schemas.microsoft.com/office/drawing/2014/main" id="{2A1ED075-0B21-48C1-9B70-FC8621F238B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44232" y="5179109"/>
          <a:ext cx="487507" cy="4334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0.44158</cdr:x>
      <cdr:y>0.30912</cdr:y>
    </cdr:from>
    <cdr:to>
      <cdr:x>0.60309</cdr:x>
      <cdr:y>0.39343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8043" y="1584177"/>
          <a:ext cx="69424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0.5851</cdr:y>
    </cdr:from>
    <cdr:to>
      <cdr:x>0.32853</cdr:x>
      <cdr:y>0.66141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5875" y="3227221"/>
          <a:ext cx="431450" cy="42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220</a:t>
          </a:r>
        </a:p>
      </cdr:txBody>
    </cdr:sp>
  </cdr:relSizeAnchor>
  <cdr:relSizeAnchor xmlns:cdr="http://schemas.openxmlformats.org/drawingml/2006/chartDrawing">
    <cdr:from>
      <cdr:x>0.06349</cdr:x>
      <cdr:y>0</cdr:y>
    </cdr:from>
    <cdr:to>
      <cdr:x>0.24179</cdr:x>
      <cdr:y>0.05314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32" y="-1677448"/>
          <a:ext cx="808859" cy="27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0.07579</cdr:x>
      <cdr:y>0.89041</cdr:y>
    </cdr:from>
    <cdr:to>
      <cdr:x>0.29977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5760" y="4872864"/>
          <a:ext cx="962744" cy="59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5 613 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0.26804</cdr:x>
      <cdr:y>0.89995</cdr:y>
    </cdr:from>
    <cdr:to>
      <cdr:x>0.46907</cdr:x>
      <cdr:y>0.99206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52123" y="4925072"/>
          <a:ext cx="8640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6 379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0.14659</cdr:x>
      <cdr:y>0.16421</cdr:y>
    </cdr:from>
    <cdr:to>
      <cdr:x>0.36428</cdr:x>
      <cdr:y>0.22176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303527">
          <a:off x="630103" y="898635"/>
          <a:ext cx="935702" cy="31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0.8254</cdr:x>
      <cdr:y>0</cdr:y>
    </cdr:from>
    <cdr:to>
      <cdr:x>1</cdr:x>
      <cdr:y>0.23701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0"/>
          <a:ext cx="79208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0.21466</cdr:x>
      <cdr:y>0.36574</cdr:y>
    </cdr:from>
    <cdr:to>
      <cdr:x>0.35469</cdr:x>
      <cdr:y>0.40789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2678" y="2001551"/>
          <a:ext cx="601895" cy="2306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546</a:t>
          </a:r>
        </a:p>
      </cdr:txBody>
    </cdr:sp>
  </cdr:relSizeAnchor>
  <cdr:relSizeAnchor xmlns:cdr="http://schemas.openxmlformats.org/drawingml/2006/chartDrawing">
    <cdr:from>
      <cdr:x>0.46907</cdr:x>
      <cdr:y>0.91311</cdr:y>
    </cdr:from>
    <cdr:to>
      <cdr:x>0.70361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4997079"/>
          <a:ext cx="1008112" cy="47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8 050</a:t>
          </a:r>
        </a:p>
        <a:p xmlns:a="http://schemas.openxmlformats.org/drawingml/2006/main">
          <a:r>
            <a:rPr lang="ru-RU" sz="1200" b="1" dirty="0" err="1"/>
            <a:t>млн.руб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0.41997</cdr:x>
      <cdr:y>0.41772</cdr:y>
    </cdr:from>
    <cdr:to>
      <cdr:x>0.57525</cdr:x>
      <cdr:y>0.51316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CCA006A7-3309-470E-8D2B-5E3527B09A17}"/>
            </a:ext>
          </a:extLst>
        </cdr:cNvPr>
        <cdr:cNvCxnSpPr/>
      </cdr:nvCxnSpPr>
      <cdr:spPr>
        <a:xfrm xmlns:a="http://schemas.openxmlformats.org/drawingml/2006/main" flipV="1">
          <a:off x="1805183" y="2286017"/>
          <a:ext cx="667428" cy="5222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0.4343</cdr:x>
      <cdr:y>0.33419</cdr:y>
    </cdr:from>
    <cdr:to>
      <cdr:x>0.60137</cdr:x>
      <cdr:y>0.38682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28192" y="1843266"/>
          <a:ext cx="664823" cy="290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1 487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0.41998</cdr:x>
      <cdr:y>0.54526</cdr:y>
    </cdr:from>
    <cdr:to>
      <cdr:x>0.57075</cdr:x>
      <cdr:y>0.60066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805196" y="2983973"/>
          <a:ext cx="648059" cy="30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 185</a:t>
          </a:r>
        </a:p>
      </cdr:txBody>
    </cdr:sp>
  </cdr:relSizeAnchor>
  <cdr:relSizeAnchor xmlns:cdr="http://schemas.openxmlformats.org/drawingml/2006/chartDrawing">
    <cdr:from>
      <cdr:x>0.38063</cdr:x>
      <cdr:y>0.11171</cdr:y>
    </cdr:from>
    <cdr:to>
      <cdr:x>0.752</cdr:x>
      <cdr:y>0.20175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850376">
          <a:off x="1516508" y="632446"/>
          <a:ext cx="1479642" cy="50968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800000" rev="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300" b="1" dirty="0"/>
        </a:p>
      </cdr:txBody>
    </cdr:sp>
  </cdr:relSizeAnchor>
  <cdr:relSizeAnchor xmlns:cdr="http://schemas.openxmlformats.org/drawingml/2006/chartDrawing">
    <cdr:from>
      <cdr:x>0.38189</cdr:x>
      <cdr:y>0.14757</cdr:y>
    </cdr:from>
    <cdr:to>
      <cdr:x>0.67052</cdr:x>
      <cdr:y>0.23544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19372041">
          <a:off x="1519660" y="813943"/>
          <a:ext cx="1148530" cy="48466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900" b="1" dirty="0">
              <a:solidFill>
                <a:schemeClr val="tx1"/>
              </a:solidFill>
            </a:rPr>
            <a:t>Рост на 1 672</a:t>
          </a:r>
        </a:p>
      </cdr:txBody>
    </cdr:sp>
  </cdr:relSizeAnchor>
  <cdr:relSizeAnchor xmlns:cdr="http://schemas.openxmlformats.org/drawingml/2006/chartDrawing">
    <cdr:from>
      <cdr:x>0.16415</cdr:x>
      <cdr:y>0.2439</cdr:y>
    </cdr:from>
    <cdr:to>
      <cdr:x>0.40581</cdr:x>
      <cdr:y>0.33528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19498622">
          <a:off x="653195" y="1345262"/>
          <a:ext cx="961622" cy="50405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</a:rPr>
            <a:t>Рост на 766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0.35402</cdr:x>
      <cdr:y>0.44507</cdr:y>
    </cdr:from>
    <cdr:to>
      <cdr:x>0.42173</cdr:x>
      <cdr:y>0.5092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37159" y="2776737"/>
          <a:ext cx="6191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0.53809</cdr:y>
    </cdr:from>
    <cdr:to>
      <cdr:x>0.31359</cdr:x>
      <cdr:y>0.60835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6098" y="2757560"/>
          <a:ext cx="401807" cy="36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</a:t>
          </a:r>
        </a:p>
      </cdr:txBody>
    </cdr:sp>
  </cdr:relSizeAnchor>
  <cdr:relSizeAnchor xmlns:cdr="http://schemas.openxmlformats.org/drawingml/2006/chartDrawing">
    <cdr:from>
      <cdr:x>0.26804</cdr:x>
      <cdr:y>0.02481</cdr:y>
    </cdr:from>
    <cdr:to>
      <cdr:x>0.44634</cdr:x>
      <cdr:y>0.07795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52128" y="144016"/>
          <a:ext cx="766391" cy="30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0.18644</cdr:x>
      <cdr:y>0.71425</cdr:y>
    </cdr:from>
    <cdr:to>
      <cdr:x>0.38983</cdr:x>
      <cdr:y>0.84652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92087" y="3888432"/>
          <a:ext cx="864097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1 018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0.42373</cdr:x>
      <cdr:y>0.7407</cdr:y>
    </cdr:from>
    <cdr:to>
      <cdr:x>0.61017</cdr:x>
      <cdr:y>0.85975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00200" y="4032449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1 107 </a:t>
          </a:r>
          <a:br>
            <a:rPr lang="ru-RU" sz="1200" b="1" dirty="0"/>
          </a:b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0.29358</cdr:x>
      <cdr:y>0.14865</cdr:y>
    </cdr:from>
    <cdr:to>
      <cdr:x>0.51998</cdr:x>
      <cdr:y>0.23504</cdr:y>
    </cdr:to>
    <cdr:sp macro="" textlink="">
      <cdr:nvSpPr>
        <cdr:cNvPr id="12" name="TextBox 11"/>
        <cdr:cNvSpPr txBox="1"/>
      </cdr:nvSpPr>
      <cdr:spPr>
        <a:xfrm xmlns:a="http://schemas.openxmlformats.org/drawingml/2006/main" rot="3112182">
          <a:off x="1493020" y="563499"/>
          <a:ext cx="470343" cy="96183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1200000" lon="0" rev="60000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300" dirty="0"/>
        </a:p>
      </cdr:txBody>
    </cdr:sp>
  </cdr:relSizeAnchor>
  <cdr:relSizeAnchor xmlns:cdr="http://schemas.openxmlformats.org/drawingml/2006/chartDrawing">
    <cdr:from>
      <cdr:x>0.8254</cdr:x>
      <cdr:y>0.02481</cdr:y>
    </cdr:from>
    <cdr:to>
      <cdr:x>1</cdr:x>
      <cdr:y>0.26182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47837" y="144016"/>
          <a:ext cx="750488" cy="1375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0.51635</cdr:x>
      <cdr:y>0.1625</cdr:y>
    </cdr:from>
    <cdr:to>
      <cdr:x>0.75917</cdr:x>
      <cdr:y>0.28739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65961">
          <a:off x="2193693" y="884670"/>
          <a:ext cx="1031614" cy="67991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0.5263</cdr:x>
      <cdr:y>0.1987</cdr:y>
    </cdr:from>
    <cdr:to>
      <cdr:x>0.78021</cdr:x>
      <cdr:y>0.26838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344556">
          <a:off x="2235973" y="1081732"/>
          <a:ext cx="1078730" cy="37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Рост на 81</a:t>
          </a:r>
        </a:p>
        <a:p xmlns:a="http://schemas.openxmlformats.org/drawingml/2006/main">
          <a:r>
            <a:rPr lang="ru-RU" sz="1200" b="1" dirty="0"/>
            <a:t>       </a:t>
          </a:r>
        </a:p>
      </cdr:txBody>
    </cdr:sp>
  </cdr:relSizeAnchor>
  <cdr:relSizeAnchor xmlns:cdr="http://schemas.openxmlformats.org/drawingml/2006/chartDrawing">
    <cdr:from>
      <cdr:x>0.57627</cdr:x>
      <cdr:y>0.76716</cdr:y>
    </cdr:from>
    <cdr:to>
      <cdr:x>0.91525</cdr:x>
      <cdr:y>0.84652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448272" y="4176465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1 188 </a:t>
          </a:r>
          <a:r>
            <a:rPr lang="ru-RU" sz="1200" b="1" dirty="0" err="1"/>
            <a:t>млн.руб</a:t>
          </a:r>
          <a:r>
            <a:rPr lang="ru-RU" sz="1200" b="1" dirty="0"/>
            <a:t>.</a:t>
          </a:r>
        </a:p>
      </cdr:txBody>
    </cdr:sp>
  </cdr:relSizeAnchor>
  <cdr:relSizeAnchor xmlns:cdr="http://schemas.openxmlformats.org/drawingml/2006/chartDrawing">
    <cdr:from>
      <cdr:x>0.27067</cdr:x>
      <cdr:y>0.24904</cdr:y>
    </cdr:from>
    <cdr:to>
      <cdr:x>0.52325</cdr:x>
      <cdr:y>0.37094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8994924">
          <a:off x="1149934" y="1355811"/>
          <a:ext cx="1073079" cy="66363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060" b="1" dirty="0">
              <a:solidFill>
                <a:schemeClr val="tx1"/>
              </a:solidFill>
            </a:rPr>
            <a:t>Рост</a:t>
          </a:r>
          <a:r>
            <a:rPr lang="ru-RU" b="1" dirty="0">
              <a:solidFill>
                <a:schemeClr val="tx1"/>
              </a:solidFill>
            </a:rPr>
            <a:t> на 89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0.5045</cdr:x>
      <cdr:y>0.00749</cdr:y>
    </cdr:from>
    <cdr:to>
      <cdr:x>0.6883</cdr:x>
      <cdr:y>0.16091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9861"/>
          <a:ext cx="1469092" cy="81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11%</a:t>
          </a:r>
        </a:p>
      </cdr:txBody>
    </cdr:sp>
  </cdr:relSizeAnchor>
  <cdr:relSizeAnchor xmlns:cdr="http://schemas.openxmlformats.org/drawingml/2006/chartDrawing">
    <cdr:from>
      <cdr:x>0.7541</cdr:x>
      <cdr:y>0.02659</cdr:y>
    </cdr:from>
    <cdr:to>
      <cdr:x>0.94098</cdr:x>
      <cdr:y>0.25192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41473"/>
          <a:ext cx="1641736" cy="119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материальных и </a:t>
          </a:r>
        </a:p>
        <a:p xmlns:a="http://schemas.openxmlformats.org/drawingml/2006/main">
          <a:pPr algn="ctr"/>
          <a:r>
            <a:rPr lang="ru-RU" sz="1300" b="1" dirty="0"/>
            <a:t>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0.82787</cdr:x>
      <cdr:y>0.24425</cdr:y>
    </cdr:from>
    <cdr:to>
      <cdr:x>0.98462</cdr:x>
      <cdr:y>0.53519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72808" y="1299752"/>
          <a:ext cx="1377055" cy="1548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   </a:t>
          </a:r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0.38874</cdr:x>
      <cdr:y>0.53519</cdr:y>
    </cdr:from>
    <cdr:to>
      <cdr:x>0.66393</cdr:x>
      <cdr:y>0.7111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5042" y="2847925"/>
          <a:ext cx="241760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52%</a:t>
          </a:r>
        </a:p>
      </cdr:txBody>
    </cdr:sp>
  </cdr:relSizeAnchor>
  <cdr:relSizeAnchor xmlns:cdr="http://schemas.openxmlformats.org/drawingml/2006/chartDrawing">
    <cdr:from>
      <cdr:x>0</cdr:x>
      <cdr:y>0.33221</cdr:y>
    </cdr:from>
    <cdr:to>
      <cdr:x>0.17305</cdr:x>
      <cdr:y>0.62991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767804"/>
          <a:ext cx="1520240" cy="1584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 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14%</a:t>
          </a:r>
        </a:p>
      </cdr:txBody>
    </cdr:sp>
  </cdr:relSizeAnchor>
  <cdr:relSizeAnchor xmlns:cdr="http://schemas.openxmlformats.org/drawingml/2006/chartDrawing">
    <cdr:from>
      <cdr:x>0.08249</cdr:x>
      <cdr:y>0.10898</cdr:y>
    </cdr:from>
    <cdr:to>
      <cdr:x>0.1936</cdr:x>
      <cdr:y>0.25102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4673" y="579923"/>
          <a:ext cx="976098" cy="755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0.23657</cdr:x>
      <cdr:y>0.05341</cdr:y>
    </cdr:from>
    <cdr:to>
      <cdr:x>0.43443</cdr:x>
      <cdr:y>0.17522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78261" y="284190"/>
          <a:ext cx="1738163" cy="64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 налог</a:t>
          </a:r>
        </a:p>
        <a:p xmlns:a="http://schemas.openxmlformats.org/drawingml/2006/main">
          <a:pPr algn="ctr"/>
          <a:r>
            <a:rPr lang="ru-RU" sz="1300" b="1" dirty="0"/>
            <a:t>8%</a:t>
          </a:r>
        </a:p>
      </cdr:txBody>
    </cdr:sp>
  </cdr:relSizeAnchor>
  <cdr:relSizeAnchor xmlns:cdr="http://schemas.openxmlformats.org/drawingml/2006/chartDrawing">
    <cdr:from>
      <cdr:x>0.7377</cdr:x>
      <cdr:y>0.31868</cdr:y>
    </cdr:from>
    <cdr:to>
      <cdr:x>0.82787</cdr:x>
      <cdr:y>0.33221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0C92CA73-3FCB-45D6-80AA-FABB1238A089}"/>
            </a:ext>
          </a:extLst>
        </cdr:cNvPr>
        <cdr:cNvCxnSpPr/>
      </cdr:nvCxnSpPr>
      <cdr:spPr>
        <a:xfrm xmlns:a="http://schemas.openxmlformats.org/drawingml/2006/main" flipV="1">
          <a:off x="6480720" y="1695796"/>
          <a:ext cx="79208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0.49001</cdr:x>
      <cdr:y>0.009</cdr:y>
    </cdr:from>
    <cdr:to>
      <cdr:x>0.68126</cdr:x>
      <cdr:y>0.19846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7984" y="47697"/>
          <a:ext cx="1728191" cy="100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12%</a:t>
          </a:r>
        </a:p>
      </cdr:txBody>
    </cdr:sp>
  </cdr:relSizeAnchor>
  <cdr:relSizeAnchor xmlns:cdr="http://schemas.openxmlformats.org/drawingml/2006/chartDrawing">
    <cdr:from>
      <cdr:x>0.70175</cdr:x>
      <cdr:y>0.00813</cdr:y>
    </cdr:from>
    <cdr:to>
      <cdr:x>0.85661</cdr:x>
      <cdr:y>0.21864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41361" y="43066"/>
          <a:ext cx="1399392" cy="1115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  материальных и </a:t>
          </a:r>
        </a:p>
        <a:p xmlns:a="http://schemas.openxmlformats.org/drawingml/2006/main">
          <a:pPr algn="ctr"/>
          <a:r>
            <a:rPr lang="ru-RU" sz="1300" b="1" dirty="0"/>
            <a:t>  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0.83333</cdr:x>
      <cdr:y>0.18476</cdr:y>
    </cdr:from>
    <cdr:to>
      <cdr:x>0.99203</cdr:x>
      <cdr:y>0.51086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30383" y="979163"/>
          <a:ext cx="1434092" cy="172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 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0.40171</cdr:x>
      <cdr:y>0.54286</cdr:y>
    </cdr:from>
    <cdr:to>
      <cdr:x>0.67949</cdr:x>
      <cdr:y>0.74286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4376" y="2736305"/>
          <a:ext cx="234026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53%</a:t>
          </a:r>
        </a:p>
      </cdr:txBody>
    </cdr:sp>
  </cdr:relSizeAnchor>
  <cdr:relSizeAnchor xmlns:cdr="http://schemas.openxmlformats.org/drawingml/2006/chartDrawing">
    <cdr:from>
      <cdr:x>0.00386</cdr:x>
      <cdr:y>0.21194</cdr:y>
    </cdr:from>
    <cdr:to>
      <cdr:x>0.16747</cdr:x>
      <cdr:y>0.42933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881" y="1123187"/>
          <a:ext cx="1478461" cy="115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16%</a:t>
          </a:r>
        </a:p>
      </cdr:txBody>
    </cdr:sp>
  </cdr:relSizeAnchor>
  <cdr:relSizeAnchor xmlns:cdr="http://schemas.openxmlformats.org/drawingml/2006/chartDrawing">
    <cdr:from>
      <cdr:x>0.22119</cdr:x>
      <cdr:y>0.0353</cdr:y>
    </cdr:from>
    <cdr:to>
      <cdr:x>0.33064</cdr:x>
      <cdr:y>0.21194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98760" y="187083"/>
          <a:ext cx="98906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2%</a:t>
          </a:r>
        </a:p>
      </cdr:txBody>
    </cdr:sp>
  </cdr:relSizeAnchor>
  <cdr:relSizeAnchor xmlns:cdr="http://schemas.openxmlformats.org/drawingml/2006/chartDrawing">
    <cdr:from>
      <cdr:x>0.31148</cdr:x>
      <cdr:y>0.02357</cdr:y>
    </cdr:from>
    <cdr:to>
      <cdr:x>0.47407</cdr:x>
      <cdr:y>0.15759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14700" y="124914"/>
          <a:ext cx="1469268" cy="71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</a:t>
          </a:r>
        </a:p>
        <a:p xmlns:a="http://schemas.openxmlformats.org/drawingml/2006/main">
          <a:pPr algn="ctr"/>
          <a:r>
            <a:rPr lang="ru-RU" sz="1300" b="1" dirty="0"/>
            <a:t>налог</a:t>
          </a:r>
        </a:p>
        <a:p xmlns:a="http://schemas.openxmlformats.org/drawingml/2006/main">
          <a:pPr algn="ctr"/>
          <a:r>
            <a:rPr lang="ru-RU" sz="1300" b="1" dirty="0"/>
            <a:t>9%</a:t>
          </a:r>
        </a:p>
      </cdr:txBody>
    </cdr:sp>
  </cdr:relSizeAnchor>
  <cdr:relSizeAnchor xmlns:cdr="http://schemas.openxmlformats.org/drawingml/2006/chartDrawing">
    <cdr:from>
      <cdr:x>0.75701</cdr:x>
      <cdr:y>0.26291</cdr:y>
    </cdr:from>
    <cdr:to>
      <cdr:x>0.8367</cdr:x>
      <cdr:y>0.29008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1F9E8BB-8C43-4785-8BAF-A073AE2634B4}"/>
            </a:ext>
          </a:extLst>
        </cdr:cNvPr>
        <cdr:cNvCxnSpPr/>
      </cdr:nvCxnSpPr>
      <cdr:spPr>
        <a:xfrm xmlns:a="http://schemas.openxmlformats.org/drawingml/2006/main" flipV="1">
          <a:off x="6840760" y="1393316"/>
          <a:ext cx="720119" cy="1439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0.5045</cdr:x>
      <cdr:y>0.00749</cdr:y>
    </cdr:from>
    <cdr:to>
      <cdr:x>0.6883</cdr:x>
      <cdr:y>0.16091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9861"/>
          <a:ext cx="1469092" cy="81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 на имущество </a:t>
          </a:r>
        </a:p>
        <a:p xmlns:a="http://schemas.openxmlformats.org/drawingml/2006/main">
          <a:pPr algn="ctr"/>
          <a:r>
            <a:rPr lang="ru-RU" sz="1300" b="1" dirty="0"/>
            <a:t>физических лиц</a:t>
          </a:r>
        </a:p>
        <a:p xmlns:a="http://schemas.openxmlformats.org/drawingml/2006/main">
          <a:pPr algn="ctr"/>
          <a:r>
            <a:rPr lang="ru-RU" sz="1300" b="1" dirty="0"/>
            <a:t>13%</a:t>
          </a:r>
        </a:p>
      </cdr:txBody>
    </cdr:sp>
  </cdr:relSizeAnchor>
  <cdr:relSizeAnchor xmlns:cdr="http://schemas.openxmlformats.org/drawingml/2006/chartDrawing">
    <cdr:from>
      <cdr:x>0.72131</cdr:x>
      <cdr:y>0.00744</cdr:y>
    </cdr:from>
    <cdr:to>
      <cdr:x>0.91803</cdr:x>
      <cdr:y>0.23296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6705" y="39612"/>
          <a:ext cx="1728192" cy="120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</a:t>
          </a:r>
          <a:r>
            <a:rPr lang="ru-RU" sz="1300" b="1" dirty="0"/>
            <a:t>Доходы от продажи </a:t>
          </a:r>
        </a:p>
        <a:p xmlns:a="http://schemas.openxmlformats.org/drawingml/2006/main">
          <a:pPr algn="ctr"/>
          <a:r>
            <a:rPr lang="ru-RU" sz="1300" b="1" dirty="0"/>
            <a:t> материальных и </a:t>
          </a:r>
        </a:p>
        <a:p xmlns:a="http://schemas.openxmlformats.org/drawingml/2006/main">
          <a:pPr algn="ctr"/>
          <a:r>
            <a:rPr lang="ru-RU" sz="1300" b="1" dirty="0"/>
            <a:t>нематериальных</a:t>
          </a:r>
        </a:p>
        <a:p xmlns:a="http://schemas.openxmlformats.org/drawingml/2006/main">
          <a:pPr algn="ctr"/>
          <a:r>
            <a:rPr lang="ru-RU" sz="1300" b="1" dirty="0"/>
            <a:t>активов </a:t>
          </a:r>
        </a:p>
        <a:p xmlns:a="http://schemas.openxmlformats.org/drawingml/2006/main">
          <a:pPr algn="ctr"/>
          <a:r>
            <a:rPr lang="ru-RU" sz="1300" b="1" dirty="0"/>
            <a:t>1%</a:t>
          </a:r>
        </a:p>
      </cdr:txBody>
    </cdr:sp>
  </cdr:relSizeAnchor>
  <cdr:relSizeAnchor xmlns:cdr="http://schemas.openxmlformats.org/drawingml/2006/chartDrawing">
    <cdr:from>
      <cdr:x>0.80328</cdr:x>
      <cdr:y>0.21175</cdr:y>
    </cdr:from>
    <cdr:to>
      <cdr:x>0.98462</cdr:x>
      <cdr:y>0.63891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56784" y="1126790"/>
          <a:ext cx="1593079" cy="2273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    </a:t>
          </a:r>
          <a:r>
            <a:rPr lang="ru-RU" sz="1300" b="1" dirty="0"/>
            <a:t>Доходы от</a:t>
          </a:r>
        </a:p>
        <a:p xmlns:a="http://schemas.openxmlformats.org/drawingml/2006/main">
          <a:pPr algn="ctr"/>
          <a:r>
            <a:rPr lang="ru-RU" sz="1300" b="1" dirty="0"/>
            <a:t>использования </a:t>
          </a:r>
        </a:p>
        <a:p xmlns:a="http://schemas.openxmlformats.org/drawingml/2006/main">
          <a:pPr algn="ctr"/>
          <a:r>
            <a:rPr lang="ru-RU" sz="1300" b="1" dirty="0"/>
            <a:t>имущества,</a:t>
          </a:r>
        </a:p>
        <a:p xmlns:a="http://schemas.openxmlformats.org/drawingml/2006/main">
          <a:pPr algn="ctr"/>
          <a:r>
            <a:rPr lang="ru-RU" sz="1300" b="1" dirty="0"/>
            <a:t>находящегося в</a:t>
          </a:r>
        </a:p>
        <a:p xmlns:a="http://schemas.openxmlformats.org/drawingml/2006/main">
          <a:pPr algn="ctr"/>
          <a:r>
            <a:rPr lang="ru-RU" sz="1300" b="1" dirty="0"/>
            <a:t>муниципальной</a:t>
          </a:r>
        </a:p>
        <a:p xmlns:a="http://schemas.openxmlformats.org/drawingml/2006/main">
          <a:pPr algn="ctr"/>
          <a:r>
            <a:rPr lang="ru-RU" sz="1300" b="1" dirty="0"/>
            <a:t>собственности</a:t>
          </a:r>
        </a:p>
        <a:p xmlns:a="http://schemas.openxmlformats.org/drawingml/2006/main">
          <a:pPr algn="ctr"/>
          <a:r>
            <a:rPr lang="ru-RU" sz="1300" b="1" dirty="0"/>
            <a:t>7%</a:t>
          </a:r>
        </a:p>
      </cdr:txBody>
    </cdr:sp>
  </cdr:relSizeAnchor>
  <cdr:relSizeAnchor xmlns:cdr="http://schemas.openxmlformats.org/drawingml/2006/chartDrawing">
    <cdr:from>
      <cdr:x>0.40319</cdr:x>
      <cdr:y>0.53519</cdr:y>
    </cdr:from>
    <cdr:to>
      <cdr:x>0.68033</cdr:x>
      <cdr:y>0.72463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42008" y="2847925"/>
          <a:ext cx="2434655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</a:rPr>
            <a:t>52%</a:t>
          </a:r>
        </a:p>
      </cdr:txBody>
    </cdr:sp>
  </cdr:relSizeAnchor>
  <cdr:relSizeAnchor xmlns:cdr="http://schemas.openxmlformats.org/drawingml/2006/chartDrawing">
    <cdr:from>
      <cdr:x>0</cdr:x>
      <cdr:y>0.27808</cdr:y>
    </cdr:from>
    <cdr:to>
      <cdr:x>0.17305</cdr:x>
      <cdr:y>0.46753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479773"/>
          <a:ext cx="152024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Налоги на </a:t>
          </a:r>
        </a:p>
        <a:p xmlns:a="http://schemas.openxmlformats.org/drawingml/2006/main">
          <a:pPr algn="ctr"/>
          <a:r>
            <a:rPr lang="ru-RU" sz="1300" b="1" dirty="0"/>
            <a:t>совокупный</a:t>
          </a:r>
        </a:p>
        <a:p xmlns:a="http://schemas.openxmlformats.org/drawingml/2006/main">
          <a:pPr algn="ctr"/>
          <a:r>
            <a:rPr lang="ru-RU" sz="1300" b="1" dirty="0"/>
            <a:t>доход</a:t>
          </a:r>
        </a:p>
        <a:p xmlns:a="http://schemas.openxmlformats.org/drawingml/2006/main">
          <a:pPr algn="ctr"/>
          <a:r>
            <a:rPr lang="ru-RU" sz="1300" b="1" dirty="0"/>
            <a:t>17%</a:t>
          </a:r>
        </a:p>
      </cdr:txBody>
    </cdr:sp>
  </cdr:relSizeAnchor>
  <cdr:relSizeAnchor xmlns:cdr="http://schemas.openxmlformats.org/drawingml/2006/chartDrawing">
    <cdr:from>
      <cdr:x>0.11066</cdr:x>
      <cdr:y>0.09524</cdr:y>
    </cdr:from>
    <cdr:to>
      <cdr:x>0.26639</cdr:x>
      <cdr:y>0.32528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72105" y="506789"/>
          <a:ext cx="1368158" cy="122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Другие </a:t>
          </a:r>
        </a:p>
        <a:p xmlns:a="http://schemas.openxmlformats.org/drawingml/2006/main">
          <a:pPr algn="ctr"/>
          <a:r>
            <a:rPr lang="ru-RU" sz="1300" b="1" dirty="0"/>
            <a:t>доходы</a:t>
          </a:r>
        </a:p>
        <a:p xmlns:a="http://schemas.openxmlformats.org/drawingml/2006/main">
          <a:pPr algn="ctr"/>
          <a:r>
            <a:rPr lang="ru-RU" sz="1300" b="1" dirty="0"/>
            <a:t>2%</a:t>
          </a:r>
        </a:p>
      </cdr:txBody>
    </cdr:sp>
  </cdr:relSizeAnchor>
  <cdr:relSizeAnchor xmlns:cdr="http://schemas.openxmlformats.org/drawingml/2006/chartDrawing">
    <cdr:from>
      <cdr:x>0.2541</cdr:x>
      <cdr:y>0.05341</cdr:y>
    </cdr:from>
    <cdr:to>
      <cdr:x>0.45082</cdr:x>
      <cdr:y>0.17522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32248" y="284215"/>
          <a:ext cx="1728192" cy="64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/>
            <a:t>Земельный налог</a:t>
          </a:r>
        </a:p>
        <a:p xmlns:a="http://schemas.openxmlformats.org/drawingml/2006/main">
          <a:pPr algn="ctr"/>
          <a:r>
            <a:rPr lang="ru-RU" sz="1300" b="1" dirty="0"/>
            <a:t>8%</a:t>
          </a:r>
        </a:p>
      </cdr:txBody>
    </cdr:sp>
  </cdr:relSizeAnchor>
  <cdr:relSizeAnchor xmlns:cdr="http://schemas.openxmlformats.org/drawingml/2006/chartDrawing">
    <cdr:from>
      <cdr:x>0.76616</cdr:x>
      <cdr:y>0.30514</cdr:y>
    </cdr:from>
    <cdr:to>
      <cdr:x>0.83334</cdr:x>
      <cdr:y>0.33221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22A1CFA4-3EB5-42CC-A518-4BA858715C58}"/>
            </a:ext>
          </a:extLst>
        </cdr:cNvPr>
        <cdr:cNvCxnSpPr/>
      </cdr:nvCxnSpPr>
      <cdr:spPr>
        <a:xfrm xmlns:a="http://schemas.openxmlformats.org/drawingml/2006/main" flipV="1">
          <a:off x="6730722" y="1623788"/>
          <a:ext cx="590183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0.12862</cdr:x>
      <cdr:y>0.61275</cdr:y>
    </cdr:from>
    <cdr:to>
      <cdr:x>0.23974</cdr:x>
      <cdr:y>0.70029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3" y="3528392"/>
          <a:ext cx="1088208" cy="504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0.12879</cdr:x>
      <cdr:y>0.40016</cdr:y>
    </cdr:from>
    <cdr:to>
      <cdr:x>0.24866</cdr:x>
      <cdr:y>0.45019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1237" y="2304256"/>
          <a:ext cx="1173898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0.12862</cdr:x>
      <cdr:y>0.32513</cdr:y>
    </cdr:from>
    <cdr:to>
      <cdr:x>0.23835</cdr:x>
      <cdr:y>0.37904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9633" y="1872208"/>
          <a:ext cx="1074525" cy="310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0.12862</cdr:x>
      <cdr:y>0.2501</cdr:y>
    </cdr:from>
    <cdr:to>
      <cdr:x>0.24849</cdr:x>
      <cdr:y>0.30013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9633" y="1440160"/>
          <a:ext cx="117389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0.14125</cdr:x>
      <cdr:y>0.13348</cdr:y>
    </cdr:from>
    <cdr:to>
      <cdr:x>0.25237</cdr:x>
      <cdr:y>0.35136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2472" y="648419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0.13598</cdr:x>
      <cdr:y>0.16257</cdr:y>
    </cdr:from>
    <cdr:to>
      <cdr:x>0.24557</cdr:x>
      <cdr:y>0.21259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1664" y="936104"/>
          <a:ext cx="107322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0.13598</cdr:x>
      <cdr:y>0.12505</cdr:y>
    </cdr:from>
    <cdr:to>
      <cdr:x>0.23835</cdr:x>
      <cdr:y>0.16257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31640" y="720080"/>
          <a:ext cx="10025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0.40068</cdr:x>
      <cdr:y>0.62526</cdr:y>
    </cdr:from>
    <cdr:to>
      <cdr:x>0.51179</cdr:x>
      <cdr:y>0.70029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23928" y="3600400"/>
          <a:ext cx="1088110" cy="43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0.41267</cdr:y>
    </cdr:from>
    <cdr:to>
      <cdr:x>0.51775</cdr:x>
      <cdr:y>0.4752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95972" y="2376264"/>
          <a:ext cx="10743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0.33764</cdr:y>
    </cdr:from>
    <cdr:to>
      <cdr:x>0.50489</cdr:x>
      <cdr:y>0.38766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95936" y="1944216"/>
          <a:ext cx="948482" cy="2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0.26261</cdr:y>
    </cdr:from>
    <cdr:to>
      <cdr:x>0.51775</cdr:x>
      <cdr:y>0.31263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95936" y="1512168"/>
          <a:ext cx="1074399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0.20008</cdr:y>
    </cdr:from>
    <cdr:to>
      <cdr:x>0.509</cdr:x>
      <cdr:y>0.2501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995936" y="1152128"/>
          <a:ext cx="988710" cy="287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0.41296</cdr:x>
      <cdr:y>0.13705</cdr:y>
    </cdr:from>
    <cdr:to>
      <cdr:x>0.52127</cdr:x>
      <cdr:y>0.16446</cdr:y>
    </cdr:to>
    <cdr:sp macro="" textlink="">
      <cdr:nvSpPr>
        <cdr:cNvPr id="16" name="TextBox 15"/>
        <cdr:cNvSpPr txBox="1"/>
      </cdr:nvSpPr>
      <cdr:spPr>
        <a:xfrm xmlns:a="http://schemas.openxmlformats.org/drawingml/2006/main" flipV="1">
          <a:off x="4029033" y="720081"/>
          <a:ext cx="1056735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0.51289</cdr:x>
      <cdr:y>0.97259</cdr:y>
    </cdr:from>
    <cdr:to>
      <cdr:x>0.60884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4048" y="5112568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0.4125</cdr:x>
      <cdr:y>0.71409</cdr:y>
    </cdr:from>
    <cdr:to>
      <cdr:x>0.52361</cdr:x>
      <cdr:y>0.90847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4720" y="3888334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</cdr:x>
      <cdr:y>0.27769</cdr:y>
    </cdr:from>
    <cdr:to>
      <cdr:x>0.57875</cdr:x>
      <cdr:y>0.33059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26769" y="1512070"/>
          <a:ext cx="936104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0.47788</cdr:x>
      <cdr:y>0.30611</cdr:y>
    </cdr:from>
    <cdr:to>
      <cdr:x>0.56538</cdr:x>
      <cdr:y>0.35901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83967" y="1798642"/>
          <a:ext cx="784393" cy="31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0.75365</cdr:x>
      <cdr:y>0.645</cdr:y>
    </cdr:from>
    <cdr:to>
      <cdr:x>0.99503</cdr:x>
      <cdr:y>0.79206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0358" y="3744416"/>
          <a:ext cx="2181229" cy="85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1 938 797,0 тыс. руб.</a:t>
          </a:r>
        </a:p>
      </cdr:txBody>
    </cdr:sp>
  </cdr:relSizeAnchor>
  <cdr:relSizeAnchor xmlns:cdr="http://schemas.openxmlformats.org/drawingml/2006/chartDrawing">
    <cdr:from>
      <cdr:x>0.75099</cdr:x>
      <cdr:y>0.47135</cdr:y>
    </cdr:from>
    <cdr:to>
      <cdr:x>1</cdr:x>
      <cdr:y>0.58035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86318" y="2736304"/>
          <a:ext cx="2250177" cy="63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2 114 617,0 тыс. руб.</a:t>
          </a:r>
        </a:p>
      </cdr:txBody>
    </cdr:sp>
  </cdr:relSizeAnchor>
  <cdr:relSizeAnchor xmlns:cdr="http://schemas.openxmlformats.org/drawingml/2006/chartDrawing">
    <cdr:from>
      <cdr:x>0.74461</cdr:x>
      <cdr:y>0.12404</cdr:y>
    </cdr:from>
    <cdr:to>
      <cdr:x>1</cdr:x>
      <cdr:y>0.24808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28665" y="720080"/>
          <a:ext cx="230783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2 162 104,0 тыс. руб.</a:t>
          </a:r>
        </a:p>
      </cdr:txBody>
    </cdr:sp>
  </cdr:relSizeAnchor>
  <cdr:relSizeAnchor xmlns:cdr="http://schemas.openxmlformats.org/drawingml/2006/chartDrawing">
    <cdr:from>
      <cdr:x>0.74964</cdr:x>
      <cdr:y>0.28397</cdr:y>
    </cdr:from>
    <cdr:to>
      <cdr:x>0.99905</cdr:x>
      <cdr:y>0.42173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74118" y="1648521"/>
          <a:ext cx="2253792" cy="799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2 085 189,0 тыс. руб.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0.01209</cdr:x>
      <cdr:y>0.8038</cdr:y>
    </cdr:from>
    <cdr:to>
      <cdr:x>0.13361</cdr:x>
      <cdr:y>0.99978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504" y="4638896"/>
          <a:ext cx="1080120" cy="1131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</a:t>
          </a:r>
        </a:p>
        <a:p xmlns:a="http://schemas.openxmlformats.org/drawingml/2006/main">
          <a:pPr algn="ctr"/>
          <a:r>
            <a:rPr lang="ru-RU" sz="950" b="1" dirty="0"/>
            <a:t>земли в </a:t>
          </a:r>
        </a:p>
        <a:p xmlns:a="http://schemas.openxmlformats.org/drawingml/2006/main">
          <a:pPr algn="ctr"/>
          <a:r>
            <a:rPr lang="ru-RU" sz="950" b="1" dirty="0"/>
            <a:t>муниципальной </a:t>
          </a:r>
        </a:p>
        <a:p xmlns:a="http://schemas.openxmlformats.org/drawingml/2006/main">
          <a:pPr algn="ctr"/>
          <a:r>
            <a:rPr lang="ru-RU" sz="950" b="1" dirty="0"/>
            <a:t>собственности</a:t>
          </a:r>
        </a:p>
      </cdr:txBody>
    </cdr:sp>
  </cdr:relSizeAnchor>
  <cdr:relSizeAnchor xmlns:cdr="http://schemas.openxmlformats.org/drawingml/2006/chartDrawing">
    <cdr:from>
      <cdr:x>0.36043</cdr:x>
      <cdr:y>0.8038</cdr:y>
    </cdr:from>
    <cdr:to>
      <cdr:x>0.4958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8506" y="4581016"/>
          <a:ext cx="1159965" cy="111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Плата за </a:t>
          </a:r>
        </a:p>
        <a:p xmlns:a="http://schemas.openxmlformats.org/drawingml/2006/main">
          <a:pPr algn="ctr"/>
          <a:r>
            <a:rPr lang="ru-RU" sz="950" b="1" dirty="0"/>
            <a:t>негативное</a:t>
          </a:r>
        </a:p>
        <a:p xmlns:a="http://schemas.openxmlformats.org/drawingml/2006/main">
          <a:pPr algn="ctr"/>
          <a:r>
            <a:rPr lang="ru-RU" sz="950" b="1" dirty="0"/>
            <a:t>воздействие на </a:t>
          </a:r>
        </a:p>
        <a:p xmlns:a="http://schemas.openxmlformats.org/drawingml/2006/main">
          <a:pPr algn="ctr"/>
          <a:r>
            <a:rPr lang="ru-RU" sz="950" b="1" dirty="0"/>
            <a:t>окружающую </a:t>
          </a:r>
        </a:p>
        <a:p xmlns:a="http://schemas.openxmlformats.org/drawingml/2006/main">
          <a:pPr algn="ctr"/>
          <a:r>
            <a:rPr lang="ru-RU" sz="950" b="1" dirty="0"/>
            <a:t>среду</a:t>
          </a:r>
        </a:p>
      </cdr:txBody>
    </cdr:sp>
  </cdr:relSizeAnchor>
  <cdr:relSizeAnchor xmlns:cdr="http://schemas.openxmlformats.org/drawingml/2006/chartDrawing">
    <cdr:from>
      <cdr:x>0.47059</cdr:x>
      <cdr:y>0.81714</cdr:y>
    </cdr:from>
    <cdr:to>
      <cdr:x>0.60504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2448" y="4657043"/>
          <a:ext cx="1152127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Доходы  </a:t>
          </a:r>
        </a:p>
        <a:p xmlns:a="http://schemas.openxmlformats.org/drawingml/2006/main">
          <a:pPr algn="ctr"/>
          <a:r>
            <a:rPr lang="ru-RU" sz="950" b="1" dirty="0"/>
            <a:t>от оказания</a:t>
          </a:r>
        </a:p>
        <a:p xmlns:a="http://schemas.openxmlformats.org/drawingml/2006/main">
          <a:pPr algn="ctr"/>
          <a:r>
            <a:rPr lang="ru-RU" sz="950" b="1" dirty="0"/>
            <a:t>платных </a:t>
          </a:r>
        </a:p>
        <a:p xmlns:a="http://schemas.openxmlformats.org/drawingml/2006/main">
          <a:pPr algn="ctr"/>
          <a:r>
            <a:rPr lang="ru-RU" sz="950" b="1" dirty="0"/>
            <a:t>услуг</a:t>
          </a:r>
        </a:p>
      </cdr:txBody>
    </cdr:sp>
  </cdr:relSizeAnchor>
  <cdr:relSizeAnchor xmlns:cdr="http://schemas.openxmlformats.org/drawingml/2006/chartDrawing">
    <cdr:from>
      <cdr:x>0.57983</cdr:x>
      <cdr:y>0.81714</cdr:y>
    </cdr:from>
    <cdr:to>
      <cdr:x>0.7395</cdr:x>
      <cdr:y>0.99978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68552" y="4657043"/>
          <a:ext cx="1368152" cy="104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Доходы от </a:t>
          </a:r>
        </a:p>
        <a:p xmlns:a="http://schemas.openxmlformats.org/drawingml/2006/main">
          <a:pPr algn="ctr"/>
          <a:r>
            <a:rPr lang="ru-RU" sz="950" b="1" dirty="0"/>
            <a:t>продажи</a:t>
          </a:r>
        </a:p>
        <a:p xmlns:a="http://schemas.openxmlformats.org/drawingml/2006/main">
          <a:pPr algn="ctr"/>
          <a:r>
            <a:rPr lang="ru-RU" sz="950" b="1" dirty="0"/>
            <a:t>материальных и </a:t>
          </a:r>
        </a:p>
        <a:p xmlns:a="http://schemas.openxmlformats.org/drawingml/2006/main">
          <a:pPr algn="ctr"/>
          <a:r>
            <a:rPr lang="ru-RU" sz="950" b="1" dirty="0"/>
            <a:t>нематериальных</a:t>
          </a:r>
        </a:p>
        <a:p xmlns:a="http://schemas.openxmlformats.org/drawingml/2006/main">
          <a:pPr algn="ctr"/>
          <a:r>
            <a:rPr lang="ru-RU" sz="950" b="1" dirty="0"/>
            <a:t>активов</a:t>
          </a:r>
        </a:p>
      </cdr:txBody>
    </cdr:sp>
  </cdr:relSizeAnchor>
  <cdr:relSizeAnchor xmlns:cdr="http://schemas.openxmlformats.org/drawingml/2006/chartDrawing">
    <cdr:from>
      <cdr:x>0.73109</cdr:x>
      <cdr:y>0.81714</cdr:y>
    </cdr:from>
    <cdr:to>
      <cdr:x>0.86555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64696" y="4657043"/>
          <a:ext cx="1152127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50" b="1" dirty="0"/>
            <a:t>    Штрафы</a:t>
          </a:r>
        </a:p>
      </cdr:txBody>
    </cdr:sp>
  </cdr:relSizeAnchor>
  <cdr:relSizeAnchor xmlns:cdr="http://schemas.openxmlformats.org/drawingml/2006/chartDrawing">
    <cdr:from>
      <cdr:x>0.83193</cdr:x>
      <cdr:y>0.81714</cdr:y>
    </cdr:from>
    <cdr:to>
      <cdr:x>0.98319</cdr:x>
      <cdr:y>0.88708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28792" y="4657043"/>
          <a:ext cx="1296144" cy="398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Прочие</a:t>
          </a:r>
          <a:r>
            <a:rPr lang="ru-RU" sz="1000" b="1" dirty="0"/>
            <a:t> </a:t>
          </a:r>
        </a:p>
        <a:p xmlns:a="http://schemas.openxmlformats.org/drawingml/2006/main">
          <a:pPr algn="ctr"/>
          <a:r>
            <a:rPr lang="ru-RU" sz="950" b="1" dirty="0"/>
            <a:t>поступления</a:t>
          </a:r>
        </a:p>
      </cdr:txBody>
    </cdr:sp>
  </cdr:relSizeAnchor>
  <cdr:relSizeAnchor xmlns:cdr="http://schemas.openxmlformats.org/drawingml/2006/chartDrawing">
    <cdr:from>
      <cdr:x>0.0607</cdr:x>
      <cdr:y>0.1222</cdr:y>
    </cdr:from>
    <cdr:to>
      <cdr:x>0.14981</cdr:x>
      <cdr:y>0.18019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564" y="634846"/>
          <a:ext cx="792076" cy="30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0.24702</cdr:x>
      <cdr:y>0.72075</cdr:y>
    </cdr:from>
    <cdr:to>
      <cdr:x>0.32111</cdr:x>
      <cdr:y>0.80392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95769" y="3744416"/>
          <a:ext cx="658588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0.19841</cdr:x>
      <cdr:y>0.74847</cdr:y>
    </cdr:from>
    <cdr:to>
      <cdr:x>0.27132</cdr:x>
      <cdr:y>0.80392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63688" y="3888432"/>
          <a:ext cx="648084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0.39283</cdr:x>
      <cdr:y>0.70689</cdr:y>
    </cdr:from>
    <cdr:to>
      <cdr:x>0.45764</cdr:x>
      <cdr:y>0.7762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91880" y="3672408"/>
          <a:ext cx="576097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0.32802</cdr:x>
      <cdr:y>0.63759</cdr:y>
    </cdr:from>
    <cdr:to>
      <cdr:x>0.40093</cdr:x>
      <cdr:y>0.69303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15780" y="3312369"/>
          <a:ext cx="6481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0.53054</cdr:x>
      <cdr:y>0.62373</cdr:y>
    </cdr:from>
    <cdr:to>
      <cdr:x>0.59535</cdr:x>
      <cdr:y>0.73461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16016" y="3240361"/>
          <a:ext cx="576069" cy="57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0.46574</cdr:x>
      <cdr:y>0.58215</cdr:y>
    </cdr:from>
    <cdr:to>
      <cdr:x>0.54674</cdr:x>
      <cdr:y>0.64461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39978" y="3024337"/>
          <a:ext cx="720011" cy="32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0.64395</cdr:x>
      <cdr:y>0.30843</cdr:y>
    </cdr:from>
    <cdr:to>
      <cdr:x>0.73309</cdr:x>
      <cdr:y>0.34652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24129" y="1602323"/>
          <a:ext cx="792332" cy="19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0.59535</cdr:x>
      <cdr:y>0.58721</cdr:y>
    </cdr:from>
    <cdr:to>
      <cdr:x>0.68446</cdr:x>
      <cdr:y>0.59601</cdr:y>
    </cdr:to>
    <cdr:sp macro="" textlink="">
      <cdr:nvSpPr>
        <cdr:cNvPr id="17" name="TextBox 16"/>
        <cdr:cNvSpPr txBox="1"/>
      </cdr:nvSpPr>
      <cdr:spPr>
        <a:xfrm xmlns:a="http://schemas.openxmlformats.org/drawingml/2006/main" flipV="1">
          <a:off x="5292085" y="3050638"/>
          <a:ext cx="79210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0.80597</cdr:x>
      <cdr:y>0.66531</cdr:y>
    </cdr:from>
    <cdr:to>
      <cdr:x>0.88698</cdr:x>
      <cdr:y>0.73461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64288" y="3456385"/>
          <a:ext cx="720106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0.73309</cdr:x>
      <cdr:y>0.64461</cdr:y>
    </cdr:from>
    <cdr:to>
      <cdr:x>0.80597</cdr:x>
      <cdr:y>0.74847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516460" y="3348832"/>
          <a:ext cx="647833" cy="539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0.12605</cdr:x>
      <cdr:y>0.81101</cdr:y>
    </cdr:from>
    <cdr:to>
      <cdr:x>0.24702</cdr:x>
      <cdr:y>0.98095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080120" y="4622107"/>
          <a:ext cx="1036583" cy="968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 имущества муниципальной казны</a:t>
          </a:r>
        </a:p>
      </cdr:txBody>
    </cdr:sp>
  </cdr:relSizeAnchor>
  <cdr:relSizeAnchor xmlns:cdr="http://schemas.openxmlformats.org/drawingml/2006/chartDrawing">
    <cdr:from>
      <cdr:x>0.2521</cdr:x>
      <cdr:y>0.81101</cdr:y>
    </cdr:from>
    <cdr:to>
      <cdr:x>0.36975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160240" y="4622107"/>
          <a:ext cx="1008112" cy="1077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b="1" dirty="0"/>
            <a:t>Аренда имущества в оперативном управлении</a:t>
          </a:r>
        </a:p>
      </cdr:txBody>
    </cdr:sp>
  </cdr:relSizeAnchor>
  <cdr:relSizeAnchor xmlns:cdr="http://schemas.openxmlformats.org/drawingml/2006/chartDrawing">
    <cdr:from>
      <cdr:x>0.15126</cdr:x>
      <cdr:y>0.13898</cdr:y>
    </cdr:from>
    <cdr:to>
      <cdr:x>0.40336</cdr:x>
      <cdr:y>0.25269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296144" y="792088"/>
          <a:ext cx="2160233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164 343 тыс. руб.</a:t>
          </a:r>
        </a:p>
      </cdr:txBody>
    </cdr:sp>
  </cdr:relSizeAnchor>
  <cdr:relSizeAnchor xmlns:cdr="http://schemas.openxmlformats.org/drawingml/2006/chartDrawing">
    <cdr:from>
      <cdr:x>0.35294</cdr:x>
      <cdr:y>0.13898</cdr:y>
    </cdr:from>
    <cdr:to>
      <cdr:x>0.59663</cdr:x>
      <cdr:y>0.25269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024336" y="792088"/>
          <a:ext cx="2088168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173 694 тыс. руб.</a:t>
          </a:r>
        </a:p>
      </cdr:txBody>
    </cdr:sp>
  </cdr:relSizeAnchor>
  <cdr:relSizeAnchor xmlns:cdr="http://schemas.openxmlformats.org/drawingml/2006/chartDrawing">
    <cdr:from>
      <cdr:x>0.57983</cdr:x>
      <cdr:y>0.13898</cdr:y>
    </cdr:from>
    <cdr:to>
      <cdr:x>0.79832</cdr:x>
      <cdr:y>0.24383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968552" y="792088"/>
          <a:ext cx="1872230" cy="59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168 462 тыс. руб.</a:t>
          </a:r>
        </a:p>
      </cdr:txBody>
    </cdr:sp>
  </cdr:relSizeAnchor>
  <cdr:relSizeAnchor xmlns:cdr="http://schemas.openxmlformats.org/drawingml/2006/chartDrawing">
    <cdr:from>
      <cdr:x>0.76471</cdr:x>
      <cdr:y>0.13898</cdr:y>
    </cdr:from>
    <cdr:to>
      <cdr:x>1</cdr:x>
      <cdr:y>0.2691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6552728" y="792075"/>
          <a:ext cx="2016224" cy="741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</a:t>
          </a:r>
        </a:p>
        <a:p xmlns:a="http://schemas.openxmlformats.org/drawingml/2006/main">
          <a:pPr algn="ctr"/>
          <a:r>
            <a:rPr lang="ru-RU" sz="1400" b="1" dirty="0"/>
            <a:t>157 836 тыс. руб.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fld id="{0B51C4AD-8DC0-4677-AC5A-D0F12D2871F9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1409" tIns="45706" rIns="91409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7398F5FD-CD92-4601-BD7D-282EB1A39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DCC64-BFA4-4032-9F03-2D9EA15831E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70E12-0619-4C0A-AD19-A3180F03D3A5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2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1528-660B-4F64-BB4B-69CF4D038C4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3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7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0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4874-EE0B-4A09-90A9-9F07C3B20ED5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B023-F91D-4307-84F6-A342CB4EA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92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CC"/>
            </a:gs>
            <a:gs pos="11000">
              <a:schemeClr val="tx1">
                <a:lumMod val="95000"/>
                <a:lumOff val="5000"/>
              </a:schemeClr>
            </a:gs>
            <a:gs pos="18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91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3FB2E-1CFF-4CF0-9D2C-9B5A18B6095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onstant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29.12.2023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91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chart" Target="../charts/chart16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3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4.png"/><Relationship Id="rId5" Type="http://schemas.openxmlformats.org/officeDocument/2006/relationships/chart" Target="../charts/chart19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5.jpeg"/><Relationship Id="rId7" Type="http://schemas.microsoft.com/office/2007/relationships/hdphoto" Target="../media/hdphoto7.wdp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jpeg"/><Relationship Id="rId11" Type="http://schemas.microsoft.com/office/2007/relationships/hdphoto" Target="../media/hdphoto9.wdp"/><Relationship Id="rId5" Type="http://schemas.openxmlformats.org/officeDocument/2006/relationships/chart" Target="../charts/chart20.xml"/><Relationship Id="rId10" Type="http://schemas.openxmlformats.org/officeDocument/2006/relationships/image" Target="../media/image49.png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21.xml"/><Relationship Id="rId7" Type="http://schemas.openxmlformats.org/officeDocument/2006/relationships/image" Target="../media/image5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10.wdp"/><Relationship Id="rId11" Type="http://schemas.openxmlformats.org/officeDocument/2006/relationships/image" Target="../media/image58.gif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6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microsoft.com/office/2007/relationships/hdphoto" Target="../media/hdphoto2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8.png"/><Relationship Id="rId5" Type="http://schemas.openxmlformats.org/officeDocument/2006/relationships/image" Target="../media/image1.pn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chart" Target="../charts/char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824" y="2276872"/>
            <a:ext cx="8352928" cy="109814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</a:rPr>
              <a:t>к решению Думы города Пятигорска № 44-35 РД от</a:t>
            </a:r>
          </a:p>
          <a:p>
            <a:pPr algn="ctr"/>
            <a:r>
              <a:rPr lang="ru-RU" sz="2300" b="1" dirty="0">
                <a:solidFill>
                  <a:schemeClr val="tx1"/>
                </a:solidFill>
              </a:rPr>
              <a:t>19.12.2022г. «О бюджете города-курорта Пятигорска</a:t>
            </a:r>
          </a:p>
          <a:p>
            <a:pPr algn="ctr"/>
            <a:r>
              <a:rPr lang="ru-RU" sz="2300" b="1" dirty="0">
                <a:solidFill>
                  <a:schemeClr val="tx1"/>
                </a:solidFill>
              </a:rPr>
              <a:t>на 2024 год и плановый период 2025 и 2026 годов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БЮДЖЕТ </a:t>
            </a:r>
            <a:br>
              <a:rPr lang="ru-RU" dirty="0"/>
            </a:br>
            <a:r>
              <a:rPr lang="ru-RU" dirty="0"/>
              <a:t>ДЛЯ ГРАЖДАН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4022939" y="6219102"/>
            <a:ext cx="2088232" cy="57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</a:rPr>
              <a:t>2023 г</a:t>
            </a:r>
            <a:r>
              <a:rPr lang="ru-RU" sz="1800" b="1" dirty="0"/>
              <a:t>од</a:t>
            </a:r>
          </a:p>
          <a:p>
            <a:pPr algn="ctr"/>
            <a:r>
              <a:rPr lang="ru-RU" sz="1800" b="1" dirty="0"/>
              <a:t>город Пятигорск</a:t>
            </a:r>
          </a:p>
        </p:txBody>
      </p:sp>
      <p:pic>
        <p:nvPicPr>
          <p:cNvPr id="6" name="Рисунок 5" descr="https://kolomnagrad.ru/uploads/posts/2019-11/1573633754_260abe733e259bedf3a2acdcc935463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3284984"/>
            <a:ext cx="347438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peruser\Desktop\СЛАЙДЫ!!!!!!!\Новая папка\Картинки для бюджет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3465699" cy="216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7409"/>
            <a:ext cx="816377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chemeClr val="tx1"/>
                </a:solidFill>
                <a:effectLst/>
              </a:rPr>
              <a:t>Доходы бюджета города-курорта Пятигорска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738909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</a:rPr>
              <a:t>Объем и структура доходов бюджета               города-курорта Пятигорска по первоначальному плану на 2023-2026гг.(тыс.руб.)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52536" y="1052737"/>
          <a:ext cx="8928992" cy="47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1" y="587727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6 378 613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852507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8 050 530</a:t>
            </a:r>
            <a:br>
              <a:rPr lang="ru-RU" sz="1600" b="1" dirty="0"/>
            </a:br>
            <a:r>
              <a:rPr lang="ru-RU" sz="1600" b="1" dirty="0"/>
              <a:t>тыс.руб.</a:t>
            </a:r>
          </a:p>
        </p:txBody>
      </p:sp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5059363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8" y="587727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Всего</a:t>
            </a:r>
          </a:p>
          <a:p>
            <a:pPr algn="ctr"/>
            <a:r>
              <a:rPr lang="ru-RU" sz="1600" b="1" dirty="0"/>
              <a:t>8 204 221</a:t>
            </a:r>
          </a:p>
          <a:p>
            <a:pPr algn="ctr"/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6320" y="585250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Всего </a:t>
            </a:r>
            <a:br>
              <a:rPr lang="ru-RU" sz="1600" b="1" dirty="0"/>
            </a:br>
            <a:r>
              <a:rPr lang="ru-RU" sz="1600" b="1" dirty="0"/>
              <a:t>4 419 490</a:t>
            </a:r>
          </a:p>
          <a:p>
            <a:pPr algn="ctr"/>
            <a:r>
              <a:rPr lang="ru-RU" sz="1600" b="1" dirty="0"/>
              <a:t>тыс.руб.</a:t>
            </a:r>
          </a:p>
        </p:txBody>
      </p: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esktop\Картинки для бюджета\depositphotos_16890261-stock-photo-3d-small-good-pro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5338373"/>
            <a:ext cx="1171931" cy="1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effectLst/>
              </a:rPr>
              <a:t>Динамика поступлений доходов бюджета города–курорта Пятигорска по первоначальному плану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 на 2022-2024 гг. (млн.руб.)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5148064" y="1153686"/>
          <a:ext cx="3979262" cy="55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6012160" y="4685522"/>
            <a:ext cx="625709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1655509"/>
            <a:ext cx="5040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      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        </a:t>
            </a:r>
            <a:r>
              <a:rPr lang="ru-RU" sz="1400" b="1" dirty="0"/>
              <a:t>Плановые показатели доходов бюджета города-курорта Пятигорска в 2023 году по сравнению с плановыми показателями на 2022 год увеличены на сумму 766 млн. руб., из них:</a:t>
            </a:r>
            <a:endParaRPr lang="ru-RU" sz="1400" dirty="0"/>
          </a:p>
          <a:p>
            <a:pPr algn="just"/>
            <a:r>
              <a:rPr lang="ru-RU" sz="1400" b="1" dirty="0"/>
              <a:t>        - 220 млн. руб. по налоговым и неналоговым доходам в основном за счет поступлений НДФЛ, УСН, патента, налога на имущество физических лиц;</a:t>
            </a:r>
            <a:endParaRPr lang="ru-RU" sz="1400" dirty="0"/>
          </a:p>
          <a:p>
            <a:pPr algn="just"/>
            <a:r>
              <a:rPr lang="ru-RU" sz="1400" b="1" dirty="0"/>
              <a:t>        - 546 млн. руб. по безвозмездным поступлениям. </a:t>
            </a:r>
            <a:endParaRPr lang="ru-RU" sz="1400" dirty="0"/>
          </a:p>
          <a:p>
            <a:pPr algn="just"/>
            <a:r>
              <a:rPr lang="ru-RU" sz="1400" b="1" dirty="0"/>
              <a:t>       В бюджете города-курорта Пятигорска на 2024 год по сравнению  с 2023 годом  запланировано увели-</a:t>
            </a:r>
            <a:r>
              <a:rPr lang="ru-RU" sz="1400" b="1" dirty="0" err="1"/>
              <a:t>чение</a:t>
            </a:r>
            <a:r>
              <a:rPr lang="ru-RU" sz="1400" b="1" dirty="0"/>
              <a:t> общего объема доходов на сумму 1 672 млн. руб., из них:</a:t>
            </a:r>
            <a:endParaRPr lang="ru-RU" sz="1400" dirty="0"/>
          </a:p>
          <a:p>
            <a:pPr algn="just"/>
            <a:r>
              <a:rPr lang="ru-RU" sz="1400" b="1" dirty="0"/>
              <a:t>        - 185 млн. руб. по налоговым и неналоговым доходам, в соответствии с  прогнозами главных администраторов доходов бюджета города в основном за счет НДФЛ, УСН, налога на имущество физических лиц;</a:t>
            </a:r>
            <a:endParaRPr lang="ru-RU" sz="1400" dirty="0"/>
          </a:p>
          <a:p>
            <a:pPr algn="just"/>
            <a:r>
              <a:rPr lang="ru-RU" sz="1400" b="1" dirty="0"/>
              <a:t>         - 1 487 млн. руб. по безвозмездным </a:t>
            </a:r>
            <a:r>
              <a:rPr lang="ru-RU" sz="1400" b="1" dirty="0" err="1"/>
              <a:t>поступле-ниям</a:t>
            </a:r>
            <a:r>
              <a:rPr lang="ru-RU" sz="1400" b="1" dirty="0"/>
              <a:t>. </a:t>
            </a:r>
          </a:p>
          <a:p>
            <a:pPr algn="just"/>
            <a:r>
              <a:rPr lang="ru-RU" sz="1400" dirty="0"/>
              <a:t>         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06531" y="3429000"/>
            <a:ext cx="697717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948264" y="450912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Причины изменения объема доходов бюджета города–курорта Пятигорска от НДФЛ по первоначальному плану на 2022-2024 гг. (млн.руб.)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05386379"/>
              </p:ext>
            </p:extLst>
          </p:nvPr>
        </p:nvGraphicFramePr>
        <p:xfrm>
          <a:off x="5004048" y="1268760"/>
          <a:ext cx="4248472" cy="544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665303"/>
            <a:ext cx="49685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       Плановые показатели по НДФЛ в бюджете города-курорта Пятигорска в 2023 году по сравнению с плановыми показателями на 2022 год увеличены в сумме 89 млн. руб. При этом в 2023 году по сравнению с 2022 годом норматив отчислений доходов от НДФЛ в бюджет города-курорта Пятигорска снизился на 0,8% (с 31,74%  до 30,94 %).</a:t>
            </a:r>
            <a:endParaRPr lang="ru-RU" sz="1500" dirty="0"/>
          </a:p>
          <a:p>
            <a:pPr algn="just"/>
            <a:r>
              <a:rPr lang="ru-RU" sz="1500" b="1" dirty="0"/>
              <a:t>        В бюджете города-курорта Пятигорска в 2024 году по сравнению с 2023 годом также планируется рост поступлений НДФЛ на 81 млн. руб. При этом в 2024 году по сравнению с 2023 годом норматив отчислений доходов от НДФЛ снижен на 1,1% (с 30,94% до 29,84%).</a:t>
            </a:r>
            <a:endParaRPr lang="ru-RU" sz="1500" dirty="0"/>
          </a:p>
          <a:p>
            <a:pPr algn="just"/>
            <a:r>
              <a:rPr lang="ru-RU" sz="1500" b="1" dirty="0"/>
              <a:t>          При расчете прогноза поступлений НДФЛ в бюджет города-курорта Пятигорска на 2024 год использован темп роста фонда заработной платы (коэффициент, характеризующий динамику фонда заработной платы) в размере 105,4%.</a:t>
            </a:r>
            <a:endParaRPr lang="ru-RU" sz="1500" dirty="0"/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71" y="5805264"/>
            <a:ext cx="1512167" cy="10527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6" y="5157192"/>
            <a:ext cx="2305774" cy="170080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769" y="116632"/>
            <a:ext cx="7730917" cy="1287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</a:t>
            </a:r>
            <a:r>
              <a:rPr lang="ru-RU" sz="2000" dirty="0">
                <a:solidFill>
                  <a:schemeClr val="tx1"/>
                </a:solidFill>
                <a:effectLst/>
              </a:rPr>
              <a:t>результатам исполнения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за 2022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373164"/>
          <a:ext cx="8784976" cy="5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395579" y="2060848"/>
            <a:ext cx="253934" cy="55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619672" y="2420888"/>
            <a:ext cx="880841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403648" y="342900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40152" y="2347511"/>
            <a:ext cx="720080" cy="505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91228" y="2060848"/>
            <a:ext cx="81009" cy="57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59363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39" y="146021"/>
            <a:ext cx="7754650" cy="11227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первоначальному плану на 2023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153686"/>
          <a:ext cx="9036496" cy="529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707904" y="1911799"/>
            <a:ext cx="180020" cy="29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735796" y="1929029"/>
            <a:ext cx="468052" cy="387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403648" y="2691077"/>
            <a:ext cx="10589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54901" y="2184734"/>
            <a:ext cx="565371" cy="263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92080" y="1787324"/>
            <a:ext cx="72008" cy="411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6" y="5157192"/>
            <a:ext cx="2305774" cy="170080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8640"/>
            <a:ext cx="803967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Структура собственных (налоговых и неналоговых) доходов бюджета города-курорта Пятигорска по </a:t>
            </a:r>
            <a:r>
              <a:rPr lang="ru-RU" sz="2000" dirty="0">
                <a:solidFill>
                  <a:schemeClr val="tx1"/>
                </a:solidFill>
                <a:effectLst/>
              </a:rPr>
              <a:t>первоначальному плану н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а 2024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7504" y="1373164"/>
          <a:ext cx="8784976" cy="5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347865" y="2132856"/>
            <a:ext cx="432047" cy="479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123728" y="2276872"/>
            <a:ext cx="1008112" cy="465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331640" y="3329989"/>
            <a:ext cx="864096" cy="117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91808" y="2420888"/>
            <a:ext cx="672480" cy="436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20072" y="2065619"/>
            <a:ext cx="81009" cy="57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741"/>
            <a:ext cx="8172400" cy="958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Объем и структура собственных (налоговых и неналоговых) доходов бюджета города-курорта Пятигорска по первоначальному плану на 2023-2026 гг.</a:t>
            </a:r>
            <a:r>
              <a:rPr lang="ru-RU" sz="2000" dirty="0">
                <a:solidFill>
                  <a:schemeClr val="tx1"/>
                </a:solidFill>
                <a:effectLst/>
              </a:rPr>
              <a:t> (тыс.руб.) 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                                                         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            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8552634"/>
              </p:ext>
            </p:extLst>
          </p:nvPr>
        </p:nvGraphicFramePr>
        <p:xfrm>
          <a:off x="0" y="1196752"/>
          <a:ext cx="9756576" cy="52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200545"/>
            <a:ext cx="14401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2023 г.                           </a:t>
            </a:r>
            <a:r>
              <a:rPr lang="ru-RU" sz="1100" b="1" dirty="0"/>
              <a:t>Всего  2 103 140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9" y="6200545"/>
            <a:ext cx="12961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2024 г.</a:t>
            </a:r>
          </a:p>
          <a:p>
            <a:pPr algn="ctr"/>
            <a:r>
              <a:rPr lang="ru-RU" sz="1100" b="1" dirty="0"/>
              <a:t>Всего 2 288 311 тыс. руб.</a:t>
            </a:r>
          </a:p>
        </p:txBody>
      </p:sp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3091"/>
            <a:ext cx="2051720" cy="131490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9249" y="6202984"/>
            <a:ext cx="1368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2025 г. </a:t>
            </a:r>
          </a:p>
          <a:p>
            <a:pPr algn="ctr"/>
            <a:r>
              <a:rPr lang="ru-RU" sz="1100" b="1" dirty="0"/>
              <a:t>Всего 2 253 651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6180892"/>
            <a:ext cx="1296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2026 г. </a:t>
            </a:r>
            <a:r>
              <a:rPr lang="ru-RU" sz="1100" b="1" dirty="0"/>
              <a:t>Всего 2 319 940 тыс. руб.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uperuser\Desktop\СЛАЙДЫ!!!!!!!\Новая папка\Картинки для бюджета\800px_COLOURBOX595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5" y="5005589"/>
            <a:ext cx="2344655" cy="184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893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>Динамика налоговых доходов города-курорта Пятигорска по первоначальному плану на 2023-2026 гг. 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                                                                                        </a:t>
            </a:r>
            <a:r>
              <a:rPr lang="ru-RU" sz="1400" dirty="0">
                <a:solidFill>
                  <a:schemeClr val="tx1"/>
                </a:solidFill>
                <a:effectLst/>
              </a:rPr>
              <a:t>(в 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2009" y="1052736"/>
          <a:ext cx="9036495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1520" y="1268760"/>
          <a:ext cx="8568952" cy="569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763" y="188640"/>
            <a:ext cx="7418709" cy="994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</a:rPr>
              <a:t>Динамика неналоговых доходов бюджета города–курорта Пятигорска по первоначальному плану 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на  2023-2026 гг. (в тыс. руб.)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1300" dirty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(в тыс. руб.)</a:t>
            </a: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1"/>
            <a:ext cx="899592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67701" y="139234"/>
            <a:ext cx="8352928" cy="393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ОГЛАВЛЕНИЕ:</a:t>
            </a:r>
          </a:p>
        </p:txBody>
      </p:sp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899591" cy="10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35156"/>
              </p:ext>
            </p:extLst>
          </p:nvPr>
        </p:nvGraphicFramePr>
        <p:xfrm>
          <a:off x="899592" y="674538"/>
          <a:ext cx="8038114" cy="56201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62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Введение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Описание административно-территориального деления города Пятигорска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Основы составления проекта бюджета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задачи и приоритетные направления бюджетной, налоговой и долговой политики города Пятигорска на 2024 год и плановый период 2025 и 2026 годов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показатели социально-экономического развития города Пятигорска на 2023 год и на плановый период 2024-2026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характеристики бюджета города-курорта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Пятигорска по первоначальному плану на 2023, 2024, 2025,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Доходы бюджета города-курорта Пятигорска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доходов бюджета города-курорта Пятигорска по первоначальному плану на 2023-2026гг.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поступления доходов бюджета города–курорта Пятигорска за 2022-2024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Причины изменения объема доходов бюджета города–курорта Пятигорска от НДФЛ за 2022-2024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результатам исполнения за 2022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первоначальному плану на 2023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Структура собственных (налоговых и неналоговых) доходов бюджета города-курорта Пятигорска по первоначальному плану за 2024 год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собственных (налоговых и неналоговых) доходов бюджета города-курорта Пятигорска по первоначальному плану на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налоговых доходов города-курорта Пятигорска по первоначальному плану на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неналоговых доходов бюджета города–курорта Пятигорска по первоначальному плану на  2023-2026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Основные сведения о межбюджетных отношениях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Планируемые к поступлению в бюджет города – курорта Пятигорска межбюджетные трансферты в 2024 году и плановом периоде 2025-2026 годах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 структура межбюджетных трансфертов в динамике (фактические поступления в 2022 году, первоначальный план на 2023 год, 2024 год, 2025 год, 2026 год)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Основные сведения о расходах в разрезе разделов и подразделов бюджета классификации расходов бюджета города-курорта Пятигорска  по первоначальному плану на 2023, 2024, 2025,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Информация о расходах бюджета с учетом интересов целевых групп (социальная поддержка семей с детьми) по первоначальному плану в 2023 г., 2024 г.,2025г., 2026 гг.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24-25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(защита детей-сирот) по первоначальному плану в 2023г., 2024г.,2025г., 2026гг.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4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(социальное обеспечение ветеранов, инвалидов, пожилых граждан) первоначальному плану в 2023 г., 2024 г., 2025г., 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27-28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1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2023 г., 2024 г., 2025г., 2026 гг.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Дорожный фонд города-курорта Пятигорска по первоначальному плану за счет собственных доходов на 2023 год, 2024 год (млн. руб.)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 расходов дорожного фонда города-курорта Пятигорска по первоначальному плану на 2023-2026гг.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значимых проектах в городе-курорте Пятигорске в области экологии и охраны окружающей среды. Плановые показатели на 2024 год</a:t>
                      </a:r>
                      <a:r>
                        <a:rPr lang="ru-RU" sz="800" b="1" dirty="0">
                          <a:solidFill>
                            <a:prstClr val="black"/>
                          </a:solidFill>
                        </a:rPr>
                        <a:t>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значимых проектах в городе-курорте Пятигорске в области дорожного хозяйства. Плановые показатели на 2024  и 2025 годы</a:t>
                      </a:r>
                      <a:r>
                        <a:rPr lang="ru-RU" sz="800" b="1" dirty="0">
                          <a:solidFill>
                            <a:prstClr val="black"/>
                          </a:solidFill>
                        </a:rPr>
                        <a:t>.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 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56665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значимом проекте в городе-курорте Пятигорске «Создание новых мест в общеобразовательных организациях в связи с ростом числа обучающихся, вызванным демографическим фактором. Строительство общеобразовательной школы на 1550 мест (5-6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мкр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.) в  </a:t>
                      </a:r>
                    </a:p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г. Пятигорске». Плановые показатели на 2024 год.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/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Сведения об общественно значимом проекте в городе-курорте Пятигорске «Реконструкция благоустройства «Парка Победы» 2-я очередь в районе 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Новопятигорского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 озера </a:t>
                      </a:r>
                      <a:r>
                        <a:rPr lang="ru-RU" sz="800" b="1" kern="0" dirty="0" err="1">
                          <a:solidFill>
                            <a:prstClr val="black"/>
                          </a:solidFill>
                        </a:rPr>
                        <a:t>г.Пятигорск</a:t>
                      </a:r>
                      <a:r>
                        <a:rPr lang="ru-RU" sz="800" b="1" kern="0" dirty="0">
                          <a:solidFill>
                            <a:prstClr val="black"/>
                          </a:solidFill>
                        </a:rPr>
                        <a:t>». Плановые показатели на 2024-2026 годы.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389571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255" y="114812"/>
            <a:ext cx="7848248" cy="620687"/>
          </a:xfrm>
          <a:noFill/>
          <a:ln/>
        </p:spPr>
        <p:txBody>
          <a:bodyPr tIns="0" bIns="0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Основные сведения о межбюджетных отношениях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2255" y="647267"/>
            <a:ext cx="7961745" cy="576064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sz="1800" dirty="0">
                <a:solidFill>
                  <a:srgbClr val="FF0000"/>
                </a:solidFill>
              </a:rPr>
              <a:t>Межбюджетные трансферты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-</a:t>
            </a:r>
            <a:r>
              <a:rPr lang="ru-RU" sz="1300" b="1" dirty="0"/>
              <a:t> это средства бюджета города-курорта Пятигорска, получаемые из других бюджетов бюджетной системы РФ (из федерального и краевого бюджетов)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6912" y="2470151"/>
            <a:ext cx="6444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539750" algn="ctr"/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724128" y="2758183"/>
            <a:ext cx="2893693" cy="1891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500" b="1" u="sng" dirty="0"/>
              <a:t>Дотация</a:t>
            </a:r>
            <a:r>
              <a:rPr lang="ru-RU" sz="1500" b="1" dirty="0"/>
              <a:t> - бюджетные средства, предоставляемые на безвозмездной и безвозвратной основе, в том числе без установления направлений их использования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08126" y="2754478"/>
            <a:ext cx="2463674" cy="379677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400" b="1" u="sng" dirty="0"/>
              <a:t>Субвенция</a:t>
            </a:r>
            <a:r>
              <a:rPr lang="ru-RU" sz="1400" b="1" dirty="0"/>
              <a:t> – </a:t>
            </a:r>
          </a:p>
          <a:p>
            <a:pPr algn="ctr"/>
            <a:r>
              <a:rPr lang="ru-RU" sz="1400" b="1" dirty="0"/>
              <a:t>бюджетные средства, получаемые на безвозмездной и безвозвратной основе на осуществление определенных целевых расходов, возникающих при выполнении полномочий государственного органа власти, переданных для осуществления органам местного самоуправления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03848" y="2782627"/>
            <a:ext cx="2232248" cy="376862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500" b="1" u="sng" dirty="0"/>
              <a:t>Субсидия</a:t>
            </a:r>
            <a:r>
              <a:rPr lang="ru-RU" sz="1500" b="1" dirty="0"/>
              <a:t> - бюджетные средства, получаемые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7897213">
            <a:off x="724099" y="1692623"/>
            <a:ext cx="1631727" cy="837486"/>
          </a:xfrm>
          <a:prstGeom prst="curvedUpArrow">
            <a:avLst>
              <a:gd name="adj1" fmla="val 33789"/>
              <a:gd name="adj2" fmla="val 77846"/>
              <a:gd name="adj3" fmla="val 7552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4074600" y="2125835"/>
            <a:ext cx="490743" cy="63234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2313247">
            <a:off x="6455910" y="1805858"/>
            <a:ext cx="1780837" cy="660397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superuser\Desktop\СЛАЙДЫ!!!!!!!\Новая папка\Картинки для бюджета\Pic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09" y="4725144"/>
            <a:ext cx="3275856" cy="213285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195736" y="1628799"/>
            <a:ext cx="4536504" cy="497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algn="ctr"/>
            <a:r>
              <a:rPr lang="ru-RU" b="1" dirty="0"/>
              <a:t>Формы межбюджетных трансфертов </a:t>
            </a:r>
          </a:p>
        </p:txBody>
      </p:sp>
      <p:pic>
        <p:nvPicPr>
          <p:cNvPr id="1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25" y="4869160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1"/>
            <a:ext cx="8244407" cy="1037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effectLst/>
              </a:rPr>
              <a:t>Планируемые к поступлению в бюджет города – курорта Пятигорска межбюджетные трансферты в 2024 году и плановом периоде 2025-2026 годах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542" y="1199912"/>
          <a:ext cx="8805664" cy="514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52119" y="249289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78914" y="377383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72" y="5445224"/>
            <a:ext cx="2204428" cy="141277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112"/>
            <a:ext cx="7920880" cy="1378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Объем и структура межбюджетных трансфертов в динамике                 (фактические поступления в 2022 году, первоначальный план на 2023 год, 2024 год, 2025 год, 2026 год)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252536" y="908720"/>
          <a:ext cx="9396536" cy="56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6309317"/>
            <a:ext cx="2699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5681" y="6309318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2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301208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Бюджет города по расходам на 2024 год и плановый период  2025 и 2026 годов сформирован на основании методических рекомендаций по планированию доходов и бюджетных ассигнований на 2024 год и плановый период 2025 и 2026 годов органами местного самоуправления муниципальных образований Ставропольского края, утвержденными приказом министерства финансов Ставропольского края,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                                     а также методических рекомендаций по планированию бюджетных ассигнований на 2024 год и плановый период 2025 и 2026 годов главными распорядителями средств бюджета города-курорта Пятигорска, утвержденных приказом МУ «Финансовое управление администрации г. Пятигорска» от 02.10.2023г. №83.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21398"/>
              </p:ext>
            </p:extLst>
          </p:nvPr>
        </p:nvGraphicFramePr>
        <p:xfrm>
          <a:off x="737585" y="420356"/>
          <a:ext cx="840641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0643" y="-50"/>
            <a:ext cx="8316415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200" dirty="0">
                <a:solidFill>
                  <a:schemeClr val="tx1"/>
                </a:solidFill>
                <a:effectLst/>
              </a:rPr>
              <a:t>Основные сведения о расходах бюджета города-курорта Пятигорска в разрезе разделов бюджета по первоначальному плану на 2023, 2024,2025,2026гг.</a:t>
            </a:r>
          </a:p>
          <a:p>
            <a:pPr marL="182880" indent="0" algn="ctr">
              <a:buNone/>
            </a:pPr>
            <a:endParaRPr lang="ru-RU" sz="1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148778"/>
            <a:ext cx="6328629" cy="93662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accent6"/>
                </a:solidFill>
                <a:effectLst/>
              </a:rPr>
            </a:b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B30440-E00B-42AA-8B07-96D6C6B3A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43843"/>
              </p:ext>
            </p:extLst>
          </p:nvPr>
        </p:nvGraphicFramePr>
        <p:xfrm>
          <a:off x="395536" y="1198653"/>
          <a:ext cx="8424936" cy="5254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9005">
                  <a:extLst>
                    <a:ext uri="{9D8B030D-6E8A-4147-A177-3AD203B41FA5}">
                      <a16:colId xmlns:a16="http://schemas.microsoft.com/office/drawing/2014/main" val="2592140318"/>
                    </a:ext>
                  </a:extLst>
                </a:gridCol>
                <a:gridCol w="876797">
                  <a:extLst>
                    <a:ext uri="{9D8B030D-6E8A-4147-A177-3AD203B41FA5}">
                      <a16:colId xmlns:a16="http://schemas.microsoft.com/office/drawing/2014/main" val="705723592"/>
                    </a:ext>
                  </a:extLst>
                </a:gridCol>
                <a:gridCol w="847044">
                  <a:extLst>
                    <a:ext uri="{9D8B030D-6E8A-4147-A177-3AD203B41FA5}">
                      <a16:colId xmlns:a16="http://schemas.microsoft.com/office/drawing/2014/main" val="800535879"/>
                    </a:ext>
                  </a:extLst>
                </a:gridCol>
                <a:gridCol w="896045">
                  <a:extLst>
                    <a:ext uri="{9D8B030D-6E8A-4147-A177-3AD203B41FA5}">
                      <a16:colId xmlns:a16="http://schemas.microsoft.com/office/drawing/2014/main" val="2091086798"/>
                    </a:ext>
                  </a:extLst>
                </a:gridCol>
                <a:gridCol w="896045">
                  <a:extLst>
                    <a:ext uri="{9D8B030D-6E8A-4147-A177-3AD203B41FA5}">
                      <a16:colId xmlns:a16="http://schemas.microsoft.com/office/drawing/2014/main" val="1213934346"/>
                    </a:ext>
                  </a:extLst>
                </a:gridCol>
              </a:tblGrid>
              <a:tr h="18757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900" u="none" strike="noStrike" dirty="0" err="1">
                          <a:effectLst/>
                        </a:rPr>
                        <a:t>тыс.руб</a:t>
                      </a:r>
                      <a:r>
                        <a:rPr lang="ru-RU" sz="900" u="none" strike="noStrike" dirty="0">
                          <a:effectLst/>
                        </a:rPr>
                        <a:t>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85142011"/>
                  </a:ext>
                </a:extLst>
              </a:tr>
              <a:tr h="18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8730"/>
                  </a:ext>
                </a:extLst>
              </a:tr>
              <a:tr h="4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976351954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денежной компенсации семьям, в которых в период с 1 января 2011 года по 31 декабря 2015 года родился третий или последующий ребенок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71,60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564550579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91 854,51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80 401,14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28 529,43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362995327"/>
                  </a:ext>
                </a:extLst>
              </a:tr>
              <a:tr h="1875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пособия на ребенка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61 583,88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71,57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9197940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ежемесячной денежной компенсации на каждого ребенка в возрасте до 18 лет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72 102,18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81 992,73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91 237,34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101 524,85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097712236"/>
                  </a:ext>
                </a:extLst>
              </a:tr>
              <a:tr h="6532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16 230,64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19 981,34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20 780,60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21 611,84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495303812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41 706,22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42 940,96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42 940,96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42 940,96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565183109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Осуществление ежемесячных выплат на детей в возрасте от трех до семи лет включительно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211 751,49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908973576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Ежемесячные денежные выплаты семьям  погибших ветеранов боевых действий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146,47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356,78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550746508"/>
                  </a:ext>
                </a:extLst>
              </a:tr>
              <a:tr h="3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Выплата ежегодного социального пособия на проезд учащимся (студентам)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99,86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114,20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118,76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123,51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60935242"/>
                  </a:ext>
                </a:extLst>
              </a:tr>
              <a:tr h="1875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Поддержка одаренных детей (премии Главы города Пятигорска)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117684336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Предоставление  молодым семьям социальных выплат на приобретение (строительство) жилья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13 681,55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19 517,95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38,70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38,70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0292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148778"/>
            <a:ext cx="6328629" cy="93662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2023г.,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FBBDFEC-5F83-4380-AB77-E3EC2A22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14471"/>
              </p:ext>
            </p:extLst>
          </p:nvPr>
        </p:nvGraphicFramePr>
        <p:xfrm>
          <a:off x="323528" y="2008306"/>
          <a:ext cx="8496944" cy="481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4715684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706969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723845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79312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25761320"/>
                    </a:ext>
                  </a:extLst>
                </a:gridCol>
              </a:tblGrid>
              <a:tr h="5734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(школьники)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568,18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391,42 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391,42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391,42 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202529567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трудовой занятости несовершеннолетних граждан в каникулярное время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16793989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новогодних мероприятий и вручение новогодних подарков детям  из малообеспеченных семей и отличникам общеобразовательных организаций города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1 526,97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06047369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и обеспечение отдыха и оздоровления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11 178,91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11 285,40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86876381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Организация горячего питания с целью социальной поддержки отдельных категорий обучающихся в образовательных организациях, реализующих основную общеобразовательную программу основного общего, среднего общего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3 025,34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3 511,08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697442323"/>
                  </a:ext>
                </a:extLst>
              </a:tr>
              <a:tr h="4228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Организация горячего питания с целью осуществления мер социальной поддержки обучающимся муниципальных общеобразовательных организаций с ограниченными возможностями здоровья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1 760,80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2 766,97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2 766,97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2 766,97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73836550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Денежная компенсация стоимости горячего питания родителям (законным представителям) обучающихся по образовательным программам начального общего образования в муниципальных образовательных организациях, имеющих заболевания, требующие индивидуального подхода к организации питания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78,56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87699485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Денежная компенсация стоимости двухразового питания родителям (представителям) обучающихся с ограниченными возможностями здоровья муниципальных общеобразовательных организаций, получающих образование на дому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836,92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1 114,59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1 114,59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1 114,59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779905588"/>
                  </a:ext>
                </a:extLst>
              </a:tr>
              <a:tr h="481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105 180,80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120 886,25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120 886,25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120 886,25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010231601"/>
                  </a:ext>
                </a:extLst>
              </a:tr>
              <a:tr h="562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Обеспечение ребенка (детей) участника специальной военной операции, обучающегося (обучающихся) по образовательным программам основного общего или среднего общего образования в муниципальной образовательной организации, бесплатным горячим питанием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914,20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4093374132"/>
                  </a:ext>
                </a:extLst>
              </a:tr>
              <a:tr h="16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Организация питания в дошкольных образовательных организациях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28 348,39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29 115,69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29 115,69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37617135"/>
                  </a:ext>
                </a:extLst>
              </a:tr>
              <a:tr h="19167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663 236,01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418 093,89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355 805,59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338 399,66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5279113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302000-FB62-4A75-97E6-DC5BEC3BD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38701"/>
              </p:ext>
            </p:extLst>
          </p:nvPr>
        </p:nvGraphicFramePr>
        <p:xfrm>
          <a:off x="323528" y="1198653"/>
          <a:ext cx="8496945" cy="809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3416">
                  <a:extLst>
                    <a:ext uri="{9D8B030D-6E8A-4147-A177-3AD203B41FA5}">
                      <a16:colId xmlns:a16="http://schemas.microsoft.com/office/drawing/2014/main" val="2423680502"/>
                    </a:ext>
                  </a:extLst>
                </a:gridCol>
                <a:gridCol w="783927">
                  <a:extLst>
                    <a:ext uri="{9D8B030D-6E8A-4147-A177-3AD203B41FA5}">
                      <a16:colId xmlns:a16="http://schemas.microsoft.com/office/drawing/2014/main" val="1694071832"/>
                    </a:ext>
                  </a:extLst>
                </a:gridCol>
                <a:gridCol w="757326">
                  <a:extLst>
                    <a:ext uri="{9D8B030D-6E8A-4147-A177-3AD203B41FA5}">
                      <a16:colId xmlns:a16="http://schemas.microsoft.com/office/drawing/2014/main" val="1865486066"/>
                    </a:ext>
                  </a:extLst>
                </a:gridCol>
                <a:gridCol w="801138">
                  <a:extLst>
                    <a:ext uri="{9D8B030D-6E8A-4147-A177-3AD203B41FA5}">
                      <a16:colId xmlns:a16="http://schemas.microsoft.com/office/drawing/2014/main" val="2360751359"/>
                    </a:ext>
                  </a:extLst>
                </a:gridCol>
                <a:gridCol w="801138">
                  <a:extLst>
                    <a:ext uri="{9D8B030D-6E8A-4147-A177-3AD203B41FA5}">
                      <a16:colId xmlns:a16="http://schemas.microsoft.com/office/drawing/2014/main" val="3378099520"/>
                    </a:ext>
                  </a:extLst>
                </a:gridCol>
              </a:tblGrid>
              <a:tr h="17737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Наименование расходов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900" u="none" strike="noStrike" dirty="0" err="1">
                          <a:effectLst/>
                        </a:rPr>
                        <a:t>тыс.руб</a:t>
                      </a:r>
                      <a:r>
                        <a:rPr lang="ru-RU" sz="900" u="none" strike="noStrike" dirty="0">
                          <a:effectLst/>
                        </a:rPr>
                        <a:t>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860312594"/>
                  </a:ext>
                </a:extLst>
              </a:tr>
              <a:tr h="177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35782"/>
                  </a:ext>
                </a:extLst>
              </a:tr>
              <a:tr h="45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2243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721" y="332655"/>
            <a:ext cx="5526559" cy="125213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(защита детей-сирот) по первоначальному плану  </a:t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в 2023 г., 2024 г.,2025 г., 2026 г.</a:t>
            </a:r>
          </a:p>
        </p:txBody>
      </p:sp>
      <p:pic>
        <p:nvPicPr>
          <p:cNvPr id="4" name="Picture 2" descr="C:\Users\superuser\Desktop\СЛАЙДЫ!!!!!!!\Новая папка\Картинки для бюджет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554"/>
            <a:ext cx="1855629" cy="1855629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9AF965-AF59-41B1-AD5D-D7547155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07493"/>
              </p:ext>
            </p:extLst>
          </p:nvPr>
        </p:nvGraphicFramePr>
        <p:xfrm>
          <a:off x="251520" y="2060848"/>
          <a:ext cx="8496943" cy="44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452">
                  <a:extLst>
                    <a:ext uri="{9D8B030D-6E8A-4147-A177-3AD203B41FA5}">
                      <a16:colId xmlns:a16="http://schemas.microsoft.com/office/drawing/2014/main" val="3048353855"/>
                    </a:ext>
                  </a:extLst>
                </a:gridCol>
                <a:gridCol w="1331551">
                  <a:extLst>
                    <a:ext uri="{9D8B030D-6E8A-4147-A177-3AD203B41FA5}">
                      <a16:colId xmlns:a16="http://schemas.microsoft.com/office/drawing/2014/main" val="2066917391"/>
                    </a:ext>
                  </a:extLst>
                </a:gridCol>
                <a:gridCol w="1286368">
                  <a:extLst>
                    <a:ext uri="{9D8B030D-6E8A-4147-A177-3AD203B41FA5}">
                      <a16:colId xmlns:a16="http://schemas.microsoft.com/office/drawing/2014/main" val="3623823969"/>
                    </a:ext>
                  </a:extLst>
                </a:gridCol>
                <a:gridCol w="1360786">
                  <a:extLst>
                    <a:ext uri="{9D8B030D-6E8A-4147-A177-3AD203B41FA5}">
                      <a16:colId xmlns:a16="http://schemas.microsoft.com/office/drawing/2014/main" val="3510136466"/>
                    </a:ext>
                  </a:extLst>
                </a:gridCol>
                <a:gridCol w="1360786">
                  <a:extLst>
                    <a:ext uri="{9D8B030D-6E8A-4147-A177-3AD203B41FA5}">
                      <a16:colId xmlns:a16="http://schemas.microsoft.com/office/drawing/2014/main" val="1648327640"/>
                    </a:ext>
                  </a:extLst>
                </a:gridCol>
              </a:tblGrid>
              <a:tr h="1324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Наименование расходов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100" u="none" strike="noStrike" dirty="0" err="1">
                          <a:effectLst/>
                        </a:rPr>
                        <a:t>тыс.руб</a:t>
                      </a:r>
                      <a:r>
                        <a:rPr lang="ru-RU" sz="1100" u="none" strike="noStrike" dirty="0">
                          <a:effectLst/>
                        </a:rPr>
                        <a:t>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754175920"/>
                  </a:ext>
                </a:extLst>
              </a:tr>
              <a:tr h="19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60946"/>
                  </a:ext>
                </a:extLst>
              </a:tr>
              <a:tr h="378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25083731"/>
                  </a:ext>
                </a:extLst>
              </a:tr>
              <a:tr h="3783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Выплаты денежных средств на содержание ребенка опекуну (попечителю)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10 326,96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11 510,78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11 971,58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12 450,82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671351824"/>
                  </a:ext>
                </a:extLst>
              </a:tr>
              <a:tr h="11188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Обеспечение бесплатного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основным образовательным программам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457,06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361,84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361,84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361,84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1818431366"/>
                  </a:ext>
                </a:extLst>
              </a:tr>
              <a:tr h="9337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>
                          <a:effectLst/>
                        </a:rPr>
                        <a:t>Выплаты на содержание детей-сирот и детей, оставшихся без попечения родителей, в приемных семьях, а также на вознаграждение, причитающееся приемным родителям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7 765,06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8 648,20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8 950,97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9 265,61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3769653859"/>
                  </a:ext>
                </a:extLst>
              </a:tr>
              <a:tr h="3783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Выплата единовременного пособия усыновителям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750,00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300,00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285585092"/>
                  </a:ext>
                </a:extLst>
              </a:tr>
              <a:tr h="563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>
                          <a:effectLst/>
                        </a:rPr>
                        <a:t>Организация питания с целью социальной поддержки отдельных категорий обучающихся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796,76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</a:rPr>
                        <a:t>727,04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727,04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727,04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2819826835"/>
                  </a:ext>
                </a:extLst>
              </a:tr>
              <a:tr h="21380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20 095,84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21 547,86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22 311,43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</a:rPr>
                        <a:t>23 105,31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2" marR="6012" marT="6012" marB="0" anchor="ctr"/>
                </a:tc>
                <a:extLst>
                  <a:ext uri="{0D108BD9-81ED-4DB2-BD59-A6C34878D82A}">
                    <a16:rowId xmlns:a16="http://schemas.microsoft.com/office/drawing/2014/main" val="837569311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43328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44623"/>
            <a:ext cx="6840759" cy="1224137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0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3005E1E-47B1-4005-B9DE-753EA6A3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01968"/>
              </p:ext>
            </p:extLst>
          </p:nvPr>
        </p:nvGraphicFramePr>
        <p:xfrm>
          <a:off x="107505" y="1412776"/>
          <a:ext cx="8784975" cy="5162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4483">
                  <a:extLst>
                    <a:ext uri="{9D8B030D-6E8A-4147-A177-3AD203B41FA5}">
                      <a16:colId xmlns:a16="http://schemas.microsoft.com/office/drawing/2014/main" val="3093322853"/>
                    </a:ext>
                  </a:extLst>
                </a:gridCol>
                <a:gridCol w="1376687">
                  <a:extLst>
                    <a:ext uri="{9D8B030D-6E8A-4147-A177-3AD203B41FA5}">
                      <a16:colId xmlns:a16="http://schemas.microsoft.com/office/drawing/2014/main" val="1598384593"/>
                    </a:ext>
                  </a:extLst>
                </a:gridCol>
                <a:gridCol w="1329975">
                  <a:extLst>
                    <a:ext uri="{9D8B030D-6E8A-4147-A177-3AD203B41FA5}">
                      <a16:colId xmlns:a16="http://schemas.microsoft.com/office/drawing/2014/main" val="180760724"/>
                    </a:ext>
                  </a:extLst>
                </a:gridCol>
                <a:gridCol w="1406915">
                  <a:extLst>
                    <a:ext uri="{9D8B030D-6E8A-4147-A177-3AD203B41FA5}">
                      <a16:colId xmlns:a16="http://schemas.microsoft.com/office/drawing/2014/main" val="2920672351"/>
                    </a:ext>
                  </a:extLst>
                </a:gridCol>
                <a:gridCol w="1406915">
                  <a:extLst>
                    <a:ext uri="{9D8B030D-6E8A-4147-A177-3AD203B41FA5}">
                      <a16:colId xmlns:a16="http://schemas.microsoft.com/office/drawing/2014/main" val="695112850"/>
                    </a:ext>
                  </a:extLst>
                </a:gridCol>
              </a:tblGrid>
              <a:tr h="1062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092332649"/>
                  </a:ext>
                </a:extLst>
              </a:tr>
              <a:tr h="1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52303"/>
                  </a:ext>
                </a:extLst>
              </a:tr>
              <a:tr h="312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37275202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 ветеранам труда, труженикам тыла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164 527,13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181 750,55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177 967,43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177 967,43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32388663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ветеранам труда Ставропольского края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130 487,00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136 306,60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136 306,60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132 379,43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1514212852"/>
                  </a:ext>
                </a:extLst>
              </a:tr>
              <a:tr h="7679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55 260,20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35 459,09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33 188,19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31 063,32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329116323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</a:rPr>
                        <a:t>Ежемесячная доплата к пенсии граждан ставшими инвалидами при исполнении служебных обязанностей в районах боевых действий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32,55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4251423528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Компенсация расходов на оплату жилого помещения и коммунальных услуг инвалидам, ветеранам и гражданам Чернобыльской АЭС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105 401,36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107 762,39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107 748,52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107 748,52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463829597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реабилитированным лицам и лицам, пострадавшим от политических репрессий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4 688,00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4 643,30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4 643,30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4 643,30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004409484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Предоставление компенсации расходов на уплату взноса на капитальный ремонт общего имущества в многоквартирном доме отдельным категориям граждан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4 485,42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6 000,77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5 995,13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5 995,13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3334986217"/>
                  </a:ext>
                </a:extLst>
              </a:tr>
              <a:tr h="9737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Дополнительные меры социальной поддержки в виде дополнительной компенсации расходов на оплату жилых помещений и коммунальных услуг участникам, инвалидам Великой Отечественной войны и бывшим несовершеннолетним узникам фашизма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1 111,20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762,30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753,00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753,00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0" marR="3650" marT="3650" marB="0" anchor="ctr"/>
                </a:tc>
                <a:extLst>
                  <a:ext uri="{0D108BD9-81ED-4DB2-BD59-A6C34878D82A}">
                    <a16:rowId xmlns:a16="http://schemas.microsoft.com/office/drawing/2014/main" val="208462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44623"/>
            <a:ext cx="6768751" cy="1224137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по первоначальному плану 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tx1"/>
                </a:solidFill>
                <a:effectLst/>
              </a:rPr>
            </a:br>
            <a:br>
              <a:rPr lang="ru-RU" sz="1600" dirty="0">
                <a:solidFill>
                  <a:schemeClr val="accent6"/>
                </a:solidFill>
                <a:effectLst/>
              </a:rPr>
            </a:b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2052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0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DAB902-CFA1-446B-A03D-71F62EB2A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67068"/>
              </p:ext>
            </p:extLst>
          </p:nvPr>
        </p:nvGraphicFramePr>
        <p:xfrm>
          <a:off x="107503" y="2089790"/>
          <a:ext cx="8961808" cy="4651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9882">
                  <a:extLst>
                    <a:ext uri="{9D8B030D-6E8A-4147-A177-3AD203B41FA5}">
                      <a16:colId xmlns:a16="http://schemas.microsoft.com/office/drawing/2014/main" val="712243781"/>
                    </a:ext>
                  </a:extLst>
                </a:gridCol>
                <a:gridCol w="1425355">
                  <a:extLst>
                    <a:ext uri="{9D8B030D-6E8A-4147-A177-3AD203B41FA5}">
                      <a16:colId xmlns:a16="http://schemas.microsoft.com/office/drawing/2014/main" val="765233593"/>
                    </a:ext>
                  </a:extLst>
                </a:gridCol>
                <a:gridCol w="1376990">
                  <a:extLst>
                    <a:ext uri="{9D8B030D-6E8A-4147-A177-3AD203B41FA5}">
                      <a16:colId xmlns:a16="http://schemas.microsoft.com/office/drawing/2014/main" val="218782771"/>
                    </a:ext>
                  </a:extLst>
                </a:gridCol>
                <a:gridCol w="1322933">
                  <a:extLst>
                    <a:ext uri="{9D8B030D-6E8A-4147-A177-3AD203B41FA5}">
                      <a16:colId xmlns:a16="http://schemas.microsoft.com/office/drawing/2014/main" val="2625630375"/>
                    </a:ext>
                  </a:extLst>
                </a:gridCol>
                <a:gridCol w="1456648">
                  <a:extLst>
                    <a:ext uri="{9D8B030D-6E8A-4147-A177-3AD203B41FA5}">
                      <a16:colId xmlns:a16="http://schemas.microsoft.com/office/drawing/2014/main" val="967734517"/>
                    </a:ext>
                  </a:extLst>
                </a:gridCol>
              </a:tblGrid>
              <a:tr h="3771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ремонта жилых помещений участникам (инвалидам) Великой Отечественной войны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2264727559"/>
                  </a:ext>
                </a:extLst>
              </a:tr>
              <a:tr h="6249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Проведение ремонта жилых помещений ветеранов (инвалидов) боевых действий, постоянно проживающих на территории муниципального образования города-курорта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339099111"/>
                  </a:ext>
                </a:extLst>
              </a:tr>
              <a:tr h="5710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(пенсионеры)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1 369,66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1074,50 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1074,50 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1074,50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58674699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Предоставление права бесплатного (льготного)  проезда   в наземном электрическом, пассажирском автобусном транспорте  участникам (инвалидам) ВОВ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201,66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201,66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201,66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201,66 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486347887"/>
                  </a:ext>
                </a:extLst>
              </a:tr>
              <a:tr h="429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Ежемесячная денежная выплата  отдельным категориям  пенсионеров, получающих пенсию через госучреждение - управление пенсионного фонда по г. Пятигорску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4 512,89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4 435,78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3 286,44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1 612,01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243269488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Ежемесячная денежная выплата участникам боев за город Пятигорск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73,39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73,39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4230164664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Единовременная денежная выплата участникам и инвалидам ВОВ; несовершеннолетним узникам концлагерей, гетто и других мест принудительного содержания, созданных фашистами и их союзниками в период второй мировой войны;  лицам, награжденным знаком «Жителю блокадного Ленинграда» ко Дню Победы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275,00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195,00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483262174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Оказание поддержки общественным организациям ветеранов и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1 109,25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1 109,25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3722276619"/>
                  </a:ext>
                </a:extLst>
              </a:tr>
              <a:tr h="1831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Мероприятия  по  перевозке  инвалидов в «Социальном такси»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445536044"/>
                  </a:ext>
                </a:extLst>
              </a:tr>
              <a:tr h="3089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Беспрепятственный доступа инвалидов к информации (обеспечение инвалидов по слуху услугами по сурдопереводу)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253,77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300,64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300,64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extLst>
                  <a:ext uri="{0D108BD9-81ED-4DB2-BD59-A6C34878D82A}">
                    <a16:rowId xmlns:a16="http://schemas.microsoft.com/office/drawing/2014/main" val="1817527497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54" marR="3454" marT="34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474 888,53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479 584,44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472 657,27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464 530,80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93753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2026E2-A843-4144-AC5B-F696CE730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87726"/>
              </p:ext>
            </p:extLst>
          </p:nvPr>
        </p:nvGraphicFramePr>
        <p:xfrm>
          <a:off x="107506" y="1340768"/>
          <a:ext cx="8928991" cy="749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6669">
                  <a:extLst>
                    <a:ext uri="{9D8B030D-6E8A-4147-A177-3AD203B41FA5}">
                      <a16:colId xmlns:a16="http://schemas.microsoft.com/office/drawing/2014/main" val="2312093467"/>
                    </a:ext>
                  </a:extLst>
                </a:gridCol>
                <a:gridCol w="1350587">
                  <a:extLst>
                    <a:ext uri="{9D8B030D-6E8A-4147-A177-3AD203B41FA5}">
                      <a16:colId xmlns:a16="http://schemas.microsoft.com/office/drawing/2014/main" val="2672168572"/>
                    </a:ext>
                  </a:extLst>
                </a:gridCol>
                <a:gridCol w="1351777">
                  <a:extLst>
                    <a:ext uri="{9D8B030D-6E8A-4147-A177-3AD203B41FA5}">
                      <a16:colId xmlns:a16="http://schemas.microsoft.com/office/drawing/2014/main" val="267351017"/>
                    </a:ext>
                  </a:extLst>
                </a:gridCol>
                <a:gridCol w="1429979">
                  <a:extLst>
                    <a:ext uri="{9D8B030D-6E8A-4147-A177-3AD203B41FA5}">
                      <a16:colId xmlns:a16="http://schemas.microsoft.com/office/drawing/2014/main" val="1077987400"/>
                    </a:ext>
                  </a:extLst>
                </a:gridCol>
                <a:gridCol w="1429979">
                  <a:extLst>
                    <a:ext uri="{9D8B030D-6E8A-4147-A177-3AD203B41FA5}">
                      <a16:colId xmlns:a16="http://schemas.microsoft.com/office/drawing/2014/main" val="4052280492"/>
                    </a:ext>
                  </a:extLst>
                </a:gridCol>
              </a:tblGrid>
              <a:tr h="18358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50" u="none" strike="noStrike" dirty="0" err="1">
                          <a:effectLst/>
                        </a:rPr>
                        <a:t>тыс.руб</a:t>
                      </a:r>
                      <a:r>
                        <a:rPr lang="ru-RU" sz="1050" u="none" strike="noStrike" dirty="0">
                          <a:effectLst/>
                        </a:rPr>
                        <a:t>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420986005"/>
                  </a:ext>
                </a:extLst>
              </a:tr>
              <a:tr h="183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68241"/>
                  </a:ext>
                </a:extLst>
              </a:tr>
              <a:tr h="381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25221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129740"/>
            <a:ext cx="5832648" cy="1322032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в 2023 г., 2024 г.,2025 г., 2026 г.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superuser\Desktop\СЛАЙДЫ!!!!!!!\не удалять графики для слайдов\картинки\bQoHE2b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33514"/>
            <a:ext cx="1728192" cy="153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117C4E2-556C-4FF9-B506-837CB177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81088"/>
              </p:ext>
            </p:extLst>
          </p:nvPr>
        </p:nvGraphicFramePr>
        <p:xfrm>
          <a:off x="251520" y="1670487"/>
          <a:ext cx="8784975" cy="5008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5259">
                  <a:extLst>
                    <a:ext uri="{9D8B030D-6E8A-4147-A177-3AD203B41FA5}">
                      <a16:colId xmlns:a16="http://schemas.microsoft.com/office/drawing/2014/main" val="3922896683"/>
                    </a:ext>
                  </a:extLst>
                </a:gridCol>
                <a:gridCol w="1601031">
                  <a:extLst>
                    <a:ext uri="{9D8B030D-6E8A-4147-A177-3AD203B41FA5}">
                      <a16:colId xmlns:a16="http://schemas.microsoft.com/office/drawing/2014/main" val="2617117244"/>
                    </a:ext>
                  </a:extLst>
                </a:gridCol>
                <a:gridCol w="1604482">
                  <a:extLst>
                    <a:ext uri="{9D8B030D-6E8A-4147-A177-3AD203B41FA5}">
                      <a16:colId xmlns:a16="http://schemas.microsoft.com/office/drawing/2014/main" val="1965100403"/>
                    </a:ext>
                  </a:extLst>
                </a:gridCol>
                <a:gridCol w="1545825">
                  <a:extLst>
                    <a:ext uri="{9D8B030D-6E8A-4147-A177-3AD203B41FA5}">
                      <a16:colId xmlns:a16="http://schemas.microsoft.com/office/drawing/2014/main" val="1950189604"/>
                    </a:ext>
                  </a:extLst>
                </a:gridCol>
                <a:gridCol w="1228378">
                  <a:extLst>
                    <a:ext uri="{9D8B030D-6E8A-4147-A177-3AD203B41FA5}">
                      <a16:colId xmlns:a16="http://schemas.microsoft.com/office/drawing/2014/main" val="1535795763"/>
                    </a:ext>
                  </a:extLst>
                </a:gridCol>
              </a:tblGrid>
              <a:tr h="2124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880369067"/>
                  </a:ext>
                </a:extLst>
              </a:tr>
              <a:tr h="146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40347"/>
                  </a:ext>
                </a:extLst>
              </a:tr>
              <a:tr h="33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:a16="http://schemas.microsoft.com/office/drawing/2014/main" val="1872979890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Ежегодная денежная выплата гражданам, награжденным знаком «Почетный донор СССР», «Почетный донор России»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7 583,94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8 114,64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8 438,37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8 438,81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485872166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Предоставление государственной социальной помощи малоимущим семьям, малоимущим одиноко проживающим гражданам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4 375,19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4 253,28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4 253,28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4 253,28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599508850"/>
                  </a:ext>
                </a:extLst>
              </a:tr>
              <a:tr h="335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Субсидия на оплату жилого помещения и коммунальных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53 632,60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45 647,65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45 099,80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45 099,80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363779903"/>
                  </a:ext>
                </a:extLst>
              </a:tr>
              <a:tr h="7764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(малоимущие)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97,16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69,08 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3939634192"/>
                  </a:ext>
                </a:extLst>
              </a:tr>
              <a:tr h="9276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Предоставление мер социальной поддержки по оплате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2 501,64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2994,57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3087,70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 3087,70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4236057674"/>
                  </a:ext>
                </a:extLst>
              </a:tr>
              <a:tr h="4505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42 545,44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60 826,62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63 753,37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63 753,37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286611415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Выплата социального пособия на погребение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1 031,17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1 053,96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1 053,96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1 053,96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3844257578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Гарантированный перечнь услуг на погребение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2 024,90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1000,00 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extLst>
                  <a:ext uri="{0D108BD9-81ED-4DB2-BD59-A6C34878D82A}">
                    <a16:rowId xmlns:a16="http://schemas.microsoft.com/office/drawing/2014/main" val="1201535062"/>
                  </a:ext>
                </a:extLst>
              </a:tr>
              <a:tr h="24578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23" marR="2923" marT="29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113 792,04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120 896,15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122 598,78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122 599,22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44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17754"/>
              </p:ext>
            </p:extLst>
          </p:nvPr>
        </p:nvGraphicFramePr>
        <p:xfrm>
          <a:off x="1043608" y="620688"/>
          <a:ext cx="7978032" cy="60486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56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иных муниципальных программ города-курорта Пятигорска  по первоначальному плану на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планируемых к достижению в 2024 году целевых индикаторов  и показателей муниципальных программ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образования»,  планируемых для достижения цели муниципальной программы 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«Социальная поддержка населения»,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75332098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«Молодежная политика»,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42-43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«Сохранение и развитие культуры»,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«Безопасный Пятигорск»,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«Управление финансами»,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«Управление имуществом»,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транспортной системы и обеспечение безопасности дорожного движения»,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цели муниципальной программы в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цели муниципальной программы в 2024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расходной части бюджета в разрезе непрограммных расходов бюджета города-курорта Пятигорска  по первоначальному плану на 2023, 2024, 2025, 2026 гг.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долговой нагрузки бюджета города-курорта Пятигорска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Сравнительная информация о доле собственных доходов (налоговых и неналоговых доходов) местных бюджетов на душу населения по отдельным городам Ставропольского края по первоначальному  плану на 2024 г.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за 2022 год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Глоссарий</a:t>
                      </a: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Контактная информация МУ «Финансовое управление администрации г.Пятигорска»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20" marR="1412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14120" marR="1412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51282" y="40466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Дорожный фонд города-курорта Пятигорска по первоначальному плану за счет собственных </a:t>
            </a:r>
          </a:p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доходов на 2023 год, 2024 год (</a:t>
            </a:r>
            <a:r>
              <a:rPr lang="ru-RU" alt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млн. руб.)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205852"/>
            <a:ext cx="408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21410">
            <a:off x="496195" y="3318489"/>
            <a:ext cx="425438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000" b="1" dirty="0" err="1">
                <a:solidFill>
                  <a:srgbClr val="002060"/>
                </a:solidFill>
              </a:rPr>
              <a:t>инжекторных</a:t>
            </a:r>
            <a:r>
              <a:rPr lang="ru-RU" sz="1000" b="1" dirty="0">
                <a:solidFill>
                  <a:srgbClr val="002060"/>
                </a:solidFill>
              </a:rPr>
              <a:t>) двигателей, производимые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572767" y="2622052"/>
            <a:ext cx="42919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Государственная пошлина за выдачу специального разрешения на движение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15" name="TextBox 14"/>
          <p:cNvSpPr txBox="1"/>
          <p:nvPr/>
        </p:nvSpPr>
        <p:spPr>
          <a:xfrm rot="321410">
            <a:off x="633004" y="1844628"/>
            <a:ext cx="429190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Денежные взыскания (штрафы), поступающие в счет погашения задолженности, образовавшейся до 01 января 2020 года (доходы направленные на формирование муниципального дорожного фонда)</a:t>
            </a:r>
          </a:p>
        </p:txBody>
      </p:sp>
      <p:sp>
        <p:nvSpPr>
          <p:cNvPr id="18" name="TextBox 17"/>
          <p:cNvSpPr txBox="1"/>
          <p:nvPr/>
        </p:nvSpPr>
        <p:spPr>
          <a:xfrm rot="300000">
            <a:off x="4745391" y="4831879"/>
            <a:ext cx="40322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Строительство и реконструкция улично-дорожной сети </a:t>
            </a:r>
          </a:p>
        </p:txBody>
      </p:sp>
      <p:sp>
        <p:nvSpPr>
          <p:cNvPr id="19" name="TextBox 18"/>
          <p:cNvSpPr txBox="1"/>
          <p:nvPr/>
        </p:nvSpPr>
        <p:spPr>
          <a:xfrm rot="321410">
            <a:off x="4817984" y="4300401"/>
            <a:ext cx="4074694" cy="4590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 и содержание автомобильных дорог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0142" y="3579125"/>
            <a:ext cx="4053939" cy="668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Ремонт, сооружение, восстановление и содержание ливневых канализаций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841183" y="2877350"/>
            <a:ext cx="41118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Диагностика, обследование и паспортизация улично-дорожной сети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4950722" y="2343860"/>
            <a:ext cx="405045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Повышение безопасности дорожного движения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319358">
            <a:off x="905415" y="5639081"/>
            <a:ext cx="28101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Доходы</a:t>
            </a:r>
            <a:r>
              <a:rPr lang="ru-RU" sz="1600" b="1" dirty="0">
                <a:solidFill>
                  <a:srgbClr val="212745"/>
                </a:solidFill>
              </a:rPr>
              <a:t> дорожного фонда  2023 год -24,6</a:t>
            </a:r>
          </a:p>
          <a:p>
            <a:pPr algn="ctr"/>
            <a:r>
              <a:rPr lang="ru-RU" sz="1600" b="1" dirty="0">
                <a:solidFill>
                  <a:srgbClr val="212745"/>
                </a:solidFill>
              </a:rPr>
              <a:t>2024 год -25,7</a:t>
            </a:r>
          </a:p>
        </p:txBody>
      </p:sp>
      <p:sp>
        <p:nvSpPr>
          <p:cNvPr id="25" name="TextBox 24"/>
          <p:cNvSpPr txBox="1"/>
          <p:nvPr/>
        </p:nvSpPr>
        <p:spPr>
          <a:xfrm rot="275781">
            <a:off x="5243456" y="1362584"/>
            <a:ext cx="313038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Направления расходования </a:t>
            </a:r>
          </a:p>
          <a:p>
            <a:r>
              <a:rPr lang="ru-RU" sz="1600" dirty="0"/>
              <a:t>2023 год – 99,6</a:t>
            </a:r>
          </a:p>
          <a:p>
            <a:r>
              <a:rPr lang="ru-RU" sz="1600" dirty="0"/>
              <a:t>2024 год – 106</a:t>
            </a:r>
            <a:r>
              <a:rPr lang="en-US" sz="1600" dirty="0"/>
              <a:t>,</a:t>
            </a:r>
            <a:r>
              <a:rPr lang="ru-RU" sz="1600" dirty="0"/>
              <a:t>4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4236795" y="5387862"/>
            <a:ext cx="821851" cy="620688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300000">
            <a:off x="295057" y="5162512"/>
            <a:ext cx="8660796" cy="2276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00000">
            <a:off x="4805594" y="1413207"/>
            <a:ext cx="113112" cy="3866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1100000">
            <a:off x="874333" y="5194194"/>
            <a:ext cx="3024336" cy="164239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Picture 5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18" y="83300"/>
            <a:ext cx="1333537" cy="13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гнутая вправо стрелка 28"/>
          <p:cNvSpPr/>
          <p:nvPr/>
        </p:nvSpPr>
        <p:spPr>
          <a:xfrm>
            <a:off x="8412596" y="1613422"/>
            <a:ext cx="507495" cy="964854"/>
          </a:xfrm>
          <a:prstGeom prst="curved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9648239">
            <a:off x="125927" y="4183554"/>
            <a:ext cx="500463" cy="1874237"/>
          </a:xfrm>
          <a:prstGeom prst="curvedLeftArrow">
            <a:avLst>
              <a:gd name="adj1" fmla="val 25000"/>
              <a:gd name="adj2" fmla="val 48945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21410">
            <a:off x="403910" y="4158227"/>
            <a:ext cx="42814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Возмещение убытков, причиненных уклонением от заключения муниципального контракта, финансируемого за счет средств муниципального дорожного фонда</a:t>
            </a:r>
          </a:p>
        </p:txBody>
      </p:sp>
      <p:pic>
        <p:nvPicPr>
          <p:cNvPr id="2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29A88E-79CF-4E4A-BD8F-06D1C5D33236}"/>
              </a:ext>
            </a:extLst>
          </p:cNvPr>
          <p:cNvSpPr txBox="1"/>
          <p:nvPr/>
        </p:nvSpPr>
        <p:spPr>
          <a:xfrm rot="321410">
            <a:off x="709509" y="1362838"/>
            <a:ext cx="42097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Штрафы за нарушение правил движения тяжеловесного и (или) крупногабаритного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60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255" y="188640"/>
            <a:ext cx="7774138" cy="136815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Источники расходов дорожного фонда города-курорта Пятигорска по первоначальному плану </a:t>
            </a:r>
            <a:b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2023-2026гг. (млн.руб.)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5290152"/>
              </p:ext>
            </p:extLst>
          </p:nvPr>
        </p:nvGraphicFramePr>
        <p:xfrm>
          <a:off x="508046" y="1340768"/>
          <a:ext cx="788037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1526"/>
            <a:ext cx="2784633" cy="27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611560" y="1314336"/>
          <a:ext cx="8208911" cy="348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11089"/>
            <a:ext cx="669674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/>
              <a:t>Сведения об общественно значимых проектах в городе- курорте Пятигорске в области экологии и охраны окружающей среды.</a:t>
            </a:r>
          </a:p>
          <a:p>
            <a:pPr algn="ctr"/>
            <a:r>
              <a:rPr lang="ru-RU" kern="0" dirty="0"/>
              <a:t>(млн.руб.)                                                                                                                                                   </a:t>
            </a:r>
          </a:p>
          <a:p>
            <a:pPr algn="ctr"/>
            <a:endParaRPr lang="ru-RU" b="1" kern="0" dirty="0"/>
          </a:p>
          <a:p>
            <a:pPr algn="ctr"/>
            <a:endParaRPr lang="ru-RU" sz="1100" b="1" dirty="0">
              <a:solidFill>
                <a:schemeClr val="accent6"/>
              </a:solidFill>
            </a:endParaRP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85548-B54E-412A-8304-E8983FA55C90}"/>
              </a:ext>
            </a:extLst>
          </p:cNvPr>
          <p:cNvSpPr/>
          <p:nvPr/>
        </p:nvSpPr>
        <p:spPr>
          <a:xfrm>
            <a:off x="755577" y="4957801"/>
            <a:ext cx="61286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В рамках реализации регионального проекта «Чистая страна» осуществляются  мероприятия по  ликвидации несанкционированных свалок в границах городов и наиболее опасных объектов накопленного экологического вреда окружающей среде. Рекультивация полигона ТБО в городе-курорте Пятигорске по ул. Маршала Жукова. Общая сумма финансирования 921,84 млн. руб. В 2022 году – 158,03 млн.руб. Плановые показатели в 2023 году – 420,83 млн.руб., в 2024 году – 342,98 млн. руб. </a:t>
            </a:r>
          </a:p>
        </p:txBody>
      </p:sp>
      <p:pic>
        <p:nvPicPr>
          <p:cNvPr id="31" name="Рисунок 30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5CEC48CE-A5B8-48DE-9FB2-D7ABDF9209F7}"/>
              </a:ext>
            </a:extLst>
          </p:cNvPr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7" l="0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64" y="4990913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C955ECB6-5988-48BA-B8EE-749979B7865F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6" y="5521388"/>
            <a:ext cx="1791057" cy="13551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450417" y="1168006"/>
          <a:ext cx="6066938" cy="37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0838" y="231078"/>
            <a:ext cx="7831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/>
              <a:t>Сведения об общественно значимых проектах в городе-курорте Пятигорске в области дорожного хозяйства. </a:t>
            </a:r>
          </a:p>
          <a:p>
            <a:pPr algn="ctr"/>
            <a:r>
              <a:rPr lang="ru-RU" sz="1600" kern="0" dirty="0"/>
              <a:t>(</a:t>
            </a:r>
            <a:r>
              <a:rPr lang="ru-RU" sz="1600" kern="0" dirty="0" err="1"/>
              <a:t>млн.руб</a:t>
            </a:r>
            <a:r>
              <a:rPr lang="ru-RU" sz="1600" kern="0" dirty="0"/>
              <a:t>.)</a:t>
            </a:r>
            <a:r>
              <a:rPr lang="ru-RU" sz="1050" dirty="0"/>
              <a:t>         </a:t>
            </a:r>
            <a:r>
              <a:rPr lang="ru-RU" sz="1050" dirty="0">
                <a:solidFill>
                  <a:schemeClr val="accent6"/>
                </a:solidFill>
              </a:rPr>
              <a:t>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BD712B-75F3-4DE6-983E-5B48B400319F}"/>
              </a:ext>
            </a:extLst>
          </p:cNvPr>
          <p:cNvSpPr/>
          <p:nvPr/>
        </p:nvSpPr>
        <p:spPr>
          <a:xfrm>
            <a:off x="450417" y="48983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Реконструкция Бештаугорского шоссе от ПК 8 до границы Предгорного района и города Лермонтова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– 3 980,42 млн.руб. В 2022 году – 52,00 млн. руб. (ПСД). Плановые показатели  в 2023 году – 52,95 млн. руб., в  2024 году – 223,03 млн.руб., в 2025 году – 3 652,44 млн.руб. Планируемый ввод в эксплуатацию – 2025 год.</a:t>
            </a:r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A14A8F-B53A-4F7A-A2A9-5792D656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176" y="3899868"/>
            <a:ext cx="2898586" cy="2121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>
                <a:solidFill>
                  <a:srgbClr val="00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Реконструкция моста через р. Подкумок на просп. Советской Армии города-курорта Пятигорска. Общая сумма финансирования – 835,57 млн. руб. Планируемые показатели в 2024 году – 835,57 млн. руб. Планируемый ввод в эксплуатацию – 2024 год.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A42C845-F657-422F-B44F-DDCBAA8D9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717952"/>
              </p:ext>
            </p:extLst>
          </p:nvPr>
        </p:nvGraphicFramePr>
        <p:xfrm>
          <a:off x="6245413" y="1496894"/>
          <a:ext cx="254255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4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AEE48A2-BEA8-4463-BA05-E658B8D21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975145"/>
              </p:ext>
            </p:extLst>
          </p:nvPr>
        </p:nvGraphicFramePr>
        <p:xfrm>
          <a:off x="3892771" y="-99392"/>
          <a:ext cx="4581449" cy="629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6790" y="-2620"/>
            <a:ext cx="8247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prstClr val="black"/>
                </a:solidFill>
              </a:rPr>
              <a:t>Сведения об общественно значимом проекте в городе-курорте Пятигорске «Создание новых мест в общеобразовательных организациях в связи с ростом числа обучающихся, вызванным демографическим фактором. Строительство общеобразовательной школы на 1550 мест (5-6 </a:t>
            </a:r>
            <a:r>
              <a:rPr lang="ru-RU" sz="1600" b="1" kern="0" dirty="0" err="1">
                <a:solidFill>
                  <a:prstClr val="black"/>
                </a:solidFill>
              </a:rPr>
              <a:t>мкр</a:t>
            </a:r>
            <a:r>
              <a:rPr lang="ru-RU" sz="1600" b="1" kern="0" dirty="0">
                <a:solidFill>
                  <a:prstClr val="black"/>
                </a:solidFill>
              </a:rPr>
              <a:t>.) в  г. Пятигорске»</a:t>
            </a:r>
          </a:p>
          <a:p>
            <a:pPr algn="ctr"/>
            <a:r>
              <a:rPr lang="ru-RU" sz="1600" b="1" kern="0" dirty="0">
                <a:solidFill>
                  <a:prstClr val="black"/>
                </a:solidFill>
              </a:rPr>
              <a:t>(в млн.руб.)</a:t>
            </a:r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BE2A3-48D8-4FE4-8C63-5ECA727948D8}"/>
              </a:ext>
            </a:extLst>
          </p:cNvPr>
          <p:cNvSpPr/>
          <p:nvPr/>
        </p:nvSpPr>
        <p:spPr>
          <a:xfrm>
            <a:off x="464971" y="4380153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8" name="Рисунок 7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F74596CD-92F7-41EF-813E-B66252E0FB9C}"/>
              </a:ext>
            </a:extLst>
          </p:cNvPr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8" y="4354455"/>
            <a:ext cx="2736304" cy="2029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E6C130-3A76-407A-BDF3-594A7272EF49}"/>
              </a:ext>
            </a:extLst>
          </p:cNvPr>
          <p:cNvSpPr/>
          <p:nvPr/>
        </p:nvSpPr>
        <p:spPr>
          <a:xfrm>
            <a:off x="461793" y="2477847"/>
            <a:ext cx="32941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1 703,6 млн. руб.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Плановые показатели в 2023 году – 173,2млн. рублей,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2024 году – 1 530,4 млн. рублей.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ввод в эксплуатацию - 2024 год. </a:t>
            </a:r>
          </a:p>
          <a:p>
            <a:pPr algn="ctr"/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A847A-B5D6-41B2-900D-F47CA47D5D69}"/>
              </a:ext>
            </a:extLst>
          </p:cNvPr>
          <p:cNvSpPr/>
          <p:nvPr/>
        </p:nvSpPr>
        <p:spPr>
          <a:xfrm>
            <a:off x="6876256" y="5661248"/>
            <a:ext cx="103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88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1" y="0"/>
            <a:ext cx="8210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/>
              <a:t>Сведения об общественно значимом проекте в городе-курорте Пятигорске «Реконструкция благоустройства «Парка Победы» 2-я очередь в районе Новопятигорского озера г. Пятигорск»</a:t>
            </a:r>
          </a:p>
          <a:p>
            <a:pPr algn="ctr"/>
            <a:r>
              <a:rPr lang="ru-RU" b="1" kern="0" dirty="0"/>
              <a:t> (в млн.руб.)</a:t>
            </a:r>
            <a:r>
              <a:rPr lang="ru-RU" sz="1100" b="1" dirty="0"/>
              <a:t>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BE2A3-48D8-4FE4-8C63-5ECA727948D8}"/>
              </a:ext>
            </a:extLst>
          </p:cNvPr>
          <p:cNvSpPr/>
          <p:nvPr/>
        </p:nvSpPr>
        <p:spPr>
          <a:xfrm>
            <a:off x="464971" y="4380153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A0295-72C3-4D3D-BAF4-8AF4BED8F00A}"/>
              </a:ext>
            </a:extLst>
          </p:cNvPr>
          <p:cNvSpPr/>
          <p:nvPr/>
        </p:nvSpPr>
        <p:spPr>
          <a:xfrm>
            <a:off x="443275" y="4795897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проекта 388,81 млн. руб. Реализация проекта: 2023-2026 годы.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Плановые показатели: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2023 год – 63,5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 – 136,86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2025 год – 170,8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 – 27,94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ввод в эксплуатацию – 2026 год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400" dirty="0"/>
          </a:p>
        </p:txBody>
      </p:sp>
      <p:pic>
        <p:nvPicPr>
          <p:cNvPr id="8" name="Рисунок 7" descr="https://st.depositphotos.com/1064545/1382/i/950/depositphotos_13828263-stock-photo-3d-business-white-economy-bar.jpg">
            <a:extLst>
              <a:ext uri="{FF2B5EF4-FFF2-40B4-BE49-F238E27FC236}">
                <a16:creationId xmlns:a16="http://schemas.microsoft.com/office/drawing/2014/main" id="{F74596CD-92F7-41EF-813E-B66252E0FB9C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5897"/>
            <a:ext cx="2583050" cy="2062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B52C83-7EB3-4F6C-AA2F-6F530F85F206}"/>
              </a:ext>
            </a:extLst>
          </p:cNvPr>
          <p:cNvSpPr/>
          <p:nvPr/>
        </p:nvSpPr>
        <p:spPr>
          <a:xfrm>
            <a:off x="6300192" y="4232986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</a:t>
            </a:r>
            <a:endParaRPr lang="ru-RU" sz="1400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A70484B-C898-4B0D-9237-C6FE5C2FDE93}"/>
              </a:ext>
            </a:extLst>
          </p:cNvPr>
          <p:cNvGraphicFramePr/>
          <p:nvPr>
            <p:extLst/>
          </p:nvPr>
        </p:nvGraphicFramePr>
        <p:xfrm>
          <a:off x="965929" y="1344814"/>
          <a:ext cx="8031973" cy="33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255076"/>
            <a:ext cx="129856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superuser\Desktop\СЛАЙДЫ!!!!!!!\Новая папка\Картинки для бюджета\202-2023836_business-png-transparent-free-images-business-clipart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3648835"/>
            <a:ext cx="4370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124232" y="-27384"/>
            <a:ext cx="7916804" cy="9087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50" dirty="0">
                <a:solidFill>
                  <a:schemeClr val="tx1"/>
                </a:solidFill>
                <a:effectLst/>
              </a:rPr>
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28440"/>
              </p:ext>
            </p:extLst>
          </p:nvPr>
        </p:nvGraphicFramePr>
        <p:xfrm>
          <a:off x="487559" y="712059"/>
          <a:ext cx="8607683" cy="589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26496" y="712059"/>
            <a:ext cx="1186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(млн.руб.)</a:t>
            </a:r>
          </a:p>
        </p:txBody>
      </p:sp>
      <p:pic>
        <p:nvPicPr>
          <p:cNvPr id="18" name="Picture 4" descr="C:\Users\superuser\Desktop\СЛАЙДЫ!!!!!!!\Новая папка\Картинки для бюджета\kissclipart-security-icon-clipart-computer-security-computer-i-b4e5b97b5fda47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8" y="2252872"/>
            <a:ext cx="446840" cy="47450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superuser\Desktop\СЛАЙДЫ!!!!!!!\Новая папка\Картинки для бюджета\fav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9" y="4293096"/>
            <a:ext cx="819695" cy="8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superuser\Desktop\СЛАЙДЫ!!!!!!!\Новая папка\Картинки для бюджета\gol310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30" y="1454105"/>
            <a:ext cx="794214" cy="4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superuser\Desktop\СЛАЙДЫ!!!!!!!\Новая папка\Картинки для бюджета\s1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8" y="2924944"/>
            <a:ext cx="565383" cy="6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superuser\Desktop\СЛАЙДЫ!!!!!!!\Новая папка\Картинки для бюджета\sm.as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50" y="5283278"/>
            <a:ext cx="755184" cy="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135667" y="44624"/>
            <a:ext cx="791680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расходной части бюджета в разрезе иных муниципальных программ города-курорта Пятигорска  по первоначальному плану на  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396510"/>
              </p:ext>
            </p:extLst>
          </p:nvPr>
        </p:nvGraphicFramePr>
        <p:xfrm>
          <a:off x="118359" y="413865"/>
          <a:ext cx="8568952" cy="660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68344" y="668979"/>
            <a:ext cx="1186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(млн.руб.)</a:t>
            </a:r>
          </a:p>
        </p:txBody>
      </p:sp>
      <p:pic>
        <p:nvPicPr>
          <p:cNvPr id="16" name="Picture 2" descr="C:\Users\superuser\Desktop\СЛАЙДЫ!!!!!!!\Новая папка\Картинки для бюджета\программы\1ed95b2bbdada1557e145e7ae663f1a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" y="1275960"/>
            <a:ext cx="836963" cy="4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uperuser\Desktop\СЛАЙДЫ!!!!!!!\Новая папка\Картинки для бюджета\Dengiest_830_13431769-829x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" y="3717032"/>
            <a:ext cx="782898" cy="4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superuser\Desktop\СЛАЙДЫ!!!!!!!\Новая папка\Картинки для бюджета\жкх3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5949280"/>
            <a:ext cx="513962" cy="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" y="4437112"/>
            <a:ext cx="520610" cy="5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superuser\Desktop\СЛАЙДЫ!!!!!!!\Новая папка\Картинки для бюджета\04_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" y="2708920"/>
            <a:ext cx="465588" cy="4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superuser\Desktop\СЛАЙДЫ!!!!!!!\Новая папка\Картинки для бюджета\284a8780-4a96-4167-beae-80cb69c70c1dimage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1" y="1519828"/>
            <a:ext cx="559109" cy="5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superuser\Desktop\СЛАЙДЫ!!!!!!!\Новая папка\Картинки для бюджета\ori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1" y="5157192"/>
            <a:ext cx="722276" cy="5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3766" y="862411"/>
            <a:ext cx="835292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Бюджетные ассигнования на 2024 год и плановый период 2025 и 2026 годов сформированы в рамках </a:t>
            </a:r>
            <a:r>
              <a:rPr lang="ru-RU" sz="1600" b="1" i="1" dirty="0">
                <a:solidFill>
                  <a:schemeClr val="tx1"/>
                </a:solidFill>
              </a:rPr>
              <a:t>14 муниципальных программ </a:t>
            </a:r>
            <a:r>
              <a:rPr lang="ru-RU" sz="1600" i="1" dirty="0">
                <a:solidFill>
                  <a:schemeClr val="tx1"/>
                </a:solidFill>
              </a:rPr>
              <a:t>города-курорта Пятигорска и направлений деятельности, не входящих в муниципальные программы города-курорта Пятигорска.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4232" y="116632"/>
            <a:ext cx="7916804" cy="5523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планируемых к достижению в 2024  году целевых индикаторах и показателях муниципальных программ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33766" y="2466840"/>
            <a:ext cx="7840148" cy="4099154"/>
            <a:chOff x="741967" y="2991490"/>
            <a:chExt cx="7793119" cy="41451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27585" y="2991490"/>
              <a:ext cx="725268" cy="381642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7584" y="6807914"/>
              <a:ext cx="725269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967" y="4647842"/>
              <a:ext cx="930950" cy="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8 250,53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4" y="6799733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32,91</a:t>
              </a:r>
            </a:p>
          </p:txBody>
        </p:sp>
        <p:pic>
          <p:nvPicPr>
            <p:cNvPr id="1026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6767264"/>
              <a:ext cx="2348618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59452" y="6429739"/>
              <a:ext cx="2193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Непрограммные расходы</a:t>
              </a:r>
            </a:p>
          </p:txBody>
        </p:sp>
        <p:pic>
          <p:nvPicPr>
            <p:cNvPr id="18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4392070"/>
              <a:ext cx="2341533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224802" y="3653406"/>
              <a:ext cx="2448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Расходы в рамках 14 муниципальных программ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45744" y="3156150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75900" y="4587779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45744" y="6568239"/>
              <a:ext cx="2664296" cy="5683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r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6774" y="6620889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Планируется направить на обеспечение деятельности ОМСУ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3442" y="3313240"/>
              <a:ext cx="25418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Достижение </a:t>
              </a:r>
              <a:r>
                <a:rPr lang="ru-RU" sz="1400" dirty="0"/>
                <a:t>целей</a:t>
              </a:r>
              <a:r>
                <a:rPr lang="ru-RU" sz="1400" dirty="0">
                  <a:solidFill>
                    <a:srgbClr val="C00000"/>
                  </a:solidFill>
                </a:rPr>
                <a:t> </a:t>
              </a:r>
              <a:r>
                <a:rPr lang="ru-RU" sz="1200" dirty="0"/>
                <a:t>муниципальных программ планируется за счет выполнения </a:t>
              </a:r>
              <a:r>
                <a:rPr lang="ru-RU" sz="1400" dirty="0"/>
                <a:t>74 индикаторов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4359" y="4848829"/>
              <a:ext cx="2541896" cy="71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Решение </a:t>
              </a:r>
              <a:r>
                <a:rPr lang="ru-RU" sz="1400" dirty="0"/>
                <a:t>задач</a:t>
              </a:r>
              <a:r>
                <a:rPr lang="ru-RU" sz="1400" dirty="0">
                  <a:solidFill>
                    <a:srgbClr val="C00000"/>
                  </a:solidFill>
                </a:rPr>
                <a:t> </a:t>
              </a:r>
              <a:r>
                <a:rPr lang="ru-RU" sz="1200" dirty="0"/>
                <a:t>подпрограмм планируется за счет выполнения </a:t>
              </a:r>
              <a:r>
                <a:rPr lang="ru-RU" sz="1400" dirty="0"/>
                <a:t>296 показателей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612287" y="3191575"/>
              <a:ext cx="725268" cy="364358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12286" y="6852417"/>
              <a:ext cx="725269" cy="23534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1398" y="4803400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8 109,91</a:t>
              </a:r>
            </a:p>
            <a:p>
              <a:endParaRPr lang="ru-RU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7646" y="6791552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31,31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396988" y="3356846"/>
              <a:ext cx="725268" cy="34783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96988" y="6851720"/>
              <a:ext cx="725269" cy="22786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0394" y="5037256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4 254,48</a:t>
              </a:r>
            </a:p>
            <a:p>
              <a:endParaRPr lang="ru-RU" sz="1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62348" y="6783371"/>
              <a:ext cx="719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48,00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0226" y="6581001"/>
            <a:ext cx="110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млн.руб.</a:t>
            </a:r>
          </a:p>
        </p:txBody>
      </p:sp>
      <p:pic>
        <p:nvPicPr>
          <p:cNvPr id="2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33766" y="2189841"/>
            <a:ext cx="93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2024 год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9329" y="2395931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2025 год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56084" y="2564084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31801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2300"/>
              </p:ext>
            </p:extLst>
          </p:nvPr>
        </p:nvGraphicFramePr>
        <p:xfrm>
          <a:off x="202562" y="1228315"/>
          <a:ext cx="5161526" cy="28786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120">
                  <a:extLst>
                    <a:ext uri="{9D8B030D-6E8A-4147-A177-3AD203B41FA5}">
                      <a16:colId xmlns:a16="http://schemas.microsoft.com/office/drawing/2014/main" val="393768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29922793"/>
                    </a:ext>
                  </a:extLst>
                </a:gridCol>
                <a:gridCol w="518351">
                  <a:extLst>
                    <a:ext uri="{9D8B030D-6E8A-4147-A177-3AD203B41FA5}">
                      <a16:colId xmlns:a16="http://schemas.microsoft.com/office/drawing/2014/main" val="3069960683"/>
                    </a:ext>
                  </a:extLst>
                </a:gridCol>
                <a:gridCol w="550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7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N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2024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2025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2026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1" marR="24241" marT="39881" marB="398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1.1.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численности населения в возрасте 5 - 18 лет, охваченного дошкольным, начальным общим, основным общим, средним общим образованием, в общей численности населения в возрасте 5 - 18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95,1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98183289"/>
                  </a:ext>
                </a:extLst>
              </a:tr>
              <a:tr h="499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1.4.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Удовлетворенность населения города-курорта Пятигорска условиями осуществления образовательной деятельности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1.5.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образования»,  планируемых для достижения целей муниципальной программы  в 2024, 2025, 2026 гг.</a:t>
            </a:r>
          </a:p>
          <a:p>
            <a:pPr marL="182880" indent="0" algn="ctr">
              <a:buNone/>
            </a:pPr>
            <a:endParaRPr lang="ru-RU" sz="16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1" y="2996952"/>
            <a:ext cx="32362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муниципальной программы является муниципальное учреждение «Управление образования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Объем расходов на 2024 год по вышеуказанной программе запланирован </a:t>
            </a:r>
          </a:p>
          <a:p>
            <a:pPr algn="ctr"/>
            <a:r>
              <a:rPr lang="ru-RU" sz="1200" dirty="0"/>
              <a:t>в сумме 3 868 263 058,44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</a:t>
            </a:r>
          </a:p>
          <a:p>
            <a:pPr algn="ctr"/>
            <a:r>
              <a:rPr lang="ru-RU" sz="1200" dirty="0"/>
              <a:t>на 1 601 781 637,39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больше первоначально утвержденного бюджета города на 2023 год.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/>
              <a:t>2 135 432 255,50 руб. ежегодно.</a:t>
            </a:r>
          </a:p>
        </p:txBody>
      </p:sp>
      <p:pic>
        <p:nvPicPr>
          <p:cNvPr id="2050" name="Picture 2" descr="http://school32-krsk.ru/wp-content/uploads/2020/04/2020_04_20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81" y="640355"/>
            <a:ext cx="31225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3992E58-180B-46CE-BB7D-AD133F7AD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52856"/>
              </p:ext>
            </p:extLst>
          </p:nvPr>
        </p:nvGraphicFramePr>
        <p:xfrm>
          <a:off x="202562" y="4106947"/>
          <a:ext cx="5161526" cy="18064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848">
                  <a:extLst>
                    <a:ext uri="{9D8B030D-6E8A-4147-A177-3AD203B41FA5}">
                      <a16:colId xmlns:a16="http://schemas.microsoft.com/office/drawing/2014/main" val="393768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299227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6996068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1.6.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оценки качества знаний в муниципальных общеобразовательных организациях города-курорта Пятигорска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1.7.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83,0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1.8.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педагогических работников образовательных учреждений с высшим образованием в общей численности педагогических работников образовательных учреждений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54,7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700" y="620688"/>
            <a:ext cx="77917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Представляя брошюру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«Бюджет для граждан к решению Думы города Пятигорска № 44-35 РД от</a:t>
            </a:r>
          </a:p>
          <a:p>
            <a:pPr algn="ctr"/>
            <a:r>
              <a:rPr lang="ru-RU" sz="1400" dirty="0"/>
              <a:t>19.12.2022г. «О бюджете города-курорта Пятигорска </a:t>
            </a:r>
          </a:p>
          <a:p>
            <a:pPr algn="ctr"/>
            <a:r>
              <a:rPr lang="ru-RU" sz="1400" dirty="0"/>
              <a:t>на 2024 год и плановый период 2025 и 2026 годов», </a:t>
            </a:r>
          </a:p>
          <a:p>
            <a:r>
              <a:rPr lang="ru-RU" sz="1400" dirty="0"/>
              <a:t>хочется отметить, что формирование бюджета города-курорта Пятигорска на 2024 год и плановый период 2025 и 2026 годов (далее – бюджет города) осуществлялось на фоне активного восстановления экономической активности в стране темпами более динамическими, чем прогнозировалось ранее. </a:t>
            </a:r>
          </a:p>
          <a:p>
            <a:pPr algn="just"/>
            <a:r>
              <a:rPr lang="ru-RU" sz="1400" dirty="0"/>
              <a:t>	При формировании бюджетных проектировок на 2024 год и плановый период 2025 и 2026 годов учитывалась необходимость обеспечения в первоочередном порядке мер, направленных на:</a:t>
            </a:r>
          </a:p>
          <a:p>
            <a:pPr algn="just"/>
            <a:r>
              <a:rPr lang="ru-RU" sz="1400" dirty="0"/>
              <a:t>- концентрацию ресурсов на достижение результатов мероприятий муниципальных программ города-курорта Пятигорска, направленных на достижение соответствующих результатов региональных проектов (программ) в рамках реализации национальных (федеральных) проектов (программ); </a:t>
            </a:r>
          </a:p>
          <a:p>
            <a:pPr algn="just"/>
            <a:r>
              <a:rPr lang="ru-RU" sz="1400" dirty="0"/>
              <a:t>- мобилизацию доходов бюджета города в рамках реализации 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err="1"/>
              <a:t>приоритизацию</a:t>
            </a:r>
            <a:r>
              <a:rPr lang="ru-RU" sz="1400" dirty="0"/>
              <a:t> и повышение эффективности расходования средств бюджета города;</a:t>
            </a:r>
          </a:p>
          <a:p>
            <a:pPr algn="just"/>
            <a:r>
              <a:rPr lang="ru-RU" sz="1400" dirty="0"/>
              <a:t>- обеспечение открытости и прозрачности бюджетного процесса, доступности информации о муниципальных финансах города-курорта Пятигорска;</a:t>
            </a:r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развитие информационных технологий в сфере управления муниципальными финансами с учетом новых требований к качеству финансовой деятельности участников бюджетного процесса города-курорта Пятигорска.</a:t>
            </a:r>
            <a:endParaRPr lang="ru-RU" sz="1400" dirty="0"/>
          </a:p>
          <a:p>
            <a:pPr algn="just"/>
            <a:r>
              <a:rPr lang="x-none" sz="1400" dirty="0"/>
              <a:t>- проведение взвешенной долговой политики, в том числе за счет сохранения объёма муниципального долга на экономически безопасном уровне, а также осуществления муниципальных заимствований в объеме обеспечения сбалансированности бюджета города.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07982"/>
            <a:ext cx="653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Уважаемые жители города-курорта Пятигорска!</a:t>
            </a: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«Социальная поддержка населения», планируемых для достижения целей муниципальной программы в 2024, 2025, 2026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3721" y="2780928"/>
            <a:ext cx="2902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социальной поддержки населения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программы в бюджете города на 2024 год запланированы бюджетные ассигнования в сумме</a:t>
            </a:r>
          </a:p>
          <a:p>
            <a:pPr algn="ctr"/>
            <a:r>
              <a:rPr lang="ru-RU" sz="1200" dirty="0"/>
              <a:t> 860 118 739,94 руб., что </a:t>
            </a:r>
          </a:p>
          <a:p>
            <a:pPr algn="ctr"/>
            <a:r>
              <a:rPr lang="ru-RU" sz="1200" dirty="0"/>
              <a:t>на 250 877 746,06 руб. меньше первоначально утвержденного бюджета на 2023 год.</a:t>
            </a:r>
          </a:p>
          <a:p>
            <a:pPr algn="ctr"/>
            <a:endParaRPr lang="ru-RU" sz="1200" dirty="0">
              <a:effectLst/>
            </a:endParaRPr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814 412 827,56 руб. и 790 024 555,34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соответственно.</a:t>
            </a:r>
            <a:endParaRPr lang="ru-RU" sz="1200" dirty="0">
              <a:effectLst/>
            </a:endParaRPr>
          </a:p>
        </p:txBody>
      </p:sp>
      <p:pic>
        <p:nvPicPr>
          <p:cNvPr id="3074" name="Picture 2" descr="https://www.491school.spb.ru/media/k2/items/cache/457eb5238cd7f28655abc78f62a7027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9" y="526369"/>
            <a:ext cx="2730103" cy="26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E6BFFFB-B703-4513-AAFB-9DA417C3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68920"/>
              </p:ext>
            </p:extLst>
          </p:nvPr>
        </p:nvGraphicFramePr>
        <p:xfrm>
          <a:off x="137757" y="1168568"/>
          <a:ext cx="5995964" cy="53567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3771">
                  <a:extLst>
                    <a:ext uri="{9D8B030D-6E8A-4147-A177-3AD203B41FA5}">
                      <a16:colId xmlns:a16="http://schemas.microsoft.com/office/drawing/2014/main" val="3321455249"/>
                    </a:ext>
                  </a:extLst>
                </a:gridCol>
                <a:gridCol w="2831804">
                  <a:extLst>
                    <a:ext uri="{9D8B030D-6E8A-4147-A177-3AD203B41FA5}">
                      <a16:colId xmlns:a16="http://schemas.microsoft.com/office/drawing/2014/main" val="2440457769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1161083657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872052893"/>
                    </a:ext>
                  </a:extLst>
                </a:gridCol>
                <a:gridCol w="754646">
                  <a:extLst>
                    <a:ext uri="{9D8B030D-6E8A-4147-A177-3AD203B41FA5}">
                      <a16:colId xmlns:a16="http://schemas.microsoft.com/office/drawing/2014/main" val="3271733248"/>
                    </a:ext>
                  </a:extLst>
                </a:gridCol>
                <a:gridCol w="673659">
                  <a:extLst>
                    <a:ext uri="{9D8B030D-6E8A-4147-A177-3AD203B41FA5}">
                      <a16:colId xmlns:a16="http://schemas.microsoft.com/office/drawing/2014/main" val="2034499476"/>
                    </a:ext>
                  </a:extLst>
                </a:gridCol>
              </a:tblGrid>
              <a:tr h="6080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 </a:t>
                      </a:r>
                      <a:r>
                        <a:rPr lang="ru-RU" sz="900" u="none" strike="noStrike" dirty="0">
                          <a:effectLst/>
                        </a:rPr>
                        <a:t>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477180374"/>
                  </a:ext>
                </a:extLst>
              </a:tr>
              <a:tr h="43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2025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1461650976"/>
                  </a:ext>
                </a:extLst>
              </a:tr>
              <a:tr h="35200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I. Цель "Обеспечение надлежащего уровня и качества жизни нуждающихся в социальной поддержке граждан, проживающих на территории города-курорта Пятигорска"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955050864"/>
                  </a:ext>
                </a:extLst>
              </a:tr>
              <a:tr h="105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граждан из числа жителей города-курорта Пятигорска,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Ставропольского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2959122454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граждан из числа жителей города-курорта Пятигорска, которым предоставлены дополнительные меры социальной поддержки в общей численности граждан, обратившихся и имеющих право на их получение в соответствии с нормативно-правовыми актами администрации города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717297181"/>
                  </a:ext>
                </a:extLst>
              </a:tr>
              <a:tr h="526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детей-сирот и детей, оставшихся без попечения родителей, в общей численности детей города-курорта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0,5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0,4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1316810668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Доля муниципальных объектов культуры, образования, физической культуры и спорта, объектов социальной инфраструктуры города-курорта Пятигорск, оборудованных специальными средствами для беспрепятственного доступа к ним инвалидов и других маломобильных групп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45,7</a:t>
                      </a:r>
                      <a:endParaRPr lang="ru-RU" dirty="0"/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:a16="http://schemas.microsoft.com/office/drawing/2014/main" val="338287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85338"/>
              </p:ext>
            </p:extLst>
          </p:nvPr>
        </p:nvGraphicFramePr>
        <p:xfrm>
          <a:off x="150025" y="1188596"/>
          <a:ext cx="5472605" cy="51458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24037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62071243"/>
                    </a:ext>
                  </a:extLst>
                </a:gridCol>
                <a:gridCol w="872929">
                  <a:extLst>
                    <a:ext uri="{9D8B030D-6E8A-4147-A177-3AD203B41FA5}">
                      <a16:colId xmlns:a16="http://schemas.microsoft.com/office/drawing/2014/main" val="2024418591"/>
                    </a:ext>
                  </a:extLst>
                </a:gridCol>
                <a:gridCol w="816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Значение индикатора достижения цели программы </a:t>
                      </a:r>
                      <a:endParaRPr lang="ru-RU"/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59189"/>
                  </a:ext>
                </a:extLst>
              </a:tr>
              <a:tr h="5797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"Создание гармоничного архитектурного облика застройки муниципального образования города-курорта Пятигорска и решение жилищных проблем жителей города-курорта Пятигорска"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жилищного фонда с высокой степенью износа, расположенного на территории, подлежащей развитию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"Благоустройство территории города-курорта Пятигорска и поддержка баланса основных систем жизнеобеспечения города-курорта Пятигорска в сфере жилищно-коммунального хозяйства"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жалоб по вопросам благоустройства территории города-курорта Пятигорска в общем количестве жалоб по вопросам жилищно-коммунального хозяйства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09991" y="3356992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r>
              <a:rPr lang="ru-RU" sz="1200" dirty="0"/>
              <a:t>На исполнение мероприятий данной программы на 2024 год предусмотрено</a:t>
            </a:r>
          </a:p>
          <a:p>
            <a:pPr algn="ctr"/>
            <a:r>
              <a:rPr lang="ru-RU" sz="1200" dirty="0"/>
              <a:t> 297 602 768,30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 538 346 523,41 руб. меньше ассигнований, предусмотренных в первоначальном бюджете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191 004 6562,95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</a:t>
            </a:r>
          </a:p>
        </p:txBody>
      </p:sp>
      <p:pic>
        <p:nvPicPr>
          <p:cNvPr id="4098" name="Picture 2" descr="https://formgost.ru/img/block/180/5d36efaa5a238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41" y="722131"/>
            <a:ext cx="3491880" cy="24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66639"/>
              </p:ext>
            </p:extLst>
          </p:nvPr>
        </p:nvGraphicFramePr>
        <p:xfrm>
          <a:off x="146229" y="1547662"/>
          <a:ext cx="5972591" cy="486886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9538438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31487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1518166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693231170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561505032"/>
                    </a:ext>
                  </a:extLst>
                </a:gridCol>
              </a:tblGrid>
              <a:tr h="408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/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Содействие формированию в городе-курорте Пятигорске личности молодого человека с активной жизненной позицией посредством обеспечения его прав, интересов и поддержки его инициатив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области молодежной политики, направленных на формирование системы развития талантливой и инициативной молодежи, создание условий для самореализации молодежи, развитие творческого, профессионального, интеллектуального потенциалов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8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Программы: Развитие и совершенствование системы патриотического воспитания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допризывной подготовки молодежи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сфере молодежной политики, направленных на гражданское и патриотическое воспитание молодежи, воспитание толерантности в молодежной среде, формирование правовых, культурных и нравственных ценностей среди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84168" y="2852936"/>
            <a:ext cx="30060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культуры и молодежной политики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на 2024 год запланировано 4 532 450,00 руб., что на 410 759,00 руб. больше первоначально утвержденного бюджета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</a:t>
            </a:r>
          </a:p>
          <a:p>
            <a:pPr algn="ctr"/>
            <a:r>
              <a:rPr lang="ru-RU" sz="1200" dirty="0"/>
              <a:t> составит 4 532 450,00 руб. ежегодно.</a:t>
            </a:r>
          </a:p>
        </p:txBody>
      </p:sp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08" y="1302698"/>
            <a:ext cx="3150095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21467"/>
              </p:ext>
            </p:extLst>
          </p:nvPr>
        </p:nvGraphicFramePr>
        <p:xfrm>
          <a:off x="179512" y="1628800"/>
          <a:ext cx="6332629" cy="40906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889">
                  <a:extLst>
                    <a:ext uri="{9D8B030D-6E8A-4147-A177-3AD203B41FA5}">
                      <a16:colId xmlns:a16="http://schemas.microsoft.com/office/drawing/2014/main" val="1953843869"/>
                    </a:ext>
                  </a:extLst>
                </a:gridCol>
                <a:gridCol w="663243">
                  <a:extLst>
                    <a:ext uri="{9D8B030D-6E8A-4147-A177-3AD203B41FA5}">
                      <a16:colId xmlns:a16="http://schemas.microsoft.com/office/drawing/2014/main" val="3189088439"/>
                    </a:ext>
                  </a:extLst>
                </a:gridCol>
                <a:gridCol w="442162">
                  <a:extLst>
                    <a:ext uri="{9D8B030D-6E8A-4147-A177-3AD203B41FA5}">
                      <a16:colId xmlns:a16="http://schemas.microsoft.com/office/drawing/2014/main" val="623241151"/>
                    </a:ext>
                  </a:extLst>
                </a:gridCol>
                <a:gridCol w="368469">
                  <a:extLst>
                    <a:ext uri="{9D8B030D-6E8A-4147-A177-3AD203B41FA5}">
                      <a16:colId xmlns:a16="http://schemas.microsoft.com/office/drawing/2014/main" val="15714383"/>
                    </a:ext>
                  </a:extLst>
                </a:gridCol>
                <a:gridCol w="514998">
                  <a:extLst>
                    <a:ext uri="{9D8B030D-6E8A-4147-A177-3AD203B41FA5}">
                      <a16:colId xmlns:a16="http://schemas.microsoft.com/office/drawing/2014/main" val="2990142681"/>
                    </a:ext>
                  </a:extLst>
                </a:gridCol>
              </a:tblGrid>
              <a:tr h="311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 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dirty="0"/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4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Программы: Создание условий для успешной социализации и эффективной самореализации молодежи и участия молодежи в политической, социально-экономической, научной, спортивной и культурной жизни общества</a:t>
                      </a: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основным направлениям молодежной политики,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мероприятиях, направленных на вовлечение молодежи в социальную практику, в волонтерскую деятельность проведенных на территории города-курорта Пятигорска, Ставропольского края и иных субъектов Российской Федерации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принимающей участие в деятельности молодежных и детских общественных объединений, в общей численности молодежи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44" y="2780928"/>
            <a:ext cx="3099556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84572" cy="10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«Сохранение и развитие культуры», планируемых для достижения целей муниципальной программы в 2023, 2024, 2025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39223"/>
              </p:ext>
            </p:extLst>
          </p:nvPr>
        </p:nvGraphicFramePr>
        <p:xfrm>
          <a:off x="107505" y="1196752"/>
          <a:ext cx="5688630" cy="50116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28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N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Наименование целевого индикатора Программы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Единица измерения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2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I. Цель 1 Программы: Сохранение и развитие культуры и искусства города-курорта Пятигорска, его уникального историко-культурного облика и творческого потенциала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42" marR="39242" marT="64559" marB="6455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назначения города-курорта Пятигорска, находящихся в удовлетворительном состоянии от общего количества недвижимых памятников истории, культуры, архитектуры и муниципальных учреждений города-курорта Пятигорска, включая филиалы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и участников мероприятий и программ, реализуемых муниципальными учреждениями культуры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173,6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23426" y="3103885"/>
            <a:ext cx="32738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культуры и молодежной политики администрации города Пятигорска»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бюджете города на 2024 год запланировано 123 308 040,98 руб., что на 4 483 878,02 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119 846 478,65 руб. и 119 247 547,11 руб. соответственно.</a:t>
            </a:r>
          </a:p>
        </p:txBody>
      </p:sp>
      <p:pic>
        <p:nvPicPr>
          <p:cNvPr id="6146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8" y="736972"/>
            <a:ext cx="3614030" cy="23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целей муниципальной программы в 2024, 2025, 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53618"/>
              </p:ext>
            </p:extLst>
          </p:nvPr>
        </p:nvGraphicFramePr>
        <p:xfrm>
          <a:off x="179512" y="1484785"/>
          <a:ext cx="5688634" cy="46085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6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3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I. Цель 1 Программы: "Повышение уровня экологической безопасности, улучшение экологической ситуации и гигиены окружающей среды на территории города-курорта Пятигорска"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77" marR="38177" marT="62807" marB="628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территории, обработанной акарицидными препаратами, от общей площади земель муниципального образования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 обработанной химическим способом от карантинных растений к общей площади земель муниципального образования города-курорта Пятигорска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84482" y="2996952"/>
            <a:ext cx="3259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200" dirty="0"/>
              <a:t>Ответственным исполнителем муниципальной программы города-курорта Пятигорска «Экология и охрана окружающей среды»  является </a:t>
            </a:r>
            <a:r>
              <a:rPr lang="ru-RU" sz="1200" dirty="0"/>
              <a:t>муниципальное учреждение «Управление городского хозяйства, транспорта и связи администрации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муниципальной программы города-курорта Пятигорска «Экология и охрана окружающей среды» на 2024 год предусмотрено 638 688 675,48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584 620 133,58 руб. меньше первоначально утвержденного бюджета города на 2023 год.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245 050 285,68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 </a:t>
            </a:r>
          </a:p>
        </p:txBody>
      </p:sp>
      <p:pic>
        <p:nvPicPr>
          <p:cNvPr id="7172" name="Picture 4" descr="https://yt3.ggpht.com/a/AATXAJzBFLZbHAzGDJ01H2SIffRcAF4S7MSoVt5MsLGzTw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96" y="620688"/>
            <a:ext cx="2520280" cy="2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072150"/>
            <a:ext cx="33123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«Комитет по физической культуре и спорту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проекте решения о бюджете на 2024 год запланировано                     142 292 413,96 руб., что на                               104 203 063,76 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121 085 531,03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ежегодно.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602"/>
              </p:ext>
            </p:extLst>
          </p:nvPr>
        </p:nvGraphicFramePr>
        <p:xfrm>
          <a:off x="395536" y="1700808"/>
          <a:ext cx="5040559" cy="46496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9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88934761"/>
                    </a:ext>
                  </a:extLst>
                </a:gridCol>
                <a:gridCol w="557568">
                  <a:extLst>
                    <a:ext uri="{9D8B030D-6E8A-4147-A177-3AD203B41FA5}">
                      <a16:colId xmlns:a16="http://schemas.microsoft.com/office/drawing/2014/main" val="2215542570"/>
                    </a:ext>
                  </a:extLst>
                </a:gridCol>
                <a:gridCol w="810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2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gridSpan="3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Значение индикатора достижения цели Программы </a:t>
                      </a:r>
                      <a:endParaRPr lang="ru-RU"/>
                    </a:p>
                  </a:txBody>
                  <a:tcPr marL="36792" marR="36792" marT="60528" marB="605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 1 Программы "Создание условий, обеспечивающих возможность населению города-курорта Пятигорска систематически заниматься физической культурой и массовым спортом и вести здоровый образ жизни"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92" marR="36792" marT="60528" marB="605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населения города в возрасте от 3 до 79 лет, систематически занимающегося физической культурой и спортом, в общей численности населения города в возрасте от 3 до 79 лет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 descr="https://monitoraggiosicuro.it/wp-content/uploads/2020/05/sport-graphi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9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«Безопасный Пятигорск»,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79183" y="2780928"/>
            <a:ext cx="2957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муниципальной программы города-курорта Пятигорска «Безопасный Пятигорск» является муниципальное учреждение «Управление общественной безопасности администрации города Пятигорска». </a:t>
            </a:r>
          </a:p>
          <a:p>
            <a:pPr algn="ctr"/>
            <a:r>
              <a:rPr lang="ru-RU" sz="1200" dirty="0"/>
              <a:t>На реализацию основных мероприятий в рамках муниципальной программы города-курорта Пятигорска «Безопасный Пятигорск» на 2024 год запланированы бюджетные ассигнования в сумме 97 168 400,16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9 129 561,15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</a:t>
            </a:r>
            <a:r>
              <a:rPr lang="ru-RU" sz="1200"/>
              <a:t>меньше </a:t>
            </a:r>
            <a:r>
              <a:rPr lang="ru-RU" sz="1200" dirty="0"/>
              <a:t>первоначально утвержденного бюджета города на 2023 год.</a:t>
            </a:r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107 662 362,79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и 107 662 362,79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соответственно.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43100"/>
              </p:ext>
            </p:extLst>
          </p:nvPr>
        </p:nvGraphicFramePr>
        <p:xfrm>
          <a:off x="0" y="1153687"/>
          <a:ext cx="6079184" cy="56588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314">
                  <a:extLst>
                    <a:ext uri="{9D8B030D-6E8A-4147-A177-3AD203B41FA5}">
                      <a16:colId xmlns:a16="http://schemas.microsoft.com/office/drawing/2014/main" val="46954738"/>
                    </a:ext>
                  </a:extLst>
                </a:gridCol>
                <a:gridCol w="759898">
                  <a:extLst>
                    <a:ext uri="{9D8B030D-6E8A-4147-A177-3AD203B41FA5}">
                      <a16:colId xmlns:a16="http://schemas.microsoft.com/office/drawing/2014/main" val="531522215"/>
                    </a:ext>
                  </a:extLst>
                </a:gridCol>
                <a:gridCol w="463577">
                  <a:extLst>
                    <a:ext uri="{9D8B030D-6E8A-4147-A177-3AD203B41FA5}">
                      <a16:colId xmlns:a16="http://schemas.microsoft.com/office/drawing/2014/main" val="288496080"/>
                    </a:ext>
                  </a:extLst>
                </a:gridCol>
                <a:gridCol w="464779">
                  <a:extLst>
                    <a:ext uri="{9D8B030D-6E8A-4147-A177-3AD203B41FA5}">
                      <a16:colId xmlns:a16="http://schemas.microsoft.com/office/drawing/2014/main" val="3356841752"/>
                    </a:ext>
                  </a:extLst>
                </a:gridCol>
                <a:gridCol w="439459">
                  <a:extLst>
                    <a:ext uri="{9D8B030D-6E8A-4147-A177-3AD203B41FA5}">
                      <a16:colId xmlns:a16="http://schemas.microsoft.com/office/drawing/2014/main" val="1842731518"/>
                    </a:ext>
                  </a:extLst>
                </a:gridCol>
              </a:tblGrid>
              <a:tr h="517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 gridSpan="3">
                  <a:txBody>
                    <a:bodyPr/>
                    <a:lstStyle/>
                    <a:p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/>
                    </a:p>
                  </a:txBody>
                  <a:tcPr marL="23495" marR="23495" marT="38735" marB="3873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/>
                    </a:p>
                  </a:txBody>
                  <a:tcPr marL="23495" marR="23495" marT="38735" marB="387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благоприятных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подготовку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техногенного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9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происшествий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службу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3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межнациональных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проявлениям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30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задействованных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радикализма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53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традиционной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казачьего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казачьих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которым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возрождению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укреплению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нравственных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казачества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Пятигорске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dirty="0"/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/>
                    </a:p>
                  </a:txBody>
                  <a:tcPr marL="23495" marR="23495" marT="38735" marB="38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23495" marR="23495" marT="38735" marB="3873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218" name="Picture 2" descr="https://vg.mskobr.ru/images/%20%281%29%281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3" y="306415"/>
            <a:ext cx="2957315" cy="29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«Управление финансами»,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4682" y="3140968"/>
            <a:ext cx="35518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«Финансовое управление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основных мероприятий в рамках муниципальной программы города-курорта Пятигорска «Управление финансами» на 2024 год запланированы бюджетные ассигнования в сумме 189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972 360,25 руб., что на 2 614 868,41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170 995 829,98 руб. и                 170 372 449,13 соответственно.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24013"/>
              </p:ext>
            </p:extLst>
          </p:nvPr>
        </p:nvGraphicFramePr>
        <p:xfrm>
          <a:off x="112495" y="1153686"/>
          <a:ext cx="5441440" cy="511769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77">
                  <a:extLst>
                    <a:ext uri="{9D8B030D-6E8A-4147-A177-3AD203B41FA5}">
                      <a16:colId xmlns:a16="http://schemas.microsoft.com/office/drawing/2014/main" val="26016736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8984282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48388691"/>
                    </a:ext>
                  </a:extLst>
                </a:gridCol>
                <a:gridCol w="544896">
                  <a:extLst>
                    <a:ext uri="{9D8B030D-6E8A-4147-A177-3AD203B41FA5}">
                      <a16:colId xmlns:a16="http://schemas.microsoft.com/office/drawing/2014/main" val="1635124489"/>
                    </a:ext>
                  </a:extLst>
                </a:gridCol>
              </a:tblGrid>
              <a:tr h="780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7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I. Цель "Обеспечение долгосрочной сбалансированности и устойчивости бюджета города-курорта Пятигорска, повышение качества управления муниципальными финансами"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1 "Исполнение расходных обязательств города-курорта Пятигорска"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92,00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92,00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менее 92,00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2 "Рейтинг города-курорта Пятигорска в оценке качества управления бюджетным процессом в муниципальных районах и городских округах Ставропольского края"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ниже 64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ниже 64,5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ниже 65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 3 "Средняя оценка качества финансового менеджмента, осуществляемого главными распорядителями средств бюджета города-курорта Пятигорска"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66,5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 менее 67</a:t>
                      </a:r>
                      <a:endParaRPr lang="ru-RU" dirty="0"/>
                    </a:p>
                  </a:txBody>
                  <a:tcPr marL="37210" marR="37210" marT="61217" marB="61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менее 67,5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4" name="Picture 4" descr="https://ip-spravka.ru/wp-content/uploads/2019/08/post_5d5a523f41e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31" y="692696"/>
            <a:ext cx="3336693" cy="23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«Управление имуществом»,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5345" y="2996952"/>
            <a:ext cx="3108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имущественных отношений администрации  города Пятигорска».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данной программы за счет средств бюджета города на 2024 год предусмотрено </a:t>
            </a:r>
          </a:p>
          <a:p>
            <a:pPr algn="ctr"/>
            <a:r>
              <a:rPr lang="ru-RU" sz="1200" dirty="0"/>
              <a:t>51 534 211,84 руб., что на 266 536,16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меньше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/>
              <a:t>51 313 771,84 руб. ежегодно.</a:t>
            </a:r>
          </a:p>
        </p:txBody>
      </p:sp>
      <p:pic>
        <p:nvPicPr>
          <p:cNvPr id="11268" name="Picture 4" descr="https://i2.wp.com/logicdom.ru/wp-content/uploads/2020/12/pngwave-2020-05-19T141804.237.png?w=74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10" y="724432"/>
            <a:ext cx="2520332" cy="2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9D9F831-01F3-4067-8A94-627D16F7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88451"/>
              </p:ext>
            </p:extLst>
          </p:nvPr>
        </p:nvGraphicFramePr>
        <p:xfrm>
          <a:off x="139764" y="1055358"/>
          <a:ext cx="5977783" cy="57979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6159">
                  <a:extLst>
                    <a:ext uri="{9D8B030D-6E8A-4147-A177-3AD203B41FA5}">
                      <a16:colId xmlns:a16="http://schemas.microsoft.com/office/drawing/2014/main" val="1418756579"/>
                    </a:ext>
                  </a:extLst>
                </a:gridCol>
                <a:gridCol w="3464703">
                  <a:extLst>
                    <a:ext uri="{9D8B030D-6E8A-4147-A177-3AD203B41FA5}">
                      <a16:colId xmlns:a16="http://schemas.microsoft.com/office/drawing/2014/main" val="895532444"/>
                    </a:ext>
                  </a:extLst>
                </a:gridCol>
                <a:gridCol w="586621">
                  <a:extLst>
                    <a:ext uri="{9D8B030D-6E8A-4147-A177-3AD203B41FA5}">
                      <a16:colId xmlns:a16="http://schemas.microsoft.com/office/drawing/2014/main" val="1887818593"/>
                    </a:ext>
                  </a:extLst>
                </a:gridCol>
                <a:gridCol w="468526">
                  <a:extLst>
                    <a:ext uri="{9D8B030D-6E8A-4147-A177-3AD203B41FA5}">
                      <a16:colId xmlns:a16="http://schemas.microsoft.com/office/drawing/2014/main" val="2588997811"/>
                    </a:ext>
                  </a:extLst>
                </a:gridCol>
                <a:gridCol w="392996">
                  <a:extLst>
                    <a:ext uri="{9D8B030D-6E8A-4147-A177-3AD203B41FA5}">
                      <a16:colId xmlns:a16="http://schemas.microsoft.com/office/drawing/2014/main" val="1048957113"/>
                    </a:ext>
                  </a:extLst>
                </a:gridCol>
                <a:gridCol w="110796">
                  <a:extLst>
                    <a:ext uri="{9D8B030D-6E8A-4147-A177-3AD203B41FA5}">
                      <a16:colId xmlns:a16="http://schemas.microsoft.com/office/drawing/2014/main" val="8695625"/>
                    </a:ext>
                  </a:extLst>
                </a:gridCol>
                <a:gridCol w="467982">
                  <a:extLst>
                    <a:ext uri="{9D8B030D-6E8A-4147-A177-3AD203B41FA5}">
                      <a16:colId xmlns:a16="http://schemas.microsoft.com/office/drawing/2014/main" val="363949011"/>
                    </a:ext>
                  </a:extLst>
                </a:gridCol>
              </a:tblGrid>
              <a:tr h="892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50764"/>
                  </a:ext>
                </a:extLst>
              </a:tr>
              <a:tr h="30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7210" marR="37210" marT="61217" marB="6121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/>
                </a:tc>
                <a:extLst>
                  <a:ext uri="{0D108BD9-81ED-4DB2-BD59-A6C34878D82A}">
                    <a16:rowId xmlns:a16="http://schemas.microsoft.com/office/drawing/2014/main" val="1354573265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Цель 1 Программы: Развитие эффективной системы управления муниципальным имуществом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08732"/>
                  </a:ext>
                </a:extLst>
              </a:tr>
              <a:tr h="55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от сдачи в аренду имущества, составляющего казну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6978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1.2.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 образованием город-курорт Пятигорск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39006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1.3.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33631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Цель 2 Программы: Развитие эффективной системы управления земельными участками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39282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Уровень доходности, получаемый в виде арендной платы, а также средства от продажи права на заключение договоров аренды за земли, находящиеся в собственности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27917"/>
                  </a:ext>
                </a:extLst>
              </a:tr>
              <a:tr h="379802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Цель 3 Программы: Улучшение жилищных условий и решение социальных проблем граждан,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имеющих трех и более детей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71009"/>
                  </a:ext>
                </a:extLst>
              </a:tr>
              <a:tr h="55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3.1.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предоставления земельных участков гражданам, имеющим трех и более детей в общем количестве для предоставления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0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Reshenie Dumih 25-27 RD ot 29.06.2018_Pri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2507" y="116632"/>
            <a:ext cx="7651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Описание административно-территориального деления города Пятигорска</a:t>
            </a:r>
          </a:p>
          <a:p>
            <a:pPr algn="ctr"/>
            <a:endParaRPr lang="ru-RU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1333" y="4264347"/>
            <a:ext cx="291581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В состав муниципального образования города-курорта Пятигорска входят следующие населенные пункты: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город Пятигорск,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поселок Горячеводский,        - поселок Свободы,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станица Константиновская,   - поселок Нижнеподкумский,   - поселок Средний Подкумок,  - село Золотушка,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- село Привольное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903893"/>
            <a:ext cx="300608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Административным центром муниципального образования города-курорта Пятигорска является </a:t>
            </a:r>
            <a:r>
              <a:rPr lang="ru-RU" sz="1400" b="1" dirty="0">
                <a:solidFill>
                  <a:prstClr val="black"/>
                </a:solidFill>
              </a:rPr>
              <a:t>город Пятигорск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8259428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3924" y="2492896"/>
            <a:ext cx="194421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администрация города Пятигорска.</a:t>
            </a:r>
          </a:p>
          <a:p>
            <a:pPr algn="ctr"/>
            <a:endParaRPr lang="ru-RU" sz="1200" dirty="0"/>
          </a:p>
          <a:p>
            <a:pPr algn="ctr"/>
            <a:r>
              <a:rPr lang="ru-RU" sz="1100" dirty="0"/>
              <a:t>На исполнение мероприятий данной программы в 2024 году предусмотрено </a:t>
            </a:r>
          </a:p>
          <a:p>
            <a:pPr algn="ctr"/>
            <a:r>
              <a:rPr lang="ru-RU" sz="1100" dirty="0"/>
              <a:t>253 846 580,49 руб., что на 22 993 195,49 руб. больше первоначально утвержденного бюджета города на 2023 год.</a:t>
            </a:r>
          </a:p>
          <a:p>
            <a:pPr algn="ctr"/>
            <a:r>
              <a:rPr lang="ru-RU" sz="1100" dirty="0"/>
              <a:t> </a:t>
            </a:r>
          </a:p>
          <a:p>
            <a:pPr algn="ctr"/>
            <a:r>
              <a:rPr lang="ru-RU" sz="1100" dirty="0"/>
              <a:t>В плановом периоде 2025 и 2026 годов общий объем расходов бюджета города по данной программе составит  179 821 714,37  руб. и     36 881 283,56 соответственно.</a:t>
            </a:r>
          </a:p>
        </p:txBody>
      </p:sp>
      <p:pic>
        <p:nvPicPr>
          <p:cNvPr id="12290" name="Picture 2" descr="https://mypresentation.ru/documents_6/40d965e842f5f95a8ef9725e9540fb07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1960"/>
          <a:stretch/>
        </p:blipFill>
        <p:spPr bwMode="auto">
          <a:xfrm>
            <a:off x="7351936" y="980730"/>
            <a:ext cx="1728192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9883FA7-E217-411C-B5C8-F8D0D5A00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12181"/>
              </p:ext>
            </p:extLst>
          </p:nvPr>
        </p:nvGraphicFramePr>
        <p:xfrm>
          <a:off x="156427" y="1130505"/>
          <a:ext cx="7172424" cy="56308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8276">
                  <a:extLst>
                    <a:ext uri="{9D8B030D-6E8A-4147-A177-3AD203B41FA5}">
                      <a16:colId xmlns:a16="http://schemas.microsoft.com/office/drawing/2014/main" val="939552855"/>
                    </a:ext>
                  </a:extLst>
                </a:gridCol>
                <a:gridCol w="3447660">
                  <a:extLst>
                    <a:ext uri="{9D8B030D-6E8A-4147-A177-3AD203B41FA5}">
                      <a16:colId xmlns:a16="http://schemas.microsoft.com/office/drawing/2014/main" val="2795793188"/>
                    </a:ext>
                  </a:extLst>
                </a:gridCol>
                <a:gridCol w="1011698">
                  <a:extLst>
                    <a:ext uri="{9D8B030D-6E8A-4147-A177-3AD203B41FA5}">
                      <a16:colId xmlns:a16="http://schemas.microsoft.com/office/drawing/2014/main" val="3330516910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4190142545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val="3644333124"/>
                    </a:ext>
                  </a:extLst>
                </a:gridCol>
                <a:gridCol w="754338">
                  <a:extLst>
                    <a:ext uri="{9D8B030D-6E8A-4147-A177-3AD203B41FA5}">
                      <a16:colId xmlns:a16="http://schemas.microsoft.com/office/drawing/2014/main" val="452960024"/>
                    </a:ext>
                  </a:extLst>
                </a:gridCol>
              </a:tblGrid>
              <a:tr h="2592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N п/п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48147"/>
                  </a:ext>
                </a:extLst>
              </a:tr>
              <a:tr h="129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51646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I. Цель 1 Программы: Создание благоприятных условий для дальнейшего развития малого и среднего предпринимательства как важного элемента рыночной экономики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4511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509,6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510,2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670,0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05108"/>
                  </a:ext>
                </a:extLst>
              </a:tr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1.2.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процентах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35,8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35,8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30449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II. Цель 2 Программы: Комплексное развитие санаторно-курортной и туристической сфер и обеспечение доступности отдыха и лечения для широких слоев российских и иностранных граждан в городе-курорте Пятигорске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92203"/>
                  </a:ext>
                </a:extLst>
              </a:tr>
              <a:tr h="14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отдыхающих в санаторно-курортном и гостиничном комплексе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тыс. чел.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209,4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214,2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262,1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387077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III. Цель 3 Программы: Повышение эффективности использования топливно-энергетических ресурсов на территории города-курорта Пятигорска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90892"/>
                  </a:ext>
                </a:extLst>
              </a:tr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3.1.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кВт·ч/кв. м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21,16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21,16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21,16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1453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3.2.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3,81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756322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3.3.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021330"/>
                  </a:ext>
                </a:extLst>
              </a:tr>
              <a:tr h="36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3.4.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тепловой энергии на снабжение органов </a:t>
                      </a:r>
                      <a:r>
                        <a:rPr lang="ru-RU" sz="750" kern="1200" dirty="0">
                          <a:effectLst/>
                        </a:rPr>
                        <a:t>местного</a:t>
                      </a:r>
                      <a:r>
                        <a:rPr lang="ru-RU" sz="700" kern="1200" dirty="0">
                          <a:effectLst/>
                        </a:rPr>
                        <a:t> самоуправления и муниципальных учреждений (в расчете на 1 кв. метр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Гкал/кв.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66843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3.5.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38,4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38,4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0277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3.6.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электрической энергии в многоквартирных домах (в расчете на 1 кв. м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кВт·ч/кв.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45,23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45,11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45,23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6820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3.7.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тепловой энергии в многоквартирных домах (в расчете на 1 кв. м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Гкал/кв.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101,6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90714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3.8.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52,0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52,0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57836"/>
                  </a:ext>
                </a:extLst>
              </a:tr>
              <a:tr h="20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3.9.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3,51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29552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3.10.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тыс. куб. м/кв. м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0,068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45759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3.11.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тыс. куб. м/чел.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0,961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0,938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0,961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2005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3.12.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Доля потерь тепловой энергии при передаче в общем объеме переданной тепловой энергии (по данным всех поставщиков ресурса)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в процентах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11,440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11,440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11,440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69940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tx1"/>
                          </a:solidFill>
                          <a:effectLst/>
                        </a:rPr>
                        <a:t>IV. Цель 4 Программы: Создание благоприятных условий для развития экономического потенциала города-курорта Пятигорска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32724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4.1.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Объем инвестиций в основной капитал по кругу крупных и средний предприятий (за исключением бюджетных средств) в расчете на 1 жителя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руб.</a:t>
                      </a:r>
                      <a:endParaRPr lang="ru-RU" sz="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6325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755016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4.2.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Производительность труда в базовых несырьевых отраслях экономики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в процентах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61476"/>
                  </a:ext>
                </a:extLst>
              </a:tr>
            </a:tbl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транспортной системы и обеспечение безопасности </a:t>
            </a:r>
          </a:p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дорожного движения», планируемых для достижения целей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4859" y="2132857"/>
            <a:ext cx="2143785" cy="487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реализацию мероприятий программы в 2024 году предусмотрено    1 437 935 726,83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924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929 740,83 руб. больше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составил 3 740 036 232,35 руб. и 53 158 332,00 руб. соответственно.</a:t>
            </a:r>
          </a:p>
        </p:txBody>
      </p:sp>
      <p:pic>
        <p:nvPicPr>
          <p:cNvPr id="13314" name="Picture 2" descr="https://e7.pngegg.com/pngimages/196/25/png-clipart-road-surrounding-trees-nord-pas-de-calais-road-landscape-euclidean-spring-road-leaf-road-constr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4859" y="575533"/>
            <a:ext cx="1862089" cy="16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FE08E9-DEC1-456C-BA1B-5586C3D0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88677"/>
              </p:ext>
            </p:extLst>
          </p:nvPr>
        </p:nvGraphicFramePr>
        <p:xfrm>
          <a:off x="75356" y="1153686"/>
          <a:ext cx="6728892" cy="53143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2188">
                  <a:extLst>
                    <a:ext uri="{9D8B030D-6E8A-4147-A177-3AD203B41FA5}">
                      <a16:colId xmlns:a16="http://schemas.microsoft.com/office/drawing/2014/main" val="356370132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5842827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98332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5217796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5808403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53216535"/>
                    </a:ext>
                  </a:extLst>
                </a:gridCol>
              </a:tblGrid>
              <a:tr h="2399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N п/п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Наименование индикатора достижения цели Программы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 измерения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Значение индикатора достижения цели Программы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5" marR="7945" marT="13071" marB="1307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81050"/>
                  </a:ext>
                </a:extLst>
              </a:tr>
              <a:tr h="7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/>
                </a:tc>
                <a:extLst>
                  <a:ext uri="{0D108BD9-81ED-4DB2-BD59-A6C34878D82A}">
                    <a16:rowId xmlns:a16="http://schemas.microsoft.com/office/drawing/2014/main" val="1096954385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I. Цель 1 "Модернизация улично-дорожной сети города-курорта Пятигорска и увеличение ее пропускной способности"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41570"/>
                  </a:ext>
                </a:extLst>
              </a:tr>
              <a:tr h="281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1.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автомобильных дорог (улиц) общего пользования местного значения, не отвечающих нормативным требованиям, в общей протяженности автомобильных дорог (улиц) общего пользования местного значения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5,93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5,92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5,92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961307185"/>
                  </a:ext>
                </a:extLst>
              </a:tr>
              <a:tr h="1102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II. Цель 2 "Осуществление круглогодичного, бесперебойного и безопасного движения автомобильного транспорта и улучшение уровня обслуживания пользователей"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87531"/>
                  </a:ext>
                </a:extLst>
              </a:tr>
              <a:tr h="281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2.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автомобильных дорог (улиц) местного значения города-курорта Пятигорска, улучшивших свое техническое состояние по отношению к общей протяженности дорог (улиц) местного значения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10,26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10,28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10,28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428151087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III. Цель 3 "Повышение устойчивости ливневой системы города-курорта Пятигорска"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622312"/>
                  </a:ext>
                </a:extLst>
              </a:tr>
              <a:tr h="32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3.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ливневых систем, прошедших ремонтные и восстановительные работы (ремонт, сооружение, восстановление, очистка и содержание), по отношению к общему количеству магистральных ливневых систем в городе-курорте Пятигорске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2389285053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IV. Цель 4 "Совершенствование системы управления объектами улично-дорожной сети"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508568"/>
                  </a:ext>
                </a:extLst>
              </a:tr>
              <a:tr h="407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4.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автомобильных дорог (улиц), мостов, путепроводов местного значения, по которым выполняются работы по техническому обследованию автомобильных дорог (улиц), мостов, путепроводов (диагностика, паспортизация, анализ состояния конструкций сооружения, оценка) от общей потребности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100,00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100,00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801093056"/>
                  </a:ext>
                </a:extLst>
              </a:tr>
              <a:tr h="73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V. Цель 5 "Обеспечение безопасности дорожного движения в городе-курорте Пятигорске"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6718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5.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дорожно-транспортных происшествий к общему количеству зарегистрированных транспортных средств по городу-курорту Пятигорску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129603188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VI. Цель 6 "Развитие системы транспортных перевозок в городе-курорте Пятигорске и повышение доступности услуг транспортного комплекса"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55960"/>
                  </a:ext>
                </a:extLst>
              </a:tr>
              <a:tr h="23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6.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выбытий по техническим неисправностям подвижного состава, предназначенного для передвижения по автомобильным дорогам в городе-курорте Пятигорске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-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49850893"/>
                  </a:ext>
                </a:extLst>
              </a:tr>
              <a:tr h="23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7.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выбытий по техническим неисправностям подвижного состава, предназначенного для передвижения по рельсовым путям в городе-курорте Пятигорске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55906835"/>
                  </a:ext>
                </a:extLst>
              </a:tr>
              <a:tr h="32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8.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Доля технически исправного подвижного состава городского электрического транспорта, осуществляющего передвижение по рельсовым путям, оснащенного техническими средствами обеспечения транспортной безопасности от общего количества подвижного состава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процентов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908865699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9.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Доля протяженности отремонтированной контактной сети, трамвайного пути в общей протяженности контактной сети, трамвайного пути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процентов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1968423760"/>
                  </a:ext>
                </a:extLst>
              </a:tr>
              <a:tr h="1141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VII. Цель 7 "Финансовое оздоровление городского электрического транспорта и укрепление его платежеспособности"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412641"/>
                  </a:ext>
                </a:extLst>
              </a:tr>
              <a:tr h="156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10.</a:t>
                      </a:r>
                      <a:endParaRPr lang="ru-RU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Убыток предприятия городского электрического транспорта не должен превышать значение предыдущего года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 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-</a:t>
                      </a:r>
                      <a:endParaRPr lang="ru-RU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/>
                </a:tc>
                <a:extLst>
                  <a:ext uri="{0D108BD9-81ED-4DB2-BD59-A6C34878D82A}">
                    <a16:rowId xmlns:a16="http://schemas.microsoft.com/office/drawing/2014/main" val="36174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75582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цели муниципальной программы в 2024, 2025,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1933" y="2636912"/>
            <a:ext cx="29258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администрация города Пятигорска.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основных мероприятий данной программы в бюджете города на 2024 год запланировано 227 609 417,66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руб., что на 8 955 310,73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  <a:r>
              <a:rPr lang="ru-RU" sz="1200" dirty="0"/>
              <a:t>руб. больше первоначально утвержденного бюджета города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 плановом периоде 2025 и 2026 годов общий объем расходов бюджета города по данной программе составил </a:t>
            </a:r>
          </a:p>
          <a:p>
            <a:pPr algn="ctr"/>
            <a:r>
              <a:rPr lang="ru-RU" sz="1200" dirty="0"/>
              <a:t>228 718 930,06 руб. ежегодно.</a:t>
            </a:r>
          </a:p>
        </p:txBody>
      </p:sp>
      <p:pic>
        <p:nvPicPr>
          <p:cNvPr id="15362" name="Picture 2" descr="https://autogear.ru/misc/i/gallery/45861/229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39729"/>
            <a:ext cx="2281988" cy="17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E6F33C-CFDC-4EA1-89BE-9F67BA82D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8042"/>
              </p:ext>
            </p:extLst>
          </p:nvPr>
        </p:nvGraphicFramePr>
        <p:xfrm>
          <a:off x="179512" y="1268760"/>
          <a:ext cx="5832648" cy="49685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2549">
                  <a:extLst>
                    <a:ext uri="{9D8B030D-6E8A-4147-A177-3AD203B41FA5}">
                      <a16:colId xmlns:a16="http://schemas.microsoft.com/office/drawing/2014/main" val="3729015885"/>
                    </a:ext>
                  </a:extLst>
                </a:gridCol>
                <a:gridCol w="2769903">
                  <a:extLst>
                    <a:ext uri="{9D8B030D-6E8A-4147-A177-3AD203B41FA5}">
                      <a16:colId xmlns:a16="http://schemas.microsoft.com/office/drawing/2014/main" val="176043431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3514024312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2843082645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3721280086"/>
                    </a:ext>
                  </a:extLst>
                </a:gridCol>
                <a:gridCol w="612549">
                  <a:extLst>
                    <a:ext uri="{9D8B030D-6E8A-4147-A177-3AD203B41FA5}">
                      <a16:colId xmlns:a16="http://schemas.microsoft.com/office/drawing/2014/main" val="2519180503"/>
                    </a:ext>
                  </a:extLst>
                </a:gridCol>
              </a:tblGrid>
              <a:tr h="4894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N п/п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индикатора достижения цели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Значение индикатора достижения цели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94448"/>
                  </a:ext>
                </a:extLst>
              </a:tr>
              <a:tr h="21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409351415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I Цель 1 Программы: "Повышение открытости и эффективности деятельности администрации города Пятигорска"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23299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проектов муниципальных нормативных правовых актов города-курорта Пятигорска, вынесенных на общественное обсуждение в информационно-телекоммуникационной сети "Интернет"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96,00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631717462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1.2.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граждан, опрошенных в ходе мониторинга общественного мнения, удовлетворенных информационной открытостью деятельности органов местного самоуправления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62,5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291640091"/>
                  </a:ext>
                </a:extLst>
              </a:tr>
              <a:tr h="76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1.3.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структурных подразделений администрации города Пятигорска, воспользовавшихся льготой по земельному налогу, предусмотренной муниципальным правовым актом муниципального образования города-курорта Пятигорска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менее 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 менее 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не менее 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3169486538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II. Цель 2 "Повышение результативности деятельности муниципальных служащих, уменьшение коррупционных рисков"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77847"/>
                  </a:ext>
                </a:extLst>
              </a:tr>
              <a:tr h="35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муниципальных служащих, прошедших повышение квалификации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19679307"/>
                  </a:ext>
                </a:extLst>
              </a:tr>
              <a:tr h="3508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III. Цель 3 Программы "Организация предоставления доступа населению и организациям к государственным и муниципальным услугам на основе информационных и телекоммуникационных технологий"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5577"/>
                  </a:ext>
                </a:extLst>
              </a:tr>
              <a:tr h="489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3.1.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жителей города-курорта Пятигорска зарегистрированных на Едином портале государственных и муниципальных услуг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141380791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3.2.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заявителей, удовлетворенных качеством и доступностью государственных и муниципальных услуг, предоставляемых органами местного самоуправления города-курорта Пятигорска в МБУ "МФЦ"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/>
                </a:tc>
                <a:extLst>
                  <a:ext uri="{0D108BD9-81ED-4DB2-BD59-A6C34878D82A}">
                    <a16:rowId xmlns:a16="http://schemas.microsoft.com/office/drawing/2014/main" val="291475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03668" y="216024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целей муниципальной программы в 2024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356992"/>
            <a:ext cx="32946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Ответственным исполнителем программы является муниципальное учреждение «Управление городского хозяйства, транспорта и связи администрации города Пятигорска».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исполнение мероприятий программы «Формирование современной городской среды» на 2018-2024 годы предусмотрено на 2024 год 24 745 418,07 руб., что</a:t>
            </a:r>
          </a:p>
          <a:p>
            <a:pPr algn="ctr"/>
            <a:r>
              <a:rPr lang="ru-RU" sz="1200" dirty="0"/>
              <a:t> на 20 254 581,93 руб. меньше первоначального бюджета на 2023 год.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На 2025 г. и 2026 г. -  объем расходов бюджета города по данной программе не предусмотрен.</a:t>
            </a:r>
          </a:p>
          <a:p>
            <a:pPr algn="ctr"/>
            <a:endParaRPr lang="ru-RU" sz="1200" dirty="0"/>
          </a:p>
        </p:txBody>
      </p:sp>
      <p:pic>
        <p:nvPicPr>
          <p:cNvPr id="14338" name="Picture 2" descr="https://xn----itbalggikxpce2o.xn--p1ai/wp-content/uploads/2019/06/003fd30e5684917a4926de17c745cb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6" y="1151237"/>
            <a:ext cx="313468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E23C88-4895-416F-BAA6-DEAECE1A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43296"/>
              </p:ext>
            </p:extLst>
          </p:nvPr>
        </p:nvGraphicFramePr>
        <p:xfrm>
          <a:off x="36945" y="1460598"/>
          <a:ext cx="5543167" cy="40867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4498">
                  <a:extLst>
                    <a:ext uri="{9D8B030D-6E8A-4147-A177-3AD203B41FA5}">
                      <a16:colId xmlns:a16="http://schemas.microsoft.com/office/drawing/2014/main" val="1831481084"/>
                    </a:ext>
                  </a:extLst>
                </a:gridCol>
                <a:gridCol w="2779387">
                  <a:extLst>
                    <a:ext uri="{9D8B030D-6E8A-4147-A177-3AD203B41FA5}">
                      <a16:colId xmlns:a16="http://schemas.microsoft.com/office/drawing/2014/main" val="3771596965"/>
                    </a:ext>
                  </a:extLst>
                </a:gridCol>
                <a:gridCol w="899122">
                  <a:extLst>
                    <a:ext uri="{9D8B030D-6E8A-4147-A177-3AD203B41FA5}">
                      <a16:colId xmlns:a16="http://schemas.microsoft.com/office/drawing/2014/main" val="13264546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1131903"/>
                    </a:ext>
                  </a:extLst>
                </a:gridCol>
              </a:tblGrid>
              <a:tr h="9471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 достижения цели программы и показателя решения задачи подпрограммы программы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Значение индикатора достижения цели Программы и показателя решения задачи подпрограммы программы по годам</a:t>
                      </a:r>
                      <a:endParaRPr lang="ru-RU"/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2694172959"/>
                  </a:ext>
                </a:extLst>
              </a:tr>
              <a:tr h="343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2024</a:t>
                      </a:r>
                      <a:endParaRPr lang="ru-RU" dirty="0"/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912610449"/>
                  </a:ext>
                </a:extLst>
              </a:tr>
              <a:tr h="5450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I. Цель 1 "Повышение уровня благоустройства нуждающихся в благоустройстве общественных территорий города-курорта Пятигорска, а также дворовых территорий многоквартирных домов"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8249156"/>
                  </a:ext>
                </a:extLst>
              </a:tr>
              <a:tr h="1148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площади благоустроенных общественных территорий по отношению к общей площади общественных территорий, нуждающихся в благоустройстве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45,11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3586205552"/>
                  </a:ext>
                </a:extLst>
              </a:tr>
              <a:tr h="947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площади благоустроенных дворовых территорий по отношению к общей площади дворовых территорий, нуждающихся в благоустройстве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73,14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/>
                </a:tc>
                <a:extLst>
                  <a:ext uri="{0D108BD9-81ED-4DB2-BD59-A6C34878D82A}">
                    <a16:rowId xmlns:a16="http://schemas.microsoft.com/office/drawing/2014/main" val="111038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4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048436" y="0"/>
            <a:ext cx="791680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Информация о расходной части бюджета в разрезе непрограммных расходов бюджета города-курорта Пятигорска  по первоначальному плану на 2023, 2024, 2025, 2026 гг.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417940"/>
              </p:ext>
            </p:extLst>
          </p:nvPr>
        </p:nvGraphicFramePr>
        <p:xfrm>
          <a:off x="-684584" y="0"/>
          <a:ext cx="5976664" cy="551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68344" y="668979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(тыс.руб.)</a:t>
            </a:r>
          </a:p>
        </p:txBody>
      </p:sp>
      <p:pic>
        <p:nvPicPr>
          <p:cNvPr id="8" name="Picture 2" descr="C:\Users\superuser\Desktop\СЛАЙДЫ!!!!!!!\Новая папка\Картинки для бюджета\Maths resourc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082"/>
            <a:ext cx="2160240" cy="168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007533"/>
            <a:ext cx="46812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На непрограммные расходы в рамках обеспечения деятельности Думы города Пятигорска на 2024 год запланировано 14 146,56 тыс.руб., что на  500,23 тыс.руб.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2025 и 2026 годов общий объем расходов бюджета города в рамках непрограммных расходов составит  по 14 146,56 тыс. руб. ежегодно.</a:t>
            </a:r>
          </a:p>
          <a:p>
            <a:r>
              <a:rPr lang="ru-RU" sz="900" b="1" dirty="0"/>
              <a:t> </a:t>
            </a:r>
          </a:p>
          <a:p>
            <a:r>
              <a:rPr lang="ru-RU" sz="900" b="1" dirty="0"/>
              <a:t>На непрограммные расходы в рамках обеспечения деятельности администрации города Пятигорска на 2024 год запланировано  12 179,99</a:t>
            </a:r>
          </a:p>
          <a:p>
            <a:r>
              <a:rPr lang="ru-RU" sz="900" b="1" dirty="0"/>
              <a:t>тыс.руб., что на 699,45 тыс.руб. меньше первоначально утвержденного бюджета города на 2023 год.</a:t>
            </a:r>
          </a:p>
          <a:p>
            <a:r>
              <a:rPr lang="ru-RU" sz="900" b="1" dirty="0"/>
              <a:t>В плановом периоде  2025 и 2026 годов объем расходов бюджета города в рамках непрограммных расходов составит 12 181,77 тыс. руб. и 28 879,88 тыс. руб. соответственно.</a:t>
            </a:r>
          </a:p>
          <a:p>
            <a:endParaRPr lang="ru-RU" sz="900" b="1" dirty="0"/>
          </a:p>
          <a:p>
            <a:r>
              <a:rPr lang="ru-RU" sz="900" b="1" dirty="0"/>
              <a:t>На непрограммные расходы в рамках обеспечения деятельности контрольно-счетного органа города Пятигорска на 2024 год запланировано 4 582,10 тыс. руб., что на  1,05 тыс. руб. 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2025 и 2026 годов общий объем расходов в рамках непрограммных расходов на обеспечение деятельности контрольно-счетного органа города Пятигорска составил 3 466,40 тыс. руб. ежегодно</a:t>
            </a:r>
          </a:p>
          <a:p>
            <a:endParaRPr lang="ru-RU" sz="900" b="1" dirty="0"/>
          </a:p>
          <a:p>
            <a:r>
              <a:rPr lang="ru-RU" sz="900" b="1" dirty="0"/>
              <a:t>На расходы в рамках обеспечения деятельности органов местного самоуправления города-курорта Пятигорска на 2024 год запланировано 2003,26 </a:t>
            </a:r>
            <a:r>
              <a:rPr lang="ru-RU" sz="900" b="1" dirty="0" err="1"/>
              <a:t>тыс.руб</a:t>
            </a:r>
            <a:r>
              <a:rPr lang="ru-RU" sz="900" b="1" dirty="0"/>
              <a:t>., что на 1014,52 </a:t>
            </a:r>
            <a:r>
              <a:rPr lang="ru-RU" sz="900" b="1" dirty="0" err="1"/>
              <a:t>тыс.руб</a:t>
            </a:r>
            <a:r>
              <a:rPr lang="ru-RU" sz="900" b="1" dirty="0"/>
              <a:t>. больше первоначально утвержденного бюджета города на 2023 год. </a:t>
            </a:r>
          </a:p>
          <a:p>
            <a:r>
              <a:rPr lang="ru-RU" sz="900" b="1" dirty="0"/>
              <a:t>В плановом периоде 202</a:t>
            </a:r>
            <a:r>
              <a:rPr lang="en-US" sz="900" b="1" dirty="0"/>
              <a:t>5</a:t>
            </a:r>
            <a:r>
              <a:rPr lang="ru-RU" sz="900" b="1" dirty="0"/>
              <a:t> и 202</a:t>
            </a:r>
            <a:r>
              <a:rPr lang="en-US" sz="900" b="1" dirty="0"/>
              <a:t>6</a:t>
            </a:r>
            <a:r>
              <a:rPr lang="ru-RU" sz="900" b="1" dirty="0"/>
              <a:t> годов общий объем расходов в проекте решения о бюджете в рамках непрограммных расходов на обеспечение деятельности органов местного самоуправления города Пятигорска составил      </a:t>
            </a:r>
            <a:r>
              <a:rPr lang="en-US" sz="900" b="1" dirty="0"/>
              <a:t>1512,75</a:t>
            </a:r>
            <a:r>
              <a:rPr lang="ru-RU" sz="900" b="1" dirty="0"/>
              <a:t> тыс. руб. ежегодно.</a:t>
            </a:r>
          </a:p>
          <a:p>
            <a:endParaRPr lang="ru-RU" sz="900" b="1" dirty="0"/>
          </a:p>
          <a:p>
            <a:r>
              <a:rPr lang="ru-RU" sz="900" b="1" dirty="0"/>
              <a:t>В рамках обеспечения расходов по предупреждению и ликвидации последствий чрезвычайных ситуаций и стихийных бедствий природного и техногенного характера на 202</a:t>
            </a:r>
            <a:r>
              <a:rPr lang="en-US" sz="900" b="1" dirty="0"/>
              <a:t>4</a:t>
            </a:r>
            <a:r>
              <a:rPr lang="ru-RU" sz="900" b="1" dirty="0"/>
              <a:t> год</a:t>
            </a:r>
            <a:r>
              <a:rPr lang="en-US" sz="900" b="1" dirty="0"/>
              <a:t> </a:t>
            </a:r>
            <a:r>
              <a:rPr lang="ru-RU" sz="900" b="1" dirty="0"/>
              <a:t>и</a:t>
            </a:r>
            <a:r>
              <a:rPr lang="en-US" sz="900" b="1" dirty="0"/>
              <a:t> </a:t>
            </a:r>
            <a:r>
              <a:rPr lang="ru-RU" sz="900" b="1" dirty="0"/>
              <a:t>плановый период 2025 и 2026 годов  расходы не предусмотрены. В первоначально утвержденном бюджете города на 2023 год были запланированы средства в размере 540,00 тыс. руб.</a:t>
            </a:r>
          </a:p>
          <a:p>
            <a:pPr algn="ctr"/>
            <a:endParaRPr lang="ru-RU" sz="900" b="1" dirty="0"/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83719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3890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45224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6456027"/>
              </p:ext>
            </p:extLst>
          </p:nvPr>
        </p:nvGraphicFramePr>
        <p:xfrm>
          <a:off x="4098404" y="4217826"/>
          <a:ext cx="5045596" cy="327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Уровень долговой нагрузки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 города-курорта Пятигорска</a:t>
            </a:r>
          </a:p>
        </p:txBody>
      </p:sp>
      <p:sp>
        <p:nvSpPr>
          <p:cNvPr id="13" name="TextBox 10"/>
          <p:cNvSpPr txBox="1"/>
          <p:nvPr/>
        </p:nvSpPr>
        <p:spPr>
          <a:xfrm rot="10800000" flipV="1">
            <a:off x="8241718" y="4597399"/>
            <a:ext cx="734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42,7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%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108520" y="7823125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81384" y="3586884"/>
            <a:ext cx="453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</a:rPr>
              <a:t>Отношение объема муниципального долга к собственным доходам  бюджета  (%)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339" y="1143000"/>
            <a:ext cx="26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</a:rPr>
              <a:t>Муниципальный долг  (млн. руб.) 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3039" y="1176640"/>
          <a:ext cx="4603651" cy="21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43000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Обеспечение реализации мер,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направленных на покрытие дефицита бюджета и погашение долговых обязательств города в 2024 году и в плановом периоде 2025 и 2026 годов, предусматривается программами муниципальных внутренних заимствований города-курорта Пятигорска на 2024 год и плановый период 2025 и 2026 годов с определением объемов привлечения средств в бюджет города с предельными сроками погашения и объемов погашения муниципальных долговых обязательств.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Для достижения целей и решения задач долговой политики, утвержденной на 2024 год и плановый период 2025 и 2026 годов, программы муниципальных внутренних заимствований города-курорта Пятигорска на 2024 год и плановый период 2025 и 2026 годов предусматривают: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82308" y="3510338"/>
          <a:ext cx="4495415" cy="27849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9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КРЕДИТЫ КРЕДИТНЫХ ОРГАНИЗАЦИЙ В ВАЛЮТЕ Российской Федерации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200 000,00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Привлечение кредитов от кредитных организаций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2 200 000,00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2 163 333,00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2 163 333,00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-2 000 000,00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Привлечение кредитов из других бюджетов бюджетной системы Российской Федерации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Погашение бюджетами городских округов кредитов из других бюджетов бюджетной системы Российской Федерации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-865 000,00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-1 028 333,00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-1 028 333,00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228237"/>
            <a:ext cx="969819" cy="3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02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superuser\Desktop\слайды картинки\Maths resourc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" y="4064109"/>
            <a:ext cx="2495579" cy="279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036"/>
              </p:ext>
            </p:extLst>
          </p:nvPr>
        </p:nvGraphicFramePr>
        <p:xfrm>
          <a:off x="2411760" y="1651428"/>
          <a:ext cx="6408712" cy="4722971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4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собственных доходов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(налоговых и неналоговых доходов) местных бюджетов по первоначальному плану на 2024г.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(тыс.руб.)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постоянного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населения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2024г.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собственных доходов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местных бюджетов на душу населения </a:t>
                      </a:r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2024г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(в тыс. руб./чел.)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Железноводск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475 740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Кисловодск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1 093 182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133 913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Ессентуки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1 056 419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121 534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Пятигорск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2 288 311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213 377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Ставрополь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6 669 991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550 260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12,12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08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ПО СК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29 936 964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2 891 204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10,35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274909"/>
            <a:ext cx="74743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Сравнительная информация о доле собственных доходов 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(налоговых и неналоговых доходов) местных бюджетов на душу населения по отдельным городам Ставропольского края по первоначальному  плану на 2024 г.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2802" cy="825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по итогам 2022 года (%)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8"/>
            <a:ext cx="1008112" cy="12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412776"/>
            <a:ext cx="3669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/>
              <a:t>В разрезе городов Ставропольского края: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6543291"/>
              </p:ext>
            </p:extLst>
          </p:nvPr>
        </p:nvGraphicFramePr>
        <p:xfrm>
          <a:off x="4427984" y="1628801"/>
          <a:ext cx="4702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1014365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/>
              <a:t>   В разрезе муниципальных образований Ставропольского края</a:t>
            </a:r>
            <a:r>
              <a:rPr lang="ru-RU" sz="1200" u="sng" dirty="0"/>
              <a:t>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C1E0534-6ACF-4392-A805-A15D705A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54627"/>
              </p:ext>
            </p:extLst>
          </p:nvPr>
        </p:nvGraphicFramePr>
        <p:xfrm>
          <a:off x="398351" y="1386899"/>
          <a:ext cx="4029633" cy="52934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9233">
                  <a:extLst>
                    <a:ext uri="{9D8B030D-6E8A-4147-A177-3AD203B41FA5}">
                      <a16:colId xmlns:a16="http://schemas.microsoft.com/office/drawing/2014/main" val="695907736"/>
                    </a:ext>
                  </a:extLst>
                </a:gridCol>
                <a:gridCol w="2972405">
                  <a:extLst>
                    <a:ext uri="{9D8B030D-6E8A-4147-A177-3AD203B41FA5}">
                      <a16:colId xmlns:a16="http://schemas.microsoft.com/office/drawing/2014/main" val="3783989413"/>
                    </a:ext>
                  </a:extLst>
                </a:gridCol>
                <a:gridCol w="627995">
                  <a:extLst>
                    <a:ext uri="{9D8B030D-6E8A-4147-A177-3AD203B41FA5}">
                      <a16:colId xmlns:a16="http://schemas.microsoft.com/office/drawing/2014/main" val="828399795"/>
                    </a:ext>
                  </a:extLst>
                </a:gridCol>
              </a:tblGrid>
              <a:tr h="2678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Наименование МО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Общая оценка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471090256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Ипатовский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85,65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24627587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Левокумский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85,56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24276801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Петровский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84,11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16855989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Благодарненский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82,72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06460313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Кочубеевский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82,71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1739812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Кировский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81,34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9909067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Георгиевский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81,30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82211812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Апанасенковский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80,32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70609893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Лермонтов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79,73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68209895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Нефтекумский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46068483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Советский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78,56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673546287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Новоалександровский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9173223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Труновский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9668800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Курский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78,00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966483404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Степновский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61735870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Александровский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1836611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город-курорт Железноводск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669013913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Невинномысск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77,12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11656642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Красногвардейский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76,89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50642939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город-курорт Пятигорск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378551920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Минераловодский городской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65928895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Предгорный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75,21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570683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город-курорт Ессентуки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74,30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9037883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Новоселицкий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73,31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316676727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Арзгирский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муниципальный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72,92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64917709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город Ставрополь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72,20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813969295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 err="1">
                          <a:effectLst/>
                        </a:rPr>
                        <a:t>Изобильненский</a:t>
                      </a:r>
                      <a:r>
                        <a:rPr lang="ru-RU" sz="900" u="none" strike="noStrike" dirty="0">
                          <a:effectLst/>
                        </a:rPr>
                        <a:t> городской округ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72,06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45815247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Грачевский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>
                          <a:effectLst/>
                        </a:rPr>
                        <a:t>70,83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78172763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Андроповский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789078748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Туркменский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4223810152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город-курорт Кисловодск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68,35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1879780491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Шпаковский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67,57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2569758509"/>
                  </a:ext>
                </a:extLst>
              </a:tr>
              <a:tr h="15195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</a:rPr>
                        <a:t>Буденновский муниципальный округ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1" marR="4531" marT="453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58,83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1" marR="4531" marT="4531" marB="0" anchor="b"/>
                </a:tc>
                <a:extLst>
                  <a:ext uri="{0D108BD9-81ED-4DB2-BD59-A6C34878D82A}">
                    <a16:rowId xmlns:a16="http://schemas.microsoft.com/office/drawing/2014/main" val="3026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302359"/>
            <a:ext cx="8149253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 </a:t>
            </a:r>
            <a:r>
              <a:rPr lang="ru-RU" sz="1000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r>
              <a:rPr lang="ru-RU" sz="11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Бюджетный процесс </a:t>
            </a:r>
            <a:r>
              <a:rPr lang="ru-RU" sz="1000" dirty="0"/>
              <a:t>- деятельность по подготовке проектов бюджетов, утверждению и исполнению бюджетов, контролю исполнения,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Бюджетные инвестиции </a:t>
            </a:r>
            <a:r>
              <a:rPr lang="ru-RU" sz="1000" dirty="0"/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Бюджетный кредит </a:t>
            </a:r>
            <a:r>
              <a:rPr lang="ru-RU" sz="1000" dirty="0"/>
              <a:t>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Государственная программа </a:t>
            </a:r>
            <a:r>
              <a:rPr lang="ru-RU" sz="1000" dirty="0"/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Государственный или муниципальный долг </a:t>
            </a:r>
            <a:r>
              <a:rPr lang="ru-RU" sz="1000" dirty="0"/>
              <a:t>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Дотации</a:t>
            </a:r>
            <a:r>
              <a:rPr lang="ru-RU" sz="10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Доходы бюджета </a:t>
            </a:r>
            <a:r>
              <a:rPr lang="ru-RU" sz="1000" dirty="0"/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Межбюджетные отношения </a:t>
            </a:r>
            <a:r>
              <a:rPr lang="ru-RU" sz="1000" dirty="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Межбюджетные трансферты</a:t>
            </a:r>
            <a:r>
              <a:rPr lang="ru-RU" sz="10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Налоговые доходы </a:t>
            </a:r>
            <a:r>
              <a:rPr lang="ru-RU" sz="1000" dirty="0"/>
              <a:t>– поступления от уплаты налогов и сборов, установленных Налоговым кодексом Российской Федерации.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 </a:t>
            </a:r>
            <a:r>
              <a:rPr lang="ru-RU" sz="1000" b="1" dirty="0"/>
              <a:t>Неналоговые доходы </a:t>
            </a:r>
            <a:r>
              <a:rPr lang="ru-RU" sz="1000" dirty="0"/>
              <a:t>– все доходы, поступающие в соответствующий бюджет, не отнесенные к налоговым доходам и безвозмездным поступлениям.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Расходы бюджета </a:t>
            </a:r>
            <a:r>
              <a:rPr lang="ru-RU" sz="1000" dirty="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Сбалансированность бюджета </a:t>
            </a:r>
            <a:r>
              <a:rPr lang="ru-RU" sz="1000" dirty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Субвенции</a:t>
            </a:r>
            <a:r>
              <a:rPr lang="ru-RU" sz="1000" dirty="0"/>
              <a:t> 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самоуправления.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Субсидии</a:t>
            </a:r>
            <a:r>
              <a:rPr lang="ru-RU" sz="1000" dirty="0"/>
              <a:t> – межбюджетные трансферты, предоставляемые в целях </a:t>
            </a:r>
            <a:r>
              <a:rPr lang="ru-RU" sz="1000" dirty="0" err="1"/>
              <a:t>софинансирования</a:t>
            </a:r>
            <a:r>
              <a:rPr lang="ru-RU" sz="1000" dirty="0"/>
              <a:t> расходов на решение вопросов местного значения. </a:t>
            </a:r>
          </a:p>
          <a:p>
            <a:r>
              <a:rPr lang="ru-RU" sz="1000" dirty="0">
                <a:solidFill>
                  <a:srgbClr val="FF0000"/>
                </a:solidFill>
              </a:rPr>
              <a:t></a:t>
            </a:r>
            <a:r>
              <a:rPr lang="ru-RU" sz="1000" dirty="0"/>
              <a:t> </a:t>
            </a:r>
            <a:r>
              <a:rPr lang="ru-RU" sz="1000" b="1" dirty="0"/>
              <a:t>Устойчивость бюджета </a:t>
            </a:r>
            <a:r>
              <a:rPr lang="ru-RU" sz="1000" dirty="0"/>
              <a:t>- 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-118556"/>
            <a:ext cx="74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Глоссарий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97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03" y="274638"/>
            <a:ext cx="7254993" cy="12821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Контактная информация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МУ «Финансовое управление администрации г.Пятигорска»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2397621"/>
            <a:ext cx="8143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МУ «Финансовое управление администрации города Пятигорска» электронный адрес: fupytg@minfin.stavkray.ru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Начальник: Сагайдак Лариса Дмитриевна, 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Приемная: </a:t>
            </a:r>
            <a:r>
              <a:rPr lang="ru-RU" dirty="0">
                <a:latin typeface="Constantia" pitchFamily="18" charset="0"/>
                <a:cs typeface="Arial" charset="0"/>
              </a:rPr>
              <a:t> Волоковая Анна Петровна, </a:t>
            </a: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Зам. начальника: Топалова Оксана Владимировна, 33-51-52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Зам. начальника: Ершова Надежда Владимировна, 39-18-04</a:t>
            </a:r>
            <a:b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</a:br>
            <a:endParaRPr lang="ru-RU" dirty="0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4" name="Picture 2" descr="https://img2.freepng.ru/20180614/gac/kisspng-business-email-shasta-meadows-elementary-school-5b221dda564504.4598495515289625223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800601"/>
            <a:ext cx="261302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6632"/>
            <a:ext cx="7128792" cy="5040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Основы составления проекта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08720"/>
            <a:ext cx="81394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/>
              <a:t>Р</a:t>
            </a:r>
            <a:r>
              <a:rPr lang="x-none" sz="1400" u="sng" dirty="0"/>
              <a:t>ешени</a:t>
            </a:r>
            <a:r>
              <a:rPr lang="ru-RU" sz="1400" u="sng" dirty="0"/>
              <a:t>е</a:t>
            </a:r>
            <a:r>
              <a:rPr lang="x-none" sz="1400" u="sng" dirty="0"/>
              <a:t> Думы города Пятигорска о бюджете  города-курорта Пятигорска на 20</a:t>
            </a:r>
            <a:r>
              <a:rPr lang="ru-RU" sz="1400" u="sng" dirty="0"/>
              <a:t>24</a:t>
            </a:r>
            <a:r>
              <a:rPr lang="x-none" sz="1400" u="sng" dirty="0"/>
              <a:t> год и плановый период 202</a:t>
            </a:r>
            <a:r>
              <a:rPr lang="ru-RU" sz="1400" u="sng" dirty="0"/>
              <a:t>5</a:t>
            </a:r>
            <a:r>
              <a:rPr lang="x-none" sz="1400" u="sng" dirty="0"/>
              <a:t> и 202</a:t>
            </a:r>
            <a:r>
              <a:rPr lang="ru-RU" sz="1400" u="sng" dirty="0"/>
              <a:t>6</a:t>
            </a:r>
            <a:r>
              <a:rPr lang="x-none" sz="1400" u="sng" dirty="0"/>
              <a:t> годов сформирован в соответствии с требованиями: </a:t>
            </a:r>
            <a:endParaRPr lang="ru-RU" sz="1400" u="sng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Бюджетного кодекса Российской Федерации; 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Налогового кодекса Российской Федерации; </a:t>
            </a:r>
            <a:endParaRPr lang="ru-RU" sz="1400" dirty="0"/>
          </a:p>
          <a:p>
            <a:pPr algn="just"/>
            <a:r>
              <a:rPr lang="ru-RU" sz="1400" dirty="0"/>
              <a:t>- Послания Президента Российской Федерации Федеральному Собранию Российской Федерации от 21 февраля 2023 года;</a:t>
            </a:r>
          </a:p>
          <a:p>
            <a:pPr algn="just"/>
            <a:r>
              <a:rPr lang="ru-RU" sz="1400" dirty="0"/>
              <a:t> - Указа </a:t>
            </a:r>
            <a:r>
              <a:rPr lang="x-none" sz="1400" dirty="0"/>
              <a:t>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  </a:r>
            <a:endParaRPr lang="ru-RU" sz="1400" dirty="0"/>
          </a:p>
          <a:p>
            <a:pPr algn="just"/>
            <a:r>
              <a:rPr lang="ru-RU" sz="1400" dirty="0"/>
              <a:t>- Указа </a:t>
            </a:r>
            <a:r>
              <a:rPr lang="x-none" sz="1400" dirty="0"/>
              <a:t>Президента Российской Федерации от 21 июля 2020 года № 474 «О национальных целях развития Российской Федерации на период до 2030 года»;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Стратегии социально-экономического развития города-курорта Пятигорска до 2035 года, утвержденной решением Думы города Пятигорска от 24 сентября 2020 года № 32-59 РД;</a:t>
            </a: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x-none" sz="1400" dirty="0"/>
              <a:t>Бюджетн</a:t>
            </a:r>
            <a:r>
              <a:rPr lang="ru-RU" sz="1400" dirty="0"/>
              <a:t>ого </a:t>
            </a:r>
            <a:r>
              <a:rPr lang="x-none" sz="1400" dirty="0"/>
              <a:t>прогноз</a:t>
            </a:r>
            <a:r>
              <a:rPr lang="ru-RU" sz="1400" dirty="0"/>
              <a:t>а </a:t>
            </a:r>
            <a:r>
              <a:rPr lang="x-none" sz="1400" dirty="0"/>
              <a:t>города-курорта Пятигорска на период до 2028 года</a:t>
            </a:r>
            <a:r>
              <a:rPr lang="ru-RU" sz="1400" dirty="0"/>
              <a:t>, утвержденного </a:t>
            </a:r>
            <a:r>
              <a:rPr lang="x-none" sz="1400" dirty="0"/>
              <a:t>постановлением администрации города Пятигорска от 20.02.2023</a:t>
            </a:r>
            <a:r>
              <a:rPr lang="ru-RU" sz="1400" dirty="0"/>
              <a:t> года </a:t>
            </a:r>
            <a:r>
              <a:rPr lang="x-none" sz="1400" dirty="0"/>
              <a:t>№ </a:t>
            </a:r>
            <a:r>
              <a:rPr lang="ru-RU" sz="1400" dirty="0"/>
              <a:t>444</a:t>
            </a:r>
            <a:r>
              <a:rPr lang="x-none" sz="1400" dirty="0"/>
              <a:t>;</a:t>
            </a:r>
            <a:endParaRPr lang="ru-RU" sz="1400" dirty="0"/>
          </a:p>
          <a:p>
            <a:pPr algn="just"/>
            <a:r>
              <a:rPr lang="ru-RU" sz="1400" dirty="0"/>
              <a:t>- муниципальных программ города-курорта Пятигорска проектов изменений в муниципальные программы; </a:t>
            </a:r>
          </a:p>
          <a:p>
            <a:pPr algn="just"/>
            <a:r>
              <a:rPr lang="ru-RU" sz="1400" dirty="0"/>
              <a:t>- основных направлений бюджетной и налоговой политики города-курорта Пятигорска на 2024 год и плановый период 2025 и 2026 годов, утвержденных постановлением администрации города Пятигорска от 27.09.2023 года № 3620;</a:t>
            </a:r>
          </a:p>
          <a:p>
            <a:pPr algn="just"/>
            <a:r>
              <a:rPr lang="ru-RU" sz="1400" dirty="0"/>
              <a:t>- основных направлений долговой политики города-курорта Пятигорска на 2024 год и плановый период 2025 и 2026 годов, утвержденных постановлением администрации города Пятигорска от 25.09.2023 года № 3584;</a:t>
            </a:r>
          </a:p>
          <a:p>
            <a:pPr algn="just"/>
            <a:r>
              <a:rPr lang="ru-RU" sz="1400" dirty="0"/>
              <a:t>- 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 на 2023-2025 годы, утвержденного постановлением администрации города Пятигорска от 16.08.2023 года   № 3092</a:t>
            </a:r>
            <a:r>
              <a:rPr lang="ru-RU" dirty="0"/>
              <a:t>.</a:t>
            </a:r>
          </a:p>
        </p:txBody>
      </p:sp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07704" y="260655"/>
            <a:ext cx="6786284" cy="3870850"/>
            <a:chOff x="-42927" y="-144463"/>
            <a:chExt cx="9196635" cy="6602617"/>
          </a:xfrm>
        </p:grpSpPr>
        <p:sp>
          <p:nvSpPr>
            <p:cNvPr id="12" name="TextBox 11"/>
            <p:cNvSpPr txBox="1"/>
            <p:nvPr/>
          </p:nvSpPr>
          <p:spPr>
            <a:xfrm>
              <a:off x="-42927" y="1252880"/>
              <a:ext cx="4688562" cy="51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БЮДЖЕТНАЯ ПОЛИТИКА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5146" y="1311285"/>
              <a:ext cx="4688562" cy="51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r>
                <a:rPr lang="ru-RU" sz="1400" dirty="0"/>
                <a:t>НАЛОГОВАЯ ПОЛИТИКА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8922" y="2746767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8922" y="3983896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68922" y="5221025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08709" y="1508486"/>
              <a:ext cx="0" cy="4949668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1781765"/>
              <a:ext cx="810245" cy="810245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5621187" y="1781764"/>
              <a:ext cx="3501760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Стимулирование инвестиционной активности</a:t>
              </a:r>
              <a:endParaRPr lang="ru-RU" sz="1200" dirty="0">
                <a:latin typeface="+mn-lt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60" y="2967454"/>
              <a:ext cx="802602" cy="78794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621187" y="3050772"/>
              <a:ext cx="3501760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Оценка эффективности налоговых расходов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29816" y="4145220"/>
              <a:ext cx="3514184" cy="145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Повышение эффективности управления муниципальными активами 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4225025"/>
              <a:ext cx="834084" cy="779934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32" name="Прямоугольник 31"/>
            <p:cNvSpPr/>
            <p:nvPr/>
          </p:nvSpPr>
          <p:spPr>
            <a:xfrm>
              <a:off x="5621187" y="5321719"/>
              <a:ext cx="337074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Совершенствование налогового администрирования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4" y="5440510"/>
              <a:ext cx="810245" cy="804539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120570" y="1706727"/>
              <a:ext cx="328813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Достижение показателей национальных целей и задач развития 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2" y="1776311"/>
              <a:ext cx="859175" cy="831322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134757" y="2663677"/>
              <a:ext cx="3330389" cy="145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Повышение эффективности и результативности бюджетных расходов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21" y="2976593"/>
              <a:ext cx="855686" cy="8280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148945" y="4265433"/>
              <a:ext cx="3302011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Развитие инициативного бюджетирования</a:t>
              </a:r>
            </a:p>
          </p:txBody>
        </p:sp>
        <p:sp>
          <p:nvSpPr>
            <p:cNvPr id="9" name="AutoShape 2" descr="https://bgpravda.ru/wp-content/uploads/2022/08/emhyzqfjwry-e1632308694121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51" y="4199296"/>
              <a:ext cx="832479" cy="831391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1120570" y="5321719"/>
              <a:ext cx="328813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+mn-lt"/>
                  <a:ea typeface="Times New Roman" panose="02020603050405020304" pitchFamily="18" charset="0"/>
                </a:rPr>
                <a:t>Сохранение высокого уровня открытости бюджетного процесса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27" y="5409130"/>
              <a:ext cx="848373" cy="8316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705907" y="4376481"/>
            <a:ext cx="8060788" cy="2522833"/>
            <a:chOff x="1013013" y="1069240"/>
            <a:chExt cx="7689350" cy="6237300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1013013" y="1693151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8274" y="1140923"/>
              <a:ext cx="2729495" cy="68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4985" y="1069240"/>
              <a:ext cx="3104562" cy="64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endParaRPr lang="ru-RU" sz="11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20569" y="1733441"/>
              <a:ext cx="3288140" cy="92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сохранение объёма муниципального долга на экономически безопасном уровне</a:t>
              </a: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1013013" y="3256676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101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 rot="10800000">
              <a:off x="4823013" y="1693150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Пятиугольник 39"/>
            <p:cNvSpPr/>
            <p:nvPr/>
          </p:nvSpPr>
          <p:spPr>
            <a:xfrm rot="10800000">
              <a:off x="482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ятиугольник 40"/>
            <p:cNvSpPr/>
            <p:nvPr/>
          </p:nvSpPr>
          <p:spPr>
            <a:xfrm rot="10800000">
              <a:off x="4823012" y="3225434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20569" y="3426230"/>
              <a:ext cx="3288140" cy="106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минимизация расходов бюджета города по обслуживанию муниципального долга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20569" y="4877626"/>
              <a:ext cx="3288140" cy="1295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управление рисками, связанными с осуществлением заимствований и управлением муниципальным долгом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07755" y="1792716"/>
              <a:ext cx="3288140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о</a:t>
              </a:r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существление муниципальных заимствований в объеме обеспечения сбалансированности бюджета города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307754" y="4985708"/>
              <a:ext cx="3288140" cy="232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привлечение в бюджет города кредитов от кредитных организаций исключительно по ставкам не более чем уровень ключевой ставки ЦБ РФ +1%</a:t>
              </a:r>
              <a:endParaRPr lang="ru-RU" sz="1100" dirty="0">
                <a:latin typeface="+mn-lt"/>
                <a:ea typeface="Times New Roman" panose="02020603050405020304" pitchFamily="18" charset="0"/>
              </a:endParaRPr>
            </a:p>
            <a:p>
              <a:endParaRPr lang="ru-RU" sz="1100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315630" y="3222895"/>
              <a:ext cx="3386733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ea typeface="Times New Roman" panose="02020603050405020304" pitchFamily="18" charset="0"/>
                </a:rPr>
                <a:t>п</a:t>
              </a:r>
              <a:r>
                <a:rPr lang="ru-RU" sz="1100" dirty="0">
                  <a:latin typeface="+mn-lt"/>
                  <a:ea typeface="Times New Roman" panose="02020603050405020304" pitchFamily="18" charset="0"/>
                </a:rPr>
                <a:t>ривлечение бюджетных кредитов в целях сокращения сроков использования кредитов, полученных от кредитных организаций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76985" y="4189598"/>
            <a:ext cx="3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ДОЛГОВАЯ ПОЛИТИКА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3031" y="4140989"/>
            <a:ext cx="836476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superuser\Desktop\герб пятигорска.png">
            <a:extLst>
              <a:ext uri="{FF2B5EF4-FFF2-40B4-BE49-F238E27FC236}">
                <a16:creationId xmlns:a16="http://schemas.microsoft.com/office/drawing/2014/main" id="{845B6CEE-6DF6-48C8-9C81-23CBDA8E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4044C0-538D-4640-9FEC-1BFA21FE33E0}"/>
              </a:ext>
            </a:extLst>
          </p:cNvPr>
          <p:cNvSpPr/>
          <p:nvPr/>
        </p:nvSpPr>
        <p:spPr>
          <a:xfrm>
            <a:off x="1193643" y="-1"/>
            <a:ext cx="7500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</a:rPr>
              <a:t>Основные задачи и приоритетные направления бюджетной, налоговой и долговой политики города Пятигорска на 2024 год и плановый период 2025 и 2026 годов</a:t>
            </a:r>
          </a:p>
        </p:txBody>
      </p:sp>
      <p:pic>
        <p:nvPicPr>
          <p:cNvPr id="1026" name="Picture 2" descr="Par Robert Godbout, FSA, FICA, conseiller associé &amp;nbsp; La Loi sur les...">
            <a:extLst>
              <a:ext uri="{FF2B5EF4-FFF2-40B4-BE49-F238E27FC236}">
                <a16:creationId xmlns:a16="http://schemas.microsoft.com/office/drawing/2014/main" id="{DC7242F8-9C32-406D-BA49-FD234493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6" y="1707430"/>
            <a:ext cx="1751932" cy="195913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2073"/>
            <a:ext cx="5832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показатели социально-экономического развития города Пятигорска за 2021-2023 годы </a:t>
            </a:r>
          </a:p>
          <a:p>
            <a:pPr algn="ctr"/>
            <a:r>
              <a:rPr lang="ru-RU" b="1" dirty="0"/>
              <a:t>и на плановый период 2024-2026 гг.</a:t>
            </a:r>
          </a:p>
        </p:txBody>
      </p:sp>
      <p:pic>
        <p:nvPicPr>
          <p:cNvPr id="4" name="Picture 2" descr="C:\Users\superuser\Desktop\СЛАЙДЫ!!!!!!!\Новая папка\Картинки для бюджета\kissclipart-economy-png-clipart-climate-change-economy-clip-ar-b3661520985c006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73"/>
            <a:ext cx="2088232" cy="114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CEA7DC2-AD55-4C62-BBAD-F150CAEC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71794"/>
              </p:ext>
            </p:extLst>
          </p:nvPr>
        </p:nvGraphicFramePr>
        <p:xfrm>
          <a:off x="107504" y="1125012"/>
          <a:ext cx="8928992" cy="568622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3167223659"/>
                    </a:ext>
                  </a:extLst>
                </a:gridCol>
                <a:gridCol w="644418">
                  <a:extLst>
                    <a:ext uri="{9D8B030D-6E8A-4147-A177-3AD203B41FA5}">
                      <a16:colId xmlns:a16="http://schemas.microsoft.com/office/drawing/2014/main" val="1425952327"/>
                    </a:ext>
                  </a:extLst>
                </a:gridCol>
                <a:gridCol w="508978">
                  <a:extLst>
                    <a:ext uri="{9D8B030D-6E8A-4147-A177-3AD203B41FA5}">
                      <a16:colId xmlns:a16="http://schemas.microsoft.com/office/drawing/2014/main" val="153216692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4213889616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3082882395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3649675618"/>
                    </a:ext>
                  </a:extLst>
                </a:gridCol>
                <a:gridCol w="542780">
                  <a:extLst>
                    <a:ext uri="{9D8B030D-6E8A-4147-A177-3AD203B41FA5}">
                      <a16:colId xmlns:a16="http://schemas.microsoft.com/office/drawing/2014/main" val="1610559242"/>
                    </a:ext>
                  </a:extLst>
                </a:gridCol>
                <a:gridCol w="524884">
                  <a:extLst>
                    <a:ext uri="{9D8B030D-6E8A-4147-A177-3AD203B41FA5}">
                      <a16:colId xmlns:a16="http://schemas.microsoft.com/office/drawing/2014/main" val="960114238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3629167254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val="995400013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val="1085425708"/>
                    </a:ext>
                  </a:extLst>
                </a:gridCol>
                <a:gridCol w="516932">
                  <a:extLst>
                    <a:ext uri="{9D8B030D-6E8A-4147-A177-3AD203B41FA5}">
                      <a16:colId xmlns:a16="http://schemas.microsoft.com/office/drawing/2014/main" val="2995492012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461553504"/>
                    </a:ext>
                  </a:extLst>
                </a:gridCol>
                <a:gridCol w="540788">
                  <a:extLst>
                    <a:ext uri="{9D8B030D-6E8A-4147-A177-3AD203B41FA5}">
                      <a16:colId xmlns:a16="http://schemas.microsoft.com/office/drawing/2014/main" val="4136674910"/>
                    </a:ext>
                  </a:extLst>
                </a:gridCol>
              </a:tblGrid>
              <a:tr h="2206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49884"/>
                  </a:ext>
                </a:extLst>
              </a:tr>
              <a:tr h="21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369606"/>
                  </a:ext>
                </a:extLst>
              </a:tr>
              <a:tr h="353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230576"/>
                  </a:ext>
                </a:extLst>
              </a:tr>
              <a:tr h="220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вариант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96397"/>
                  </a:ext>
                </a:extLst>
              </a:tr>
              <a:tr h="220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(среднегодовая)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214,4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213,4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56966"/>
                  </a:ext>
                </a:extLst>
              </a:tr>
              <a:tr h="529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родившихся на 1000 человек населения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8360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умерших на 1000 человек населения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957975"/>
                  </a:ext>
                </a:extLst>
              </a:tr>
              <a:tr h="653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производства по виду деятельности "Строительство"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95898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действие жилых домов*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м. общей площади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115,2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139,7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141,4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145,4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143,4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127,2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147,4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156,6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08221"/>
                  </a:ext>
                </a:extLst>
              </a:tr>
              <a:tr h="220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125 187,4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135 176,8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155 456,0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178 433,3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180 564,2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181 487,9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196 530,0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203 199,7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206 886,8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216 453,8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228 436,7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235 591,1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519573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малых и средних предприятий, включая микропредприятия (на конец года)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2765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2582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2596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2597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2612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2632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454288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работников организаций (без внешних совместителей)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85893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33619,9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37911,3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42498,7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47029,1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47299,6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47475,3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50200,9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50656,1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51280,6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53433,9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54031,5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55096,3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143305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3157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23641,5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26340,9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30016,1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33137,8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33637,7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33827,9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35350,1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35857,6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36060,8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37694,3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38376,5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39268,2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440710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российских туристов, посетивших муниципальное образование (резидентов)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198,00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247,40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285,80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305,90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310,10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321,10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323,60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342,90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354,70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349,60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367,10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377,80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9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7000">
              <a:schemeClr val="bg2">
                <a:lumMod val="50000"/>
                <a:lumOff val="50000"/>
                <a:alpha val="43000"/>
              </a:schemeClr>
            </a:gs>
            <a:gs pos="98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9389" y="18944"/>
            <a:ext cx="7270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Основные характеристики бюджета города-курорта </a:t>
            </a:r>
            <a:br>
              <a:rPr lang="ru-RU" sz="1600" b="1" dirty="0"/>
            </a:br>
            <a:r>
              <a:rPr lang="ru-RU" sz="1600" b="1" dirty="0"/>
              <a:t>Пятигорска по первоначальному плану на 2023,2024,2025,2026 гг. </a:t>
            </a:r>
          </a:p>
          <a:p>
            <a:pPr algn="ctr"/>
            <a:r>
              <a:rPr lang="ru-RU" sz="1600" b="1" dirty="0"/>
              <a:t>(в </a:t>
            </a:r>
            <a:r>
              <a:rPr lang="ru-RU" sz="1600" b="1" dirty="0" err="1"/>
              <a:t>млн.руб</a:t>
            </a:r>
            <a:r>
              <a:rPr lang="ru-RU" sz="1600" b="1" dirty="0"/>
              <a:t>.)                                                                        </a:t>
            </a:r>
          </a:p>
        </p:txBody>
      </p:sp>
      <p:grpSp>
        <p:nvGrpSpPr>
          <p:cNvPr id="99" name="Group 72">
            <a:extLst>
              <a:ext uri="{FF2B5EF4-FFF2-40B4-BE49-F238E27FC236}">
                <a16:creationId xmlns:a16="http://schemas.microsoft.com/office/drawing/2014/main" id="{10759EEA-4DAA-4F9A-AD29-01E6EADC95A5}"/>
              </a:ext>
            </a:extLst>
          </p:cNvPr>
          <p:cNvGrpSpPr/>
          <p:nvPr/>
        </p:nvGrpSpPr>
        <p:grpSpPr>
          <a:xfrm>
            <a:off x="3414959" y="3004788"/>
            <a:ext cx="292945" cy="339927"/>
            <a:chOff x="4590585" y="2282878"/>
            <a:chExt cx="3010830" cy="1205706"/>
          </a:xfrm>
        </p:grpSpPr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id="{60EF2850-95AA-4AD3-B539-F5961CDD10C5}"/>
                </a:ext>
              </a:extLst>
            </p:cNvPr>
            <p:cNvSpPr/>
            <p:nvPr/>
          </p:nvSpPr>
          <p:spPr>
            <a:xfrm>
              <a:off x="4590585" y="2282878"/>
              <a:ext cx="3010830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endParaRPr lang="ru-RU" b="1" cap="all" dirty="0">
                <a:solidFill>
                  <a:prstClr val="black"/>
                </a:solidFill>
              </a:endParaRPr>
            </a:p>
            <a:p>
              <a:pPr algn="ctr"/>
              <a:endParaRPr lang="en-US" b="1" cap="all" dirty="0">
                <a:solidFill>
                  <a:prstClr val="black"/>
                </a:solidFill>
              </a:endParaRPr>
            </a:p>
          </p:txBody>
        </p:sp>
        <p:sp>
          <p:nvSpPr>
            <p:cNvPr id="101" name="Rectangle 71">
              <a:extLst>
                <a:ext uri="{FF2B5EF4-FFF2-40B4-BE49-F238E27FC236}">
                  <a16:creationId xmlns:a16="http://schemas.microsoft.com/office/drawing/2014/main" id="{57F5BF76-D84B-4A2C-B123-341815B81F8D}"/>
                </a:ext>
              </a:extLst>
            </p:cNvPr>
            <p:cNvSpPr/>
            <p:nvPr/>
          </p:nvSpPr>
          <p:spPr>
            <a:xfrm>
              <a:off x="4590585" y="3088473"/>
              <a:ext cx="224811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63638" y="783295"/>
            <a:ext cx="7339684" cy="3183610"/>
            <a:chOff x="487437" y="1210863"/>
            <a:chExt cx="8437429" cy="4339679"/>
          </a:xfrm>
        </p:grpSpPr>
        <p:grpSp>
          <p:nvGrpSpPr>
            <p:cNvPr id="119" name="Group 61">
              <a:extLst>
                <a:ext uri="{FF2B5EF4-FFF2-40B4-BE49-F238E27FC236}">
                  <a16:creationId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4470801" y="1247781"/>
              <a:ext cx="2114550" cy="4216277"/>
              <a:chOff x="4674393" y="1204913"/>
              <a:chExt cx="2819400" cy="4801699"/>
            </a:xfrm>
          </p:grpSpPr>
          <p:sp>
            <p:nvSpPr>
              <p:cNvPr id="120" name="Oval 11">
                <a:extLst>
                  <a:ext uri="{FF2B5EF4-FFF2-40B4-BE49-F238E27FC236}">
                    <a16:creationId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74393" y="2101363"/>
                <a:ext cx="2819400" cy="39052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n w="12700">
                    <a:solidFill>
                      <a:srgbClr val="212745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21" name="Group 15">
                <a:extLst>
                  <a:ext uri="{FF2B5EF4-FFF2-40B4-BE49-F238E27FC236}">
                    <a16:creationId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204913"/>
                <a:ext cx="363538" cy="885825"/>
                <a:chOff x="5915025" y="1204913"/>
                <a:chExt cx="363538" cy="885825"/>
              </a:xfrm>
            </p:grpSpPr>
            <p:sp>
              <p:nvSpPr>
                <p:cNvPr id="123" name="Rectangle 41">
                  <a:extLst>
                    <a:ext uri="{FF2B5EF4-FFF2-40B4-BE49-F238E27FC236}">
                      <a16:creationId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Rectangle 42">
                  <a:extLst>
                    <a:ext uri="{FF2B5EF4-FFF2-40B4-BE49-F238E27FC236}">
                      <a16:creationId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3527" y="1365663"/>
                  <a:ext cx="77872" cy="388524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Rectangle 45">
                  <a:extLst>
                    <a:ext uri="{FF2B5EF4-FFF2-40B4-BE49-F238E27FC236}">
                      <a16:creationId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55">
                  <a:extLst>
                    <a:ext uri="{FF2B5EF4-FFF2-40B4-BE49-F238E27FC236}">
                      <a16:creationId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2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56">
                  <a:extLst>
                    <a:ext uri="{FF2B5EF4-FFF2-40B4-BE49-F238E27FC236}">
                      <a16:creationId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57">
                  <a:extLst>
                    <a:ext uri="{FF2B5EF4-FFF2-40B4-BE49-F238E27FC236}">
                      <a16:creationId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Rectangle 49">
                  <a:extLst>
                    <a:ext uri="{FF2B5EF4-FFF2-40B4-BE49-F238E27FC236}">
                      <a16:creationId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Rectangle 50">
                  <a:extLst>
                    <a:ext uri="{FF2B5EF4-FFF2-40B4-BE49-F238E27FC236}">
                      <a16:creationId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60">
                  <a:extLst>
                    <a:ext uri="{FF2B5EF4-FFF2-40B4-BE49-F238E27FC236}">
                      <a16:creationId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94" name="Group 61">
              <a:extLst>
                <a:ext uri="{FF2B5EF4-FFF2-40B4-BE49-F238E27FC236}">
                  <a16:creationId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2332754" y="1236492"/>
              <a:ext cx="2076397" cy="4242915"/>
              <a:chOff x="4635601" y="1050925"/>
              <a:chExt cx="2819400" cy="5302215"/>
            </a:xfrm>
          </p:grpSpPr>
          <p:sp>
            <p:nvSpPr>
              <p:cNvPr id="95" name="Oval 11">
                <a:extLst>
                  <a:ext uri="{FF2B5EF4-FFF2-40B4-BE49-F238E27FC236}">
                    <a16:creationId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35601" y="2212365"/>
                <a:ext cx="2819400" cy="41407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6" name="Group 15">
                <a:extLst>
                  <a:ext uri="{FF2B5EF4-FFF2-40B4-BE49-F238E27FC236}">
                    <a16:creationId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050925"/>
                <a:ext cx="363538" cy="1039813"/>
                <a:chOff x="5915025" y="1050925"/>
                <a:chExt cx="363538" cy="1039813"/>
              </a:xfrm>
            </p:grpSpPr>
            <p:sp>
              <p:nvSpPr>
                <p:cNvPr id="97" name="Line 41">
                  <a:extLst>
                    <a:ext uri="{FF2B5EF4-FFF2-40B4-BE49-F238E27FC236}">
                      <a16:creationId xmlns:a16="http://schemas.microsoft.com/office/drawing/2014/main" id="{CAF5A50F-CB6A-4716-8A5F-154761856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96000" y="1050925"/>
                  <a:ext cx="0" cy="1905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Rectangle 41">
                  <a:extLst>
                    <a:ext uri="{FF2B5EF4-FFF2-40B4-BE49-F238E27FC236}">
                      <a16:creationId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42">
                  <a:extLst>
                    <a:ext uri="{FF2B5EF4-FFF2-40B4-BE49-F238E27FC236}">
                      <a16:creationId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49">
                  <a:extLst>
                    <a:ext uri="{FF2B5EF4-FFF2-40B4-BE49-F238E27FC236}">
                      <a16:creationId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1241425"/>
                  <a:ext cx="73025" cy="512763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50">
                  <a:extLst>
                    <a:ext uri="{FF2B5EF4-FFF2-40B4-BE49-F238E27FC236}">
                      <a16:creationId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Rectangle 45">
                  <a:extLst>
                    <a:ext uri="{FF2B5EF4-FFF2-40B4-BE49-F238E27FC236}">
                      <a16:creationId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55">
                  <a:extLst>
                    <a:ext uri="{FF2B5EF4-FFF2-40B4-BE49-F238E27FC236}">
                      <a16:creationId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3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56">
                  <a:extLst>
                    <a:ext uri="{FF2B5EF4-FFF2-40B4-BE49-F238E27FC236}">
                      <a16:creationId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57">
                  <a:extLst>
                    <a:ext uri="{FF2B5EF4-FFF2-40B4-BE49-F238E27FC236}">
                      <a16:creationId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Rectangle 49">
                  <a:extLst>
                    <a:ext uri="{FF2B5EF4-FFF2-40B4-BE49-F238E27FC236}">
                      <a16:creationId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Rectangle 50">
                  <a:extLst>
                    <a:ext uri="{FF2B5EF4-FFF2-40B4-BE49-F238E27FC236}">
                      <a16:creationId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60">
                  <a:extLst>
                    <a:ext uri="{FF2B5EF4-FFF2-40B4-BE49-F238E27FC236}">
                      <a16:creationId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4" name="Group 59">
              <a:extLst>
                <a:ext uri="{FF2B5EF4-FFF2-40B4-BE49-F238E27FC236}">
                  <a16:creationId xmlns:a16="http://schemas.microsoft.com/office/drawing/2014/main" id="{7C8E1436-B4C3-4B0A-9E1C-C26BE98AE688}"/>
                </a:ext>
              </a:extLst>
            </p:cNvPr>
            <p:cNvGrpSpPr/>
            <p:nvPr/>
          </p:nvGrpSpPr>
          <p:grpSpPr>
            <a:xfrm>
              <a:off x="487437" y="1303262"/>
              <a:ext cx="2180191" cy="4247280"/>
              <a:chOff x="887585" y="1050925"/>
              <a:chExt cx="2835695" cy="4970976"/>
            </a:xfrm>
          </p:grpSpPr>
          <p:sp>
            <p:nvSpPr>
              <p:cNvPr id="65" name="Oval 12">
                <a:extLst>
                  <a:ext uri="{FF2B5EF4-FFF2-40B4-BE49-F238E27FC236}">
                    <a16:creationId xmlns:a16="http://schemas.microsoft.com/office/drawing/2014/main" id="{3B198862-FECD-415D-8E0F-D4E7584A8A12}"/>
                  </a:ext>
                </a:extLst>
              </p:cNvPr>
              <p:cNvSpPr/>
              <p:nvPr/>
            </p:nvSpPr>
            <p:spPr>
              <a:xfrm rot="19800000">
                <a:off x="887585" y="2220150"/>
                <a:ext cx="2835695" cy="3801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6" name="Group 16">
                <a:extLst>
                  <a:ext uri="{FF2B5EF4-FFF2-40B4-BE49-F238E27FC236}">
                    <a16:creationId xmlns:a16="http://schemas.microsoft.com/office/drawing/2014/main" id="{A7912DE8-4107-46B7-B2F3-0953460749BA}"/>
                  </a:ext>
                </a:extLst>
              </p:cNvPr>
              <p:cNvGrpSpPr/>
              <p:nvPr/>
            </p:nvGrpSpPr>
            <p:grpSpPr>
              <a:xfrm>
                <a:off x="1185554" y="1050925"/>
                <a:ext cx="603250" cy="1420813"/>
                <a:chOff x="3425825" y="1050925"/>
                <a:chExt cx="603250" cy="1420813"/>
              </a:xfrm>
            </p:grpSpPr>
            <p:sp>
              <p:nvSpPr>
                <p:cNvPr id="67" name="Line 46">
                  <a:extLst>
                    <a:ext uri="{FF2B5EF4-FFF2-40B4-BE49-F238E27FC236}">
                      <a16:creationId xmlns:a16="http://schemas.microsoft.com/office/drawing/2014/main" id="{78FB17C2-E087-457C-A57D-C743D02CF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401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Rectangle 30">
                  <a:extLst>
                    <a:ext uri="{FF2B5EF4-FFF2-40B4-BE49-F238E27FC236}">
                      <a16:creationId xmlns:a16="http://schemas.microsoft.com/office/drawing/2014/main" id="{4E423E3F-12FB-47FE-BF60-4F94442FE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9013" y="1592263"/>
                  <a:ext cx="22225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52">
                  <a:extLst>
                    <a:ext uri="{FF2B5EF4-FFF2-40B4-BE49-F238E27FC236}">
                      <a16:creationId xmlns:a16="http://schemas.microsoft.com/office/drawing/2014/main" id="{1174FE63-D640-4C07-AAB3-03774D752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500" y="1597025"/>
                  <a:ext cx="73025" cy="512763"/>
                </a:xfrm>
                <a:custGeom>
                  <a:avLst/>
                  <a:gdLst>
                    <a:gd name="T0" fmla="*/ 122 w 185"/>
                    <a:gd name="T1" fmla="*/ 0 h 1291"/>
                    <a:gd name="T2" fmla="*/ 127 w 185"/>
                    <a:gd name="T3" fmla="*/ 12 h 1291"/>
                    <a:gd name="T4" fmla="*/ 153 w 185"/>
                    <a:gd name="T5" fmla="*/ 91 h 1291"/>
                    <a:gd name="T6" fmla="*/ 172 w 185"/>
                    <a:gd name="T7" fmla="*/ 168 h 1291"/>
                    <a:gd name="T8" fmla="*/ 184 w 185"/>
                    <a:gd name="T9" fmla="*/ 256 h 1291"/>
                    <a:gd name="T10" fmla="*/ 185 w 185"/>
                    <a:gd name="T11" fmla="*/ 352 h 1291"/>
                    <a:gd name="T12" fmla="*/ 174 w 185"/>
                    <a:gd name="T13" fmla="*/ 423 h 1291"/>
                    <a:gd name="T14" fmla="*/ 159 w 185"/>
                    <a:gd name="T15" fmla="*/ 470 h 1291"/>
                    <a:gd name="T16" fmla="*/ 139 w 185"/>
                    <a:gd name="T17" fmla="*/ 515 h 1291"/>
                    <a:gd name="T18" fmla="*/ 111 w 185"/>
                    <a:gd name="T19" fmla="*/ 558 h 1291"/>
                    <a:gd name="T20" fmla="*/ 95 w 185"/>
                    <a:gd name="T21" fmla="*/ 577 h 1291"/>
                    <a:gd name="T22" fmla="*/ 78 w 185"/>
                    <a:gd name="T23" fmla="*/ 597 h 1291"/>
                    <a:gd name="T24" fmla="*/ 49 w 185"/>
                    <a:gd name="T25" fmla="*/ 641 h 1291"/>
                    <a:gd name="T26" fmla="*/ 29 w 185"/>
                    <a:gd name="T27" fmla="*/ 689 h 1291"/>
                    <a:gd name="T28" fmla="*/ 13 w 185"/>
                    <a:gd name="T29" fmla="*/ 739 h 1291"/>
                    <a:gd name="T30" fmla="*/ 0 w 185"/>
                    <a:gd name="T31" fmla="*/ 820 h 1291"/>
                    <a:gd name="T32" fmla="*/ 1 w 185"/>
                    <a:gd name="T33" fmla="*/ 930 h 1291"/>
                    <a:gd name="T34" fmla="*/ 17 w 185"/>
                    <a:gd name="T35" fmla="*/ 1037 h 1291"/>
                    <a:gd name="T36" fmla="*/ 43 w 185"/>
                    <a:gd name="T37" fmla="*/ 1135 h 1291"/>
                    <a:gd name="T38" fmla="*/ 74 w 185"/>
                    <a:gd name="T39" fmla="*/ 1216 h 1291"/>
                    <a:gd name="T40" fmla="*/ 106 w 185"/>
                    <a:gd name="T41" fmla="*/ 1275 h 1291"/>
                    <a:gd name="T42" fmla="*/ 122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1"/>
                      </a:lnTo>
                      <a:lnTo>
                        <a:pt x="172" y="168"/>
                      </a:lnTo>
                      <a:lnTo>
                        <a:pt x="184" y="256"/>
                      </a:lnTo>
                      <a:lnTo>
                        <a:pt x="185" y="352"/>
                      </a:lnTo>
                      <a:lnTo>
                        <a:pt x="174" y="423"/>
                      </a:lnTo>
                      <a:lnTo>
                        <a:pt x="159" y="470"/>
                      </a:lnTo>
                      <a:lnTo>
                        <a:pt x="139" y="515"/>
                      </a:lnTo>
                      <a:lnTo>
                        <a:pt x="111" y="558"/>
                      </a:lnTo>
                      <a:lnTo>
                        <a:pt x="95" y="577"/>
                      </a:lnTo>
                      <a:lnTo>
                        <a:pt x="78" y="597"/>
                      </a:lnTo>
                      <a:lnTo>
                        <a:pt x="49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20"/>
                      </a:lnTo>
                      <a:lnTo>
                        <a:pt x="1" y="930"/>
                      </a:lnTo>
                      <a:lnTo>
                        <a:pt x="17" y="1037"/>
                      </a:lnTo>
                      <a:lnTo>
                        <a:pt x="43" y="1135"/>
                      </a:lnTo>
                      <a:lnTo>
                        <a:pt x="74" y="1216"/>
                      </a:lnTo>
                      <a:lnTo>
                        <a:pt x="106" y="1275"/>
                      </a:lnTo>
                      <a:lnTo>
                        <a:pt x="122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53">
                  <a:extLst>
                    <a:ext uri="{FF2B5EF4-FFF2-40B4-BE49-F238E27FC236}">
                      <a16:creationId xmlns:a16="http://schemas.microsoft.com/office/drawing/2014/main" id="{90083658-2910-4BFF-85B7-15C1D6FCB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61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3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3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3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62">
                  <a:extLst>
                    <a:ext uri="{FF2B5EF4-FFF2-40B4-BE49-F238E27FC236}">
                      <a16:creationId xmlns:a16="http://schemas.microsoft.com/office/drawing/2014/main" id="{8748FFBD-B8A7-4DEF-B8E5-EF58555CC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19300"/>
                  <a:ext cx="242888" cy="215900"/>
                </a:xfrm>
                <a:custGeom>
                  <a:avLst/>
                  <a:gdLst>
                    <a:gd name="T0" fmla="*/ 0 w 611"/>
                    <a:gd name="T1" fmla="*/ 258 h 544"/>
                    <a:gd name="T2" fmla="*/ 166 w 611"/>
                    <a:gd name="T3" fmla="*/ 544 h 544"/>
                    <a:gd name="T4" fmla="*/ 611 w 611"/>
                    <a:gd name="T5" fmla="*/ 286 h 544"/>
                    <a:gd name="T6" fmla="*/ 445 w 611"/>
                    <a:gd name="T7" fmla="*/ 0 h 544"/>
                    <a:gd name="T8" fmla="*/ 0 w 611"/>
                    <a:gd name="T9" fmla="*/ 258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1" h="544">
                      <a:moveTo>
                        <a:pt x="0" y="258"/>
                      </a:moveTo>
                      <a:lnTo>
                        <a:pt x="166" y="544"/>
                      </a:lnTo>
                      <a:lnTo>
                        <a:pt x="611" y="286"/>
                      </a:lnTo>
                      <a:lnTo>
                        <a:pt x="445" y="0"/>
                      </a:lnTo>
                      <a:lnTo>
                        <a:pt x="0" y="25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63">
                  <a:extLst>
                    <a:ext uri="{FF2B5EF4-FFF2-40B4-BE49-F238E27FC236}">
                      <a16:creationId xmlns:a16="http://schemas.microsoft.com/office/drawing/2014/main" id="{5E3A1055-0502-447F-9752-C8C15A3CC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138" y="2109788"/>
                  <a:ext cx="368300" cy="361950"/>
                </a:xfrm>
                <a:custGeom>
                  <a:avLst/>
                  <a:gdLst>
                    <a:gd name="T0" fmla="*/ 216 w 928"/>
                    <a:gd name="T1" fmla="*/ 126 h 912"/>
                    <a:gd name="T2" fmla="*/ 0 w 928"/>
                    <a:gd name="T3" fmla="*/ 251 h 912"/>
                    <a:gd name="T4" fmla="*/ 21 w 928"/>
                    <a:gd name="T5" fmla="*/ 291 h 912"/>
                    <a:gd name="T6" fmla="*/ 54 w 928"/>
                    <a:gd name="T7" fmla="*/ 376 h 912"/>
                    <a:gd name="T8" fmla="*/ 76 w 928"/>
                    <a:gd name="T9" fmla="*/ 463 h 912"/>
                    <a:gd name="T10" fmla="*/ 89 w 928"/>
                    <a:gd name="T11" fmla="*/ 549 h 912"/>
                    <a:gd name="T12" fmla="*/ 95 w 928"/>
                    <a:gd name="T13" fmla="*/ 667 h 912"/>
                    <a:gd name="T14" fmla="*/ 91 w 928"/>
                    <a:gd name="T15" fmla="*/ 778 h 912"/>
                    <a:gd name="T16" fmla="*/ 89 w 928"/>
                    <a:gd name="T17" fmla="*/ 800 h 912"/>
                    <a:gd name="T18" fmla="*/ 89 w 928"/>
                    <a:gd name="T19" fmla="*/ 800 h 912"/>
                    <a:gd name="T20" fmla="*/ 89 w 928"/>
                    <a:gd name="T21" fmla="*/ 816 h 912"/>
                    <a:gd name="T22" fmla="*/ 105 w 928"/>
                    <a:gd name="T23" fmla="*/ 852 h 912"/>
                    <a:gd name="T24" fmla="*/ 144 w 928"/>
                    <a:gd name="T25" fmla="*/ 903 h 912"/>
                    <a:gd name="T26" fmla="*/ 153 w 928"/>
                    <a:gd name="T27" fmla="*/ 912 h 912"/>
                    <a:gd name="T28" fmla="*/ 153 w 928"/>
                    <a:gd name="T29" fmla="*/ 912 h 912"/>
                    <a:gd name="T30" fmla="*/ 541 w 928"/>
                    <a:gd name="T31" fmla="*/ 687 h 912"/>
                    <a:gd name="T32" fmla="*/ 928 w 928"/>
                    <a:gd name="T33" fmla="*/ 463 h 912"/>
                    <a:gd name="T34" fmla="*/ 925 w 928"/>
                    <a:gd name="T35" fmla="*/ 450 h 912"/>
                    <a:gd name="T36" fmla="*/ 900 w 928"/>
                    <a:gd name="T37" fmla="*/ 392 h 912"/>
                    <a:gd name="T38" fmla="*/ 877 w 928"/>
                    <a:gd name="T39" fmla="*/ 359 h 912"/>
                    <a:gd name="T40" fmla="*/ 864 w 928"/>
                    <a:gd name="T41" fmla="*/ 352 h 912"/>
                    <a:gd name="T42" fmla="*/ 864 w 928"/>
                    <a:gd name="T43" fmla="*/ 352 h 912"/>
                    <a:gd name="T44" fmla="*/ 843 w 928"/>
                    <a:gd name="T45" fmla="*/ 343 h 912"/>
                    <a:gd name="T46" fmla="*/ 744 w 928"/>
                    <a:gd name="T47" fmla="*/ 291 h 912"/>
                    <a:gd name="T48" fmla="*/ 647 w 928"/>
                    <a:gd name="T49" fmla="*/ 226 h 912"/>
                    <a:gd name="T50" fmla="*/ 579 w 928"/>
                    <a:gd name="T51" fmla="*/ 173 h 912"/>
                    <a:gd name="T52" fmla="*/ 514 w 928"/>
                    <a:gd name="T53" fmla="*/ 111 h 912"/>
                    <a:gd name="T54" fmla="*/ 455 w 928"/>
                    <a:gd name="T55" fmla="*/ 39 h 912"/>
                    <a:gd name="T56" fmla="*/ 432 w 928"/>
                    <a:gd name="T57" fmla="*/ 0 h 912"/>
                    <a:gd name="T58" fmla="*/ 432 w 928"/>
                    <a:gd name="T59" fmla="*/ 0 h 912"/>
                    <a:gd name="T60" fmla="*/ 216 w 928"/>
                    <a:gd name="T61" fmla="*/ 126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8" h="912">
                      <a:moveTo>
                        <a:pt x="216" y="126"/>
                      </a:moveTo>
                      <a:lnTo>
                        <a:pt x="0" y="251"/>
                      </a:lnTo>
                      <a:lnTo>
                        <a:pt x="21" y="291"/>
                      </a:lnTo>
                      <a:lnTo>
                        <a:pt x="54" y="376"/>
                      </a:lnTo>
                      <a:lnTo>
                        <a:pt x="76" y="463"/>
                      </a:lnTo>
                      <a:lnTo>
                        <a:pt x="89" y="549"/>
                      </a:lnTo>
                      <a:lnTo>
                        <a:pt x="95" y="667"/>
                      </a:lnTo>
                      <a:lnTo>
                        <a:pt x="91" y="778"/>
                      </a:lnTo>
                      <a:lnTo>
                        <a:pt x="89" y="800"/>
                      </a:lnTo>
                      <a:lnTo>
                        <a:pt x="89" y="800"/>
                      </a:lnTo>
                      <a:lnTo>
                        <a:pt x="89" y="816"/>
                      </a:lnTo>
                      <a:lnTo>
                        <a:pt x="105" y="852"/>
                      </a:lnTo>
                      <a:lnTo>
                        <a:pt x="144" y="903"/>
                      </a:lnTo>
                      <a:lnTo>
                        <a:pt x="153" y="912"/>
                      </a:lnTo>
                      <a:lnTo>
                        <a:pt x="153" y="912"/>
                      </a:lnTo>
                      <a:lnTo>
                        <a:pt x="541" y="687"/>
                      </a:lnTo>
                      <a:lnTo>
                        <a:pt x="928" y="463"/>
                      </a:lnTo>
                      <a:lnTo>
                        <a:pt x="925" y="450"/>
                      </a:lnTo>
                      <a:lnTo>
                        <a:pt x="900" y="392"/>
                      </a:lnTo>
                      <a:lnTo>
                        <a:pt x="877" y="359"/>
                      </a:lnTo>
                      <a:lnTo>
                        <a:pt x="864" y="352"/>
                      </a:lnTo>
                      <a:lnTo>
                        <a:pt x="864" y="352"/>
                      </a:lnTo>
                      <a:lnTo>
                        <a:pt x="843" y="343"/>
                      </a:lnTo>
                      <a:lnTo>
                        <a:pt x="744" y="291"/>
                      </a:lnTo>
                      <a:lnTo>
                        <a:pt x="647" y="226"/>
                      </a:lnTo>
                      <a:lnTo>
                        <a:pt x="579" y="173"/>
                      </a:lnTo>
                      <a:lnTo>
                        <a:pt x="514" y="111"/>
                      </a:lnTo>
                      <a:lnTo>
                        <a:pt x="455" y="39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216" y="12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64">
                  <a:extLst>
                    <a:ext uri="{FF2B5EF4-FFF2-40B4-BE49-F238E27FC236}">
                      <a16:creationId xmlns:a16="http://schemas.microsoft.com/office/drawing/2014/main" id="{E0D43BFD-C5CC-4E0A-9BCA-F88139A73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088" y="2093913"/>
                  <a:ext cx="217488" cy="144463"/>
                </a:xfrm>
                <a:custGeom>
                  <a:avLst/>
                  <a:gdLst>
                    <a:gd name="T0" fmla="*/ 471 w 550"/>
                    <a:gd name="T1" fmla="*/ 7 h 362"/>
                    <a:gd name="T2" fmla="*/ 26 w 550"/>
                    <a:gd name="T3" fmla="*/ 264 h 362"/>
                    <a:gd name="T4" fmla="*/ 17 w 550"/>
                    <a:gd name="T5" fmla="*/ 269 h 362"/>
                    <a:gd name="T6" fmla="*/ 5 w 550"/>
                    <a:gd name="T7" fmla="*/ 286 h 362"/>
                    <a:gd name="T8" fmla="*/ 0 w 550"/>
                    <a:gd name="T9" fmla="*/ 305 h 362"/>
                    <a:gd name="T10" fmla="*/ 3 w 550"/>
                    <a:gd name="T11" fmla="*/ 326 h 362"/>
                    <a:gd name="T12" fmla="*/ 7 w 550"/>
                    <a:gd name="T13" fmla="*/ 337 h 362"/>
                    <a:gd name="T14" fmla="*/ 7 w 550"/>
                    <a:gd name="T15" fmla="*/ 337 h 362"/>
                    <a:gd name="T16" fmla="*/ 13 w 550"/>
                    <a:gd name="T17" fmla="*/ 346 h 362"/>
                    <a:gd name="T18" fmla="*/ 30 w 550"/>
                    <a:gd name="T19" fmla="*/ 357 h 362"/>
                    <a:gd name="T20" fmla="*/ 49 w 550"/>
                    <a:gd name="T21" fmla="*/ 362 h 362"/>
                    <a:gd name="T22" fmla="*/ 70 w 550"/>
                    <a:gd name="T23" fmla="*/ 360 h 362"/>
                    <a:gd name="T24" fmla="*/ 79 w 550"/>
                    <a:gd name="T25" fmla="*/ 356 h 362"/>
                    <a:gd name="T26" fmla="*/ 79 w 550"/>
                    <a:gd name="T27" fmla="*/ 356 h 362"/>
                    <a:gd name="T28" fmla="*/ 524 w 550"/>
                    <a:gd name="T29" fmla="*/ 98 h 362"/>
                    <a:gd name="T30" fmla="*/ 533 w 550"/>
                    <a:gd name="T31" fmla="*/ 93 h 362"/>
                    <a:gd name="T32" fmla="*/ 545 w 550"/>
                    <a:gd name="T33" fmla="*/ 76 h 362"/>
                    <a:gd name="T34" fmla="*/ 550 w 550"/>
                    <a:gd name="T35" fmla="*/ 57 h 362"/>
                    <a:gd name="T36" fmla="*/ 547 w 550"/>
                    <a:gd name="T37" fmla="*/ 36 h 362"/>
                    <a:gd name="T38" fmla="*/ 543 w 550"/>
                    <a:gd name="T39" fmla="*/ 27 h 362"/>
                    <a:gd name="T40" fmla="*/ 543 w 550"/>
                    <a:gd name="T41" fmla="*/ 27 h 362"/>
                    <a:gd name="T42" fmla="*/ 534 w 550"/>
                    <a:gd name="T43" fmla="*/ 14 h 362"/>
                    <a:gd name="T44" fmla="*/ 511 w 550"/>
                    <a:gd name="T45" fmla="*/ 1 h 362"/>
                    <a:gd name="T46" fmla="*/ 497 w 550"/>
                    <a:gd name="T47" fmla="*/ 0 h 362"/>
                    <a:gd name="T48" fmla="*/ 497 w 550"/>
                    <a:gd name="T49" fmla="*/ 0 h 362"/>
                    <a:gd name="T50" fmla="*/ 484 w 550"/>
                    <a:gd name="T51" fmla="*/ 1 h 362"/>
                    <a:gd name="T52" fmla="*/ 471 w 550"/>
                    <a:gd name="T53" fmla="*/ 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471" y="7"/>
                      </a:moveTo>
                      <a:lnTo>
                        <a:pt x="26" y="264"/>
                      </a:lnTo>
                      <a:lnTo>
                        <a:pt x="17" y="269"/>
                      </a:lnTo>
                      <a:lnTo>
                        <a:pt x="5" y="286"/>
                      </a:lnTo>
                      <a:lnTo>
                        <a:pt x="0" y="305"/>
                      </a:lnTo>
                      <a:lnTo>
                        <a:pt x="3" y="326"/>
                      </a:lnTo>
                      <a:lnTo>
                        <a:pt x="7" y="337"/>
                      </a:lnTo>
                      <a:lnTo>
                        <a:pt x="7" y="337"/>
                      </a:lnTo>
                      <a:lnTo>
                        <a:pt x="13" y="346"/>
                      </a:lnTo>
                      <a:lnTo>
                        <a:pt x="30" y="357"/>
                      </a:lnTo>
                      <a:lnTo>
                        <a:pt x="49" y="362"/>
                      </a:lnTo>
                      <a:lnTo>
                        <a:pt x="70" y="360"/>
                      </a:lnTo>
                      <a:lnTo>
                        <a:pt x="79" y="356"/>
                      </a:lnTo>
                      <a:lnTo>
                        <a:pt x="79" y="356"/>
                      </a:lnTo>
                      <a:lnTo>
                        <a:pt x="524" y="98"/>
                      </a:lnTo>
                      <a:lnTo>
                        <a:pt x="533" y="93"/>
                      </a:lnTo>
                      <a:lnTo>
                        <a:pt x="545" y="76"/>
                      </a:lnTo>
                      <a:lnTo>
                        <a:pt x="550" y="57"/>
                      </a:lnTo>
                      <a:lnTo>
                        <a:pt x="547" y="36"/>
                      </a:lnTo>
                      <a:lnTo>
                        <a:pt x="543" y="27"/>
                      </a:lnTo>
                      <a:lnTo>
                        <a:pt x="543" y="27"/>
                      </a:lnTo>
                      <a:lnTo>
                        <a:pt x="534" y="14"/>
                      </a:lnTo>
                      <a:lnTo>
                        <a:pt x="511" y="1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84" y="1"/>
                      </a:lnTo>
                      <a:lnTo>
                        <a:pt x="471" y="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65">
                  <a:extLst>
                    <a:ext uri="{FF2B5EF4-FFF2-40B4-BE49-F238E27FC236}">
                      <a16:creationId xmlns:a16="http://schemas.microsoft.com/office/drawing/2014/main" id="{9203CBC4-6817-4CAD-BD74-7D3E7812A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35175"/>
                  <a:ext cx="219075" cy="144463"/>
                </a:xfrm>
                <a:custGeom>
                  <a:avLst/>
                  <a:gdLst>
                    <a:gd name="T0" fmla="*/ 471 w 551"/>
                    <a:gd name="T1" fmla="*/ 8 h 363"/>
                    <a:gd name="T2" fmla="*/ 28 w 551"/>
                    <a:gd name="T3" fmla="*/ 265 h 363"/>
                    <a:gd name="T4" fmla="*/ 18 w 551"/>
                    <a:gd name="T5" fmla="*/ 271 h 363"/>
                    <a:gd name="T6" fmla="*/ 6 w 551"/>
                    <a:gd name="T7" fmla="*/ 287 h 363"/>
                    <a:gd name="T8" fmla="*/ 0 w 551"/>
                    <a:gd name="T9" fmla="*/ 306 h 363"/>
                    <a:gd name="T10" fmla="*/ 3 w 551"/>
                    <a:gd name="T11" fmla="*/ 327 h 363"/>
                    <a:gd name="T12" fmla="*/ 8 w 551"/>
                    <a:gd name="T13" fmla="*/ 337 h 363"/>
                    <a:gd name="T14" fmla="*/ 8 w 551"/>
                    <a:gd name="T15" fmla="*/ 337 h 363"/>
                    <a:gd name="T16" fmla="*/ 15 w 551"/>
                    <a:gd name="T17" fmla="*/ 347 h 363"/>
                    <a:gd name="T18" fmla="*/ 30 w 551"/>
                    <a:gd name="T19" fmla="*/ 358 h 363"/>
                    <a:gd name="T20" fmla="*/ 51 w 551"/>
                    <a:gd name="T21" fmla="*/ 363 h 363"/>
                    <a:gd name="T22" fmla="*/ 70 w 551"/>
                    <a:gd name="T23" fmla="*/ 361 h 363"/>
                    <a:gd name="T24" fmla="*/ 81 w 551"/>
                    <a:gd name="T25" fmla="*/ 357 h 363"/>
                    <a:gd name="T26" fmla="*/ 81 w 551"/>
                    <a:gd name="T27" fmla="*/ 357 h 363"/>
                    <a:gd name="T28" fmla="*/ 524 w 551"/>
                    <a:gd name="T29" fmla="*/ 99 h 363"/>
                    <a:gd name="T30" fmla="*/ 533 w 551"/>
                    <a:gd name="T31" fmla="*/ 94 h 363"/>
                    <a:gd name="T32" fmla="*/ 546 w 551"/>
                    <a:gd name="T33" fmla="*/ 77 h 363"/>
                    <a:gd name="T34" fmla="*/ 551 w 551"/>
                    <a:gd name="T35" fmla="*/ 58 h 363"/>
                    <a:gd name="T36" fmla="*/ 549 w 551"/>
                    <a:gd name="T37" fmla="*/ 37 h 363"/>
                    <a:gd name="T38" fmla="*/ 543 w 551"/>
                    <a:gd name="T39" fmla="*/ 28 h 363"/>
                    <a:gd name="T40" fmla="*/ 543 w 551"/>
                    <a:gd name="T41" fmla="*/ 28 h 363"/>
                    <a:gd name="T42" fmla="*/ 536 w 551"/>
                    <a:gd name="T43" fmla="*/ 16 h 363"/>
                    <a:gd name="T44" fmla="*/ 511 w 551"/>
                    <a:gd name="T45" fmla="*/ 2 h 363"/>
                    <a:gd name="T46" fmla="*/ 498 w 551"/>
                    <a:gd name="T47" fmla="*/ 0 h 363"/>
                    <a:gd name="T48" fmla="*/ 498 w 551"/>
                    <a:gd name="T49" fmla="*/ 0 h 363"/>
                    <a:gd name="T50" fmla="*/ 484 w 551"/>
                    <a:gd name="T51" fmla="*/ 2 h 363"/>
                    <a:gd name="T52" fmla="*/ 471 w 551"/>
                    <a:gd name="T53" fmla="*/ 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1" h="363">
                      <a:moveTo>
                        <a:pt x="471" y="8"/>
                      </a:moveTo>
                      <a:lnTo>
                        <a:pt x="28" y="265"/>
                      </a:lnTo>
                      <a:lnTo>
                        <a:pt x="18" y="271"/>
                      </a:lnTo>
                      <a:lnTo>
                        <a:pt x="6" y="287"/>
                      </a:lnTo>
                      <a:lnTo>
                        <a:pt x="0" y="306"/>
                      </a:lnTo>
                      <a:lnTo>
                        <a:pt x="3" y="327"/>
                      </a:lnTo>
                      <a:lnTo>
                        <a:pt x="8" y="337"/>
                      </a:lnTo>
                      <a:lnTo>
                        <a:pt x="8" y="337"/>
                      </a:lnTo>
                      <a:lnTo>
                        <a:pt x="15" y="347"/>
                      </a:lnTo>
                      <a:lnTo>
                        <a:pt x="30" y="358"/>
                      </a:lnTo>
                      <a:lnTo>
                        <a:pt x="51" y="363"/>
                      </a:lnTo>
                      <a:lnTo>
                        <a:pt x="70" y="361"/>
                      </a:lnTo>
                      <a:lnTo>
                        <a:pt x="81" y="357"/>
                      </a:lnTo>
                      <a:lnTo>
                        <a:pt x="81" y="357"/>
                      </a:lnTo>
                      <a:lnTo>
                        <a:pt x="524" y="99"/>
                      </a:lnTo>
                      <a:lnTo>
                        <a:pt x="533" y="94"/>
                      </a:lnTo>
                      <a:lnTo>
                        <a:pt x="546" y="77"/>
                      </a:lnTo>
                      <a:lnTo>
                        <a:pt x="551" y="58"/>
                      </a:lnTo>
                      <a:lnTo>
                        <a:pt x="549" y="37"/>
                      </a:lnTo>
                      <a:lnTo>
                        <a:pt x="543" y="28"/>
                      </a:lnTo>
                      <a:lnTo>
                        <a:pt x="543" y="28"/>
                      </a:lnTo>
                      <a:lnTo>
                        <a:pt x="536" y="16"/>
                      </a:lnTo>
                      <a:lnTo>
                        <a:pt x="511" y="2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84" y="2"/>
                      </a:lnTo>
                      <a:lnTo>
                        <a:pt x="471" y="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66">
                  <a:extLst>
                    <a:ext uri="{FF2B5EF4-FFF2-40B4-BE49-F238E27FC236}">
                      <a16:creationId xmlns:a16="http://schemas.microsoft.com/office/drawing/2014/main" id="{5050DBAF-467D-44CD-B505-007F145A5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5825" y="1949450"/>
                  <a:ext cx="184150" cy="138113"/>
                </a:xfrm>
                <a:custGeom>
                  <a:avLst/>
                  <a:gdLst>
                    <a:gd name="T0" fmla="*/ 0 w 464"/>
                    <a:gd name="T1" fmla="*/ 229 h 344"/>
                    <a:gd name="T2" fmla="*/ 66 w 464"/>
                    <a:gd name="T3" fmla="*/ 344 h 344"/>
                    <a:gd name="T4" fmla="*/ 464 w 464"/>
                    <a:gd name="T5" fmla="*/ 114 h 344"/>
                    <a:gd name="T6" fmla="*/ 396 w 464"/>
                    <a:gd name="T7" fmla="*/ 0 h 344"/>
                    <a:gd name="T8" fmla="*/ 0 w 464"/>
                    <a:gd name="T9" fmla="*/ 22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344">
                      <a:moveTo>
                        <a:pt x="0" y="229"/>
                      </a:moveTo>
                      <a:lnTo>
                        <a:pt x="66" y="344"/>
                      </a:lnTo>
                      <a:lnTo>
                        <a:pt x="464" y="114"/>
                      </a:lnTo>
                      <a:lnTo>
                        <a:pt x="396" y="0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67">
                  <a:extLst>
                    <a:ext uri="{FF2B5EF4-FFF2-40B4-BE49-F238E27FC236}">
                      <a16:creationId xmlns:a16="http://schemas.microsoft.com/office/drawing/2014/main" id="{BA8C4E6F-E84A-4B48-90F4-74F3E05ED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513" y="1960563"/>
                  <a:ext cx="42863" cy="65088"/>
                </a:xfrm>
                <a:custGeom>
                  <a:avLst/>
                  <a:gdLst>
                    <a:gd name="T0" fmla="*/ 0 w 110"/>
                    <a:gd name="T1" fmla="*/ 14 h 163"/>
                    <a:gd name="T2" fmla="*/ 87 w 110"/>
                    <a:gd name="T3" fmla="*/ 163 h 163"/>
                    <a:gd name="T4" fmla="*/ 110 w 110"/>
                    <a:gd name="T5" fmla="*/ 149 h 163"/>
                    <a:gd name="T6" fmla="*/ 23 w 110"/>
                    <a:gd name="T7" fmla="*/ 0 h 163"/>
                    <a:gd name="T8" fmla="*/ 0 w 110"/>
                    <a:gd name="T9" fmla="*/ 14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63">
                      <a:moveTo>
                        <a:pt x="0" y="14"/>
                      </a:moveTo>
                      <a:lnTo>
                        <a:pt x="87" y="163"/>
                      </a:lnTo>
                      <a:lnTo>
                        <a:pt x="110" y="149"/>
                      </a:lnTo>
                      <a:lnTo>
                        <a:pt x="2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68">
                  <a:extLst>
                    <a:ext uri="{FF2B5EF4-FFF2-40B4-BE49-F238E27FC236}">
                      <a16:creationId xmlns:a16="http://schemas.microsoft.com/office/drawing/2014/main" id="{DE822A71-4AE2-4F5E-A69B-F1F72FD82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2292350"/>
                  <a:ext cx="306388" cy="179388"/>
                </a:xfrm>
                <a:custGeom>
                  <a:avLst/>
                  <a:gdLst>
                    <a:gd name="T0" fmla="*/ 775 w 775"/>
                    <a:gd name="T1" fmla="*/ 1 h 451"/>
                    <a:gd name="T2" fmla="*/ 773 w 775"/>
                    <a:gd name="T3" fmla="*/ 9 h 451"/>
                    <a:gd name="T4" fmla="*/ 718 w 775"/>
                    <a:gd name="T5" fmla="*/ 50 h 451"/>
                    <a:gd name="T6" fmla="*/ 555 w 775"/>
                    <a:gd name="T7" fmla="*/ 157 h 451"/>
                    <a:gd name="T8" fmla="*/ 401 w 775"/>
                    <a:gd name="T9" fmla="*/ 247 h 451"/>
                    <a:gd name="T10" fmla="*/ 244 w 775"/>
                    <a:gd name="T11" fmla="*/ 337 h 451"/>
                    <a:gd name="T12" fmla="*/ 72 w 775"/>
                    <a:gd name="T13" fmla="*/ 425 h 451"/>
                    <a:gd name="T14" fmla="*/ 8 w 775"/>
                    <a:gd name="T15" fmla="*/ 451 h 451"/>
                    <a:gd name="T16" fmla="*/ 0 w 775"/>
                    <a:gd name="T17" fmla="*/ 450 h 451"/>
                    <a:gd name="T18" fmla="*/ 3 w 775"/>
                    <a:gd name="T19" fmla="*/ 442 h 451"/>
                    <a:gd name="T20" fmla="*/ 57 w 775"/>
                    <a:gd name="T21" fmla="*/ 399 h 451"/>
                    <a:gd name="T22" fmla="*/ 219 w 775"/>
                    <a:gd name="T23" fmla="*/ 294 h 451"/>
                    <a:gd name="T24" fmla="*/ 375 w 775"/>
                    <a:gd name="T25" fmla="*/ 202 h 451"/>
                    <a:gd name="T26" fmla="*/ 530 w 775"/>
                    <a:gd name="T27" fmla="*/ 114 h 451"/>
                    <a:gd name="T28" fmla="*/ 704 w 775"/>
                    <a:gd name="T29" fmla="*/ 26 h 451"/>
                    <a:gd name="T30" fmla="*/ 768 w 775"/>
                    <a:gd name="T31" fmla="*/ 0 h 451"/>
                    <a:gd name="T32" fmla="*/ 775 w 775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5" h="451">
                      <a:moveTo>
                        <a:pt x="775" y="1"/>
                      </a:moveTo>
                      <a:lnTo>
                        <a:pt x="773" y="9"/>
                      </a:lnTo>
                      <a:lnTo>
                        <a:pt x="718" y="50"/>
                      </a:lnTo>
                      <a:lnTo>
                        <a:pt x="555" y="157"/>
                      </a:lnTo>
                      <a:lnTo>
                        <a:pt x="401" y="247"/>
                      </a:lnTo>
                      <a:lnTo>
                        <a:pt x="244" y="337"/>
                      </a:lnTo>
                      <a:lnTo>
                        <a:pt x="72" y="425"/>
                      </a:lnTo>
                      <a:lnTo>
                        <a:pt x="8" y="451"/>
                      </a:lnTo>
                      <a:lnTo>
                        <a:pt x="0" y="450"/>
                      </a:lnTo>
                      <a:lnTo>
                        <a:pt x="3" y="442"/>
                      </a:lnTo>
                      <a:lnTo>
                        <a:pt x="57" y="399"/>
                      </a:lnTo>
                      <a:lnTo>
                        <a:pt x="219" y="294"/>
                      </a:lnTo>
                      <a:lnTo>
                        <a:pt x="375" y="202"/>
                      </a:lnTo>
                      <a:lnTo>
                        <a:pt x="530" y="114"/>
                      </a:lnTo>
                      <a:lnTo>
                        <a:pt x="704" y="26"/>
                      </a:lnTo>
                      <a:lnTo>
                        <a:pt x="768" y="0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8" name="Group 60">
              <a:extLst>
                <a:ext uri="{FF2B5EF4-FFF2-40B4-BE49-F238E27FC236}">
                  <a16:creationId xmlns:a16="http://schemas.microsoft.com/office/drawing/2014/main" id="{C17D1516-0276-468F-8BF9-5E01F5085E75}"/>
                </a:ext>
              </a:extLst>
            </p:cNvPr>
            <p:cNvGrpSpPr/>
            <p:nvPr/>
          </p:nvGrpSpPr>
          <p:grpSpPr>
            <a:xfrm>
              <a:off x="6842877" y="1229825"/>
              <a:ext cx="2081989" cy="4070394"/>
              <a:chOff x="8400512" y="1050925"/>
              <a:chExt cx="2203194" cy="4617641"/>
            </a:xfrm>
          </p:grpSpPr>
          <p:sp>
            <p:nvSpPr>
              <p:cNvPr id="79" name="Oval 13">
                <a:extLst>
                  <a:ext uri="{FF2B5EF4-FFF2-40B4-BE49-F238E27FC236}">
                    <a16:creationId xmlns:a16="http://schemas.microsoft.com/office/drawing/2014/main" id="{9A6CF4B4-6312-4BB0-A3D3-B857AE62FD22}"/>
                  </a:ext>
                </a:extLst>
              </p:cNvPr>
              <p:cNvSpPr/>
              <p:nvPr/>
            </p:nvSpPr>
            <p:spPr>
              <a:xfrm rot="1800000">
                <a:off x="8400512" y="2114064"/>
                <a:ext cx="1966699" cy="3554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id="{83C9F7D1-BDC0-4BFE-AEB2-F6017342A03C}"/>
                  </a:ext>
                </a:extLst>
              </p:cNvPr>
              <p:cNvGrpSpPr/>
              <p:nvPr/>
            </p:nvGrpSpPr>
            <p:grpSpPr>
              <a:xfrm>
                <a:off x="10000455" y="1050925"/>
                <a:ext cx="603251" cy="1420813"/>
                <a:chOff x="8162925" y="1050925"/>
                <a:chExt cx="603251" cy="1420813"/>
              </a:xfrm>
            </p:grpSpPr>
            <p:sp>
              <p:nvSpPr>
                <p:cNvPr id="81" name="Line 42">
                  <a:extLst>
                    <a:ext uri="{FF2B5EF4-FFF2-40B4-BE49-F238E27FC236}">
                      <a16:creationId xmlns:a16="http://schemas.microsoft.com/office/drawing/2014/main" id="{5358435F-BA8C-4DD1-AEE9-03FCB2D41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1629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5271AE3D-E69B-4A0F-B137-0F230B265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2350" y="1592263"/>
                  <a:ext cx="20638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44">
                  <a:extLst>
                    <a:ext uri="{FF2B5EF4-FFF2-40B4-BE49-F238E27FC236}">
                      <a16:creationId xmlns:a16="http://schemas.microsoft.com/office/drawing/2014/main" id="{6AAC17FD-9668-4BCE-BFEB-674B08E43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6475" y="1597025"/>
                  <a:ext cx="74613" cy="512763"/>
                </a:xfrm>
                <a:custGeom>
                  <a:avLst/>
                  <a:gdLst>
                    <a:gd name="T0" fmla="*/ 65 w 185"/>
                    <a:gd name="T1" fmla="*/ 0 h 1291"/>
                    <a:gd name="T2" fmla="*/ 60 w 185"/>
                    <a:gd name="T3" fmla="*/ 12 h 1291"/>
                    <a:gd name="T4" fmla="*/ 32 w 185"/>
                    <a:gd name="T5" fmla="*/ 91 h 1291"/>
                    <a:gd name="T6" fmla="*/ 14 w 185"/>
                    <a:gd name="T7" fmla="*/ 168 h 1291"/>
                    <a:gd name="T8" fmla="*/ 1 w 185"/>
                    <a:gd name="T9" fmla="*/ 256 h 1291"/>
                    <a:gd name="T10" fmla="*/ 0 w 185"/>
                    <a:gd name="T11" fmla="*/ 352 h 1291"/>
                    <a:gd name="T12" fmla="*/ 12 w 185"/>
                    <a:gd name="T13" fmla="*/ 423 h 1291"/>
                    <a:gd name="T14" fmla="*/ 26 w 185"/>
                    <a:gd name="T15" fmla="*/ 470 h 1291"/>
                    <a:gd name="T16" fmla="*/ 47 w 185"/>
                    <a:gd name="T17" fmla="*/ 515 h 1291"/>
                    <a:gd name="T18" fmla="*/ 74 w 185"/>
                    <a:gd name="T19" fmla="*/ 558 h 1291"/>
                    <a:gd name="T20" fmla="*/ 92 w 185"/>
                    <a:gd name="T21" fmla="*/ 577 h 1291"/>
                    <a:gd name="T22" fmla="*/ 109 w 185"/>
                    <a:gd name="T23" fmla="*/ 597 h 1291"/>
                    <a:gd name="T24" fmla="*/ 136 w 185"/>
                    <a:gd name="T25" fmla="*/ 641 h 1291"/>
                    <a:gd name="T26" fmla="*/ 158 w 185"/>
                    <a:gd name="T27" fmla="*/ 689 h 1291"/>
                    <a:gd name="T28" fmla="*/ 172 w 185"/>
                    <a:gd name="T29" fmla="*/ 739 h 1291"/>
                    <a:gd name="T30" fmla="*/ 185 w 185"/>
                    <a:gd name="T31" fmla="*/ 820 h 1291"/>
                    <a:gd name="T32" fmla="*/ 184 w 185"/>
                    <a:gd name="T33" fmla="*/ 930 h 1291"/>
                    <a:gd name="T34" fmla="*/ 168 w 185"/>
                    <a:gd name="T35" fmla="*/ 1037 h 1291"/>
                    <a:gd name="T36" fmla="*/ 143 w 185"/>
                    <a:gd name="T37" fmla="*/ 1135 h 1291"/>
                    <a:gd name="T38" fmla="*/ 111 w 185"/>
                    <a:gd name="T39" fmla="*/ 1216 h 1291"/>
                    <a:gd name="T40" fmla="*/ 79 w 185"/>
                    <a:gd name="T41" fmla="*/ 1275 h 1291"/>
                    <a:gd name="T42" fmla="*/ 65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65" y="0"/>
                      </a:moveTo>
                      <a:lnTo>
                        <a:pt x="60" y="12"/>
                      </a:lnTo>
                      <a:lnTo>
                        <a:pt x="32" y="91"/>
                      </a:lnTo>
                      <a:lnTo>
                        <a:pt x="14" y="168"/>
                      </a:lnTo>
                      <a:lnTo>
                        <a:pt x="1" y="256"/>
                      </a:lnTo>
                      <a:lnTo>
                        <a:pt x="0" y="352"/>
                      </a:lnTo>
                      <a:lnTo>
                        <a:pt x="12" y="423"/>
                      </a:lnTo>
                      <a:lnTo>
                        <a:pt x="26" y="470"/>
                      </a:lnTo>
                      <a:lnTo>
                        <a:pt x="47" y="515"/>
                      </a:lnTo>
                      <a:lnTo>
                        <a:pt x="74" y="558"/>
                      </a:lnTo>
                      <a:lnTo>
                        <a:pt x="92" y="577"/>
                      </a:lnTo>
                      <a:lnTo>
                        <a:pt x="109" y="597"/>
                      </a:lnTo>
                      <a:lnTo>
                        <a:pt x="136" y="641"/>
                      </a:lnTo>
                      <a:lnTo>
                        <a:pt x="158" y="689"/>
                      </a:lnTo>
                      <a:lnTo>
                        <a:pt x="172" y="739"/>
                      </a:lnTo>
                      <a:lnTo>
                        <a:pt x="185" y="820"/>
                      </a:lnTo>
                      <a:lnTo>
                        <a:pt x="184" y="930"/>
                      </a:lnTo>
                      <a:lnTo>
                        <a:pt x="168" y="1037"/>
                      </a:lnTo>
                      <a:lnTo>
                        <a:pt x="143" y="1135"/>
                      </a:lnTo>
                      <a:lnTo>
                        <a:pt x="111" y="1216"/>
                      </a:lnTo>
                      <a:lnTo>
                        <a:pt x="79" y="1275"/>
                      </a:lnTo>
                      <a:lnTo>
                        <a:pt x="65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5">
                  <a:extLst>
                    <a:ext uri="{FF2B5EF4-FFF2-40B4-BE49-F238E27FC236}">
                      <a16:creationId xmlns:a16="http://schemas.microsoft.com/office/drawing/2014/main" id="{0C7D2550-491C-437A-A4A6-5575192CE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536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2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2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2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2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70">
                  <a:extLst>
                    <a:ext uri="{FF2B5EF4-FFF2-40B4-BE49-F238E27FC236}">
                      <a16:creationId xmlns:a16="http://schemas.microsoft.com/office/drawing/2014/main" id="{1CB5CB48-3B41-4B88-AEC8-837611D11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538" y="2019300"/>
                  <a:ext cx="241300" cy="215900"/>
                </a:xfrm>
                <a:custGeom>
                  <a:avLst/>
                  <a:gdLst>
                    <a:gd name="T0" fmla="*/ 0 w 609"/>
                    <a:gd name="T1" fmla="*/ 286 h 544"/>
                    <a:gd name="T2" fmla="*/ 443 w 609"/>
                    <a:gd name="T3" fmla="*/ 544 h 544"/>
                    <a:gd name="T4" fmla="*/ 609 w 609"/>
                    <a:gd name="T5" fmla="*/ 258 h 544"/>
                    <a:gd name="T6" fmla="*/ 164 w 609"/>
                    <a:gd name="T7" fmla="*/ 0 h 544"/>
                    <a:gd name="T8" fmla="*/ 0 w 609"/>
                    <a:gd name="T9" fmla="*/ 286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544">
                      <a:moveTo>
                        <a:pt x="0" y="286"/>
                      </a:moveTo>
                      <a:lnTo>
                        <a:pt x="443" y="544"/>
                      </a:lnTo>
                      <a:lnTo>
                        <a:pt x="609" y="258"/>
                      </a:lnTo>
                      <a:lnTo>
                        <a:pt x="164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71">
                  <a:extLst>
                    <a:ext uri="{FF2B5EF4-FFF2-40B4-BE49-F238E27FC236}">
                      <a16:creationId xmlns:a16="http://schemas.microsoft.com/office/drawing/2014/main" id="{63A17384-5D7F-41DD-9C2E-2C5FB2D6A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109788"/>
                  <a:ext cx="368300" cy="361950"/>
                </a:xfrm>
                <a:custGeom>
                  <a:avLst/>
                  <a:gdLst>
                    <a:gd name="T0" fmla="*/ 65 w 929"/>
                    <a:gd name="T1" fmla="*/ 352 h 912"/>
                    <a:gd name="T2" fmla="*/ 52 w 929"/>
                    <a:gd name="T3" fmla="*/ 359 h 912"/>
                    <a:gd name="T4" fmla="*/ 28 w 929"/>
                    <a:gd name="T5" fmla="*/ 392 h 912"/>
                    <a:gd name="T6" fmla="*/ 4 w 929"/>
                    <a:gd name="T7" fmla="*/ 450 h 912"/>
                    <a:gd name="T8" fmla="*/ 0 w 929"/>
                    <a:gd name="T9" fmla="*/ 463 h 912"/>
                    <a:gd name="T10" fmla="*/ 0 w 929"/>
                    <a:gd name="T11" fmla="*/ 463 h 912"/>
                    <a:gd name="T12" fmla="*/ 387 w 929"/>
                    <a:gd name="T13" fmla="*/ 687 h 912"/>
                    <a:gd name="T14" fmla="*/ 776 w 929"/>
                    <a:gd name="T15" fmla="*/ 912 h 912"/>
                    <a:gd name="T16" fmla="*/ 784 w 929"/>
                    <a:gd name="T17" fmla="*/ 903 h 912"/>
                    <a:gd name="T18" fmla="*/ 823 w 929"/>
                    <a:gd name="T19" fmla="*/ 852 h 912"/>
                    <a:gd name="T20" fmla="*/ 840 w 929"/>
                    <a:gd name="T21" fmla="*/ 816 h 912"/>
                    <a:gd name="T22" fmla="*/ 840 w 929"/>
                    <a:gd name="T23" fmla="*/ 800 h 912"/>
                    <a:gd name="T24" fmla="*/ 840 w 929"/>
                    <a:gd name="T25" fmla="*/ 800 h 912"/>
                    <a:gd name="T26" fmla="*/ 837 w 929"/>
                    <a:gd name="T27" fmla="*/ 778 h 912"/>
                    <a:gd name="T28" fmla="*/ 833 w 929"/>
                    <a:gd name="T29" fmla="*/ 667 h 912"/>
                    <a:gd name="T30" fmla="*/ 840 w 929"/>
                    <a:gd name="T31" fmla="*/ 549 h 912"/>
                    <a:gd name="T32" fmla="*/ 853 w 929"/>
                    <a:gd name="T33" fmla="*/ 463 h 912"/>
                    <a:gd name="T34" fmla="*/ 875 w 929"/>
                    <a:gd name="T35" fmla="*/ 376 h 912"/>
                    <a:gd name="T36" fmla="*/ 907 w 929"/>
                    <a:gd name="T37" fmla="*/ 291 h 912"/>
                    <a:gd name="T38" fmla="*/ 929 w 929"/>
                    <a:gd name="T39" fmla="*/ 251 h 912"/>
                    <a:gd name="T40" fmla="*/ 929 w 929"/>
                    <a:gd name="T41" fmla="*/ 251 h 912"/>
                    <a:gd name="T42" fmla="*/ 713 w 929"/>
                    <a:gd name="T43" fmla="*/ 126 h 912"/>
                    <a:gd name="T44" fmla="*/ 496 w 929"/>
                    <a:gd name="T45" fmla="*/ 0 h 912"/>
                    <a:gd name="T46" fmla="*/ 473 w 929"/>
                    <a:gd name="T47" fmla="*/ 39 h 912"/>
                    <a:gd name="T48" fmla="*/ 415 w 929"/>
                    <a:gd name="T49" fmla="*/ 111 h 912"/>
                    <a:gd name="T50" fmla="*/ 350 w 929"/>
                    <a:gd name="T51" fmla="*/ 173 h 912"/>
                    <a:gd name="T52" fmla="*/ 282 w 929"/>
                    <a:gd name="T53" fmla="*/ 226 h 912"/>
                    <a:gd name="T54" fmla="*/ 184 w 929"/>
                    <a:gd name="T55" fmla="*/ 291 h 912"/>
                    <a:gd name="T56" fmla="*/ 85 w 929"/>
                    <a:gd name="T57" fmla="*/ 343 h 912"/>
                    <a:gd name="T58" fmla="*/ 65 w 929"/>
                    <a:gd name="T59" fmla="*/ 35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29" h="912">
                      <a:moveTo>
                        <a:pt x="65" y="352"/>
                      </a:moveTo>
                      <a:lnTo>
                        <a:pt x="52" y="359"/>
                      </a:lnTo>
                      <a:lnTo>
                        <a:pt x="28" y="392"/>
                      </a:lnTo>
                      <a:lnTo>
                        <a:pt x="4" y="450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387" y="687"/>
                      </a:lnTo>
                      <a:lnTo>
                        <a:pt x="776" y="912"/>
                      </a:lnTo>
                      <a:lnTo>
                        <a:pt x="784" y="903"/>
                      </a:lnTo>
                      <a:lnTo>
                        <a:pt x="823" y="852"/>
                      </a:lnTo>
                      <a:lnTo>
                        <a:pt x="840" y="816"/>
                      </a:lnTo>
                      <a:lnTo>
                        <a:pt x="840" y="800"/>
                      </a:lnTo>
                      <a:lnTo>
                        <a:pt x="840" y="800"/>
                      </a:lnTo>
                      <a:lnTo>
                        <a:pt x="837" y="778"/>
                      </a:lnTo>
                      <a:lnTo>
                        <a:pt x="833" y="667"/>
                      </a:lnTo>
                      <a:lnTo>
                        <a:pt x="840" y="549"/>
                      </a:lnTo>
                      <a:lnTo>
                        <a:pt x="853" y="463"/>
                      </a:lnTo>
                      <a:lnTo>
                        <a:pt x="875" y="376"/>
                      </a:lnTo>
                      <a:lnTo>
                        <a:pt x="907" y="291"/>
                      </a:lnTo>
                      <a:lnTo>
                        <a:pt x="929" y="251"/>
                      </a:lnTo>
                      <a:lnTo>
                        <a:pt x="929" y="251"/>
                      </a:lnTo>
                      <a:lnTo>
                        <a:pt x="713" y="126"/>
                      </a:lnTo>
                      <a:lnTo>
                        <a:pt x="496" y="0"/>
                      </a:lnTo>
                      <a:lnTo>
                        <a:pt x="473" y="39"/>
                      </a:lnTo>
                      <a:lnTo>
                        <a:pt x="415" y="111"/>
                      </a:lnTo>
                      <a:lnTo>
                        <a:pt x="350" y="173"/>
                      </a:lnTo>
                      <a:lnTo>
                        <a:pt x="282" y="226"/>
                      </a:lnTo>
                      <a:lnTo>
                        <a:pt x="184" y="291"/>
                      </a:lnTo>
                      <a:lnTo>
                        <a:pt x="85" y="343"/>
                      </a:lnTo>
                      <a:lnTo>
                        <a:pt x="65" y="35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72">
                  <a:extLst>
                    <a:ext uri="{FF2B5EF4-FFF2-40B4-BE49-F238E27FC236}">
                      <a16:creationId xmlns:a16="http://schemas.microsoft.com/office/drawing/2014/main" id="{040B3419-EE99-4DCA-A149-B5E7BC582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0425" y="2093913"/>
                  <a:ext cx="219075" cy="144463"/>
                </a:xfrm>
                <a:custGeom>
                  <a:avLst/>
                  <a:gdLst>
                    <a:gd name="T0" fmla="*/ 7 w 550"/>
                    <a:gd name="T1" fmla="*/ 27 h 362"/>
                    <a:gd name="T2" fmla="*/ 2 w 550"/>
                    <a:gd name="T3" fmla="*/ 36 h 362"/>
                    <a:gd name="T4" fmla="*/ 0 w 550"/>
                    <a:gd name="T5" fmla="*/ 57 h 362"/>
                    <a:gd name="T6" fmla="*/ 5 w 550"/>
                    <a:gd name="T7" fmla="*/ 76 h 362"/>
                    <a:gd name="T8" fmla="*/ 18 w 550"/>
                    <a:gd name="T9" fmla="*/ 93 h 362"/>
                    <a:gd name="T10" fmla="*/ 27 w 550"/>
                    <a:gd name="T11" fmla="*/ 98 h 362"/>
                    <a:gd name="T12" fmla="*/ 27 w 550"/>
                    <a:gd name="T13" fmla="*/ 98 h 362"/>
                    <a:gd name="T14" fmla="*/ 470 w 550"/>
                    <a:gd name="T15" fmla="*/ 356 h 362"/>
                    <a:gd name="T16" fmla="*/ 480 w 550"/>
                    <a:gd name="T17" fmla="*/ 360 h 362"/>
                    <a:gd name="T18" fmla="*/ 500 w 550"/>
                    <a:gd name="T19" fmla="*/ 362 h 362"/>
                    <a:gd name="T20" fmla="*/ 521 w 550"/>
                    <a:gd name="T21" fmla="*/ 357 h 362"/>
                    <a:gd name="T22" fmla="*/ 536 w 550"/>
                    <a:gd name="T23" fmla="*/ 346 h 362"/>
                    <a:gd name="T24" fmla="*/ 543 w 550"/>
                    <a:gd name="T25" fmla="*/ 337 h 362"/>
                    <a:gd name="T26" fmla="*/ 543 w 550"/>
                    <a:gd name="T27" fmla="*/ 337 h 362"/>
                    <a:gd name="T28" fmla="*/ 548 w 550"/>
                    <a:gd name="T29" fmla="*/ 326 h 362"/>
                    <a:gd name="T30" fmla="*/ 550 w 550"/>
                    <a:gd name="T31" fmla="*/ 305 h 362"/>
                    <a:gd name="T32" fmla="*/ 544 w 550"/>
                    <a:gd name="T33" fmla="*/ 286 h 362"/>
                    <a:gd name="T34" fmla="*/ 532 w 550"/>
                    <a:gd name="T35" fmla="*/ 269 h 362"/>
                    <a:gd name="T36" fmla="*/ 523 w 550"/>
                    <a:gd name="T37" fmla="*/ 264 h 362"/>
                    <a:gd name="T38" fmla="*/ 523 w 550"/>
                    <a:gd name="T39" fmla="*/ 264 h 362"/>
                    <a:gd name="T40" fmla="*/ 79 w 550"/>
                    <a:gd name="T41" fmla="*/ 7 h 362"/>
                    <a:gd name="T42" fmla="*/ 67 w 550"/>
                    <a:gd name="T43" fmla="*/ 1 h 362"/>
                    <a:gd name="T44" fmla="*/ 53 w 550"/>
                    <a:gd name="T45" fmla="*/ 0 h 362"/>
                    <a:gd name="T46" fmla="*/ 53 w 550"/>
                    <a:gd name="T47" fmla="*/ 0 h 362"/>
                    <a:gd name="T48" fmla="*/ 40 w 550"/>
                    <a:gd name="T49" fmla="*/ 1 h 362"/>
                    <a:gd name="T50" fmla="*/ 15 w 550"/>
                    <a:gd name="T51" fmla="*/ 14 h 362"/>
                    <a:gd name="T52" fmla="*/ 7 w 550"/>
                    <a:gd name="T53" fmla="*/ 2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7" y="27"/>
                      </a:moveTo>
                      <a:lnTo>
                        <a:pt x="2" y="36"/>
                      </a:lnTo>
                      <a:lnTo>
                        <a:pt x="0" y="57"/>
                      </a:lnTo>
                      <a:lnTo>
                        <a:pt x="5" y="76"/>
                      </a:lnTo>
                      <a:lnTo>
                        <a:pt x="18" y="93"/>
                      </a:lnTo>
                      <a:lnTo>
                        <a:pt x="27" y="98"/>
                      </a:lnTo>
                      <a:lnTo>
                        <a:pt x="27" y="98"/>
                      </a:lnTo>
                      <a:lnTo>
                        <a:pt x="470" y="356"/>
                      </a:lnTo>
                      <a:lnTo>
                        <a:pt x="480" y="360"/>
                      </a:lnTo>
                      <a:lnTo>
                        <a:pt x="500" y="362"/>
                      </a:lnTo>
                      <a:lnTo>
                        <a:pt x="521" y="357"/>
                      </a:lnTo>
                      <a:lnTo>
                        <a:pt x="536" y="346"/>
                      </a:lnTo>
                      <a:lnTo>
                        <a:pt x="543" y="337"/>
                      </a:lnTo>
                      <a:lnTo>
                        <a:pt x="543" y="337"/>
                      </a:lnTo>
                      <a:lnTo>
                        <a:pt x="548" y="326"/>
                      </a:lnTo>
                      <a:lnTo>
                        <a:pt x="550" y="305"/>
                      </a:lnTo>
                      <a:lnTo>
                        <a:pt x="544" y="286"/>
                      </a:lnTo>
                      <a:lnTo>
                        <a:pt x="532" y="269"/>
                      </a:lnTo>
                      <a:lnTo>
                        <a:pt x="523" y="264"/>
                      </a:lnTo>
                      <a:lnTo>
                        <a:pt x="523" y="264"/>
                      </a:lnTo>
                      <a:lnTo>
                        <a:pt x="79" y="7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0" y="1"/>
                      </a:lnTo>
                      <a:lnTo>
                        <a:pt x="15" y="14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73">
                  <a:extLst>
                    <a:ext uri="{FF2B5EF4-FFF2-40B4-BE49-F238E27FC236}">
                      <a16:creationId xmlns:a16="http://schemas.microsoft.com/office/drawing/2014/main" id="{D96A2B84-6C36-4C9B-A842-FCB686317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5350" y="2035175"/>
                  <a:ext cx="217488" cy="144463"/>
                </a:xfrm>
                <a:custGeom>
                  <a:avLst/>
                  <a:gdLst>
                    <a:gd name="T0" fmla="*/ 7 w 550"/>
                    <a:gd name="T1" fmla="*/ 28 h 363"/>
                    <a:gd name="T2" fmla="*/ 3 w 550"/>
                    <a:gd name="T3" fmla="*/ 37 h 363"/>
                    <a:gd name="T4" fmla="*/ 0 w 550"/>
                    <a:gd name="T5" fmla="*/ 58 h 363"/>
                    <a:gd name="T6" fmla="*/ 6 w 550"/>
                    <a:gd name="T7" fmla="*/ 77 h 363"/>
                    <a:gd name="T8" fmla="*/ 17 w 550"/>
                    <a:gd name="T9" fmla="*/ 94 h 363"/>
                    <a:gd name="T10" fmla="*/ 26 w 550"/>
                    <a:gd name="T11" fmla="*/ 99 h 363"/>
                    <a:gd name="T12" fmla="*/ 26 w 550"/>
                    <a:gd name="T13" fmla="*/ 99 h 363"/>
                    <a:gd name="T14" fmla="*/ 471 w 550"/>
                    <a:gd name="T15" fmla="*/ 357 h 363"/>
                    <a:gd name="T16" fmla="*/ 480 w 550"/>
                    <a:gd name="T17" fmla="*/ 361 h 363"/>
                    <a:gd name="T18" fmla="*/ 501 w 550"/>
                    <a:gd name="T19" fmla="*/ 363 h 363"/>
                    <a:gd name="T20" fmla="*/ 520 w 550"/>
                    <a:gd name="T21" fmla="*/ 358 h 363"/>
                    <a:gd name="T22" fmla="*/ 537 w 550"/>
                    <a:gd name="T23" fmla="*/ 347 h 363"/>
                    <a:gd name="T24" fmla="*/ 542 w 550"/>
                    <a:gd name="T25" fmla="*/ 337 h 363"/>
                    <a:gd name="T26" fmla="*/ 542 w 550"/>
                    <a:gd name="T27" fmla="*/ 337 h 363"/>
                    <a:gd name="T28" fmla="*/ 547 w 550"/>
                    <a:gd name="T29" fmla="*/ 327 h 363"/>
                    <a:gd name="T30" fmla="*/ 550 w 550"/>
                    <a:gd name="T31" fmla="*/ 306 h 363"/>
                    <a:gd name="T32" fmla="*/ 545 w 550"/>
                    <a:gd name="T33" fmla="*/ 287 h 363"/>
                    <a:gd name="T34" fmla="*/ 532 w 550"/>
                    <a:gd name="T35" fmla="*/ 271 h 363"/>
                    <a:gd name="T36" fmla="*/ 523 w 550"/>
                    <a:gd name="T37" fmla="*/ 265 h 363"/>
                    <a:gd name="T38" fmla="*/ 523 w 550"/>
                    <a:gd name="T39" fmla="*/ 265 h 363"/>
                    <a:gd name="T40" fmla="*/ 79 w 550"/>
                    <a:gd name="T41" fmla="*/ 8 h 363"/>
                    <a:gd name="T42" fmla="*/ 67 w 550"/>
                    <a:gd name="T43" fmla="*/ 2 h 363"/>
                    <a:gd name="T44" fmla="*/ 54 w 550"/>
                    <a:gd name="T45" fmla="*/ 0 h 363"/>
                    <a:gd name="T46" fmla="*/ 54 w 550"/>
                    <a:gd name="T47" fmla="*/ 0 h 363"/>
                    <a:gd name="T48" fmla="*/ 39 w 550"/>
                    <a:gd name="T49" fmla="*/ 2 h 363"/>
                    <a:gd name="T50" fmla="*/ 16 w 550"/>
                    <a:gd name="T51" fmla="*/ 16 h 363"/>
                    <a:gd name="T52" fmla="*/ 7 w 550"/>
                    <a:gd name="T53" fmla="*/ 2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3">
                      <a:moveTo>
                        <a:pt x="7" y="28"/>
                      </a:moveTo>
                      <a:lnTo>
                        <a:pt x="3" y="37"/>
                      </a:lnTo>
                      <a:lnTo>
                        <a:pt x="0" y="58"/>
                      </a:lnTo>
                      <a:lnTo>
                        <a:pt x="6" y="77"/>
                      </a:lnTo>
                      <a:lnTo>
                        <a:pt x="17" y="94"/>
                      </a:lnTo>
                      <a:lnTo>
                        <a:pt x="26" y="99"/>
                      </a:lnTo>
                      <a:lnTo>
                        <a:pt x="26" y="99"/>
                      </a:lnTo>
                      <a:lnTo>
                        <a:pt x="471" y="357"/>
                      </a:lnTo>
                      <a:lnTo>
                        <a:pt x="480" y="361"/>
                      </a:lnTo>
                      <a:lnTo>
                        <a:pt x="501" y="363"/>
                      </a:lnTo>
                      <a:lnTo>
                        <a:pt x="520" y="358"/>
                      </a:lnTo>
                      <a:lnTo>
                        <a:pt x="537" y="347"/>
                      </a:lnTo>
                      <a:lnTo>
                        <a:pt x="542" y="337"/>
                      </a:lnTo>
                      <a:lnTo>
                        <a:pt x="542" y="337"/>
                      </a:lnTo>
                      <a:lnTo>
                        <a:pt x="547" y="327"/>
                      </a:lnTo>
                      <a:lnTo>
                        <a:pt x="550" y="306"/>
                      </a:lnTo>
                      <a:lnTo>
                        <a:pt x="545" y="287"/>
                      </a:lnTo>
                      <a:lnTo>
                        <a:pt x="532" y="271"/>
                      </a:lnTo>
                      <a:lnTo>
                        <a:pt x="523" y="265"/>
                      </a:lnTo>
                      <a:lnTo>
                        <a:pt x="523" y="265"/>
                      </a:lnTo>
                      <a:lnTo>
                        <a:pt x="79" y="8"/>
                      </a:lnTo>
                      <a:lnTo>
                        <a:pt x="67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39" y="2"/>
                      </a:lnTo>
                      <a:lnTo>
                        <a:pt x="16" y="16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74">
                  <a:extLst>
                    <a:ext uri="{FF2B5EF4-FFF2-40B4-BE49-F238E27FC236}">
                      <a16:creationId xmlns:a16="http://schemas.microsoft.com/office/drawing/2014/main" id="{5F60B8E3-95D3-4F33-983F-EF5051BD5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3613" y="1949450"/>
                  <a:ext cx="182563" cy="138113"/>
                </a:xfrm>
                <a:custGeom>
                  <a:avLst/>
                  <a:gdLst>
                    <a:gd name="T0" fmla="*/ 0 w 463"/>
                    <a:gd name="T1" fmla="*/ 114 h 344"/>
                    <a:gd name="T2" fmla="*/ 396 w 463"/>
                    <a:gd name="T3" fmla="*/ 344 h 344"/>
                    <a:gd name="T4" fmla="*/ 463 w 463"/>
                    <a:gd name="T5" fmla="*/ 229 h 344"/>
                    <a:gd name="T6" fmla="*/ 66 w 463"/>
                    <a:gd name="T7" fmla="*/ 0 h 344"/>
                    <a:gd name="T8" fmla="*/ 0 w 463"/>
                    <a:gd name="T9" fmla="*/ 11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344">
                      <a:moveTo>
                        <a:pt x="0" y="114"/>
                      </a:moveTo>
                      <a:lnTo>
                        <a:pt x="396" y="344"/>
                      </a:lnTo>
                      <a:lnTo>
                        <a:pt x="463" y="229"/>
                      </a:lnTo>
                      <a:lnTo>
                        <a:pt x="66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75">
                  <a:extLst>
                    <a:ext uri="{FF2B5EF4-FFF2-40B4-BE49-F238E27FC236}">
                      <a16:creationId xmlns:a16="http://schemas.microsoft.com/office/drawing/2014/main" id="{6309CD9D-1466-47E7-B5DC-512C17F8B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6625" y="1960563"/>
                  <a:ext cx="42863" cy="65088"/>
                </a:xfrm>
                <a:custGeom>
                  <a:avLst/>
                  <a:gdLst>
                    <a:gd name="T0" fmla="*/ 0 w 111"/>
                    <a:gd name="T1" fmla="*/ 149 h 163"/>
                    <a:gd name="T2" fmla="*/ 25 w 111"/>
                    <a:gd name="T3" fmla="*/ 163 h 163"/>
                    <a:gd name="T4" fmla="*/ 111 w 111"/>
                    <a:gd name="T5" fmla="*/ 14 h 163"/>
                    <a:gd name="T6" fmla="*/ 87 w 111"/>
                    <a:gd name="T7" fmla="*/ 0 h 163"/>
                    <a:gd name="T8" fmla="*/ 0 w 111"/>
                    <a:gd name="T9" fmla="*/ 14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63">
                      <a:moveTo>
                        <a:pt x="0" y="149"/>
                      </a:moveTo>
                      <a:lnTo>
                        <a:pt x="25" y="163"/>
                      </a:lnTo>
                      <a:lnTo>
                        <a:pt x="111" y="14"/>
                      </a:lnTo>
                      <a:lnTo>
                        <a:pt x="87" y="0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76">
                  <a:extLst>
                    <a:ext uri="{FF2B5EF4-FFF2-40B4-BE49-F238E27FC236}">
                      <a16:creationId xmlns:a16="http://schemas.microsoft.com/office/drawing/2014/main" id="{0F9A191F-FF9D-48CA-86BB-41001123F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292350"/>
                  <a:ext cx="307975" cy="179388"/>
                </a:xfrm>
                <a:custGeom>
                  <a:avLst/>
                  <a:gdLst>
                    <a:gd name="T0" fmla="*/ 0 w 776"/>
                    <a:gd name="T1" fmla="*/ 1 h 451"/>
                    <a:gd name="T2" fmla="*/ 2 w 776"/>
                    <a:gd name="T3" fmla="*/ 9 h 451"/>
                    <a:gd name="T4" fmla="*/ 57 w 776"/>
                    <a:gd name="T5" fmla="*/ 50 h 451"/>
                    <a:gd name="T6" fmla="*/ 220 w 776"/>
                    <a:gd name="T7" fmla="*/ 157 h 451"/>
                    <a:gd name="T8" fmla="*/ 374 w 776"/>
                    <a:gd name="T9" fmla="*/ 247 h 451"/>
                    <a:gd name="T10" fmla="*/ 531 w 776"/>
                    <a:gd name="T11" fmla="*/ 337 h 451"/>
                    <a:gd name="T12" fmla="*/ 704 w 776"/>
                    <a:gd name="T13" fmla="*/ 425 h 451"/>
                    <a:gd name="T14" fmla="*/ 767 w 776"/>
                    <a:gd name="T15" fmla="*/ 451 h 451"/>
                    <a:gd name="T16" fmla="*/ 776 w 776"/>
                    <a:gd name="T17" fmla="*/ 450 h 451"/>
                    <a:gd name="T18" fmla="*/ 772 w 776"/>
                    <a:gd name="T19" fmla="*/ 442 h 451"/>
                    <a:gd name="T20" fmla="*/ 719 w 776"/>
                    <a:gd name="T21" fmla="*/ 399 h 451"/>
                    <a:gd name="T22" fmla="*/ 556 w 776"/>
                    <a:gd name="T23" fmla="*/ 294 h 451"/>
                    <a:gd name="T24" fmla="*/ 400 w 776"/>
                    <a:gd name="T25" fmla="*/ 202 h 451"/>
                    <a:gd name="T26" fmla="*/ 245 w 776"/>
                    <a:gd name="T27" fmla="*/ 114 h 451"/>
                    <a:gd name="T28" fmla="*/ 72 w 776"/>
                    <a:gd name="T29" fmla="*/ 26 h 451"/>
                    <a:gd name="T30" fmla="*/ 8 w 776"/>
                    <a:gd name="T31" fmla="*/ 0 h 451"/>
                    <a:gd name="T32" fmla="*/ 0 w 776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6" h="451">
                      <a:moveTo>
                        <a:pt x="0" y="1"/>
                      </a:moveTo>
                      <a:lnTo>
                        <a:pt x="2" y="9"/>
                      </a:lnTo>
                      <a:lnTo>
                        <a:pt x="57" y="50"/>
                      </a:lnTo>
                      <a:lnTo>
                        <a:pt x="220" y="157"/>
                      </a:lnTo>
                      <a:lnTo>
                        <a:pt x="374" y="247"/>
                      </a:lnTo>
                      <a:lnTo>
                        <a:pt x="531" y="337"/>
                      </a:lnTo>
                      <a:lnTo>
                        <a:pt x="704" y="425"/>
                      </a:lnTo>
                      <a:lnTo>
                        <a:pt x="767" y="451"/>
                      </a:lnTo>
                      <a:lnTo>
                        <a:pt x="776" y="450"/>
                      </a:lnTo>
                      <a:lnTo>
                        <a:pt x="772" y="442"/>
                      </a:lnTo>
                      <a:lnTo>
                        <a:pt x="719" y="399"/>
                      </a:lnTo>
                      <a:lnTo>
                        <a:pt x="556" y="294"/>
                      </a:lnTo>
                      <a:lnTo>
                        <a:pt x="400" y="202"/>
                      </a:lnTo>
                      <a:lnTo>
                        <a:pt x="245" y="114"/>
                      </a:lnTo>
                      <a:lnTo>
                        <a:pt x="72" y="26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DA4E8A46-C765-4B8B-9307-FFD5D353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28" y="1210863"/>
              <a:ext cx="7326693" cy="101040"/>
            </a:xfrm>
            <a:custGeom>
              <a:avLst/>
              <a:gdLst>
                <a:gd name="T0" fmla="*/ 88 w 14360"/>
                <a:gd name="T1" fmla="*/ 0 h 175"/>
                <a:gd name="T2" fmla="*/ 70 w 14360"/>
                <a:gd name="T3" fmla="*/ 1 h 175"/>
                <a:gd name="T4" fmla="*/ 39 w 14360"/>
                <a:gd name="T5" fmla="*/ 14 h 175"/>
                <a:gd name="T6" fmla="*/ 14 w 14360"/>
                <a:gd name="T7" fmla="*/ 37 h 175"/>
                <a:gd name="T8" fmla="*/ 1 w 14360"/>
                <a:gd name="T9" fmla="*/ 69 h 175"/>
                <a:gd name="T10" fmla="*/ 0 w 14360"/>
                <a:gd name="T11" fmla="*/ 87 h 175"/>
                <a:gd name="T12" fmla="*/ 0 w 14360"/>
                <a:gd name="T13" fmla="*/ 87 h 175"/>
                <a:gd name="T14" fmla="*/ 1 w 14360"/>
                <a:gd name="T15" fmla="*/ 105 h 175"/>
                <a:gd name="T16" fmla="*/ 14 w 14360"/>
                <a:gd name="T17" fmla="*/ 136 h 175"/>
                <a:gd name="T18" fmla="*/ 39 w 14360"/>
                <a:gd name="T19" fmla="*/ 159 h 175"/>
                <a:gd name="T20" fmla="*/ 70 w 14360"/>
                <a:gd name="T21" fmla="*/ 174 h 175"/>
                <a:gd name="T22" fmla="*/ 88 w 14360"/>
                <a:gd name="T23" fmla="*/ 175 h 175"/>
                <a:gd name="T24" fmla="*/ 88 w 14360"/>
                <a:gd name="T25" fmla="*/ 175 h 175"/>
                <a:gd name="T26" fmla="*/ 14273 w 14360"/>
                <a:gd name="T27" fmla="*/ 175 h 175"/>
                <a:gd name="T28" fmla="*/ 14290 w 14360"/>
                <a:gd name="T29" fmla="*/ 174 h 175"/>
                <a:gd name="T30" fmla="*/ 14322 w 14360"/>
                <a:gd name="T31" fmla="*/ 159 h 175"/>
                <a:gd name="T32" fmla="*/ 14345 w 14360"/>
                <a:gd name="T33" fmla="*/ 136 h 175"/>
                <a:gd name="T34" fmla="*/ 14358 w 14360"/>
                <a:gd name="T35" fmla="*/ 105 h 175"/>
                <a:gd name="T36" fmla="*/ 14360 w 14360"/>
                <a:gd name="T37" fmla="*/ 87 h 175"/>
                <a:gd name="T38" fmla="*/ 14360 w 14360"/>
                <a:gd name="T39" fmla="*/ 87 h 175"/>
                <a:gd name="T40" fmla="*/ 14358 w 14360"/>
                <a:gd name="T41" fmla="*/ 69 h 175"/>
                <a:gd name="T42" fmla="*/ 14345 w 14360"/>
                <a:gd name="T43" fmla="*/ 37 h 175"/>
                <a:gd name="T44" fmla="*/ 14322 w 14360"/>
                <a:gd name="T45" fmla="*/ 14 h 175"/>
                <a:gd name="T46" fmla="*/ 14290 w 14360"/>
                <a:gd name="T47" fmla="*/ 1 h 175"/>
                <a:gd name="T48" fmla="*/ 14273 w 14360"/>
                <a:gd name="T49" fmla="*/ 0 h 175"/>
                <a:gd name="T50" fmla="*/ 14273 w 14360"/>
                <a:gd name="T51" fmla="*/ 0 h 175"/>
                <a:gd name="T52" fmla="*/ 88 w 14360"/>
                <a:gd name="T5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60" h="175">
                  <a:moveTo>
                    <a:pt x="88" y="0"/>
                  </a:moveTo>
                  <a:lnTo>
                    <a:pt x="70" y="1"/>
                  </a:lnTo>
                  <a:lnTo>
                    <a:pt x="39" y="14"/>
                  </a:lnTo>
                  <a:lnTo>
                    <a:pt x="14" y="37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105"/>
                  </a:lnTo>
                  <a:lnTo>
                    <a:pt x="14" y="136"/>
                  </a:lnTo>
                  <a:lnTo>
                    <a:pt x="39" y="159"/>
                  </a:lnTo>
                  <a:lnTo>
                    <a:pt x="70" y="174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14273" y="175"/>
                  </a:lnTo>
                  <a:lnTo>
                    <a:pt x="14290" y="174"/>
                  </a:lnTo>
                  <a:lnTo>
                    <a:pt x="14322" y="159"/>
                  </a:lnTo>
                  <a:lnTo>
                    <a:pt x="14345" y="136"/>
                  </a:lnTo>
                  <a:lnTo>
                    <a:pt x="14358" y="105"/>
                  </a:lnTo>
                  <a:lnTo>
                    <a:pt x="14360" y="87"/>
                  </a:lnTo>
                  <a:lnTo>
                    <a:pt x="14360" y="87"/>
                  </a:lnTo>
                  <a:lnTo>
                    <a:pt x="14358" y="69"/>
                  </a:lnTo>
                  <a:lnTo>
                    <a:pt x="14345" y="37"/>
                  </a:lnTo>
                  <a:lnTo>
                    <a:pt x="14322" y="14"/>
                  </a:lnTo>
                  <a:lnTo>
                    <a:pt x="14290" y="1"/>
                  </a:lnTo>
                  <a:lnTo>
                    <a:pt x="14273" y="0"/>
                  </a:lnTo>
                  <a:lnTo>
                    <a:pt x="14273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01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58105" y="1152123"/>
            <a:ext cx="1760551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2025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6125" y="1503383"/>
            <a:ext cx="1494167" cy="59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2026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000" y="1484764"/>
            <a:ext cx="1564283" cy="66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2023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8823" y="1167437"/>
            <a:ext cx="2022892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2024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725144"/>
            <a:ext cx="887444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Основные характеристики бюджета города на 2024 год и плановый период 2025 и 2026 годов сформированы на основе прогноза социально-экономического развития города-курорта Пятигорска на 2024 год и на плановый период 2025 и 2026 годов с учетом безвозмездных поступлений из бюджетов других уровней в виде дотаций, субсидий, субвенций и иных межбюджетных трансфертов, распределенных проектом закона Ставропольского края «О бюджете Ставропольского края на 2024 год и плановый период 2025 и 2026 годов».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Применение «базового» варианта прогноза социально-экономического развития города-курорта Пятигорска на 2024 год и на плановый период 2025 и 2026 годов позволит снизить риски неисполнения расходных обязательств при снижении поступления доходов в бюджет города по сравнению с планом.</a:t>
            </a:r>
          </a:p>
        </p:txBody>
      </p:sp>
      <p:pic>
        <p:nvPicPr>
          <p:cNvPr id="10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D5C3CBA-0B47-48EE-A084-B772D42B8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543559"/>
              </p:ext>
            </p:extLst>
          </p:nvPr>
        </p:nvGraphicFramePr>
        <p:xfrm>
          <a:off x="413000" y="991872"/>
          <a:ext cx="8640961" cy="41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23780</TotalTime>
  <Words>11370</Words>
  <Application>Microsoft Office PowerPoint</Application>
  <PresentationFormat>Экран (4:3)</PresentationFormat>
  <Paragraphs>1964</Paragraphs>
  <Slides>59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59</vt:i4>
      </vt:variant>
    </vt:vector>
  </HeadingPairs>
  <TitlesOfParts>
    <vt:vector size="71" baseType="lpstr">
      <vt:lpstr>Arial</vt:lpstr>
      <vt:lpstr>Calibri</vt:lpstr>
      <vt:lpstr>Constantia</vt:lpstr>
      <vt:lpstr>Georgia</vt:lpstr>
      <vt:lpstr>Tahoma</vt:lpstr>
      <vt:lpstr>Times New Roman</vt:lpstr>
      <vt:lpstr>Trebuchet MS</vt:lpstr>
      <vt:lpstr>Воздушный поток</vt:lpstr>
      <vt:lpstr>1_Воздушный поток</vt:lpstr>
      <vt:lpstr>4_Воздушный поток</vt:lpstr>
      <vt:lpstr>6_Воздушный поток</vt:lpstr>
      <vt:lpstr>7_Воздушный поток</vt:lpstr>
      <vt:lpstr>БЮДЖЕТ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города-курорта Пятигорска</vt:lpstr>
      <vt:lpstr>Объем и структура доходов бюджета               города-курорта Пятигорска по первоначальному плану на 2023-2026гг.(тыс.руб.)</vt:lpstr>
      <vt:lpstr>Динамика поступлений доходов бюджета города–курорта Пятигорска по первоначальному плану на 2022-2024 гг. (млн.руб.)  </vt:lpstr>
      <vt:lpstr>Причины изменения объема доходов бюджета города–курорта Пятигорска от НДФЛ по первоначальному плану на 2022-2024 гг. (млн.руб.)  </vt:lpstr>
      <vt:lpstr>Структура собственных (налоговых и неналоговых) доходов бюджета города-курорта Пятигорска по результатам исполнения за 2022 год (%)</vt:lpstr>
      <vt:lpstr>Структура собственных (налоговых и неналоговых) доходов бюджета города-курорта Пятигорска по первоначальному плану на 2023 год (%)</vt:lpstr>
      <vt:lpstr>Структура собственных (налоговых и неналоговых) доходов бюджета города-курорта Пятигорска по первоначальному плану на 2024 год (%)</vt:lpstr>
      <vt:lpstr>Объем и структура собственных (налоговых и неналоговых) доходов бюджета города-курорта Пятигорска по первоначальному плану на 2023-2026 гг. (тыс.руб.)                                                                           </vt:lpstr>
      <vt:lpstr>Динамика налоговых доходов города-курорта Пятигорска по первоначальному плану на 2023-2026 гг.                                                                                           (в тыс.руб.)</vt:lpstr>
      <vt:lpstr>Динамика неналоговых доходов бюджета города–курорта Пятигорска по первоначальному плану  на  2023-2026 гг. (в тыс. руб.)                                                                                                                               (в тыс. руб.)</vt:lpstr>
      <vt:lpstr>Основные сведения о межбюджетных отношениях</vt:lpstr>
      <vt:lpstr>Планируемые к поступлению в бюджет города – курорта Пятигорска межбюджетные трансферты в 2024 году и плановом периоде 2025-2026 годах (тыс.руб.)</vt:lpstr>
      <vt:lpstr>Объем и структура межбюджетных трансфертов в динамике                 (фактические поступления в 2022 году, первоначальный план на 2023 год, 2024 год, 2025 год, 2026 год) (тыс.руб.)</vt:lpstr>
      <vt:lpstr>Презентация PowerPoint</vt:lpstr>
      <vt:lpstr>Информация о расходах бюджета с учетом интересов целевых групп (социальная поддержка семей с детьми) по первоначальному плану в 2023 г., 2024 г.,2025 г., 2026 г.  </vt:lpstr>
      <vt:lpstr>Информация о расходах бюджета с учетом интересов целевых групп (социальная поддержка семей с детьми) по первоначальному плану в 2023г., 2024 г.,2025 г., 2026 г.  </vt:lpstr>
      <vt:lpstr>Информация о расходах бюджета с учетом интересов целевых групп (защита детей-сирот) по первоначальному плану   в 2023 г., 2024 г.,2025 г., 2026 г.</vt:lpstr>
      <vt:lpstr>Информация о расходах бюджета с учетом интересов целевых групп (социальное обеспечение ветеранов, инвалидов, пожилых граждан)  по первоначальному плану в 2023 г., 2024 г.,2025 г., 2026 г.   </vt:lpstr>
      <vt:lpstr>Информация о расходах бюджета с учетом интересов целевых групп (социальное обеспечение ветеранов, инвалидов, пожилых граждан)  по первоначальному плану в 2023 г., 2024 г.,2025 г., 2026 г.   </vt:lpstr>
      <vt:lpstr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 в 2023 г., 2024 г.,2025 г., 2026 г. </vt:lpstr>
      <vt:lpstr>Презентация PowerPoint</vt:lpstr>
      <vt:lpstr>Источники расходов дорожного фонда города-курорта Пятигорска по первоначальному плану  на 2023-2026гг. (млн.руб.)</vt:lpstr>
      <vt:lpstr>Презентация PowerPoint</vt:lpstr>
      <vt:lpstr>Реконструкция моста через р. Подкумок на просп. Советской Армии города-курорта Пятигорска. Общая сумма финансирования – 835,57 млн. руб. Планируемые показатели в 2024 году – 835,57 млн. руб. Планируемый ввод в эксплуатацию – 2024 год. </vt:lpstr>
      <vt:lpstr>Презентация PowerPoint</vt:lpstr>
      <vt:lpstr>Презентация PowerPoint</vt:lpstr>
      <vt:lpstr>Информация о расходной части бюджета в разрезе социально значимых муниципальных программ города-курорта Пятигорска  по первоначальному плану на  2024, 2025, 2026 гг.</vt:lpstr>
      <vt:lpstr>Информация о расходной части бюджета в разрезе иных муниципальных программ города-курорта Пятигорска  по первоначальному плану на   2024, 2025, 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расходной части бюджета в разрезе непрограммных расходов бюджета города-курорта Пятигорска  по первоначальному плану на 2023, 2024, 2025, 2026 гг.</vt:lpstr>
      <vt:lpstr>Презентация PowerPoint</vt:lpstr>
      <vt:lpstr>Презентация PowerPoint</vt:lpstr>
      <vt:lpstr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по итогам 2022 года (%)</vt:lpstr>
      <vt:lpstr>Презентация PowerPoint</vt:lpstr>
      <vt:lpstr>Контактная информация МУ «Финансовое управление администрации г.Пятигорска»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809</cp:revision>
  <cp:lastPrinted>2023-11-23T08:52:07Z</cp:lastPrinted>
  <dcterms:created xsi:type="dcterms:W3CDTF">2018-03-21T10:47:45Z</dcterms:created>
  <dcterms:modified xsi:type="dcterms:W3CDTF">2023-12-29T08:24:06Z</dcterms:modified>
</cp:coreProperties>
</file>