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notesSlides/notesSlide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12.xml" ContentType="application/vnd.openxmlformats-officedocument.drawingml.chartshapes+xml"/>
  <Override PartName="/ppt/charts/chart15.xml" ContentType="application/vnd.openxmlformats-officedocument.drawingml.chart+xml"/>
  <Override PartName="/ppt/drawings/drawing13.xml" ContentType="application/vnd.openxmlformats-officedocument.drawingml.chartshapes+xml"/>
  <Override PartName="/ppt/charts/chart16.xml" ContentType="application/vnd.openxmlformats-officedocument.drawingml.chart+xml"/>
  <Override PartName="/ppt/drawings/drawing14.xml" ContentType="application/vnd.openxmlformats-officedocument.drawingml.chartshapes+xml"/>
  <Override PartName="/ppt/notesSlides/notesSlide2.xml" ContentType="application/vnd.openxmlformats-officedocument.presentationml.notesSlide+xml"/>
  <Override PartName="/ppt/charts/chart17.xml" ContentType="application/vnd.openxmlformats-officedocument.drawingml.chart+xml"/>
  <Override PartName="/ppt/drawings/drawing15.xml" ContentType="application/vnd.openxmlformats-officedocument.drawingml.chartshapes+xml"/>
  <Override PartName="/ppt/charts/chart18.xml" ContentType="application/vnd.openxmlformats-officedocument.drawingml.chart+xml"/>
  <Override PartName="/ppt/drawings/drawing16.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17.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notesSlides/notesSlide3.xml" ContentType="application/vnd.openxmlformats-officedocument.presentationml.notesSlide+xml"/>
  <Override PartName="/ppt/charts/chart26.xml" ContentType="application/vnd.openxmlformats-officedocument.drawingml.chart+xml"/>
  <Override PartName="/ppt/drawings/drawing18.xml" ContentType="application/vnd.openxmlformats-officedocument.drawingml.chartshapes+xml"/>
  <Override PartName="/ppt/charts/chart2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8.xml" ContentType="application/vnd.openxmlformats-officedocument.drawingml.chart+xml"/>
  <Override PartName="/ppt/notesSlides/notesSlide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drawings/drawing19.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1"/>
  </p:notesMasterIdLst>
  <p:sldIdLst>
    <p:sldId id="288" r:id="rId2"/>
    <p:sldId id="309" r:id="rId3"/>
    <p:sldId id="310" r:id="rId4"/>
    <p:sldId id="290" r:id="rId5"/>
    <p:sldId id="291" r:id="rId6"/>
    <p:sldId id="257" r:id="rId7"/>
    <p:sldId id="345" r:id="rId8"/>
    <p:sldId id="294" r:id="rId9"/>
    <p:sldId id="266" r:id="rId10"/>
    <p:sldId id="269" r:id="rId11"/>
    <p:sldId id="272" r:id="rId12"/>
    <p:sldId id="283" r:id="rId13"/>
    <p:sldId id="271" r:id="rId14"/>
    <p:sldId id="329" r:id="rId15"/>
    <p:sldId id="330" r:id="rId16"/>
    <p:sldId id="331" r:id="rId17"/>
    <p:sldId id="332" r:id="rId18"/>
    <p:sldId id="333" r:id="rId19"/>
    <p:sldId id="334" r:id="rId20"/>
    <p:sldId id="335" r:id="rId21"/>
    <p:sldId id="336" r:id="rId22"/>
    <p:sldId id="337" r:id="rId23"/>
    <p:sldId id="338" r:id="rId24"/>
    <p:sldId id="340" r:id="rId25"/>
    <p:sldId id="307" r:id="rId26"/>
    <p:sldId id="301" r:id="rId27"/>
    <p:sldId id="302" r:id="rId28"/>
    <p:sldId id="303" r:id="rId29"/>
    <p:sldId id="304" r:id="rId30"/>
    <p:sldId id="305" r:id="rId31"/>
    <p:sldId id="306" r:id="rId32"/>
    <p:sldId id="308" r:id="rId33"/>
    <p:sldId id="346" r:id="rId34"/>
    <p:sldId id="313" r:id="rId35"/>
    <p:sldId id="273" r:id="rId36"/>
    <p:sldId id="297" r:id="rId37"/>
    <p:sldId id="314" r:id="rId38"/>
    <p:sldId id="316" r:id="rId39"/>
    <p:sldId id="317" r:id="rId40"/>
    <p:sldId id="318" r:id="rId41"/>
    <p:sldId id="319" r:id="rId42"/>
    <p:sldId id="320" r:id="rId43"/>
    <p:sldId id="321" r:id="rId44"/>
    <p:sldId id="322" r:id="rId45"/>
    <p:sldId id="323" r:id="rId46"/>
    <p:sldId id="324" r:id="rId47"/>
    <p:sldId id="315" r:id="rId48"/>
    <p:sldId id="325" r:id="rId49"/>
    <p:sldId id="326" r:id="rId50"/>
    <p:sldId id="327" r:id="rId51"/>
    <p:sldId id="274" r:id="rId52"/>
    <p:sldId id="328" r:id="rId53"/>
    <p:sldId id="344" r:id="rId54"/>
    <p:sldId id="268" r:id="rId55"/>
    <p:sldId id="300" r:id="rId56"/>
    <p:sldId id="341" r:id="rId57"/>
    <p:sldId id="342" r:id="rId58"/>
    <p:sldId id="343" r:id="rId59"/>
    <p:sldId id="298" r:id="rId60"/>
  </p:sldIdLst>
  <p:sldSz cx="9144000" cy="6858000" type="screen4x3"/>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9" autoAdjust="0"/>
  </p:normalViewPr>
  <p:slideViewPr>
    <p:cSldViewPr>
      <p:cViewPr>
        <p:scale>
          <a:sx n="100" d="100"/>
          <a:sy n="100" d="100"/>
        </p:scale>
        <p:origin x="-194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spPr>
        <a:scene3d>
          <a:camera prst="orthographicFront"/>
          <a:lightRig rig="threePt" dir="t"/>
        </a:scene3d>
        <a:sp3d>
          <a:contourClr>
            <a:srgbClr val="000000"/>
          </a:contourClr>
        </a:sp3d>
      </c:spPr>
    </c:floor>
    <c:sideWall>
      <c:thickness val="0"/>
      <c:spPr>
        <a:noFill/>
        <a:ln w="25400">
          <a:noFill/>
        </a:ln>
      </c:spPr>
    </c:sideWall>
    <c:backWall>
      <c:thickness val="0"/>
      <c:spPr>
        <a:noFill/>
        <a:ln w="25400">
          <a:noFill/>
        </a:ln>
      </c:spPr>
    </c:backWall>
    <c:plotArea>
      <c:layout>
        <c:manualLayout>
          <c:layoutTarget val="inner"/>
          <c:xMode val="edge"/>
          <c:yMode val="edge"/>
          <c:x val="0.13038181453158365"/>
          <c:y val="0.14195577185190816"/>
          <c:w val="0.81816014491431044"/>
          <c:h val="0.76327088318100222"/>
        </c:manualLayout>
      </c:layout>
      <c:bar3DChart>
        <c:barDir val="col"/>
        <c:grouping val="standard"/>
        <c:varyColors val="0"/>
        <c:ser>
          <c:idx val="0"/>
          <c:order val="0"/>
          <c:tx>
            <c:strRef>
              <c:f>Лист1!$B$1</c:f>
              <c:strCache>
                <c:ptCount val="1"/>
                <c:pt idx="0">
                  <c:v>Доходы</c:v>
                </c:pt>
              </c:strCache>
            </c:strRef>
          </c:tx>
          <c:spPr>
            <a:solidFill>
              <a:schemeClr val="accent5">
                <a:lumMod val="40000"/>
                <a:lumOff val="60000"/>
              </a:schemeClr>
            </a:solidFill>
            <a:scene3d>
              <a:camera prst="orthographicFront"/>
              <a:lightRig rig="threePt" dir="t"/>
            </a:scene3d>
            <a:sp3d>
              <a:bevelT prst="angle"/>
            </a:sp3d>
          </c:spPr>
          <c:invertIfNegative val="0"/>
          <c:dLbls>
            <c:dLbl>
              <c:idx val="0"/>
              <c:layout>
                <c:manualLayout>
                  <c:x val="2.7525049734445441E-2"/>
                  <c:y val="0.1742184472727963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73B-4224-BE87-6A9B96E14E65}"/>
                </c:ext>
              </c:extLst>
            </c:dLbl>
            <c:dLbl>
              <c:idx val="1"/>
              <c:layout>
                <c:manualLayout>
                  <c:x val="2.8973736562574071E-2"/>
                  <c:y val="0.2387437981145727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73B-4224-BE87-6A9B96E14E65}"/>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план</c:v>
                </c:pt>
                <c:pt idx="1">
                  <c:v>касса</c:v>
                </c:pt>
              </c:strCache>
            </c:strRef>
          </c:cat>
          <c:val>
            <c:numRef>
              <c:f>Лист1!$B$2:$B$3</c:f>
              <c:numCache>
                <c:formatCode>#,##0.00</c:formatCode>
                <c:ptCount val="2"/>
                <c:pt idx="0">
                  <c:v>5316.07</c:v>
                </c:pt>
                <c:pt idx="1">
                  <c:v>5506.44</c:v>
                </c:pt>
              </c:numCache>
            </c:numRef>
          </c:val>
          <c:extLst xmlns:c16r2="http://schemas.microsoft.com/office/drawing/2015/06/chart">
            <c:ext xmlns:c16="http://schemas.microsoft.com/office/drawing/2014/chart" uri="{C3380CC4-5D6E-409C-BE32-E72D297353CC}">
              <c16:uniqueId val="{00000002-373B-4224-BE87-6A9B96E14E65}"/>
            </c:ext>
          </c:extLst>
        </c:ser>
        <c:ser>
          <c:idx val="1"/>
          <c:order val="1"/>
          <c:tx>
            <c:strRef>
              <c:f>Лист1!$C$1</c:f>
              <c:strCache>
                <c:ptCount val="1"/>
                <c:pt idx="0">
                  <c:v>Расходы</c:v>
                </c:pt>
              </c:strCache>
            </c:strRef>
          </c:tx>
          <c:spPr>
            <a:solidFill>
              <a:schemeClr val="accent3">
                <a:lumMod val="40000"/>
                <a:lumOff val="60000"/>
              </a:schemeClr>
            </a:solidFill>
            <a:effectLst/>
            <a:scene3d>
              <a:camera prst="orthographicFront"/>
              <a:lightRig rig="threePt" dir="t"/>
            </a:scene3d>
            <a:sp3d>
              <a:bevelT/>
            </a:sp3d>
          </c:spPr>
          <c:invertIfNegative val="0"/>
          <c:dLbls>
            <c:dLbl>
              <c:idx val="0"/>
              <c:layout>
                <c:manualLayout>
                  <c:x val="2.7525049734445441E-2"/>
                  <c:y val="0.415113090415428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73B-4224-BE87-6A9B96E14E65}"/>
                </c:ext>
              </c:extLst>
            </c:dLbl>
            <c:dLbl>
              <c:idx val="1"/>
              <c:layout>
                <c:manualLayout>
                  <c:x val="3.6217170703217692E-2"/>
                  <c:y val="0.277459008619638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373B-4224-BE87-6A9B96E14E65}"/>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план</c:v>
                </c:pt>
                <c:pt idx="1">
                  <c:v>касса</c:v>
                </c:pt>
              </c:strCache>
            </c:strRef>
          </c:cat>
          <c:val>
            <c:numRef>
              <c:f>Лист1!$C$2:$C$3</c:f>
              <c:numCache>
                <c:formatCode>#,##0.00</c:formatCode>
                <c:ptCount val="2"/>
                <c:pt idx="0">
                  <c:v>6080.5</c:v>
                </c:pt>
                <c:pt idx="1">
                  <c:v>5648.1</c:v>
                </c:pt>
              </c:numCache>
            </c:numRef>
          </c:val>
          <c:extLst xmlns:c16r2="http://schemas.microsoft.com/office/drawing/2015/06/chart">
            <c:ext xmlns:c16="http://schemas.microsoft.com/office/drawing/2014/chart" uri="{C3380CC4-5D6E-409C-BE32-E72D297353CC}">
              <c16:uniqueId val="{00000006-373B-4224-BE87-6A9B96E14E65}"/>
            </c:ext>
          </c:extLst>
        </c:ser>
        <c:dLbls>
          <c:showLegendKey val="0"/>
          <c:showVal val="0"/>
          <c:showCatName val="0"/>
          <c:showSerName val="0"/>
          <c:showPercent val="0"/>
          <c:showBubbleSize val="0"/>
        </c:dLbls>
        <c:gapWidth val="150"/>
        <c:shape val="cone"/>
        <c:axId val="223921280"/>
        <c:axId val="223922816"/>
        <c:axId val="209065280"/>
      </c:bar3DChart>
      <c:catAx>
        <c:axId val="223921280"/>
        <c:scaling>
          <c:orientation val="minMax"/>
        </c:scaling>
        <c:delete val="0"/>
        <c:axPos val="b"/>
        <c:numFmt formatCode="General" sourceLinked="0"/>
        <c:majorTickMark val="out"/>
        <c:minorTickMark val="none"/>
        <c:tickLblPos val="nextTo"/>
        <c:crossAx val="223922816"/>
        <c:crosses val="autoZero"/>
        <c:auto val="1"/>
        <c:lblAlgn val="ctr"/>
        <c:lblOffset val="100"/>
        <c:noMultiLvlLbl val="0"/>
      </c:catAx>
      <c:valAx>
        <c:axId val="223922816"/>
        <c:scaling>
          <c:orientation val="minMax"/>
        </c:scaling>
        <c:delete val="1"/>
        <c:axPos val="l"/>
        <c:numFmt formatCode="#,##0.00" sourceLinked="1"/>
        <c:majorTickMark val="out"/>
        <c:minorTickMark val="none"/>
        <c:tickLblPos val="nextTo"/>
        <c:crossAx val="223921280"/>
        <c:crosses val="autoZero"/>
        <c:crossBetween val="between"/>
      </c:valAx>
      <c:serAx>
        <c:axId val="209065280"/>
        <c:scaling>
          <c:orientation val="minMax"/>
        </c:scaling>
        <c:delete val="1"/>
        <c:axPos val="b"/>
        <c:majorTickMark val="out"/>
        <c:minorTickMark val="none"/>
        <c:tickLblPos val="nextTo"/>
        <c:crossAx val="223922816"/>
        <c:crosses val="autoZero"/>
      </c:serAx>
    </c:plotArea>
    <c:legend>
      <c:legendPos val="r"/>
      <c:layout>
        <c:manualLayout>
          <c:xMode val="edge"/>
          <c:yMode val="edge"/>
          <c:x val="0.71809444069281514"/>
          <c:y val="0.84799385434138819"/>
          <c:w val="0.24537001971126646"/>
          <c:h val="0.10930120230543496"/>
        </c:manualLayout>
      </c:layout>
      <c:overlay val="0"/>
      <c:txPr>
        <a:bodyPr/>
        <a:lstStyle/>
        <a:p>
          <a:pPr>
            <a:defRPr sz="1800" b="1"/>
          </a:pPr>
          <a:endParaRPr lang="ru-RU"/>
        </a:p>
      </c:txPr>
    </c:legend>
    <c:plotVisOnly val="1"/>
    <c:dispBlanksAs val="gap"/>
    <c:showDLblsOverMax val="0"/>
  </c:chart>
  <c:spPr>
    <a:scene3d>
      <a:camera prst="orthographicFront"/>
      <a:lightRig rig="threePt" dir="t"/>
    </a:scene3d>
    <a:sp3d>
      <a:bevelT prst="relaxedInset"/>
    </a:sp3d>
  </c:spPr>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6975308641975308E-2"/>
          <c:y val="2.8758169934640521E-2"/>
          <c:w val="0.6640470982793818"/>
          <c:h val="0.87015264268437031"/>
        </c:manualLayout>
      </c:layout>
      <c:bar3DChart>
        <c:barDir val="col"/>
        <c:grouping val="stacked"/>
        <c:varyColors val="0"/>
        <c:ser>
          <c:idx val="0"/>
          <c:order val="0"/>
          <c:tx>
            <c:strRef>
              <c:f>Лист1!$B$1</c:f>
              <c:strCache>
                <c:ptCount val="1"/>
                <c:pt idx="0">
                  <c:v>Налог на доходы физических лиц (НДФЛ)</c:v>
                </c:pt>
              </c:strCache>
            </c:strRef>
          </c:tx>
          <c:spPr>
            <a:solidFill>
              <a:schemeClr val="accent3">
                <a:lumMod val="60000"/>
                <a:lumOff val="40000"/>
              </a:schemeClr>
            </a:solidFill>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185-461A-85A6-B380030FA409}"/>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185-461A-85A6-B380030FA409}"/>
                </c:ext>
              </c:extLst>
            </c:dLbl>
            <c:spPr>
              <a:noFill/>
              <a:ln>
                <a:noFill/>
              </a:ln>
              <a:effectLst/>
            </c:spPr>
            <c:txPr>
              <a:bodyPr/>
              <a:lstStyle/>
              <a:p>
                <a:pPr>
                  <a:defRPr sz="1400" b="1">
                    <a:solidFill>
                      <a:schemeClr val="bg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2019 г. </c:v>
                </c:pt>
                <c:pt idx="1">
                  <c:v>2020 г. </c:v>
                </c:pt>
              </c:strCache>
            </c:strRef>
          </c:cat>
          <c:val>
            <c:numRef>
              <c:f>Лист1!$B$2:$B$3</c:f>
              <c:numCache>
                <c:formatCode>#,##0</c:formatCode>
                <c:ptCount val="2"/>
                <c:pt idx="0">
                  <c:v>783388.5</c:v>
                </c:pt>
                <c:pt idx="1">
                  <c:v>1081452.8</c:v>
                </c:pt>
              </c:numCache>
            </c:numRef>
          </c:val>
          <c:extLst xmlns:c16r2="http://schemas.microsoft.com/office/drawing/2015/06/chart">
            <c:ext xmlns:c16="http://schemas.microsoft.com/office/drawing/2014/chart" uri="{C3380CC4-5D6E-409C-BE32-E72D297353CC}">
              <c16:uniqueId val="{00000002-3185-461A-85A6-B380030FA409}"/>
            </c:ext>
          </c:extLst>
        </c:ser>
        <c:ser>
          <c:idx val="1"/>
          <c:order val="1"/>
          <c:tx>
            <c:strRef>
              <c:f>Лист1!$C$1</c:f>
              <c:strCache>
                <c:ptCount val="1"/>
                <c:pt idx="0">
                  <c:v>Доходы от использования имущества,
находящегося в муниципальной собственности</c:v>
                </c:pt>
              </c:strCache>
            </c:strRef>
          </c:tx>
          <c:spPr>
            <a:solidFill>
              <a:schemeClr val="bg2">
                <a:lumMod val="90000"/>
              </a:schemeClr>
            </a:solid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Лист1!$A$2:$A$3</c:f>
              <c:strCache>
                <c:ptCount val="2"/>
                <c:pt idx="0">
                  <c:v>2019 г. </c:v>
                </c:pt>
                <c:pt idx="1">
                  <c:v>2020 г. </c:v>
                </c:pt>
              </c:strCache>
            </c:strRef>
          </c:cat>
          <c:val>
            <c:numRef>
              <c:f>Лист1!$C$2:$C$3</c:f>
              <c:numCache>
                <c:formatCode>#,##0</c:formatCode>
                <c:ptCount val="2"/>
                <c:pt idx="0">
                  <c:v>90253.7</c:v>
                </c:pt>
                <c:pt idx="1">
                  <c:v>82338.899999999994</c:v>
                </c:pt>
              </c:numCache>
            </c:numRef>
          </c:val>
          <c:extLst xmlns:c16r2="http://schemas.microsoft.com/office/drawing/2015/06/chart">
            <c:ext xmlns:c16="http://schemas.microsoft.com/office/drawing/2014/chart" uri="{C3380CC4-5D6E-409C-BE32-E72D297353CC}">
              <c16:uniqueId val="{00000003-3185-461A-85A6-B380030FA409}"/>
            </c:ext>
          </c:extLst>
        </c:ser>
        <c:ser>
          <c:idx val="2"/>
          <c:order val="2"/>
          <c:tx>
            <c:strRef>
              <c:f>Лист1!$D$1</c:f>
              <c:strCache>
                <c:ptCount val="1"/>
                <c:pt idx="0">
                  <c:v>Налоги на совокупный доход</c:v>
                </c:pt>
              </c:strCache>
            </c:strRef>
          </c:tx>
          <c:invertIfNegative val="0"/>
          <c:dLbls>
            <c:spPr>
              <a:noFill/>
              <a:ln>
                <a:noFill/>
              </a:ln>
              <a:effectLst/>
            </c:spPr>
            <c:txPr>
              <a:bodyPr/>
              <a:lstStyle/>
              <a:p>
                <a:pPr>
                  <a:defRPr sz="1400"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Лист1!$A$2:$A$3</c:f>
              <c:strCache>
                <c:ptCount val="2"/>
                <c:pt idx="0">
                  <c:v>2019 г. </c:v>
                </c:pt>
                <c:pt idx="1">
                  <c:v>2020 г. </c:v>
                </c:pt>
              </c:strCache>
            </c:strRef>
          </c:cat>
          <c:val>
            <c:numRef>
              <c:f>Лист1!$D$2:$D$3</c:f>
              <c:numCache>
                <c:formatCode>#,##0</c:formatCode>
                <c:ptCount val="2"/>
                <c:pt idx="0">
                  <c:v>191047.5</c:v>
                </c:pt>
                <c:pt idx="1">
                  <c:v>154794</c:v>
                </c:pt>
              </c:numCache>
            </c:numRef>
          </c:val>
          <c:extLst xmlns:c16r2="http://schemas.microsoft.com/office/drawing/2015/06/chart">
            <c:ext xmlns:c16="http://schemas.microsoft.com/office/drawing/2014/chart" uri="{C3380CC4-5D6E-409C-BE32-E72D297353CC}">
              <c16:uniqueId val="{00000004-3185-461A-85A6-B380030FA409}"/>
            </c:ext>
          </c:extLst>
        </c:ser>
        <c:ser>
          <c:idx val="3"/>
          <c:order val="3"/>
          <c:tx>
            <c:strRef>
              <c:f>Лист1!$E$1</c:f>
              <c:strCache>
                <c:ptCount val="1"/>
                <c:pt idx="0">
                  <c:v>Земельный налог</c:v>
                </c:pt>
              </c:strCache>
            </c:strRef>
          </c:tx>
          <c:spPr>
            <a:solidFill>
              <a:srgbClr val="92D050"/>
            </a:solid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Лист1!$A$2:$A$3</c:f>
              <c:strCache>
                <c:ptCount val="2"/>
                <c:pt idx="0">
                  <c:v>2019 г. </c:v>
                </c:pt>
                <c:pt idx="1">
                  <c:v>2020 г. </c:v>
                </c:pt>
              </c:strCache>
            </c:strRef>
          </c:cat>
          <c:val>
            <c:numRef>
              <c:f>Лист1!$E$2:$E$3</c:f>
              <c:numCache>
                <c:formatCode>#,##0</c:formatCode>
                <c:ptCount val="2"/>
                <c:pt idx="0">
                  <c:v>165584.20000000001</c:v>
                </c:pt>
                <c:pt idx="1">
                  <c:v>180621.3</c:v>
                </c:pt>
              </c:numCache>
            </c:numRef>
          </c:val>
          <c:extLst xmlns:c16r2="http://schemas.microsoft.com/office/drawing/2015/06/chart">
            <c:ext xmlns:c16="http://schemas.microsoft.com/office/drawing/2014/chart" uri="{C3380CC4-5D6E-409C-BE32-E72D297353CC}">
              <c16:uniqueId val="{00000005-3185-461A-85A6-B380030FA409}"/>
            </c:ext>
          </c:extLst>
        </c:ser>
        <c:ser>
          <c:idx val="4"/>
          <c:order val="4"/>
          <c:tx>
            <c:strRef>
              <c:f>Лист1!$F$1</c:f>
              <c:strCache>
                <c:ptCount val="1"/>
                <c:pt idx="0">
                  <c:v>Другие доходы</c:v>
                </c:pt>
              </c:strCache>
            </c:strRef>
          </c:tx>
          <c:spPr>
            <a:solidFill>
              <a:schemeClr val="accent5">
                <a:lumMod val="40000"/>
                <a:lumOff val="60000"/>
              </a:schemeClr>
            </a:solidFill>
          </c:spPr>
          <c:invertIfNegative val="0"/>
          <c:dLbls>
            <c:dLbl>
              <c:idx val="0"/>
              <c:layout>
                <c:manualLayout>
                  <c:x val="1.4054120092566852E-3"/>
                  <c:y val="9.062385605221075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185-461A-85A6-B380030FA409}"/>
                </c:ext>
              </c:extLst>
            </c:dLbl>
            <c:dLbl>
              <c:idx val="1"/>
              <c:layout>
                <c:manualLayout>
                  <c:x val="0"/>
                  <c:y val="9.062385605221075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185-461A-85A6-B380030FA409}"/>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2019 г. </c:v>
                </c:pt>
                <c:pt idx="1">
                  <c:v>2020 г. </c:v>
                </c:pt>
              </c:strCache>
            </c:strRef>
          </c:cat>
          <c:val>
            <c:numRef>
              <c:f>Лист1!$F$2:$F$3</c:f>
              <c:numCache>
                <c:formatCode>#,##0</c:formatCode>
                <c:ptCount val="2"/>
                <c:pt idx="0">
                  <c:v>108049</c:v>
                </c:pt>
                <c:pt idx="1">
                  <c:v>149192.1</c:v>
                </c:pt>
              </c:numCache>
            </c:numRef>
          </c:val>
          <c:extLst xmlns:c16r2="http://schemas.microsoft.com/office/drawing/2015/06/chart">
            <c:ext xmlns:c16="http://schemas.microsoft.com/office/drawing/2014/chart" uri="{C3380CC4-5D6E-409C-BE32-E72D297353CC}">
              <c16:uniqueId val="{00000008-3185-461A-85A6-B380030FA409}"/>
            </c:ext>
          </c:extLst>
        </c:ser>
        <c:ser>
          <c:idx val="5"/>
          <c:order val="5"/>
          <c:tx>
            <c:strRef>
              <c:f>Лист1!$G$1</c:f>
              <c:strCache>
                <c:ptCount val="1"/>
                <c:pt idx="0">
                  <c:v>Доходы от продажи материальных и нематериальных активов</c:v>
                </c:pt>
              </c:strCache>
            </c:strRef>
          </c:tx>
          <c:spPr>
            <a:solidFill>
              <a:schemeClr val="accent3">
                <a:lumMod val="50000"/>
              </a:schemeClr>
            </a:solidFill>
          </c:spPr>
          <c:invertIfNegative val="0"/>
          <c:dLbls>
            <c:dLbl>
              <c:idx val="0"/>
              <c:layout>
                <c:manualLayout>
                  <c:x val="-2.8108240185133705E-3"/>
                  <c:y val="-1.13279820065263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185-461A-85A6-B380030FA409}"/>
                </c:ext>
              </c:extLst>
            </c:dLbl>
            <c:dLbl>
              <c:idx val="1"/>
              <c:layout>
                <c:manualLayout>
                  <c:x val="2.8108240185133705E-3"/>
                  <c:y val="-9.062385605221075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185-461A-85A6-B380030FA409}"/>
                </c:ext>
              </c:extLst>
            </c:dLbl>
            <c:spPr>
              <a:noFill/>
              <a:ln>
                <a:noFill/>
              </a:ln>
              <a:effectLst/>
            </c:spPr>
            <c:txPr>
              <a:bodyPr/>
              <a:lstStyle/>
              <a:p>
                <a:pPr algn="ctr">
                  <a:defRPr lang="ru-RU" sz="1400" b="1" i="0" u="none" strike="noStrike" kern="1200" baseline="0">
                    <a:solidFill>
                      <a:prstClr val="white"/>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2019 г. </c:v>
                </c:pt>
                <c:pt idx="1">
                  <c:v>2020 г. </c:v>
                </c:pt>
              </c:strCache>
            </c:strRef>
          </c:cat>
          <c:val>
            <c:numRef>
              <c:f>Лист1!$G$2:$G$3</c:f>
              <c:numCache>
                <c:formatCode>#,##0</c:formatCode>
                <c:ptCount val="2"/>
                <c:pt idx="0">
                  <c:v>25060.9</c:v>
                </c:pt>
                <c:pt idx="1">
                  <c:v>20739.599999999999</c:v>
                </c:pt>
              </c:numCache>
            </c:numRef>
          </c:val>
          <c:extLst xmlns:c16r2="http://schemas.microsoft.com/office/drawing/2015/06/chart">
            <c:ext xmlns:c16="http://schemas.microsoft.com/office/drawing/2014/chart" uri="{C3380CC4-5D6E-409C-BE32-E72D297353CC}">
              <c16:uniqueId val="{0000000B-3185-461A-85A6-B380030FA409}"/>
            </c:ext>
          </c:extLst>
        </c:ser>
        <c:ser>
          <c:idx val="6"/>
          <c:order val="6"/>
          <c:tx>
            <c:strRef>
              <c:f>Лист1!$H$1</c:f>
              <c:strCache>
                <c:ptCount val="1"/>
                <c:pt idx="0">
                  <c:v>Налог на имущество физических лиц</c:v>
                </c:pt>
              </c:strCache>
            </c:strRef>
          </c:tx>
          <c:invertIfNegative val="0"/>
          <c:dLbls>
            <c:dLbl>
              <c:idx val="0"/>
              <c:layout>
                <c:manualLayout>
                  <c:x val="9.837884064796798E-3"/>
                  <c:y val="-5.66399100326317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185-461A-85A6-B380030FA409}"/>
                </c:ext>
              </c:extLst>
            </c:dLbl>
            <c:dLbl>
              <c:idx val="1"/>
              <c:layout>
                <c:manualLayout>
                  <c:x val="8.4324720555401123E-3"/>
                  <c:y val="-5.89055064339369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185-461A-85A6-B380030FA409}"/>
                </c:ext>
              </c:extLst>
            </c:dLbl>
            <c:spPr>
              <a:noFill/>
              <a:ln>
                <a:noFill/>
              </a:ln>
              <a:effectLst/>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2019 г. </c:v>
                </c:pt>
                <c:pt idx="1">
                  <c:v>2020 г. </c:v>
                </c:pt>
              </c:strCache>
            </c:strRef>
          </c:cat>
          <c:val>
            <c:numRef>
              <c:f>Лист1!$H$2:$H$3</c:f>
              <c:numCache>
                <c:formatCode>#,##0</c:formatCode>
                <c:ptCount val="2"/>
                <c:pt idx="0">
                  <c:v>146185.1</c:v>
                </c:pt>
                <c:pt idx="1">
                  <c:v>184827.3</c:v>
                </c:pt>
              </c:numCache>
            </c:numRef>
          </c:val>
          <c:extLst xmlns:c16r2="http://schemas.microsoft.com/office/drawing/2015/06/chart">
            <c:ext xmlns:c16="http://schemas.microsoft.com/office/drawing/2014/chart" uri="{C3380CC4-5D6E-409C-BE32-E72D297353CC}">
              <c16:uniqueId val="{0000000E-3185-461A-85A6-B380030FA409}"/>
            </c:ext>
          </c:extLst>
        </c:ser>
        <c:dLbls>
          <c:showLegendKey val="0"/>
          <c:showVal val="0"/>
          <c:showCatName val="0"/>
          <c:showSerName val="0"/>
          <c:showPercent val="0"/>
          <c:showBubbleSize val="0"/>
        </c:dLbls>
        <c:gapWidth val="150"/>
        <c:shape val="box"/>
        <c:axId val="304648960"/>
        <c:axId val="304651264"/>
        <c:axId val="0"/>
      </c:bar3DChart>
      <c:catAx>
        <c:axId val="304648960"/>
        <c:scaling>
          <c:orientation val="minMax"/>
        </c:scaling>
        <c:delete val="0"/>
        <c:axPos val="b"/>
        <c:numFmt formatCode="General" sourceLinked="1"/>
        <c:majorTickMark val="out"/>
        <c:minorTickMark val="none"/>
        <c:tickLblPos val="nextTo"/>
        <c:txPr>
          <a:bodyPr/>
          <a:lstStyle/>
          <a:p>
            <a:pPr>
              <a:defRPr b="1"/>
            </a:pPr>
            <a:endParaRPr lang="ru-RU"/>
          </a:p>
        </c:txPr>
        <c:crossAx val="304651264"/>
        <c:crosses val="autoZero"/>
        <c:auto val="1"/>
        <c:lblAlgn val="ctr"/>
        <c:lblOffset val="100"/>
        <c:noMultiLvlLbl val="0"/>
      </c:catAx>
      <c:valAx>
        <c:axId val="304651264"/>
        <c:scaling>
          <c:orientation val="minMax"/>
        </c:scaling>
        <c:delete val="1"/>
        <c:axPos val="l"/>
        <c:numFmt formatCode="#,##0" sourceLinked="1"/>
        <c:majorTickMark val="out"/>
        <c:minorTickMark val="none"/>
        <c:tickLblPos val="nextTo"/>
        <c:crossAx val="304648960"/>
        <c:crosses val="autoZero"/>
        <c:crossBetween val="between"/>
      </c:valAx>
    </c:plotArea>
    <c:legend>
      <c:legendPos val="r"/>
      <c:layout>
        <c:manualLayout>
          <c:xMode val="edge"/>
          <c:yMode val="edge"/>
          <c:x val="0.65495231780105923"/>
          <c:y val="3.9554815658946037E-2"/>
          <c:w val="0.33754953247364911"/>
          <c:h val="0.62444760478294159"/>
        </c:manualLayout>
      </c:layout>
      <c:overlay val="0"/>
      <c:txPr>
        <a:bodyPr/>
        <a:lstStyle/>
        <a:p>
          <a:pPr>
            <a:defRPr sz="11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5822287839020123"/>
          <c:y val="0"/>
          <c:w val="0.63965526878584622"/>
          <c:h val="0.92250409046260673"/>
        </c:manualLayout>
      </c:layout>
      <c:bar3DChart>
        <c:barDir val="bar"/>
        <c:grouping val="clustered"/>
        <c:varyColors val="0"/>
        <c:ser>
          <c:idx val="0"/>
          <c:order val="0"/>
          <c:tx>
            <c:strRef>
              <c:f>Лист1!$B$1</c:f>
              <c:strCache>
                <c:ptCount val="1"/>
                <c:pt idx="0">
                  <c:v>2019 год</c:v>
                </c:pt>
              </c:strCache>
            </c:strRef>
          </c:tx>
          <c:spPr>
            <a:solidFill>
              <a:schemeClr val="accent3">
                <a:lumMod val="60000"/>
                <a:lumOff val="40000"/>
              </a:schemeClr>
            </a:solidFill>
            <a:ln>
              <a:solidFill>
                <a:schemeClr val="tx1"/>
              </a:solidFill>
            </a:ln>
          </c:spPr>
          <c:invertIfNegative val="0"/>
          <c:dLbls>
            <c:dLbl>
              <c:idx val="0"/>
              <c:layout>
                <c:manualLayout>
                  <c:x val="1.1471173482982469E-2"/>
                  <c:y val="4.398719314603332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78B-4C85-9CA6-3B12093B0D2C}"/>
                </c:ext>
              </c:extLst>
            </c:dLbl>
            <c:dLbl>
              <c:idx val="7"/>
              <c:layout>
                <c:manualLayout>
                  <c:x val="2.1508450280592128E-2"/>
                  <c:y val="2.016056396204335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78B-4C85-9CA6-3B12093B0D2C}"/>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Лист1!$A$2:$A$10</c:f>
              <c:strCache>
                <c:ptCount val="9"/>
                <c:pt idx="0">
                  <c:v>Задолженность по отмененным налогам</c:v>
                </c:pt>
                <c:pt idx="1">
                  <c:v>ЕСХН</c:v>
                </c:pt>
                <c:pt idx="2">
                  <c:v>Патент</c:v>
                </c:pt>
                <c:pt idx="3">
                  <c:v>Акцизы</c:v>
                </c:pt>
                <c:pt idx="4">
                  <c:v>Государственная пошлина</c:v>
                </c:pt>
                <c:pt idx="5">
                  <c:v>Налог на имущество физических лиц</c:v>
                </c:pt>
                <c:pt idx="6">
                  <c:v>Земельный налог</c:v>
                </c:pt>
                <c:pt idx="7">
                  <c:v>ЕНВД</c:v>
                </c:pt>
                <c:pt idx="8">
                  <c:v>НДФЛ</c:v>
                </c:pt>
              </c:strCache>
            </c:strRef>
          </c:cat>
          <c:val>
            <c:numRef>
              <c:f>Лист1!$B$2:$B$10</c:f>
              <c:numCache>
                <c:formatCode>#,##0</c:formatCode>
                <c:ptCount val="9"/>
                <c:pt idx="0">
                  <c:v>5.0999999999999996</c:v>
                </c:pt>
                <c:pt idx="1">
                  <c:v>1424.2</c:v>
                </c:pt>
                <c:pt idx="2">
                  <c:v>16010.4</c:v>
                </c:pt>
                <c:pt idx="3">
                  <c:v>21600.3</c:v>
                </c:pt>
                <c:pt idx="4">
                  <c:v>33137.300000000003</c:v>
                </c:pt>
                <c:pt idx="5">
                  <c:v>146185.1</c:v>
                </c:pt>
                <c:pt idx="6">
                  <c:v>165584.20000000001</c:v>
                </c:pt>
                <c:pt idx="7">
                  <c:v>173612.9</c:v>
                </c:pt>
                <c:pt idx="8">
                  <c:v>783388.5</c:v>
                </c:pt>
              </c:numCache>
            </c:numRef>
          </c:val>
          <c:extLst xmlns:c16r2="http://schemas.microsoft.com/office/drawing/2015/06/chart">
            <c:ext xmlns:c16="http://schemas.microsoft.com/office/drawing/2014/chart" uri="{C3380CC4-5D6E-409C-BE32-E72D297353CC}">
              <c16:uniqueId val="{00000002-B78B-4C85-9CA6-3B12093B0D2C}"/>
            </c:ext>
          </c:extLst>
        </c:ser>
        <c:ser>
          <c:idx val="1"/>
          <c:order val="1"/>
          <c:tx>
            <c:strRef>
              <c:f>Лист1!$C$1</c:f>
              <c:strCache>
                <c:ptCount val="1"/>
                <c:pt idx="0">
                  <c:v>2020 год</c:v>
                </c:pt>
              </c:strCache>
            </c:strRef>
          </c:tx>
          <c:spPr>
            <a:solidFill>
              <a:schemeClr val="accent3">
                <a:lumMod val="50000"/>
              </a:schemeClr>
            </a:solidFill>
            <a:ln>
              <a:solidFill>
                <a:schemeClr val="tx1"/>
              </a:solidFill>
            </a:ln>
          </c:spPr>
          <c:invertIfNegative val="0"/>
          <c:dLbls>
            <c:dLbl>
              <c:idx val="0"/>
              <c:layout>
                <c:manualLayout>
                  <c:x val="1.1471173482982469E-2"/>
                  <c:y val="-8.79743862920666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78B-4C85-9CA6-3B12093B0D2C}"/>
                </c:ext>
              </c:extLst>
            </c:dLbl>
            <c:dLbl>
              <c:idx val="1"/>
              <c:layout>
                <c:manualLayout>
                  <c:x val="1.1471173482982469E-2"/>
                  <c:y val="-2.199359657301666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78B-4C85-9CA6-3B12093B0D2C}"/>
                </c:ext>
              </c:extLst>
            </c:dLbl>
            <c:dLbl>
              <c:idx val="2"/>
              <c:layout>
                <c:manualLayout>
                  <c:x val="1.0037276797609608E-2"/>
                  <c:y val="-6.59807897190499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78B-4C85-9CA6-3B12093B0D2C}"/>
                </c:ext>
              </c:extLst>
            </c:dLbl>
            <c:dLbl>
              <c:idx val="3"/>
              <c:layout>
                <c:manualLayout>
                  <c:x val="2.8677933707456174E-3"/>
                  <c:y val="-6.59807897190499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78B-4C85-9CA6-3B12093B0D2C}"/>
                </c:ext>
              </c:extLst>
            </c:dLbl>
            <c:dLbl>
              <c:idx val="4"/>
              <c:layout>
                <c:manualLayout>
                  <c:x val="1.1471173482982416E-2"/>
                  <c:y val="-4.398719314603332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78B-4C85-9CA6-3B12093B0D2C}"/>
                </c:ext>
              </c:extLst>
            </c:dLbl>
            <c:dLbl>
              <c:idx val="5"/>
              <c:layout>
                <c:manualLayout>
                  <c:x val="8.6033801122368525E-3"/>
                  <c:y val="-2.199359657301706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78B-4C85-9CA6-3B12093B0D2C}"/>
                </c:ext>
              </c:extLst>
            </c:dLbl>
            <c:dLbl>
              <c:idx val="6"/>
              <c:layout>
                <c:manualLayout>
                  <c:x val="1.003727679760966E-2"/>
                  <c:y val="-8.79743862920666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78B-4C85-9CA6-3B12093B0D2C}"/>
                </c:ext>
              </c:extLst>
            </c:dLbl>
            <c:dLbl>
              <c:idx val="7"/>
              <c:layout>
                <c:manualLayout>
                  <c:x val="5.7355867414911818E-3"/>
                  <c:y val="-8.79743862920666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78B-4C85-9CA6-3B12093B0D2C}"/>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Лист1!$A$2:$A$10</c:f>
              <c:strCache>
                <c:ptCount val="9"/>
                <c:pt idx="0">
                  <c:v>Задолженность по отмененным налогам</c:v>
                </c:pt>
                <c:pt idx="1">
                  <c:v>ЕСХН</c:v>
                </c:pt>
                <c:pt idx="2">
                  <c:v>Патент</c:v>
                </c:pt>
                <c:pt idx="3">
                  <c:v>Акцизы</c:v>
                </c:pt>
                <c:pt idx="4">
                  <c:v>Государственная пошлина</c:v>
                </c:pt>
                <c:pt idx="5">
                  <c:v>Налог на имущество физических лиц</c:v>
                </c:pt>
                <c:pt idx="6">
                  <c:v>Земельный налог</c:v>
                </c:pt>
                <c:pt idx="7">
                  <c:v>ЕНВД</c:v>
                </c:pt>
                <c:pt idx="8">
                  <c:v>НДФЛ</c:v>
                </c:pt>
              </c:strCache>
            </c:strRef>
          </c:cat>
          <c:val>
            <c:numRef>
              <c:f>Лист1!$C$2:$C$10</c:f>
              <c:numCache>
                <c:formatCode>#,##0</c:formatCode>
                <c:ptCount val="9"/>
                <c:pt idx="0">
                  <c:v>1</c:v>
                </c:pt>
                <c:pt idx="1">
                  <c:v>1336.4</c:v>
                </c:pt>
                <c:pt idx="2">
                  <c:v>21908.7</c:v>
                </c:pt>
                <c:pt idx="3">
                  <c:v>20148.8</c:v>
                </c:pt>
                <c:pt idx="4">
                  <c:v>38979.4</c:v>
                </c:pt>
                <c:pt idx="5">
                  <c:v>184827.3</c:v>
                </c:pt>
                <c:pt idx="6">
                  <c:v>180621.3</c:v>
                </c:pt>
                <c:pt idx="7">
                  <c:v>131548.9</c:v>
                </c:pt>
                <c:pt idx="8">
                  <c:v>1081452.8</c:v>
                </c:pt>
              </c:numCache>
            </c:numRef>
          </c:val>
          <c:extLst xmlns:c16r2="http://schemas.microsoft.com/office/drawing/2015/06/chart">
            <c:ext xmlns:c16="http://schemas.microsoft.com/office/drawing/2014/chart" uri="{C3380CC4-5D6E-409C-BE32-E72D297353CC}">
              <c16:uniqueId val="{0000000B-B78B-4C85-9CA6-3B12093B0D2C}"/>
            </c:ext>
          </c:extLst>
        </c:ser>
        <c:dLbls>
          <c:showLegendKey val="0"/>
          <c:showVal val="0"/>
          <c:showCatName val="0"/>
          <c:showSerName val="0"/>
          <c:showPercent val="0"/>
          <c:showBubbleSize val="0"/>
        </c:dLbls>
        <c:gapWidth val="150"/>
        <c:shape val="cylinder"/>
        <c:axId val="383665664"/>
        <c:axId val="417822208"/>
        <c:axId val="0"/>
      </c:bar3DChart>
      <c:catAx>
        <c:axId val="383665664"/>
        <c:scaling>
          <c:orientation val="minMax"/>
        </c:scaling>
        <c:delete val="0"/>
        <c:axPos val="l"/>
        <c:numFmt formatCode="General" sourceLinked="1"/>
        <c:majorTickMark val="out"/>
        <c:minorTickMark val="none"/>
        <c:tickLblPos val="nextTo"/>
        <c:txPr>
          <a:bodyPr/>
          <a:lstStyle/>
          <a:p>
            <a:pPr>
              <a:defRPr sz="1200" b="1"/>
            </a:pPr>
            <a:endParaRPr lang="ru-RU"/>
          </a:p>
        </c:txPr>
        <c:crossAx val="417822208"/>
        <c:crosses val="autoZero"/>
        <c:auto val="1"/>
        <c:lblAlgn val="ctr"/>
        <c:lblOffset val="100"/>
        <c:noMultiLvlLbl val="0"/>
      </c:catAx>
      <c:valAx>
        <c:axId val="417822208"/>
        <c:scaling>
          <c:orientation val="minMax"/>
        </c:scaling>
        <c:delete val="1"/>
        <c:axPos val="b"/>
        <c:numFmt formatCode="#,##0" sourceLinked="1"/>
        <c:majorTickMark val="out"/>
        <c:minorTickMark val="none"/>
        <c:tickLblPos val="nextTo"/>
        <c:crossAx val="383665664"/>
        <c:crosses val="autoZero"/>
        <c:crossBetween val="between"/>
      </c:valAx>
    </c:plotArea>
    <c:legend>
      <c:legendPos val="r"/>
      <c:legendEntry>
        <c:idx val="0"/>
        <c:txPr>
          <a:bodyPr/>
          <a:lstStyle/>
          <a:p>
            <a:pPr>
              <a:defRPr sz="1800" b="1"/>
            </a:pPr>
            <a:endParaRPr lang="ru-RU"/>
          </a:p>
        </c:txPr>
      </c:legendEntry>
      <c:legendEntry>
        <c:idx val="1"/>
        <c:txPr>
          <a:bodyPr/>
          <a:lstStyle/>
          <a:p>
            <a:pPr>
              <a:defRPr sz="1800" b="1"/>
            </a:pPr>
            <a:endParaRPr lang="ru-RU"/>
          </a:p>
        </c:txPr>
      </c:legendEntry>
      <c:layout>
        <c:manualLayout>
          <c:xMode val="edge"/>
          <c:yMode val="edge"/>
          <c:x val="0.66152891322825003"/>
          <c:y val="4.8606367960144142E-2"/>
          <c:w val="0.20711192432999767"/>
          <c:h val="0.45719959517928072"/>
        </c:manualLayout>
      </c:layout>
      <c:overlay val="0"/>
      <c:txPr>
        <a:bodyPr/>
        <a:lstStyle/>
        <a:p>
          <a:pPr>
            <a:defRPr sz="14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2.89184469130047E-2"/>
          <c:y val="0"/>
          <c:w val="0.84988354187497572"/>
          <c:h val="0.81043832672170912"/>
        </c:manualLayout>
      </c:layout>
      <c:barChart>
        <c:barDir val="col"/>
        <c:grouping val="clustered"/>
        <c:varyColors val="0"/>
        <c:ser>
          <c:idx val="0"/>
          <c:order val="0"/>
          <c:tx>
            <c:strRef>
              <c:f>Лист1!$B$1</c:f>
              <c:strCache>
                <c:ptCount val="1"/>
                <c:pt idx="0">
                  <c:v>2019 год</c:v>
                </c:pt>
              </c:strCache>
            </c:strRef>
          </c:tx>
          <c:spPr>
            <a:solidFill>
              <a:schemeClr val="accent3">
                <a:lumMod val="60000"/>
                <a:lumOff val="40000"/>
              </a:schemeClr>
            </a:solidFill>
            <a:ln>
              <a:solidFill>
                <a:schemeClr val="tx1"/>
              </a:solidFill>
            </a:ln>
          </c:spPr>
          <c:invertIfNegative val="0"/>
          <c:dLbls>
            <c:dLbl>
              <c:idx val="3"/>
              <c:layout>
                <c:manualLayout>
                  <c:x val="-2.0002177964934763E-2"/>
                  <c:y val="-2.444591034356513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7A5-4C61-AFCB-E259808F6B4C}"/>
                </c:ext>
              </c:extLst>
            </c:dLbl>
            <c:dLbl>
              <c:idx val="4"/>
              <c:layout>
                <c:manualLayout>
                  <c:x val="-1.5715996972448742E-2"/>
                  <c:y val="9.778364137426054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7A5-4C61-AFCB-E259808F6B4C}"/>
                </c:ext>
              </c:extLst>
            </c:dLbl>
            <c:dLbl>
              <c:idx val="5"/>
              <c:layout>
                <c:manualLayout>
                  <c:x val="-5.7149079899814657E-3"/>
                  <c:y val="-2.200131930920861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7A5-4C61-AFCB-E259808F6B4C}"/>
                </c:ext>
              </c:extLst>
            </c:dLbl>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Доходы от использования имущества, находящегося в муниципальной собственности</c:v>
                </c:pt>
                <c:pt idx="1">
                  <c:v>Плата за негативное воздействие на окружающую среду</c:v>
                </c:pt>
                <c:pt idx="2">
                  <c:v>доходы от оказаная платных услуг</c:v>
                </c:pt>
                <c:pt idx="3">
                  <c:v>доходы от продажи материальных и нематериальных активов</c:v>
                </c:pt>
                <c:pt idx="4">
                  <c:v>штрафы</c:v>
                </c:pt>
                <c:pt idx="5">
                  <c:v>прочие поступления</c:v>
                </c:pt>
              </c:strCache>
            </c:strRef>
          </c:cat>
          <c:val>
            <c:numRef>
              <c:f>Лист1!$B$2:$B$7</c:f>
              <c:numCache>
                <c:formatCode>#,##0</c:formatCode>
                <c:ptCount val="6"/>
                <c:pt idx="0">
                  <c:v>90253.7</c:v>
                </c:pt>
                <c:pt idx="1">
                  <c:v>980.9</c:v>
                </c:pt>
                <c:pt idx="2">
                  <c:v>14630.1</c:v>
                </c:pt>
                <c:pt idx="3">
                  <c:v>25060.9</c:v>
                </c:pt>
                <c:pt idx="4">
                  <c:v>21001.9</c:v>
                </c:pt>
                <c:pt idx="5">
                  <c:v>16794</c:v>
                </c:pt>
              </c:numCache>
            </c:numRef>
          </c:val>
          <c:extLst xmlns:c16r2="http://schemas.microsoft.com/office/drawing/2015/06/chart">
            <c:ext xmlns:c16="http://schemas.microsoft.com/office/drawing/2014/chart" uri="{C3380CC4-5D6E-409C-BE32-E72D297353CC}">
              <c16:uniqueId val="{00000003-27A5-4C61-AFCB-E259808F6B4C}"/>
            </c:ext>
          </c:extLst>
        </c:ser>
        <c:ser>
          <c:idx val="1"/>
          <c:order val="1"/>
          <c:tx>
            <c:strRef>
              <c:f>Лист1!$C$1</c:f>
              <c:strCache>
                <c:ptCount val="1"/>
                <c:pt idx="0">
                  <c:v>2020 год</c:v>
                </c:pt>
              </c:strCache>
            </c:strRef>
          </c:tx>
          <c:spPr>
            <a:solidFill>
              <a:schemeClr val="accent1">
                <a:lumMod val="75000"/>
              </a:schemeClr>
            </a:solidFill>
            <a:ln>
              <a:solidFill>
                <a:schemeClr val="tx1"/>
              </a:solidFill>
            </a:ln>
          </c:spPr>
          <c:invertIfNegative val="0"/>
          <c:dLbls>
            <c:dLbl>
              <c:idx val="0"/>
              <c:layout>
                <c:manualLayout>
                  <c:x val="1.5715996972448742E-2"/>
                  <c:y val="-1.924874830201979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7A5-4C61-AFCB-E259808F6B4C}"/>
                </c:ext>
              </c:extLst>
            </c:dLbl>
            <c:dLbl>
              <c:idx val="1"/>
              <c:layout>
                <c:manualLayout>
                  <c:x val="-1.4287269974953404E-3"/>
                  <c:y val="-3.177968344663467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7A5-4C61-AFCB-E259808F6B4C}"/>
                </c:ext>
              </c:extLst>
            </c:dLbl>
            <c:dLbl>
              <c:idx val="2"/>
              <c:layout>
                <c:manualLayout>
                  <c:x val="1.000108898246733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7A5-4C61-AFCB-E259808F6B4C}"/>
                </c:ext>
              </c:extLst>
            </c:dLbl>
            <c:dLbl>
              <c:idx val="3"/>
              <c:layout>
                <c:manualLayout>
                  <c:x val="1.2858542977458063E-2"/>
                  <c:y val="-1.955672827485210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7A5-4C61-AFCB-E259808F6B4C}"/>
                </c:ext>
              </c:extLst>
            </c:dLbl>
            <c:dLbl>
              <c:idx val="5"/>
              <c:layout>
                <c:manualLayout>
                  <c:x val="4.286180992486021E-3"/>
                  <c:y val="2.444591034356513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27A5-4C61-AFCB-E259808F6B4C}"/>
                </c:ext>
              </c:extLst>
            </c:dLbl>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Доходы от использования имущества, находящегося в муниципальной собственности</c:v>
                </c:pt>
                <c:pt idx="1">
                  <c:v>Плата за негативное воздействие на окружающую среду</c:v>
                </c:pt>
                <c:pt idx="2">
                  <c:v>доходы от оказаная платных услуг</c:v>
                </c:pt>
                <c:pt idx="3">
                  <c:v>доходы от продажи материальных и нематериальных активов</c:v>
                </c:pt>
                <c:pt idx="4">
                  <c:v>штрафы</c:v>
                </c:pt>
                <c:pt idx="5">
                  <c:v>прочие поступления</c:v>
                </c:pt>
              </c:strCache>
            </c:strRef>
          </c:cat>
          <c:val>
            <c:numRef>
              <c:f>Лист1!$C$2:$C$7</c:f>
              <c:numCache>
                <c:formatCode>#,##0</c:formatCode>
                <c:ptCount val="6"/>
                <c:pt idx="0">
                  <c:v>82338.899999999994</c:v>
                </c:pt>
                <c:pt idx="1">
                  <c:v>1979.1</c:v>
                </c:pt>
                <c:pt idx="2">
                  <c:v>7523.9</c:v>
                </c:pt>
                <c:pt idx="3">
                  <c:v>20739.599999999999</c:v>
                </c:pt>
                <c:pt idx="4">
                  <c:v>65521.2</c:v>
                </c:pt>
                <c:pt idx="5">
                  <c:v>15039.1</c:v>
                </c:pt>
              </c:numCache>
            </c:numRef>
          </c:val>
          <c:extLst xmlns:c16r2="http://schemas.microsoft.com/office/drawing/2015/06/chart">
            <c:ext xmlns:c16="http://schemas.microsoft.com/office/drawing/2014/chart" uri="{C3380CC4-5D6E-409C-BE32-E72D297353CC}">
              <c16:uniqueId val="{00000009-27A5-4C61-AFCB-E259808F6B4C}"/>
            </c:ext>
          </c:extLst>
        </c:ser>
        <c:dLbls>
          <c:showLegendKey val="0"/>
          <c:showVal val="0"/>
          <c:showCatName val="0"/>
          <c:showSerName val="0"/>
          <c:showPercent val="0"/>
          <c:showBubbleSize val="0"/>
        </c:dLbls>
        <c:gapWidth val="150"/>
        <c:axId val="435391488"/>
        <c:axId val="435451008"/>
      </c:barChart>
      <c:catAx>
        <c:axId val="435391488"/>
        <c:scaling>
          <c:orientation val="minMax"/>
        </c:scaling>
        <c:delete val="1"/>
        <c:axPos val="b"/>
        <c:numFmt formatCode="General" sourceLinked="0"/>
        <c:majorTickMark val="out"/>
        <c:minorTickMark val="none"/>
        <c:tickLblPos val="nextTo"/>
        <c:crossAx val="435451008"/>
        <c:crosses val="autoZero"/>
        <c:auto val="1"/>
        <c:lblAlgn val="ctr"/>
        <c:lblOffset val="100"/>
        <c:noMultiLvlLbl val="0"/>
      </c:catAx>
      <c:valAx>
        <c:axId val="435451008"/>
        <c:scaling>
          <c:orientation val="minMax"/>
        </c:scaling>
        <c:delete val="1"/>
        <c:axPos val="l"/>
        <c:numFmt formatCode="#,##0" sourceLinked="1"/>
        <c:majorTickMark val="out"/>
        <c:minorTickMark val="none"/>
        <c:tickLblPos val="nextTo"/>
        <c:crossAx val="435391488"/>
        <c:crosses val="autoZero"/>
        <c:crossBetween val="between"/>
      </c:valAx>
    </c:plotArea>
    <c:legend>
      <c:legendPos val="r"/>
      <c:layout>
        <c:manualLayout>
          <c:xMode val="edge"/>
          <c:yMode val="edge"/>
          <c:x val="0.73229638502820105"/>
          <c:y val="1.4117032004701314E-3"/>
          <c:w val="0.18710203765719369"/>
          <c:h val="0.33195005411785589"/>
        </c:manualLayout>
      </c:layout>
      <c:overlay val="0"/>
      <c:txPr>
        <a:bodyPr/>
        <a:lstStyle/>
        <a:p>
          <a:pPr>
            <a:defRPr sz="16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0"/>
      <c:rotY val="0"/>
      <c:rAngAx val="0"/>
      <c:perspective val="4"/>
    </c:view3D>
    <c:floor>
      <c:thickness val="0"/>
      <c:spPr>
        <a:ln>
          <a:noFill/>
        </a:ln>
      </c:spPr>
    </c:floor>
    <c:sideWall>
      <c:thickness val="0"/>
    </c:sideWall>
    <c:backWall>
      <c:thickness val="0"/>
    </c:backWall>
    <c:plotArea>
      <c:layout>
        <c:manualLayout>
          <c:layoutTarget val="inner"/>
          <c:xMode val="edge"/>
          <c:yMode val="edge"/>
          <c:x val="0.11378827631257073"/>
          <c:y val="2.4420363549349216E-2"/>
          <c:w val="0.85663816748611465"/>
          <c:h val="0.89578487005717478"/>
        </c:manualLayout>
      </c:layout>
      <c:bar3DChart>
        <c:barDir val="col"/>
        <c:grouping val="stacked"/>
        <c:varyColors val="0"/>
        <c:ser>
          <c:idx val="0"/>
          <c:order val="0"/>
          <c:tx>
            <c:strRef>
              <c:f>Лист1!$B$1</c:f>
              <c:strCache>
                <c:ptCount val="1"/>
                <c:pt idx="0">
                  <c:v>Аренда земли в муниципальной собственности</c:v>
                </c:pt>
              </c:strCache>
            </c:strRef>
          </c:tx>
          <c:spPr>
            <a:solidFill>
              <a:srgbClr val="CC5350"/>
            </a:solidFill>
            <a:ln>
              <a:noFill/>
            </a:ln>
            <a:effectLst/>
            <a:scene3d>
              <a:camera prst="orthographicFront"/>
              <a:lightRig rig="threePt" dir="t"/>
            </a:scene3d>
            <a:sp3d prstMaterial="plastic">
              <a:bevelT w="127000" h="127000"/>
            </a:sp3d>
          </c:spPr>
          <c:invertIfNegative val="0"/>
          <c:dLbls>
            <c:dLbl>
              <c:idx val="0"/>
              <c:spPr/>
              <c:txPr>
                <a:bodyPr rot="0" vert="horz"/>
                <a:lstStyle/>
                <a:p>
                  <a:pPr algn="ctr" rtl="0">
                    <a:defRPr lang="en-US" sz="11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dLbl>
            <c:spPr>
              <a:noFill/>
              <a:ln>
                <a:noFill/>
              </a:ln>
              <a:effectLst/>
            </c:spPr>
            <c:txPr>
              <a:bodyPr rot="0" vert="horz"/>
              <a:lstStyle/>
              <a:p>
                <a:pPr>
                  <a:defRPr sz="1100"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(факт)</c:v>
                </c:pt>
                <c:pt idx="1">
                  <c:v>2018 (факт)</c:v>
                </c:pt>
                <c:pt idx="2">
                  <c:v>2019 (факт)</c:v>
                </c:pt>
                <c:pt idx="3">
                  <c:v>2020 (факт)</c:v>
                </c:pt>
              </c:strCache>
            </c:strRef>
          </c:cat>
          <c:val>
            <c:numRef>
              <c:f>Лист1!$B$2:$B$5</c:f>
              <c:numCache>
                <c:formatCode>#,##0</c:formatCode>
                <c:ptCount val="4"/>
                <c:pt idx="0">
                  <c:v>267377</c:v>
                </c:pt>
                <c:pt idx="1">
                  <c:v>128237</c:v>
                </c:pt>
                <c:pt idx="2">
                  <c:v>54059</c:v>
                </c:pt>
                <c:pt idx="3">
                  <c:v>48316.800000000003</c:v>
                </c:pt>
              </c:numCache>
            </c:numRef>
          </c:val>
          <c:extLst xmlns:c16r2="http://schemas.microsoft.com/office/drawing/2015/06/chart">
            <c:ext xmlns:c16="http://schemas.microsoft.com/office/drawing/2014/chart" uri="{C3380CC4-5D6E-409C-BE32-E72D297353CC}">
              <c16:uniqueId val="{00000005-0704-4316-A3E3-7A3035430AC3}"/>
            </c:ext>
          </c:extLst>
        </c:ser>
        <c:ser>
          <c:idx val="1"/>
          <c:order val="1"/>
          <c:tx>
            <c:strRef>
              <c:f>Лист1!$C$1</c:f>
              <c:strCache>
                <c:ptCount val="1"/>
                <c:pt idx="0">
                  <c:v>Аренда имущества муниципальной казны</c:v>
                </c:pt>
              </c:strCache>
            </c:strRef>
          </c:tx>
          <c:spPr>
            <a:solidFill>
              <a:srgbClr val="F4D388"/>
            </a:solidFill>
            <a:ln>
              <a:noFill/>
            </a:ln>
            <a:scene3d>
              <a:camera prst="orthographicFront"/>
              <a:lightRig rig="threePt" dir="t"/>
            </a:scene3d>
            <a:sp3d>
              <a:bevelT w="127000" h="127000"/>
            </a:sp3d>
          </c:spPr>
          <c:invertIfNegative val="0"/>
          <c:dLbls>
            <c:spPr>
              <a:noFill/>
              <a:ln>
                <a:noFill/>
              </a:ln>
              <a:effectLst/>
            </c:spPr>
            <c:txPr>
              <a:bodyPr/>
              <a:lstStyle/>
              <a:p>
                <a:pPr>
                  <a:defRPr sz="1200" b="1">
                    <a:solidFill>
                      <a:schemeClr val="tx1">
                        <a:lumMod val="85000"/>
                        <a:lumOff val="15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(факт)</c:v>
                </c:pt>
                <c:pt idx="1">
                  <c:v>2018 (факт)</c:v>
                </c:pt>
                <c:pt idx="2">
                  <c:v>2019 (факт)</c:v>
                </c:pt>
                <c:pt idx="3">
                  <c:v>2020 (факт)</c:v>
                </c:pt>
              </c:strCache>
            </c:strRef>
          </c:cat>
          <c:val>
            <c:numRef>
              <c:f>Лист1!$C$2:$C$5</c:f>
              <c:numCache>
                <c:formatCode>#,##0</c:formatCode>
                <c:ptCount val="4"/>
                <c:pt idx="0">
                  <c:v>35123</c:v>
                </c:pt>
                <c:pt idx="1">
                  <c:v>23429</c:v>
                </c:pt>
                <c:pt idx="2">
                  <c:v>30408</c:v>
                </c:pt>
                <c:pt idx="3">
                  <c:v>27878.400000000001</c:v>
                </c:pt>
              </c:numCache>
            </c:numRef>
          </c:val>
          <c:extLst xmlns:c16r2="http://schemas.microsoft.com/office/drawing/2015/06/chart">
            <c:ext xmlns:c16="http://schemas.microsoft.com/office/drawing/2014/chart" uri="{C3380CC4-5D6E-409C-BE32-E72D297353CC}">
              <c16:uniqueId val="{00000006-0704-4316-A3E3-7A3035430AC3}"/>
            </c:ext>
          </c:extLst>
        </c:ser>
        <c:ser>
          <c:idx val="2"/>
          <c:order val="2"/>
          <c:tx>
            <c:strRef>
              <c:f>Лист1!$D$1</c:f>
              <c:strCache>
                <c:ptCount val="1"/>
                <c:pt idx="0">
                  <c:v>Доходы от приватизации муниципального имущества</c:v>
                </c:pt>
              </c:strCache>
            </c:strRef>
          </c:tx>
          <c:spPr>
            <a:solidFill>
              <a:srgbClr val="64B484"/>
            </a:solidFill>
            <a:ln>
              <a:noFill/>
            </a:ln>
            <a:scene3d>
              <a:camera prst="orthographicFront"/>
              <a:lightRig rig="threePt" dir="t"/>
            </a:scene3d>
            <a:sp3d prstMaterial="plastic">
              <a:bevelT w="127000" h="127000"/>
            </a:sp3d>
          </c:spPr>
          <c:invertIfNegative val="0"/>
          <c:dLbls>
            <c:spPr>
              <a:noFill/>
              <a:ln>
                <a:noFill/>
              </a:ln>
              <a:effectLst/>
            </c:spPr>
            <c:txPr>
              <a:bodyPr/>
              <a:lstStyle/>
              <a:p>
                <a:pPr algn="ctr">
                  <a:defRPr lang="ru-RU" sz="1100" b="1" i="0" u="none" strike="noStrike" kern="1200" baseline="0">
                    <a:solidFill>
                      <a:prstClr val="white"/>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(факт)</c:v>
                </c:pt>
                <c:pt idx="1">
                  <c:v>2018 (факт)</c:v>
                </c:pt>
                <c:pt idx="2">
                  <c:v>2019 (факт)</c:v>
                </c:pt>
                <c:pt idx="3">
                  <c:v>2020 (факт)</c:v>
                </c:pt>
              </c:strCache>
            </c:strRef>
          </c:cat>
          <c:val>
            <c:numRef>
              <c:f>Лист1!$D$2:$D$5</c:f>
              <c:numCache>
                <c:formatCode>#,##0</c:formatCode>
                <c:ptCount val="4"/>
                <c:pt idx="0">
                  <c:v>31203</c:v>
                </c:pt>
                <c:pt idx="1">
                  <c:v>26039</c:v>
                </c:pt>
                <c:pt idx="2">
                  <c:v>25061</c:v>
                </c:pt>
                <c:pt idx="3">
                  <c:v>20739.599999999999</c:v>
                </c:pt>
              </c:numCache>
            </c:numRef>
          </c:val>
          <c:extLst xmlns:c16r2="http://schemas.microsoft.com/office/drawing/2015/06/chart">
            <c:ext xmlns:c16="http://schemas.microsoft.com/office/drawing/2014/chart" uri="{C3380CC4-5D6E-409C-BE32-E72D297353CC}">
              <c16:uniqueId val="{00000007-0704-4316-A3E3-7A3035430AC3}"/>
            </c:ext>
          </c:extLst>
        </c:ser>
        <c:ser>
          <c:idx val="3"/>
          <c:order val="3"/>
          <c:tx>
            <c:strRef>
              <c:f>Лист1!$E$1</c:f>
              <c:strCache>
                <c:ptCount val="1"/>
                <c:pt idx="0">
                  <c:v>Прочие доходы от использования муниципального имущества</c:v>
                </c:pt>
              </c:strCache>
            </c:strRef>
          </c:tx>
          <c:spPr>
            <a:solidFill>
              <a:srgbClr val="FFFF00"/>
            </a:solidFill>
            <a:ln>
              <a:noFill/>
            </a:ln>
            <a:effectLst/>
            <a:scene3d>
              <a:camera prst="orthographicFront"/>
              <a:lightRig rig="threePt" dir="t"/>
            </a:scene3d>
            <a:sp3d prstMaterial="plastic">
              <a:bevelT w="158750" h="158750"/>
            </a:sp3d>
          </c:spPr>
          <c:invertIfNegative val="0"/>
          <c:dLbls>
            <c:spPr>
              <a:noFill/>
              <a:ln>
                <a:noFill/>
              </a:ln>
              <a:effectLst/>
            </c:spPr>
            <c:txPr>
              <a:bodyPr/>
              <a:lstStyle/>
              <a:p>
                <a:pPr algn="ctr">
                  <a:defRPr lang="ru-RU" sz="1200" b="1" i="0" u="none" strike="noStrike" kern="1200" baseline="0">
                    <a:solidFill>
                      <a:prstClr val="black">
                        <a:lumMod val="85000"/>
                        <a:lumOff val="15000"/>
                      </a:prst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2017 (факт)</c:v>
                </c:pt>
                <c:pt idx="1">
                  <c:v>2018 (факт)</c:v>
                </c:pt>
                <c:pt idx="2">
                  <c:v>2019 (факт)</c:v>
                </c:pt>
                <c:pt idx="3">
                  <c:v>2020 (факт)</c:v>
                </c:pt>
              </c:strCache>
            </c:strRef>
          </c:cat>
          <c:val>
            <c:numRef>
              <c:f>Лист1!$E$2:$E$5</c:f>
              <c:numCache>
                <c:formatCode>#,##0</c:formatCode>
                <c:ptCount val="4"/>
                <c:pt idx="0">
                  <c:v>9121</c:v>
                </c:pt>
                <c:pt idx="1">
                  <c:v>11790</c:v>
                </c:pt>
                <c:pt idx="2">
                  <c:v>13432</c:v>
                </c:pt>
                <c:pt idx="3">
                  <c:v>13990.3</c:v>
                </c:pt>
              </c:numCache>
            </c:numRef>
          </c:val>
          <c:extLst xmlns:c16r2="http://schemas.microsoft.com/office/drawing/2015/06/chart">
            <c:ext xmlns:c16="http://schemas.microsoft.com/office/drawing/2014/chart" uri="{C3380CC4-5D6E-409C-BE32-E72D297353CC}">
              <c16:uniqueId val="{0000000D-0704-4316-A3E3-7A3035430AC3}"/>
            </c:ext>
          </c:extLst>
        </c:ser>
        <c:dLbls>
          <c:showLegendKey val="0"/>
          <c:showVal val="1"/>
          <c:showCatName val="0"/>
          <c:showSerName val="0"/>
          <c:showPercent val="0"/>
          <c:showBubbleSize val="0"/>
        </c:dLbls>
        <c:gapWidth val="108"/>
        <c:gapDepth val="101"/>
        <c:shape val="box"/>
        <c:axId val="119812864"/>
        <c:axId val="119814400"/>
        <c:axId val="0"/>
      </c:bar3DChart>
      <c:catAx>
        <c:axId val="119812864"/>
        <c:scaling>
          <c:orientation val="minMax"/>
        </c:scaling>
        <c:delete val="0"/>
        <c:axPos val="b"/>
        <c:numFmt formatCode="General" sourceLinked="1"/>
        <c:majorTickMark val="out"/>
        <c:minorTickMark val="none"/>
        <c:tickLblPos val="nextTo"/>
        <c:txPr>
          <a:bodyPr/>
          <a:lstStyle/>
          <a:p>
            <a:pPr>
              <a:defRPr sz="1050" b="1"/>
            </a:pPr>
            <a:endParaRPr lang="ru-RU"/>
          </a:p>
        </c:txPr>
        <c:crossAx val="119814400"/>
        <c:crosses val="autoZero"/>
        <c:auto val="1"/>
        <c:lblAlgn val="ctr"/>
        <c:lblOffset val="0"/>
        <c:noMultiLvlLbl val="0"/>
      </c:catAx>
      <c:valAx>
        <c:axId val="119814400"/>
        <c:scaling>
          <c:orientation val="minMax"/>
        </c:scaling>
        <c:delete val="1"/>
        <c:axPos val="l"/>
        <c:numFmt formatCode="#,##0" sourceLinked="1"/>
        <c:majorTickMark val="out"/>
        <c:minorTickMark val="none"/>
        <c:tickLblPos val="none"/>
        <c:crossAx val="119812864"/>
        <c:crosses val="autoZero"/>
        <c:crossBetween val="between"/>
      </c:valAx>
      <c:spPr>
        <a:noFill/>
        <a:ln w="25400">
          <a:noFill/>
        </a:ln>
      </c:spPr>
    </c:plotArea>
    <c:plotVisOnly val="1"/>
    <c:dispBlanksAs val="gap"/>
    <c:showDLblsOverMax val="0"/>
  </c:chart>
  <c:txPr>
    <a:bodyPr/>
    <a:lstStyle/>
    <a:p>
      <a:pPr>
        <a:defRPr sz="944"/>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5.0094862533661369E-2"/>
          <c:y val="0.10858700227152233"/>
          <c:w val="0.69059478400107221"/>
          <c:h val="0.72277547547989329"/>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chemeClr val="accent3">
                <a:lumMod val="75000"/>
              </a:schemeClr>
            </a:solidFill>
            <a:ln>
              <a:solidFill>
                <a:schemeClr val="tx1"/>
              </a:solidFill>
            </a:ln>
          </c:spPr>
          <c:invertIfNegative val="0"/>
          <c:cat>
            <c:strRef>
              <c:f>Лист1!$A$2:$A$3</c:f>
              <c:strCache>
                <c:ptCount val="2"/>
                <c:pt idx="0">
                  <c:v>2019 год</c:v>
                </c:pt>
                <c:pt idx="1">
                  <c:v>2020 год</c:v>
                </c:pt>
              </c:strCache>
            </c:strRef>
          </c:cat>
          <c:val>
            <c:numRef>
              <c:f>Лист1!$B$2:$B$3</c:f>
              <c:numCache>
                <c:formatCode>General</c:formatCode>
                <c:ptCount val="2"/>
                <c:pt idx="0">
                  <c:v>1510</c:v>
                </c:pt>
                <c:pt idx="1">
                  <c:v>1854</c:v>
                </c:pt>
              </c:numCache>
            </c:numRef>
          </c:val>
          <c:extLst xmlns:c16r2="http://schemas.microsoft.com/office/drawing/2015/06/chart">
            <c:ext xmlns:c16="http://schemas.microsoft.com/office/drawing/2014/chart" uri="{C3380CC4-5D6E-409C-BE32-E72D297353CC}">
              <c16:uniqueId val="{00000000-AACD-40FE-BF0E-875E138EB9D8}"/>
            </c:ext>
          </c:extLst>
        </c:ser>
        <c:ser>
          <c:idx val="1"/>
          <c:order val="1"/>
          <c:tx>
            <c:strRef>
              <c:f>Лист1!$C$1</c:f>
              <c:strCache>
                <c:ptCount val="1"/>
                <c:pt idx="0">
                  <c:v>Безвозмездные поступления</c:v>
                </c:pt>
              </c:strCache>
            </c:strRef>
          </c:tx>
          <c:spPr>
            <a:solidFill>
              <a:schemeClr val="accent3">
                <a:lumMod val="60000"/>
                <a:lumOff val="40000"/>
              </a:schemeClr>
            </a:solidFill>
            <a:ln>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2-AACD-40FE-BF0E-875E138EB9D8}"/>
              </c:ext>
            </c:extLst>
          </c:dPt>
          <c:dPt>
            <c:idx val="1"/>
            <c:invertIfNegative val="0"/>
            <c:bubble3D val="0"/>
            <c:extLst xmlns:c16r2="http://schemas.microsoft.com/office/drawing/2015/06/chart">
              <c:ext xmlns:c16="http://schemas.microsoft.com/office/drawing/2014/chart" uri="{C3380CC4-5D6E-409C-BE32-E72D297353CC}">
                <c16:uniqueId val="{00000004-AACD-40FE-BF0E-875E138EB9D8}"/>
              </c:ext>
            </c:extLst>
          </c:dPt>
          <c:cat>
            <c:strRef>
              <c:f>Лист1!$A$2:$A$3</c:f>
              <c:strCache>
                <c:ptCount val="2"/>
                <c:pt idx="0">
                  <c:v>2019 год</c:v>
                </c:pt>
                <c:pt idx="1">
                  <c:v>2020 год</c:v>
                </c:pt>
              </c:strCache>
            </c:strRef>
          </c:cat>
          <c:val>
            <c:numRef>
              <c:f>Лист1!$C$2:$C$3</c:f>
              <c:numCache>
                <c:formatCode>General</c:formatCode>
                <c:ptCount val="2"/>
                <c:pt idx="0">
                  <c:v>3511</c:v>
                </c:pt>
                <c:pt idx="1">
                  <c:v>3652</c:v>
                </c:pt>
              </c:numCache>
            </c:numRef>
          </c:val>
          <c:extLst xmlns:c16r2="http://schemas.microsoft.com/office/drawing/2015/06/chart">
            <c:ext xmlns:c16="http://schemas.microsoft.com/office/drawing/2014/chart" uri="{C3380CC4-5D6E-409C-BE32-E72D297353CC}">
              <c16:uniqueId val="{00000005-AACD-40FE-BF0E-875E138EB9D8}"/>
            </c:ext>
          </c:extLst>
        </c:ser>
        <c:dLbls>
          <c:showLegendKey val="0"/>
          <c:showVal val="0"/>
          <c:showCatName val="0"/>
          <c:showSerName val="0"/>
          <c:showPercent val="0"/>
          <c:showBubbleSize val="0"/>
        </c:dLbls>
        <c:gapWidth val="150"/>
        <c:shape val="box"/>
        <c:axId val="119869824"/>
        <c:axId val="119871360"/>
        <c:axId val="0"/>
      </c:bar3DChart>
      <c:catAx>
        <c:axId val="119869824"/>
        <c:scaling>
          <c:orientation val="minMax"/>
        </c:scaling>
        <c:delete val="0"/>
        <c:axPos val="b"/>
        <c:numFmt formatCode="General" sourceLinked="0"/>
        <c:majorTickMark val="out"/>
        <c:minorTickMark val="none"/>
        <c:tickLblPos val="nextTo"/>
        <c:crossAx val="119871360"/>
        <c:crosses val="autoZero"/>
        <c:auto val="1"/>
        <c:lblAlgn val="ctr"/>
        <c:lblOffset val="100"/>
        <c:noMultiLvlLbl val="0"/>
      </c:catAx>
      <c:valAx>
        <c:axId val="119871360"/>
        <c:scaling>
          <c:orientation val="minMax"/>
        </c:scaling>
        <c:delete val="1"/>
        <c:axPos val="l"/>
        <c:numFmt formatCode="General" sourceLinked="1"/>
        <c:majorTickMark val="out"/>
        <c:minorTickMark val="none"/>
        <c:tickLblPos val="nextTo"/>
        <c:crossAx val="119869824"/>
        <c:crosses val="autoZero"/>
        <c:crossBetween val="between"/>
      </c:valAx>
    </c:plotArea>
    <c:legend>
      <c:legendPos val="r"/>
      <c:layout>
        <c:manualLayout>
          <c:xMode val="edge"/>
          <c:yMode val="edge"/>
          <c:x val="0.6189573845625912"/>
          <c:y val="7.5565339000463833E-2"/>
          <c:w val="0.32655115655516975"/>
          <c:h val="0.38355457634381496"/>
        </c:manualLayout>
      </c:layout>
      <c:overlay val="0"/>
      <c:txPr>
        <a:bodyPr/>
        <a:lstStyle/>
        <a:p>
          <a:pPr>
            <a:defRPr sz="1200"/>
          </a:pPr>
          <a:endParaRPr lang="ru-RU"/>
        </a:p>
      </c:txPr>
    </c:legend>
    <c:plotVisOnly val="1"/>
    <c:dispBlanksAs val="gap"/>
    <c:showDLblsOverMax val="0"/>
  </c:chart>
  <c:txPr>
    <a:bodyPr/>
    <a:lstStyle/>
    <a:p>
      <a:pPr>
        <a:defRPr sz="1600" b="1"/>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6702828175877043E-2"/>
          <c:y val="1.3739931095089385E-2"/>
          <c:w val="0.8203971982060303"/>
          <c:h val="0.86319314153887694"/>
        </c:manualLayout>
      </c:layout>
      <c:bar3DChart>
        <c:barDir val="col"/>
        <c:grouping val="stacked"/>
        <c:varyColors val="0"/>
        <c:ser>
          <c:idx val="0"/>
          <c:order val="0"/>
          <c:tx>
            <c:strRef>
              <c:f>Лист1!$B$1</c:f>
              <c:strCache>
                <c:ptCount val="1"/>
                <c:pt idx="0">
                  <c:v>субвенции</c:v>
                </c:pt>
              </c:strCache>
            </c:strRef>
          </c:tx>
          <c:spPr>
            <a:solidFill>
              <a:schemeClr val="bg1">
                <a:lumMod val="65000"/>
              </a:schemeClr>
            </a:solidFill>
          </c:spPr>
          <c:invertIfNegative val="0"/>
          <c:dLbls>
            <c:txPr>
              <a:bodyPr/>
              <a:lstStyle/>
              <a:p>
                <a:pPr>
                  <a:defRPr sz="1100" b="1"/>
                </a:pPr>
                <a:endParaRPr lang="ru-RU"/>
              </a:p>
            </c:txPr>
            <c:showLegendKey val="0"/>
            <c:showVal val="1"/>
            <c:showCatName val="0"/>
            <c:showSerName val="0"/>
            <c:showPercent val="0"/>
            <c:showBubbleSize val="0"/>
            <c:showLeaderLines val="0"/>
          </c:dLbls>
          <c:cat>
            <c:strRef>
              <c:f>Лист1!$A$2:$A$3</c:f>
              <c:strCache>
                <c:ptCount val="2"/>
                <c:pt idx="0">
                  <c:v>2019 г. 
Факт</c:v>
                </c:pt>
                <c:pt idx="1">
                  <c:v>2020 г. 
Факт</c:v>
                </c:pt>
              </c:strCache>
            </c:strRef>
          </c:cat>
          <c:val>
            <c:numRef>
              <c:f>Лист1!$B$2:$B$3</c:f>
              <c:numCache>
                <c:formatCode>#,##0</c:formatCode>
                <c:ptCount val="2"/>
                <c:pt idx="0">
                  <c:v>1817439</c:v>
                </c:pt>
                <c:pt idx="1">
                  <c:v>2419046.7000000002</c:v>
                </c:pt>
              </c:numCache>
            </c:numRef>
          </c:val>
        </c:ser>
        <c:ser>
          <c:idx val="1"/>
          <c:order val="1"/>
          <c:tx>
            <c:strRef>
              <c:f>Лист1!$C$1</c:f>
              <c:strCache>
                <c:ptCount val="1"/>
                <c:pt idx="0">
                  <c:v>субсидии</c:v>
                </c:pt>
              </c:strCache>
            </c:strRef>
          </c:tx>
          <c:spPr>
            <a:solidFill>
              <a:schemeClr val="accent3">
                <a:lumMod val="20000"/>
                <a:lumOff val="80000"/>
              </a:schemeClr>
            </a:solidFill>
          </c:spPr>
          <c:invertIfNegative val="0"/>
          <c:dLbls>
            <c:dLbl>
              <c:idx val="5"/>
              <c:layout>
                <c:manualLayout>
                  <c:x val="0"/>
                  <c:y val="4.2909304933455104E-3"/>
                </c:manualLayout>
              </c:layout>
              <c:showLegendKey val="0"/>
              <c:showVal val="1"/>
              <c:showCatName val="0"/>
              <c:showSerName val="0"/>
              <c:showPercent val="0"/>
              <c:showBubbleSize val="0"/>
            </c:dLbl>
            <c:txPr>
              <a:bodyPr/>
              <a:lstStyle/>
              <a:p>
                <a:pPr>
                  <a:defRPr sz="1100" b="1" baseline="0">
                    <a:solidFill>
                      <a:schemeClr val="tx1"/>
                    </a:solidFill>
                  </a:defRPr>
                </a:pPr>
                <a:endParaRPr lang="ru-RU"/>
              </a:p>
            </c:txPr>
            <c:showLegendKey val="0"/>
            <c:showVal val="1"/>
            <c:showCatName val="0"/>
            <c:showSerName val="0"/>
            <c:showPercent val="0"/>
            <c:showBubbleSize val="0"/>
            <c:showLeaderLines val="0"/>
          </c:dLbls>
          <c:cat>
            <c:strRef>
              <c:f>Лист1!$A$2:$A$3</c:f>
              <c:strCache>
                <c:ptCount val="2"/>
                <c:pt idx="0">
                  <c:v>2019 г. 
Факт</c:v>
                </c:pt>
                <c:pt idx="1">
                  <c:v>2020 г. 
Факт</c:v>
                </c:pt>
              </c:strCache>
            </c:strRef>
          </c:cat>
          <c:val>
            <c:numRef>
              <c:f>Лист1!$C$2:$C$3</c:f>
              <c:numCache>
                <c:formatCode>#,##0</c:formatCode>
                <c:ptCount val="2"/>
                <c:pt idx="0">
                  <c:v>670510</c:v>
                </c:pt>
                <c:pt idx="1">
                  <c:v>811077.7</c:v>
                </c:pt>
              </c:numCache>
            </c:numRef>
          </c:val>
        </c:ser>
        <c:ser>
          <c:idx val="2"/>
          <c:order val="2"/>
          <c:tx>
            <c:strRef>
              <c:f>Лист1!$D$1</c:f>
              <c:strCache>
                <c:ptCount val="1"/>
                <c:pt idx="0">
                  <c:v>прочие межбюджетные трансферты</c:v>
                </c:pt>
              </c:strCache>
            </c:strRef>
          </c:tx>
          <c:spPr>
            <a:solidFill>
              <a:schemeClr val="accent3">
                <a:lumMod val="60000"/>
                <a:lumOff val="40000"/>
              </a:schemeClr>
            </a:solidFill>
          </c:spPr>
          <c:invertIfNegative val="0"/>
          <c:dLbls>
            <c:dLbl>
              <c:idx val="1"/>
              <c:layout>
                <c:manualLayout>
                  <c:x val="-2.8108240185133722E-3"/>
                  <c:y val="3.9333075143293524E-17"/>
                </c:manualLayout>
              </c:layout>
              <c:showLegendKey val="0"/>
              <c:showVal val="1"/>
              <c:showCatName val="0"/>
              <c:showSerName val="0"/>
              <c:showPercent val="0"/>
              <c:showBubbleSize val="0"/>
            </c:dLbl>
            <c:txPr>
              <a:bodyPr/>
              <a:lstStyle/>
              <a:p>
                <a:pPr>
                  <a:defRPr sz="1100" b="1"/>
                </a:pPr>
                <a:endParaRPr lang="ru-RU"/>
              </a:p>
            </c:txPr>
            <c:showLegendKey val="0"/>
            <c:showVal val="1"/>
            <c:showCatName val="0"/>
            <c:showSerName val="0"/>
            <c:showPercent val="0"/>
            <c:showBubbleSize val="0"/>
            <c:showLeaderLines val="0"/>
          </c:dLbls>
          <c:cat>
            <c:strRef>
              <c:f>Лист1!$A$2:$A$3</c:f>
              <c:strCache>
                <c:ptCount val="2"/>
                <c:pt idx="0">
                  <c:v>2019 г. 
Факт</c:v>
                </c:pt>
                <c:pt idx="1">
                  <c:v>2020 г. 
Факт</c:v>
                </c:pt>
              </c:strCache>
            </c:strRef>
          </c:cat>
          <c:val>
            <c:numRef>
              <c:f>Лист1!$D$2:$D$3</c:f>
              <c:numCache>
                <c:formatCode>#,##0</c:formatCode>
                <c:ptCount val="2"/>
                <c:pt idx="0">
                  <c:v>1026755</c:v>
                </c:pt>
                <c:pt idx="1">
                  <c:v>78309</c:v>
                </c:pt>
              </c:numCache>
            </c:numRef>
          </c:val>
        </c:ser>
        <c:ser>
          <c:idx val="3"/>
          <c:order val="3"/>
          <c:tx>
            <c:strRef>
              <c:f>Лист1!$E$1</c:f>
              <c:strCache>
                <c:ptCount val="1"/>
                <c:pt idx="0">
                  <c:v>дотации</c:v>
                </c:pt>
              </c:strCache>
            </c:strRef>
          </c:tx>
          <c:spPr>
            <a:solidFill>
              <a:schemeClr val="accent4">
                <a:lumMod val="75000"/>
              </a:schemeClr>
            </a:solidFill>
          </c:spPr>
          <c:invertIfNegative val="0"/>
          <c:dLbls>
            <c:dLbl>
              <c:idx val="0"/>
              <c:layout>
                <c:manualLayout>
                  <c:x val="8.4324720555401245E-3"/>
                  <c:y val="-1.2872791480036531E-2"/>
                </c:manualLayout>
              </c:layout>
              <c:showLegendKey val="0"/>
              <c:showVal val="1"/>
              <c:showCatName val="0"/>
              <c:showSerName val="0"/>
              <c:showPercent val="0"/>
              <c:showBubbleSize val="0"/>
            </c:dLbl>
            <c:dLbl>
              <c:idx val="3"/>
              <c:layout>
                <c:manualLayout>
                  <c:x val="1.2648708083310178E-2"/>
                  <c:y val="-1.7163721973382041E-2"/>
                </c:manualLayout>
              </c:layout>
              <c:showLegendKey val="0"/>
              <c:showVal val="1"/>
              <c:showCatName val="0"/>
              <c:showSerName val="0"/>
              <c:showPercent val="0"/>
              <c:showBubbleSize val="0"/>
            </c:dLbl>
            <c:dLbl>
              <c:idx val="4"/>
              <c:layout>
                <c:manualLayout>
                  <c:x val="1.1243296074053478E-2"/>
                  <c:y val="-1.9309187220054803E-2"/>
                </c:manualLayout>
              </c:layout>
              <c:showLegendKey val="0"/>
              <c:showVal val="1"/>
              <c:showCatName val="0"/>
              <c:showSerName val="0"/>
              <c:showPercent val="0"/>
              <c:showBubbleSize val="0"/>
            </c:dLbl>
            <c:txPr>
              <a:bodyPr/>
              <a:lstStyle/>
              <a:p>
                <a:pPr>
                  <a:defRPr sz="1100" b="1" baseline="0">
                    <a:solidFill>
                      <a:schemeClr val="tx1"/>
                    </a:solidFill>
                  </a:defRPr>
                </a:pPr>
                <a:endParaRPr lang="ru-RU"/>
              </a:p>
            </c:txPr>
            <c:showLegendKey val="0"/>
            <c:showVal val="1"/>
            <c:showCatName val="0"/>
            <c:showSerName val="0"/>
            <c:showPercent val="0"/>
            <c:showBubbleSize val="0"/>
            <c:showLeaderLines val="0"/>
          </c:dLbls>
          <c:cat>
            <c:strRef>
              <c:f>Лист1!$A$2:$A$3</c:f>
              <c:strCache>
                <c:ptCount val="2"/>
                <c:pt idx="0">
                  <c:v>2019 г. 
Факт</c:v>
                </c:pt>
                <c:pt idx="1">
                  <c:v>2020 г. 
Факт</c:v>
                </c:pt>
              </c:strCache>
            </c:strRef>
          </c:cat>
          <c:val>
            <c:numRef>
              <c:f>Лист1!$E$2:$E$3</c:f>
              <c:numCache>
                <c:formatCode>#,##0</c:formatCode>
                <c:ptCount val="2"/>
                <c:pt idx="0">
                  <c:v>748.2</c:v>
                </c:pt>
                <c:pt idx="1">
                  <c:v>356966.8</c:v>
                </c:pt>
              </c:numCache>
            </c:numRef>
          </c:val>
        </c:ser>
        <c:dLbls>
          <c:showLegendKey val="0"/>
          <c:showVal val="0"/>
          <c:showCatName val="0"/>
          <c:showSerName val="0"/>
          <c:showPercent val="0"/>
          <c:showBubbleSize val="0"/>
        </c:dLbls>
        <c:gapWidth val="42"/>
        <c:gapDepth val="32"/>
        <c:shape val="box"/>
        <c:axId val="121488896"/>
        <c:axId val="121490432"/>
        <c:axId val="0"/>
      </c:bar3DChart>
      <c:catAx>
        <c:axId val="121488896"/>
        <c:scaling>
          <c:orientation val="minMax"/>
        </c:scaling>
        <c:delete val="0"/>
        <c:axPos val="b"/>
        <c:numFmt formatCode="General" sourceLinked="1"/>
        <c:majorTickMark val="out"/>
        <c:minorTickMark val="none"/>
        <c:tickLblPos val="nextTo"/>
        <c:txPr>
          <a:bodyPr/>
          <a:lstStyle/>
          <a:p>
            <a:pPr>
              <a:defRPr sz="1090" b="1" baseline="0"/>
            </a:pPr>
            <a:endParaRPr lang="ru-RU"/>
          </a:p>
        </c:txPr>
        <c:crossAx val="121490432"/>
        <c:crosses val="autoZero"/>
        <c:auto val="1"/>
        <c:lblAlgn val="ctr"/>
        <c:lblOffset val="100"/>
        <c:tickLblSkip val="1"/>
        <c:noMultiLvlLbl val="0"/>
      </c:catAx>
      <c:valAx>
        <c:axId val="121490432"/>
        <c:scaling>
          <c:orientation val="minMax"/>
        </c:scaling>
        <c:delete val="1"/>
        <c:axPos val="l"/>
        <c:numFmt formatCode="#,##0" sourceLinked="1"/>
        <c:majorTickMark val="out"/>
        <c:minorTickMark val="none"/>
        <c:tickLblPos val="nextTo"/>
        <c:crossAx val="121488896"/>
        <c:crosses val="autoZero"/>
        <c:crossBetween val="between"/>
      </c:valAx>
      <c:spPr>
        <a:noFill/>
        <a:ln w="25400">
          <a:noFill/>
        </a:ln>
      </c:spPr>
    </c:plotArea>
    <c:legend>
      <c:legendPos val="r"/>
      <c:layout>
        <c:manualLayout>
          <c:xMode val="edge"/>
          <c:yMode val="edge"/>
          <c:x val="0.79575091403985465"/>
          <c:y val="0.12338195485054508"/>
          <c:w val="0.20424908596014599"/>
          <c:h val="0.5753760096143856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640127209064679E-2"/>
          <c:y val="2.7926115135554604E-2"/>
          <c:w val="0.82018981331900709"/>
          <c:h val="0.82084987344292415"/>
        </c:manualLayout>
      </c:layout>
      <c:bar3DChart>
        <c:barDir val="col"/>
        <c:grouping val="clustered"/>
        <c:varyColors val="0"/>
        <c:ser>
          <c:idx val="0"/>
          <c:order val="0"/>
          <c:tx>
            <c:strRef>
              <c:f>Лист1!$B$1</c:f>
              <c:strCache>
                <c:ptCount val="1"/>
                <c:pt idx="0">
                  <c:v>2019 год</c:v>
                </c:pt>
              </c:strCache>
            </c:strRef>
          </c:tx>
          <c:spPr>
            <a:solidFill>
              <a:schemeClr val="bg1">
                <a:lumMod val="50000"/>
              </a:schemeClr>
            </a:solidFill>
            <a:ln>
              <a:solidFill>
                <a:schemeClr val="tx1"/>
              </a:solidFill>
            </a:ln>
          </c:spPr>
          <c:invertIfNegative val="0"/>
          <c:dLbls>
            <c:dLbl>
              <c:idx val="0"/>
              <c:layout>
                <c:manualLayout>
                  <c:x val="-1.4182356969254883E-2"/>
                  <c:y val="-1.5232426437575237E-2"/>
                </c:manualLayout>
              </c:layout>
              <c:showLegendKey val="0"/>
              <c:showVal val="1"/>
              <c:showCatName val="0"/>
              <c:showSerName val="0"/>
              <c:showPercent val="0"/>
              <c:showBubbleSize val="0"/>
            </c:dLbl>
            <c:dLbl>
              <c:idx val="1"/>
              <c:layout>
                <c:manualLayout>
                  <c:x val="-1.8437064060031375E-2"/>
                  <c:y val="-1.777116417717111E-2"/>
                </c:manualLayout>
              </c:layout>
              <c:showLegendKey val="0"/>
              <c:showVal val="1"/>
              <c:showCatName val="0"/>
              <c:showSerName val="0"/>
              <c:showPercent val="0"/>
              <c:showBubbleSize val="0"/>
            </c:dLbl>
            <c:dLbl>
              <c:idx val="2"/>
              <c:layout>
                <c:manualLayout>
                  <c:x val="-4.2547070907764653E-3"/>
                  <c:y val="-2.5387377395958824E-2"/>
                </c:manualLayout>
              </c:layout>
              <c:showLegendKey val="0"/>
              <c:showVal val="1"/>
              <c:showCatName val="0"/>
              <c:showSerName val="0"/>
              <c:showPercent val="0"/>
              <c:showBubbleSize val="0"/>
            </c:dLbl>
            <c:dLbl>
              <c:idx val="3"/>
              <c:layout>
                <c:manualLayout>
                  <c:x val="9.9276498784784187E-3"/>
                  <c:y val="-2.7926115135554604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Лист1!$A$2:$A$5</c:f>
              <c:strCache>
                <c:ptCount val="4"/>
                <c:pt idx="0">
                  <c:v>субсидии</c:v>
                </c:pt>
                <c:pt idx="1">
                  <c:v>субвенции</c:v>
                </c:pt>
                <c:pt idx="2">
                  <c:v>дотации</c:v>
                </c:pt>
                <c:pt idx="3">
                  <c:v>прочие трансферты</c:v>
                </c:pt>
              </c:strCache>
            </c:strRef>
          </c:cat>
          <c:val>
            <c:numRef>
              <c:f>Лист1!$B$2:$B$5</c:f>
              <c:numCache>
                <c:formatCode>#,##0</c:formatCode>
                <c:ptCount val="4"/>
                <c:pt idx="0">
                  <c:v>670510</c:v>
                </c:pt>
                <c:pt idx="1">
                  <c:v>1817439</c:v>
                </c:pt>
                <c:pt idx="2">
                  <c:v>748.2</c:v>
                </c:pt>
                <c:pt idx="3">
                  <c:v>1026755</c:v>
                </c:pt>
              </c:numCache>
            </c:numRef>
          </c:val>
        </c:ser>
        <c:ser>
          <c:idx val="1"/>
          <c:order val="1"/>
          <c:tx>
            <c:strRef>
              <c:f>Лист1!$C$1</c:f>
              <c:strCache>
                <c:ptCount val="1"/>
                <c:pt idx="0">
                  <c:v>2020 год</c:v>
                </c:pt>
              </c:strCache>
            </c:strRef>
          </c:tx>
          <c:spPr>
            <a:solidFill>
              <a:schemeClr val="accent3">
                <a:lumMod val="60000"/>
                <a:lumOff val="40000"/>
              </a:schemeClr>
            </a:solidFill>
            <a:ln>
              <a:solidFill>
                <a:schemeClr val="tx1"/>
              </a:solidFill>
            </a:ln>
          </c:spPr>
          <c:invertIfNegative val="0"/>
          <c:dLbls>
            <c:dLbl>
              <c:idx val="0"/>
              <c:layout>
                <c:manualLayout>
                  <c:x val="2.552824254465879E-2"/>
                  <c:y val="-3.300359061474635E-2"/>
                </c:manualLayout>
              </c:layout>
              <c:showLegendKey val="0"/>
              <c:showVal val="1"/>
              <c:showCatName val="0"/>
              <c:showSerName val="0"/>
              <c:showPercent val="0"/>
              <c:showBubbleSize val="0"/>
            </c:dLbl>
            <c:dLbl>
              <c:idx val="1"/>
              <c:layout>
                <c:manualLayout>
                  <c:x val="2.4110006847733303E-2"/>
                  <c:y val="-2.2848639656362864E-2"/>
                </c:manualLayout>
              </c:layout>
              <c:showLegendKey val="0"/>
              <c:showVal val="1"/>
              <c:showCatName val="0"/>
              <c:showSerName val="0"/>
              <c:showPercent val="0"/>
              <c:showBubbleSize val="0"/>
            </c:dLbl>
            <c:dLbl>
              <c:idx val="2"/>
              <c:layout>
                <c:manualLayout>
                  <c:x val="1.4182356969254883E-2"/>
                  <c:y val="-2.0309901916767077E-2"/>
                </c:manualLayout>
              </c:layout>
              <c:showLegendKey val="0"/>
              <c:showVal val="1"/>
              <c:showCatName val="0"/>
              <c:showSerName val="0"/>
              <c:showPercent val="0"/>
              <c:showBubbleSize val="0"/>
            </c:dLbl>
            <c:dLbl>
              <c:idx val="3"/>
              <c:layout>
                <c:manualLayout>
                  <c:x val="2.552824254465879E-2"/>
                  <c:y val="-1.2693688697979365E-2"/>
                </c:manualLayout>
              </c:layout>
              <c:showLegendKey val="0"/>
              <c:showVal val="1"/>
              <c:showCatName val="0"/>
              <c:showSerName val="0"/>
              <c:showPercent val="0"/>
              <c:showBubbleSize val="0"/>
            </c:dLbl>
            <c:txPr>
              <a:bodyPr/>
              <a:lstStyle/>
              <a:p>
                <a:pPr>
                  <a:defRPr sz="1200" b="1"/>
                </a:pPr>
                <a:endParaRPr lang="ru-RU"/>
              </a:p>
            </c:txPr>
            <c:showLegendKey val="0"/>
            <c:showVal val="0"/>
            <c:showCatName val="0"/>
            <c:showSerName val="0"/>
            <c:showPercent val="0"/>
            <c:showBubbleSize val="0"/>
          </c:dLbls>
          <c:cat>
            <c:strRef>
              <c:f>Лист1!$A$2:$A$5</c:f>
              <c:strCache>
                <c:ptCount val="4"/>
                <c:pt idx="0">
                  <c:v>субсидии</c:v>
                </c:pt>
                <c:pt idx="1">
                  <c:v>субвенции</c:v>
                </c:pt>
                <c:pt idx="2">
                  <c:v>дотации</c:v>
                </c:pt>
                <c:pt idx="3">
                  <c:v>прочие трансферты</c:v>
                </c:pt>
              </c:strCache>
            </c:strRef>
          </c:cat>
          <c:val>
            <c:numRef>
              <c:f>Лист1!$C$2:$C$5</c:f>
              <c:numCache>
                <c:formatCode>#,##0</c:formatCode>
                <c:ptCount val="4"/>
                <c:pt idx="0">
                  <c:v>811077.7</c:v>
                </c:pt>
                <c:pt idx="1">
                  <c:v>2419046.7000000002</c:v>
                </c:pt>
                <c:pt idx="2">
                  <c:v>356966.8</c:v>
                </c:pt>
                <c:pt idx="3">
                  <c:v>78309</c:v>
                </c:pt>
              </c:numCache>
            </c:numRef>
          </c:val>
        </c:ser>
        <c:dLbls>
          <c:showLegendKey val="0"/>
          <c:showVal val="0"/>
          <c:showCatName val="0"/>
          <c:showSerName val="0"/>
          <c:showPercent val="0"/>
          <c:showBubbleSize val="0"/>
        </c:dLbls>
        <c:gapWidth val="150"/>
        <c:shape val="box"/>
        <c:axId val="121720192"/>
        <c:axId val="121721984"/>
        <c:axId val="0"/>
      </c:bar3DChart>
      <c:catAx>
        <c:axId val="121720192"/>
        <c:scaling>
          <c:orientation val="minMax"/>
        </c:scaling>
        <c:delete val="0"/>
        <c:axPos val="b"/>
        <c:majorTickMark val="out"/>
        <c:minorTickMark val="none"/>
        <c:tickLblPos val="nextTo"/>
        <c:crossAx val="121721984"/>
        <c:crosses val="autoZero"/>
        <c:auto val="1"/>
        <c:lblAlgn val="ctr"/>
        <c:lblOffset val="100"/>
        <c:noMultiLvlLbl val="0"/>
      </c:catAx>
      <c:valAx>
        <c:axId val="121721984"/>
        <c:scaling>
          <c:orientation val="minMax"/>
        </c:scaling>
        <c:delete val="1"/>
        <c:axPos val="l"/>
        <c:numFmt formatCode="#,##0" sourceLinked="1"/>
        <c:majorTickMark val="out"/>
        <c:minorTickMark val="none"/>
        <c:tickLblPos val="nextTo"/>
        <c:crossAx val="121720192"/>
        <c:crosses val="autoZero"/>
        <c:crossBetween val="between"/>
      </c:valAx>
    </c:plotArea>
    <c:legend>
      <c:legendPos val="r"/>
      <c:layout>
        <c:manualLayout>
          <c:xMode val="edge"/>
          <c:yMode val="edge"/>
          <c:x val="0.74414755180782644"/>
          <c:y val="1.3346963889554116E-2"/>
          <c:w val="0.23945117610152677"/>
          <c:h val="0.57726298484393557"/>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45064837428609628"/>
          <c:y val="9.7293994360986968E-3"/>
          <c:w val="0.54935159534245259"/>
          <c:h val="0.87758856321900303"/>
        </c:manualLayout>
      </c:layout>
      <c:bar3DChart>
        <c:barDir val="bar"/>
        <c:grouping val="clustered"/>
        <c:varyColors val="0"/>
        <c:ser>
          <c:idx val="0"/>
          <c:order val="0"/>
          <c:tx>
            <c:strRef>
              <c:f>Лист1!$C$1</c:f>
              <c:strCache>
                <c:ptCount val="1"/>
                <c:pt idx="0">
                  <c:v>2020 - 5 648,10 млн.руб.</c:v>
                </c:pt>
              </c:strCache>
            </c:strRef>
          </c:tx>
          <c:spPr>
            <a:solidFill>
              <a:schemeClr val="accent4">
                <a:lumMod val="60000"/>
                <a:lumOff val="40000"/>
              </a:schemeClr>
            </a:solidFill>
            <a:scene3d>
              <a:camera prst="orthographicFront"/>
              <a:lightRig rig="threePt" dir="t"/>
            </a:scene3d>
            <a:sp3d/>
          </c:spPr>
          <c:invertIfNegative val="0"/>
          <c:dLbls>
            <c:dLbl>
              <c:idx val="0"/>
              <c:layout>
                <c:manualLayout>
                  <c:x val="-2.9893100389975541E-3"/>
                  <c:y val="2.2921564571852246E-3"/>
                </c:manualLayout>
              </c:layout>
              <c:showLegendKey val="0"/>
              <c:showVal val="1"/>
              <c:showCatName val="0"/>
              <c:showSerName val="0"/>
              <c:showPercent val="0"/>
              <c:showBubbleSize val="0"/>
            </c:dLbl>
            <c:txPr>
              <a:bodyPr/>
              <a:lstStyle/>
              <a:p>
                <a:pPr>
                  <a:defRPr sz="1000" b="1"/>
                </a:pPr>
                <a:endParaRPr lang="ru-RU"/>
              </a:p>
            </c:txPr>
            <c:showLegendKey val="0"/>
            <c:showVal val="1"/>
            <c:showCatName val="0"/>
            <c:showSerName val="0"/>
            <c:showPercent val="0"/>
            <c:showBubbleSize val="0"/>
            <c:showLeaderLines val="0"/>
          </c:dLbls>
          <c:cat>
            <c:strRef>
              <c:f>Лист1!$B$2:$B$11</c:f>
              <c:strCache>
                <c:ptCount val="10"/>
                <c:pt idx="0">
                  <c:v>Образование</c:v>
                </c:pt>
                <c:pt idx="1">
                  <c:v>Социальная политика</c:v>
                </c:pt>
                <c:pt idx="2">
                  <c:v>Жилищно-коммунальное хозяйство</c:v>
                </c:pt>
                <c:pt idx="3">
                  <c:v>Культура, кинематография</c:v>
                </c:pt>
                <c:pt idx="4">
                  <c:v>Физическая культура и спорт</c:v>
                </c:pt>
                <c:pt idx="5">
                  <c:v>Охрана окружающей среды</c:v>
                </c:pt>
                <c:pt idx="6">
                  <c:v>Национальная экономика</c:v>
                </c:pt>
                <c:pt idx="7">
                  <c:v>Национальная безопасность и правоохранительная  деятельность</c:v>
                </c:pt>
                <c:pt idx="8">
                  <c:v>Обслуживание государственного и муниципального долга</c:v>
                </c:pt>
                <c:pt idx="9">
                  <c:v>Общегосударственные вопросы</c:v>
                </c:pt>
              </c:strCache>
            </c:strRef>
          </c:cat>
          <c:val>
            <c:numRef>
              <c:f>Лист1!$C$2:$C$11</c:f>
              <c:numCache>
                <c:formatCode>General</c:formatCode>
                <c:ptCount val="10"/>
                <c:pt idx="0">
                  <c:v>1840.11</c:v>
                </c:pt>
                <c:pt idx="1">
                  <c:v>1632.1699999999998</c:v>
                </c:pt>
                <c:pt idx="2">
                  <c:v>553.38</c:v>
                </c:pt>
                <c:pt idx="3">
                  <c:v>700.74</c:v>
                </c:pt>
                <c:pt idx="4">
                  <c:v>142.44999999999999</c:v>
                </c:pt>
                <c:pt idx="5">
                  <c:v>2.64</c:v>
                </c:pt>
                <c:pt idx="6">
                  <c:v>315.02</c:v>
                </c:pt>
                <c:pt idx="7">
                  <c:v>28.259999999999987</c:v>
                </c:pt>
                <c:pt idx="8">
                  <c:v>36.020000000000003</c:v>
                </c:pt>
                <c:pt idx="9">
                  <c:v>397.31</c:v>
                </c:pt>
              </c:numCache>
            </c:numRef>
          </c:val>
        </c:ser>
        <c:ser>
          <c:idx val="1"/>
          <c:order val="1"/>
          <c:tx>
            <c:strRef>
              <c:f>Лист1!$D$1</c:f>
              <c:strCache>
                <c:ptCount val="1"/>
                <c:pt idx="0">
                  <c:v>2019 - 4 719,07 млн.руб.</c:v>
                </c:pt>
              </c:strCache>
            </c:strRef>
          </c:tx>
          <c:spPr>
            <a:solidFill>
              <a:schemeClr val="accent3">
                <a:lumMod val="75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dLbl>
              <c:idx val="6"/>
              <c:layout/>
              <c:showLegendKey val="0"/>
              <c:showVal val="1"/>
              <c:showCatName val="0"/>
              <c:showSerName val="0"/>
              <c:showPercent val="0"/>
              <c:showBubbleSize val="0"/>
            </c:dLbl>
            <c:dLbl>
              <c:idx val="7"/>
              <c:layout/>
              <c:showLegendKey val="0"/>
              <c:showVal val="1"/>
              <c:showCatName val="0"/>
              <c:showSerName val="0"/>
              <c:showPercent val="0"/>
              <c:showBubbleSize val="0"/>
            </c:dLbl>
            <c:dLbl>
              <c:idx val="8"/>
              <c:layout/>
              <c:showLegendKey val="0"/>
              <c:showVal val="1"/>
              <c:showCatName val="0"/>
              <c:showSerName val="0"/>
              <c:showPercent val="0"/>
              <c:showBubbleSize val="0"/>
            </c:dLbl>
            <c:dLbl>
              <c:idx val="9"/>
              <c:layout/>
              <c:showLegendKey val="0"/>
              <c:showVal val="1"/>
              <c:showCatName val="0"/>
              <c:showSerName val="0"/>
              <c:showPercent val="0"/>
              <c:showBubbleSize val="0"/>
            </c:dLbl>
            <c:showLegendKey val="0"/>
            <c:showVal val="0"/>
            <c:showCatName val="0"/>
            <c:showSerName val="0"/>
            <c:showPercent val="0"/>
            <c:showBubbleSize val="0"/>
          </c:dLbls>
          <c:cat>
            <c:strRef>
              <c:f>Лист1!$B$2:$B$11</c:f>
              <c:strCache>
                <c:ptCount val="10"/>
                <c:pt idx="0">
                  <c:v>Образование</c:v>
                </c:pt>
                <c:pt idx="1">
                  <c:v>Социальная политика</c:v>
                </c:pt>
                <c:pt idx="2">
                  <c:v>Жилищно-коммунальное хозяйство</c:v>
                </c:pt>
                <c:pt idx="3">
                  <c:v>Культура, кинематография</c:v>
                </c:pt>
                <c:pt idx="4">
                  <c:v>Физическая культура и спорт</c:v>
                </c:pt>
                <c:pt idx="5">
                  <c:v>Охрана окружающей среды</c:v>
                </c:pt>
                <c:pt idx="6">
                  <c:v>Национальная экономика</c:v>
                </c:pt>
                <c:pt idx="7">
                  <c:v>Национальная безопасность и правоохранительная  деятельность</c:v>
                </c:pt>
                <c:pt idx="8">
                  <c:v>Обслуживание государственного и муниципального долга</c:v>
                </c:pt>
                <c:pt idx="9">
                  <c:v>Общегосударственные вопросы</c:v>
                </c:pt>
              </c:strCache>
            </c:strRef>
          </c:cat>
          <c:val>
            <c:numRef>
              <c:f>Лист1!$D$2:$D$11</c:f>
              <c:numCache>
                <c:formatCode>General</c:formatCode>
                <c:ptCount val="10"/>
                <c:pt idx="0">
                  <c:v>1771.73</c:v>
                </c:pt>
                <c:pt idx="1">
                  <c:v>1037.9100000000001</c:v>
                </c:pt>
                <c:pt idx="2">
                  <c:v>538.30999999999949</c:v>
                </c:pt>
                <c:pt idx="3">
                  <c:v>695.04</c:v>
                </c:pt>
                <c:pt idx="4">
                  <c:v>125.83</c:v>
                </c:pt>
                <c:pt idx="5">
                  <c:v>0</c:v>
                </c:pt>
                <c:pt idx="6">
                  <c:v>137.53</c:v>
                </c:pt>
                <c:pt idx="7">
                  <c:v>25.18</c:v>
                </c:pt>
                <c:pt idx="8">
                  <c:v>47.31</c:v>
                </c:pt>
                <c:pt idx="9">
                  <c:v>340.22999999999979</c:v>
                </c:pt>
              </c:numCache>
            </c:numRef>
          </c:val>
        </c:ser>
        <c:dLbls>
          <c:showLegendKey val="0"/>
          <c:showVal val="0"/>
          <c:showCatName val="0"/>
          <c:showSerName val="0"/>
          <c:showPercent val="0"/>
          <c:showBubbleSize val="0"/>
        </c:dLbls>
        <c:gapWidth val="150"/>
        <c:shape val="box"/>
        <c:axId val="122327040"/>
        <c:axId val="122328576"/>
        <c:axId val="0"/>
      </c:bar3DChart>
      <c:dateAx>
        <c:axId val="122327040"/>
        <c:scaling>
          <c:orientation val="minMax"/>
        </c:scaling>
        <c:delete val="0"/>
        <c:axPos val="l"/>
        <c:numFmt formatCode="General" sourceLinked="1"/>
        <c:majorTickMark val="out"/>
        <c:minorTickMark val="none"/>
        <c:tickLblPos val="nextTo"/>
        <c:spPr>
          <a:ln>
            <a:noFill/>
          </a:ln>
        </c:spPr>
        <c:txPr>
          <a:bodyPr rot="0" anchor="ctr" anchorCtr="0"/>
          <a:lstStyle/>
          <a:p>
            <a:pPr>
              <a:defRPr sz="1000"/>
            </a:pPr>
            <a:endParaRPr lang="ru-RU"/>
          </a:p>
        </c:txPr>
        <c:crossAx val="122328576"/>
        <c:crosses val="autoZero"/>
        <c:auto val="0"/>
        <c:lblOffset val="100"/>
        <c:baseTimeUnit val="days"/>
        <c:majorUnit val="1"/>
      </c:dateAx>
      <c:valAx>
        <c:axId val="122328576"/>
        <c:scaling>
          <c:orientation val="minMax"/>
        </c:scaling>
        <c:delete val="1"/>
        <c:axPos val="b"/>
        <c:numFmt formatCode="General" sourceLinked="1"/>
        <c:majorTickMark val="out"/>
        <c:minorTickMark val="none"/>
        <c:tickLblPos val="nextTo"/>
        <c:crossAx val="122327040"/>
        <c:crosses val="autoZero"/>
        <c:crossBetween val="between"/>
      </c:valAx>
    </c:plotArea>
    <c:legend>
      <c:legendPos val="r"/>
      <c:layout>
        <c:manualLayout>
          <c:xMode val="edge"/>
          <c:yMode val="edge"/>
          <c:x val="0.67638953487277353"/>
          <c:y val="6.8710458597693383E-2"/>
          <c:w val="0.30022384730852797"/>
          <c:h val="0.14939506721475387"/>
        </c:manualLayout>
      </c:layout>
      <c:overlay val="0"/>
      <c:txPr>
        <a:bodyPr/>
        <a:lstStyle/>
        <a:p>
          <a:pPr>
            <a:defRPr sz="1600"/>
          </a:pPr>
          <a:endParaRPr lang="ru-RU"/>
        </a:p>
      </c:txPr>
    </c:legend>
    <c:plotVisOnly val="1"/>
    <c:dispBlanksAs val="gap"/>
    <c:showDLblsOverMax val="0"/>
  </c:chart>
  <c:spPr>
    <a:noFill/>
    <a:ln>
      <a:noFill/>
    </a:ln>
    <a:effectLst>
      <a:outerShdw blurRad="50800" dist="50800" dir="5400000" algn="ctr" rotWithShape="0">
        <a:schemeClr val="tx2">
          <a:lumMod val="60000"/>
          <a:lumOff val="40000"/>
        </a:schemeClr>
      </a:outerShdw>
    </a:effectLst>
  </c:spPr>
  <c:txPr>
    <a:bodyPr/>
    <a:lstStyle/>
    <a:p>
      <a:pPr>
        <a:defRPr sz="1800"/>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0"/>
      <c:rotY val="10"/>
      <c:rAngAx val="0"/>
      <c:perspective val="20"/>
    </c:view3D>
    <c:floor>
      <c:thickness val="0"/>
    </c:floor>
    <c:sideWall>
      <c:thickness val="0"/>
      <c:spPr>
        <a:noFill/>
        <a:ln w="25400">
          <a:noFill/>
        </a:ln>
        <a:scene3d>
          <a:camera prst="orthographicFront"/>
          <a:lightRig rig="threePt" dir="t"/>
        </a:scene3d>
        <a:sp3d>
          <a:bevelB/>
        </a:sp3d>
      </c:spPr>
    </c:sideWall>
    <c:backWall>
      <c:thickness val="0"/>
      <c:spPr>
        <a:noFill/>
        <a:ln w="25400">
          <a:noFill/>
        </a:ln>
        <a:scene3d>
          <a:camera prst="orthographicFront"/>
          <a:lightRig rig="threePt" dir="t"/>
        </a:scene3d>
        <a:sp3d>
          <a:bevelB/>
        </a:sp3d>
      </c:spPr>
    </c:backWall>
    <c:plotArea>
      <c:layout>
        <c:manualLayout>
          <c:layoutTarget val="inner"/>
          <c:xMode val="edge"/>
          <c:yMode val="edge"/>
          <c:x val="0.33782972201631539"/>
          <c:y val="0.10658180817843758"/>
          <c:w val="0.65783334733466514"/>
          <c:h val="0.89332111961709204"/>
        </c:manualLayout>
      </c:layout>
      <c:bar3DChart>
        <c:barDir val="bar"/>
        <c:grouping val="clustered"/>
        <c:varyColors val="0"/>
        <c:ser>
          <c:idx val="0"/>
          <c:order val="0"/>
          <c:tx>
            <c:strRef>
              <c:f>Лист1!$B$1</c:f>
              <c:strCache>
                <c:ptCount val="1"/>
                <c:pt idx="0">
                  <c:v>млн. руб.</c:v>
                </c:pt>
              </c:strCache>
            </c:strRef>
          </c:tx>
          <c:spPr>
            <a:solidFill>
              <a:schemeClr val="accent3">
                <a:lumMod val="40000"/>
                <a:lumOff val="60000"/>
              </a:schemeClr>
            </a:solidFill>
            <a:ln>
              <a:solidFill>
                <a:schemeClr val="tx1"/>
              </a:solidFill>
            </a:ln>
          </c:spPr>
          <c:invertIfNegative val="0"/>
          <c:dLbls>
            <c:dLbl>
              <c:idx val="0"/>
              <c:layout>
                <c:manualLayout>
                  <c:x val="1.4150863929508739E-2"/>
                  <c:y val="9.0649855349068411E-4"/>
                </c:manualLayout>
              </c:layout>
              <c:tx>
                <c:rich>
                  <a:bodyPr/>
                  <a:lstStyle/>
                  <a:p>
                    <a:pPr>
                      <a:defRPr sz="1800" b="1"/>
                    </a:pPr>
                    <a:r>
                      <a:rPr lang="ru-RU" sz="1800" b="1" dirty="0" smtClean="0"/>
                      <a:t>5,4</a:t>
                    </a:r>
                    <a:endParaRPr lang="ru-RU" b="1" dirty="0" smtClean="0"/>
                  </a:p>
                </c:rich>
              </c:tx>
              <c:spPr/>
              <c:showLegendKey val="0"/>
              <c:showVal val="1"/>
              <c:showCatName val="0"/>
              <c:showSerName val="0"/>
              <c:showPercent val="0"/>
              <c:showBubbleSize val="0"/>
            </c:dLbl>
            <c:dLbl>
              <c:idx val="1"/>
              <c:layout>
                <c:manualLayout>
                  <c:x val="2.1926411637322629E-2"/>
                  <c:y val="8.2046386415858524E-3"/>
                </c:manualLayout>
              </c:layout>
              <c:tx>
                <c:rich>
                  <a:bodyPr/>
                  <a:lstStyle/>
                  <a:p>
                    <a:pPr>
                      <a:defRPr sz="1800" b="1"/>
                    </a:pPr>
                    <a:r>
                      <a:rPr lang="ru-RU" sz="1800" b="1" dirty="0" smtClean="0"/>
                      <a:t>0,1</a:t>
                    </a:r>
                    <a:endParaRPr lang="en-US" b="1" dirty="0"/>
                  </a:p>
                </c:rich>
              </c:tx>
              <c:spPr/>
              <c:showLegendKey val="0"/>
              <c:showVal val="1"/>
              <c:showCatName val="0"/>
              <c:showSerName val="0"/>
              <c:showPercent val="0"/>
              <c:showBubbleSize val="0"/>
            </c:dLbl>
            <c:dLbl>
              <c:idx val="2"/>
              <c:layout>
                <c:manualLayout>
                  <c:x val="1.7307503173600022E-2"/>
                  <c:y val="2.925906235089289E-3"/>
                </c:manualLayout>
              </c:layout>
              <c:tx>
                <c:rich>
                  <a:bodyPr/>
                  <a:lstStyle/>
                  <a:p>
                    <a:pPr>
                      <a:defRPr sz="1800" b="1"/>
                    </a:pPr>
                    <a:r>
                      <a:rPr lang="ru-RU" sz="1800" b="1" dirty="0" smtClean="0"/>
                      <a:t>3,5</a:t>
                    </a:r>
                    <a:endParaRPr lang="en-US" b="1" dirty="0"/>
                  </a:p>
                </c:rich>
              </c:tx>
              <c:spPr/>
              <c:showLegendKey val="0"/>
              <c:showVal val="1"/>
              <c:showCatName val="0"/>
              <c:showSerName val="0"/>
              <c:showPercent val="0"/>
              <c:showBubbleSize val="0"/>
            </c:dLbl>
            <c:dLbl>
              <c:idx val="3"/>
              <c:layout>
                <c:manualLayout>
                  <c:x val="7.3410559118203675E-3"/>
                  <c:y val="8.3058452349501211E-3"/>
                </c:manualLayout>
              </c:layout>
              <c:tx>
                <c:rich>
                  <a:bodyPr/>
                  <a:lstStyle/>
                  <a:p>
                    <a:pPr>
                      <a:defRPr sz="1800" b="1"/>
                    </a:pPr>
                    <a:r>
                      <a:rPr lang="ru-RU" sz="1800" b="1" dirty="0" smtClean="0"/>
                      <a:t>9,9</a:t>
                    </a:r>
                    <a:endParaRPr lang="en-US" b="1" dirty="0"/>
                  </a:p>
                </c:rich>
              </c:tx>
              <c:spPr/>
              <c:showLegendKey val="0"/>
              <c:showVal val="1"/>
              <c:showCatName val="0"/>
              <c:showSerName val="0"/>
              <c:showPercent val="0"/>
              <c:showBubbleSize val="0"/>
            </c:dLbl>
            <c:dLbl>
              <c:idx val="4"/>
              <c:layout>
                <c:manualLayout>
                  <c:x val="5.1360413505967496E-3"/>
                  <c:y val="-3.2119011685818001E-3"/>
                </c:manualLayout>
              </c:layout>
              <c:tx>
                <c:rich>
                  <a:bodyPr/>
                  <a:lstStyle/>
                  <a:p>
                    <a:pPr>
                      <a:defRPr sz="1800" b="1"/>
                    </a:pPr>
                    <a:r>
                      <a:rPr lang="ru-RU" sz="1800" b="1" dirty="0" smtClean="0"/>
                      <a:t>268,7</a:t>
                    </a:r>
                    <a:endParaRPr lang="en-US" b="1" dirty="0"/>
                  </a:p>
                </c:rich>
              </c:tx>
              <c:spPr/>
              <c:showLegendKey val="0"/>
              <c:showVal val="1"/>
              <c:showCatName val="0"/>
              <c:showSerName val="0"/>
              <c:showPercent val="0"/>
              <c:showBubbleSize val="0"/>
            </c:dLbl>
            <c:dLbl>
              <c:idx val="5"/>
              <c:layout>
                <c:manualLayout>
                  <c:x val="1.4456499368922581E-2"/>
                  <c:y val="0"/>
                </c:manualLayout>
              </c:layout>
              <c:tx>
                <c:rich>
                  <a:bodyPr/>
                  <a:lstStyle/>
                  <a:p>
                    <a:r>
                      <a:rPr lang="ru-RU" sz="1800" b="1" dirty="0" smtClean="0"/>
                      <a:t>20,2</a:t>
                    </a:r>
                    <a:endParaRPr lang="en-US" dirty="0"/>
                  </a:p>
                </c:rich>
              </c:tx>
              <c:showLegendKey val="0"/>
              <c:showVal val="1"/>
              <c:showCatName val="0"/>
              <c:showSerName val="0"/>
              <c:showPercent val="0"/>
              <c:showBubbleSize val="0"/>
            </c:dLbl>
            <c:dLbl>
              <c:idx val="6"/>
              <c:tx>
                <c:rich>
                  <a:bodyPr/>
                  <a:lstStyle/>
                  <a:p>
                    <a:r>
                      <a:rPr lang="ru-RU" sz="1800" b="1" dirty="0" smtClean="0"/>
                      <a:t>13,4</a:t>
                    </a:r>
                    <a:endParaRPr lang="en-US" dirty="0"/>
                  </a:p>
                </c:rich>
              </c:tx>
              <c:showLegendKey val="0"/>
              <c:showVal val="1"/>
              <c:showCatName val="0"/>
              <c:showSerName val="0"/>
              <c:showPercent val="0"/>
              <c:showBubbleSize val="0"/>
            </c:dLbl>
            <c:txPr>
              <a:bodyPr/>
              <a:lstStyle/>
              <a:p>
                <a:pPr>
                  <a:defRPr sz="1800"/>
                </a:pPr>
                <a:endParaRPr lang="ru-RU"/>
              </a:p>
            </c:txPr>
            <c:showLegendKey val="0"/>
            <c:showVal val="1"/>
            <c:showCatName val="0"/>
            <c:showSerName val="0"/>
            <c:showPercent val="0"/>
            <c:showBubbleSize val="0"/>
            <c:showLeaderLines val="0"/>
          </c:dLbls>
          <c:cat>
            <c:strRef>
              <c:f>Лист1!$A$2:$A$7</c:f>
              <c:strCache>
                <c:ptCount val="6"/>
                <c:pt idx="0">
                  <c:v>Строительство и реконструкция улично-дорожной сети</c:v>
                </c:pt>
                <c:pt idx="1">
                  <c:v>Диагностика, обследование и паспортизация улично-дорожной сети</c:v>
                </c:pt>
                <c:pt idx="2">
                  <c:v>Ремонт, сооружение, восстановление и содержание ливневых канализаций</c:v>
                </c:pt>
                <c:pt idx="3">
                  <c:v>Повышение безопасности дорожного движения</c:v>
                </c:pt>
                <c:pt idx="4">
                  <c:v>Капитальный ремонт и ремонт автомобильных дорог общего пользования</c:v>
                </c:pt>
                <c:pt idx="5">
                  <c:v>Ремонт и содержание покрытия дорог, тротуаров, путепроводов, мостов, подвесных пешеходных и подземных переходов</c:v>
                </c:pt>
              </c:strCache>
            </c:strRef>
          </c:cat>
          <c:val>
            <c:numRef>
              <c:f>Лист1!$B$2:$B$7</c:f>
              <c:numCache>
                <c:formatCode>General</c:formatCode>
                <c:ptCount val="6"/>
                <c:pt idx="0">
                  <c:v>5.4</c:v>
                </c:pt>
                <c:pt idx="1">
                  <c:v>0.1</c:v>
                </c:pt>
                <c:pt idx="2">
                  <c:v>3.5</c:v>
                </c:pt>
                <c:pt idx="3">
                  <c:v>9.9</c:v>
                </c:pt>
                <c:pt idx="4">
                  <c:v>268.7</c:v>
                </c:pt>
                <c:pt idx="5">
                  <c:v>20.2</c:v>
                </c:pt>
              </c:numCache>
            </c:numRef>
          </c:val>
        </c:ser>
        <c:dLbls>
          <c:showLegendKey val="0"/>
          <c:showVal val="0"/>
          <c:showCatName val="0"/>
          <c:showSerName val="0"/>
          <c:showPercent val="0"/>
          <c:showBubbleSize val="0"/>
        </c:dLbls>
        <c:gapWidth val="100"/>
        <c:shape val="box"/>
        <c:axId val="126235392"/>
        <c:axId val="126225408"/>
        <c:axId val="0"/>
      </c:bar3DChart>
      <c:valAx>
        <c:axId val="126225408"/>
        <c:scaling>
          <c:orientation val="minMax"/>
        </c:scaling>
        <c:delete val="1"/>
        <c:axPos val="b"/>
        <c:numFmt formatCode="General" sourceLinked="1"/>
        <c:majorTickMark val="out"/>
        <c:minorTickMark val="none"/>
        <c:tickLblPos val="nextTo"/>
        <c:crossAx val="126235392"/>
        <c:crosses val="autoZero"/>
        <c:crossBetween val="between"/>
      </c:valAx>
      <c:catAx>
        <c:axId val="126235392"/>
        <c:scaling>
          <c:orientation val="minMax"/>
        </c:scaling>
        <c:delete val="0"/>
        <c:axPos val="l"/>
        <c:majorTickMark val="out"/>
        <c:minorTickMark val="none"/>
        <c:tickLblPos val="nextTo"/>
        <c:txPr>
          <a:bodyPr/>
          <a:lstStyle/>
          <a:p>
            <a:pPr>
              <a:defRPr sz="1100"/>
            </a:pPr>
            <a:endParaRPr lang="ru-RU"/>
          </a:p>
        </c:txPr>
        <c:crossAx val="126225408"/>
        <c:crosses val="autoZero"/>
        <c:auto val="1"/>
        <c:lblAlgn val="ctr"/>
        <c:lblOffset val="100"/>
        <c:noMultiLvlLbl val="0"/>
      </c:catAx>
    </c:plotArea>
    <c:plotVisOnly val="1"/>
    <c:dispBlanksAs val="zero"/>
    <c:showDLblsOverMax val="0"/>
  </c:chart>
  <c:txPr>
    <a:bodyPr/>
    <a:lstStyle/>
    <a:p>
      <a:pPr>
        <a:defRPr sz="1200"/>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914112369580768"/>
          <c:y val="8.0157389919638597E-2"/>
          <c:w val="0.85841180901927072"/>
          <c:h val="0.78637077361774621"/>
        </c:manualLayout>
      </c:layout>
      <c:bar3DChart>
        <c:barDir val="bar"/>
        <c:grouping val="clustered"/>
        <c:varyColors val="0"/>
        <c:ser>
          <c:idx val="0"/>
          <c:order val="0"/>
          <c:tx>
            <c:strRef>
              <c:f>Лист1!$B$1</c:f>
              <c:strCache>
                <c:ptCount val="1"/>
                <c:pt idx="0">
                  <c:v>Субсидии из краевого бюджета</c:v>
                </c:pt>
              </c:strCache>
            </c:strRef>
          </c:tx>
          <c:spPr>
            <a:solidFill>
              <a:schemeClr val="accent3">
                <a:lumMod val="75000"/>
              </a:schemeClr>
            </a:solidFill>
            <a:ln>
              <a:solidFill>
                <a:schemeClr val="tx1"/>
              </a:solidFill>
            </a:ln>
          </c:spPr>
          <c:invertIfNegative val="0"/>
          <c:dLbls>
            <c:dLbl>
              <c:idx val="0"/>
              <c:layout>
                <c:manualLayout>
                  <c:x val="-0.16965378603157155"/>
                  <c:y val="4.8316853682924118E-3"/>
                </c:manualLayout>
              </c:layout>
              <c:spPr/>
              <c:txPr>
                <a:bodyPr/>
                <a:lstStyle/>
                <a:p>
                  <a:pPr>
                    <a:defRPr b="1">
                      <a:solidFill>
                        <a:schemeClr val="bg1"/>
                      </a:solidFill>
                    </a:defRPr>
                  </a:pPr>
                  <a:endParaRPr lang="ru-RU"/>
                </a:p>
              </c:txPr>
              <c:showLegendKey val="0"/>
              <c:showVal val="1"/>
              <c:showCatName val="0"/>
              <c:showSerName val="0"/>
              <c:showPercent val="0"/>
              <c:showBubbleSize val="0"/>
            </c:dLbl>
            <c:dLbl>
              <c:idx val="1"/>
              <c:layout>
                <c:manualLayout>
                  <c:x val="-0.12483647963039128"/>
                  <c:y val="5.0908926115055828E-3"/>
                </c:manualLayout>
              </c:layout>
              <c:spPr/>
              <c:txPr>
                <a:bodyPr/>
                <a:lstStyle/>
                <a:p>
                  <a:pPr>
                    <a:defRPr b="1">
                      <a:solidFill>
                        <a:schemeClr val="bg1"/>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numRef>
              <c:f>Лист1!$A$2:$A$3</c:f>
              <c:numCache>
                <c:formatCode>General</c:formatCode>
                <c:ptCount val="2"/>
                <c:pt idx="0">
                  <c:v>2020</c:v>
                </c:pt>
                <c:pt idx="1">
                  <c:v>2019</c:v>
                </c:pt>
              </c:numCache>
            </c:numRef>
          </c:cat>
          <c:val>
            <c:numRef>
              <c:f>Лист1!$B$2:$B$3</c:f>
              <c:numCache>
                <c:formatCode>General</c:formatCode>
                <c:ptCount val="2"/>
                <c:pt idx="0">
                  <c:v>259.89999999999975</c:v>
                </c:pt>
                <c:pt idx="1">
                  <c:v>85.4</c:v>
                </c:pt>
              </c:numCache>
            </c:numRef>
          </c:val>
        </c:ser>
        <c:ser>
          <c:idx val="1"/>
          <c:order val="1"/>
          <c:tx>
            <c:strRef>
              <c:f>Лист1!$C$1</c:f>
              <c:strCache>
                <c:ptCount val="1"/>
                <c:pt idx="0">
                  <c:v>Средства бюджета города</c:v>
                </c:pt>
              </c:strCache>
            </c:strRef>
          </c:tx>
          <c:spPr>
            <a:solidFill>
              <a:schemeClr val="accent3">
                <a:lumMod val="40000"/>
                <a:lumOff val="60000"/>
              </a:schemeClr>
            </a:solidFill>
            <a:ln>
              <a:solidFill>
                <a:schemeClr val="tx1"/>
              </a:solidFill>
            </a:ln>
          </c:spPr>
          <c:invertIfNegative val="0"/>
          <c:dLbls>
            <c:dLbl>
              <c:idx val="0"/>
              <c:layout>
                <c:manualLayout>
                  <c:x val="4.8355030630603667E-2"/>
                  <c:y val="-2.1744159324762913E-2"/>
                </c:manualLayout>
              </c:layout>
              <c:showLegendKey val="0"/>
              <c:showVal val="1"/>
              <c:showCatName val="0"/>
              <c:showSerName val="0"/>
              <c:showPercent val="0"/>
              <c:showBubbleSize val="0"/>
            </c:dLbl>
            <c:dLbl>
              <c:idx val="1"/>
              <c:layout>
                <c:manualLayout>
                  <c:x val="4.5332841216190904E-2"/>
                  <c:y val="-1.9328141622011571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Лист1!$A$2:$A$3</c:f>
              <c:numCache>
                <c:formatCode>General</c:formatCode>
                <c:ptCount val="2"/>
                <c:pt idx="0">
                  <c:v>2020</c:v>
                </c:pt>
                <c:pt idx="1">
                  <c:v>2019</c:v>
                </c:pt>
              </c:numCache>
            </c:numRef>
          </c:cat>
          <c:val>
            <c:numRef>
              <c:f>Лист1!$C$2:$C$3</c:f>
              <c:numCache>
                <c:formatCode>General</c:formatCode>
                <c:ptCount val="2"/>
                <c:pt idx="0">
                  <c:v>47.9</c:v>
                </c:pt>
                <c:pt idx="1">
                  <c:v>40.4</c:v>
                </c:pt>
              </c:numCache>
            </c:numRef>
          </c:val>
        </c:ser>
        <c:dLbls>
          <c:showLegendKey val="0"/>
          <c:showVal val="1"/>
          <c:showCatName val="0"/>
          <c:showSerName val="0"/>
          <c:showPercent val="0"/>
          <c:showBubbleSize val="0"/>
        </c:dLbls>
        <c:gapWidth val="150"/>
        <c:shape val="box"/>
        <c:axId val="122348672"/>
        <c:axId val="122350208"/>
        <c:axId val="0"/>
      </c:bar3DChart>
      <c:catAx>
        <c:axId val="122348672"/>
        <c:scaling>
          <c:orientation val="minMax"/>
        </c:scaling>
        <c:delete val="0"/>
        <c:axPos val="l"/>
        <c:numFmt formatCode="General" sourceLinked="1"/>
        <c:majorTickMark val="none"/>
        <c:minorTickMark val="none"/>
        <c:tickLblPos val="nextTo"/>
        <c:txPr>
          <a:bodyPr/>
          <a:lstStyle/>
          <a:p>
            <a:pPr>
              <a:defRPr b="1">
                <a:solidFill>
                  <a:schemeClr val="tx1"/>
                </a:solidFill>
              </a:defRPr>
            </a:pPr>
            <a:endParaRPr lang="ru-RU"/>
          </a:p>
        </c:txPr>
        <c:crossAx val="122350208"/>
        <c:crosses val="autoZero"/>
        <c:auto val="1"/>
        <c:lblAlgn val="ctr"/>
        <c:lblOffset val="100"/>
        <c:noMultiLvlLbl val="0"/>
      </c:catAx>
      <c:valAx>
        <c:axId val="122350208"/>
        <c:scaling>
          <c:orientation val="minMax"/>
        </c:scaling>
        <c:delete val="1"/>
        <c:axPos val="b"/>
        <c:numFmt formatCode="General" sourceLinked="1"/>
        <c:majorTickMark val="none"/>
        <c:minorTickMark val="none"/>
        <c:tickLblPos val="nextTo"/>
        <c:crossAx val="122348672"/>
        <c:crosses val="autoZero"/>
        <c:crossBetween val="between"/>
      </c:valAx>
    </c:plotArea>
    <c:legend>
      <c:legendPos val="t"/>
      <c:legendEntry>
        <c:idx val="0"/>
        <c:txPr>
          <a:bodyPr/>
          <a:lstStyle/>
          <a:p>
            <a:pPr>
              <a:defRPr sz="1800" b="1"/>
            </a:pPr>
            <a:endParaRPr lang="ru-RU"/>
          </a:p>
        </c:txPr>
      </c:legendEntry>
      <c:legendEntry>
        <c:idx val="1"/>
        <c:txPr>
          <a:bodyPr/>
          <a:lstStyle/>
          <a:p>
            <a:pPr>
              <a:defRPr sz="1800" b="1"/>
            </a:pPr>
            <a:endParaRPr lang="ru-RU"/>
          </a:p>
        </c:txPr>
      </c:legendEntry>
      <c:layout>
        <c:manualLayout>
          <c:xMode val="edge"/>
          <c:yMode val="edge"/>
          <c:x val="0"/>
          <c:y val="0.93526237825426739"/>
          <c:w val="0.969580743465151"/>
          <c:h val="5.1952375661963451E-2"/>
        </c:manualLayout>
      </c:layout>
      <c:overlay val="0"/>
      <c:txPr>
        <a:bodyPr/>
        <a:lstStyle/>
        <a:p>
          <a:pPr>
            <a:defRPr sz="1800"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5.6010840108401084E-3"/>
          <c:y val="1.6472431566849979E-2"/>
          <c:w val="0.81566578970217118"/>
          <c:h val="0.8020693937074953"/>
        </c:manualLayout>
      </c:layout>
      <c:barChart>
        <c:barDir val="col"/>
        <c:grouping val="stacked"/>
        <c:varyColors val="0"/>
        <c:ser>
          <c:idx val="0"/>
          <c:order val="0"/>
          <c:tx>
            <c:strRef>
              <c:f>Лист1!$B$1</c:f>
              <c:strCache>
                <c:ptCount val="1"/>
                <c:pt idx="0">
                  <c:v>безвозмездные поступления</c:v>
                </c:pt>
              </c:strCache>
            </c:strRef>
          </c:tx>
          <c:spPr>
            <a:solidFill>
              <a:schemeClr val="accent3">
                <a:lumMod val="60000"/>
                <a:lumOff val="40000"/>
              </a:schemeClr>
            </a:solidFill>
            <a:ln>
              <a:solidFill>
                <a:schemeClr val="tx1"/>
              </a:solidFill>
            </a:ln>
            <a:scene3d>
              <a:camera prst="orthographicFront"/>
              <a:lightRig rig="threePt" dir="t"/>
            </a:scene3d>
            <a:sp3d>
              <a:bevelT w="190500" h="38100"/>
            </a:sp3d>
          </c:spPr>
          <c:invertIfNegative val="0"/>
          <c:dLbls>
            <c:dLbl>
              <c:idx val="0"/>
              <c:layout>
                <c:manualLayout>
                  <c:x val="8.6043360433604443E-3"/>
                  <c:y val="4.6115328263067912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2A-4D4C-B64D-18367D402A82}"/>
                </c:ext>
              </c:extLst>
            </c:dLbl>
            <c:dLbl>
              <c:idx val="1"/>
              <c:layout>
                <c:manualLayout>
                  <c:x val="0"/>
                  <c:y val="1.383459847892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2A-4D4C-B64D-18367D402A82}"/>
                </c:ext>
              </c:extLst>
            </c:dLbl>
            <c:dLbl>
              <c:idx val="2"/>
              <c:layout>
                <c:manualLayout>
                  <c:x val="-3.441734417344178E-3"/>
                  <c:y val="0.1129825542445165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2A-4D4C-B64D-18367D402A82}"/>
                </c:ext>
              </c:extLst>
            </c:dLbl>
            <c:spPr>
              <a:noFill/>
              <a:ln>
                <a:noFill/>
              </a:ln>
              <a:effectLst/>
            </c:spPr>
            <c:txPr>
              <a:bodyPr/>
              <a:lstStyle/>
              <a:p>
                <a:pPr>
                  <a:defRPr sz="1600" b="1"/>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Первоначальный план 2020</c:v>
                </c:pt>
                <c:pt idx="1">
                  <c:v>Уточненный план 2020</c:v>
                </c:pt>
                <c:pt idx="2">
                  <c:v>Факт 2020</c:v>
                </c:pt>
              </c:strCache>
            </c:strRef>
          </c:cat>
          <c:val>
            <c:numRef>
              <c:f>Лист1!$B$2:$B$4</c:f>
              <c:numCache>
                <c:formatCode>#,##0</c:formatCode>
                <c:ptCount val="3"/>
                <c:pt idx="0">
                  <c:v>2721</c:v>
                </c:pt>
                <c:pt idx="1">
                  <c:v>3660</c:v>
                </c:pt>
                <c:pt idx="2">
                  <c:v>3652</c:v>
                </c:pt>
              </c:numCache>
            </c:numRef>
          </c:val>
          <c:extLst xmlns:c16r2="http://schemas.microsoft.com/office/drawing/2015/06/chart">
            <c:ext xmlns:c16="http://schemas.microsoft.com/office/drawing/2014/chart" uri="{C3380CC4-5D6E-409C-BE32-E72D297353CC}">
              <c16:uniqueId val="{00000000-6B3C-4BDC-9F12-9FB8A47DF67E}"/>
            </c:ext>
          </c:extLst>
        </c:ser>
        <c:ser>
          <c:idx val="1"/>
          <c:order val="1"/>
          <c:tx>
            <c:strRef>
              <c:f>Лист1!$C$1</c:f>
              <c:strCache>
                <c:ptCount val="1"/>
                <c:pt idx="0">
                  <c:v>налоговые и неналоговые доходы</c:v>
                </c:pt>
              </c:strCache>
            </c:strRef>
          </c:tx>
          <c:spPr>
            <a:solidFill>
              <a:schemeClr val="bg1">
                <a:lumMod val="65000"/>
              </a:schemeClr>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threePt" dir="t"/>
            </a:scene3d>
            <a:sp3d>
              <a:bevelT w="190500" h="38100"/>
            </a:sp3d>
          </c:spPr>
          <c:invertIfNegative val="0"/>
          <c:dLbls>
            <c:dLbl>
              <c:idx val="0"/>
              <c:layout>
                <c:manualLayout>
                  <c:x val="-1.7208672086720868E-3"/>
                  <c:y val="-8.300759087352245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B3C-4BDC-9F12-9FB8A47DF67E}"/>
                </c:ext>
              </c:extLst>
            </c:dLbl>
            <c:dLbl>
              <c:idx val="1"/>
              <c:layout>
                <c:manualLayout>
                  <c:x val="0"/>
                  <c:y val="7.147875880775536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2A-4D4C-B64D-18367D402A82}"/>
                </c:ext>
              </c:extLst>
            </c:dLbl>
            <c:dLbl>
              <c:idx val="2"/>
              <c:layout>
                <c:manualLayout>
                  <c:x val="-1.7208672086720868E-3"/>
                  <c:y val="2.766919695784079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2A-4D4C-B64D-18367D402A82}"/>
                </c:ext>
              </c:extLst>
            </c:dLbl>
            <c:spPr>
              <a:noFill/>
              <a:ln>
                <a:noFill/>
              </a:ln>
              <a:effectLst/>
            </c:spPr>
            <c:txPr>
              <a:bodyPr/>
              <a:lstStyle/>
              <a:p>
                <a:pPr>
                  <a:defRPr sz="1600" b="1"/>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Первоначальный план 2020</c:v>
                </c:pt>
                <c:pt idx="1">
                  <c:v>Уточненный план 2020</c:v>
                </c:pt>
                <c:pt idx="2">
                  <c:v>Факт 2020</c:v>
                </c:pt>
              </c:strCache>
            </c:strRef>
          </c:cat>
          <c:val>
            <c:numRef>
              <c:f>Лист1!$C$2:$C$4</c:f>
              <c:numCache>
                <c:formatCode>#,##0</c:formatCode>
                <c:ptCount val="3"/>
                <c:pt idx="0">
                  <c:v>1786</c:v>
                </c:pt>
                <c:pt idx="1">
                  <c:v>1656</c:v>
                </c:pt>
                <c:pt idx="2">
                  <c:v>1854</c:v>
                </c:pt>
              </c:numCache>
            </c:numRef>
          </c:val>
          <c:extLst xmlns:c16r2="http://schemas.microsoft.com/office/drawing/2015/06/chart">
            <c:ext xmlns:c16="http://schemas.microsoft.com/office/drawing/2014/chart" uri="{C3380CC4-5D6E-409C-BE32-E72D297353CC}">
              <c16:uniqueId val="{00000002-6B3C-4BDC-9F12-9FB8A47DF67E}"/>
            </c:ext>
          </c:extLst>
        </c:ser>
        <c:dLbls>
          <c:showLegendKey val="0"/>
          <c:showVal val="0"/>
          <c:showCatName val="0"/>
          <c:showSerName val="0"/>
          <c:showPercent val="0"/>
          <c:showBubbleSize val="0"/>
        </c:dLbls>
        <c:gapWidth val="150"/>
        <c:overlap val="100"/>
        <c:axId val="302939136"/>
        <c:axId val="303773184"/>
      </c:barChart>
      <c:catAx>
        <c:axId val="302939136"/>
        <c:scaling>
          <c:orientation val="minMax"/>
        </c:scaling>
        <c:delete val="0"/>
        <c:axPos val="b"/>
        <c:numFmt formatCode="General" sourceLinked="1"/>
        <c:majorTickMark val="out"/>
        <c:minorTickMark val="none"/>
        <c:tickLblPos val="nextTo"/>
        <c:txPr>
          <a:bodyPr/>
          <a:lstStyle/>
          <a:p>
            <a:pPr>
              <a:defRPr sz="1000" b="1"/>
            </a:pPr>
            <a:endParaRPr lang="ru-RU"/>
          </a:p>
        </c:txPr>
        <c:crossAx val="303773184"/>
        <c:crosses val="autoZero"/>
        <c:auto val="1"/>
        <c:lblAlgn val="ctr"/>
        <c:lblOffset val="100"/>
        <c:noMultiLvlLbl val="0"/>
      </c:catAx>
      <c:valAx>
        <c:axId val="303773184"/>
        <c:scaling>
          <c:orientation val="minMax"/>
        </c:scaling>
        <c:delete val="1"/>
        <c:axPos val="l"/>
        <c:numFmt formatCode="#,##0" sourceLinked="1"/>
        <c:majorTickMark val="out"/>
        <c:minorTickMark val="none"/>
        <c:tickLblPos val="nextTo"/>
        <c:crossAx val="302939136"/>
        <c:crosses val="autoZero"/>
        <c:crossBetween val="between"/>
      </c:valAx>
      <c:spPr>
        <a:noFill/>
        <a:ln w="25400">
          <a:noFill/>
        </a:ln>
        <a:scene3d>
          <a:camera prst="orthographicFront"/>
          <a:lightRig rig="threePt" dir="t"/>
        </a:scene3d>
        <a:sp3d>
          <a:bevelB h="6350"/>
        </a:sp3d>
      </c:spPr>
    </c:plotArea>
    <c:plotVisOnly val="1"/>
    <c:dispBlanksAs val="gap"/>
    <c:showDLblsOverMax val="0"/>
  </c:chart>
  <c:spPr>
    <a:ln>
      <a:noFill/>
    </a:ln>
    <a:scene3d>
      <a:camera prst="orthographicFront"/>
      <a:lightRig rig="threePt" dir="t"/>
    </a:scene3d>
    <a:sp3d>
      <a:bevelT w="6350"/>
    </a:sp3d>
  </c:spPr>
  <c:txPr>
    <a:bodyPr/>
    <a:lstStyle/>
    <a:p>
      <a:pPr>
        <a:defRPr sz="1800"/>
      </a:pPr>
      <a:endParaRPr lang="ru-RU"/>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0602699625470399"/>
          <c:y val="6.2912552710987418E-2"/>
          <c:w val="0.86365608892076851"/>
          <c:h val="0.77564277040445628"/>
        </c:manualLayout>
      </c:layout>
      <c:bar3DChart>
        <c:barDir val="col"/>
        <c:grouping val="clustered"/>
        <c:varyColors val="0"/>
        <c:ser>
          <c:idx val="0"/>
          <c:order val="0"/>
          <c:tx>
            <c:strRef>
              <c:f>Лист1!$B$1</c:f>
              <c:strCache>
                <c:ptCount val="1"/>
                <c:pt idx="0">
                  <c:v>год</c:v>
                </c:pt>
              </c:strCache>
            </c:strRef>
          </c:tx>
          <c:invertIfNegative val="0"/>
          <c:cat>
            <c:strRef>
              <c:f>Лист1!$A$2:$A$7</c:f>
              <c:strCache>
                <c:ptCount val="6"/>
                <c:pt idx="0">
                  <c:v>Реконструкция курортной зоны и благоустройство</c:v>
                </c:pt>
                <c:pt idx="1">
                  <c:v>Дорожная сеть </c:v>
                </c:pt>
                <c:pt idx="2">
                  <c:v>Строительство д/с на 220 мест ст.Константиновская</c:v>
                </c:pt>
                <c:pt idx="3">
                  <c:v>Реконструкция с элементами реставрации гимназии №11</c:v>
                </c:pt>
                <c:pt idx="4">
                  <c:v>Реконструция ДЮСШОР №2</c:v>
                </c:pt>
                <c:pt idx="5">
                  <c:v>Переселение из аварийного жилищного фонда</c:v>
                </c:pt>
              </c:strCache>
            </c:strRef>
          </c:cat>
          <c:val>
            <c:numRef>
              <c:f>Лист1!$B$2:$B$7</c:f>
            </c:numRef>
          </c:val>
        </c:ser>
        <c:ser>
          <c:idx val="1"/>
          <c:order val="1"/>
          <c:tx>
            <c:strRef>
              <c:f>Лист1!$C$1</c:f>
              <c:strCache>
                <c:ptCount val="1"/>
                <c:pt idx="0">
                  <c:v>Федеральный бюджет и Фонд содействия реформирования ЖКХ</c:v>
                </c:pt>
              </c:strCache>
            </c:strRef>
          </c:tx>
          <c:invertIfNegative val="0"/>
          <c:dLbls>
            <c:dLbl>
              <c:idx val="1"/>
              <c:layout/>
              <c:tx>
                <c:rich>
                  <a:bodyPr/>
                  <a:lstStyle/>
                  <a:p>
                    <a:r>
                      <a:rPr lang="ru-RU" dirty="0" smtClean="0"/>
                      <a:t>364,1</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Реконструкция курортной зоны и благоустройство</c:v>
                </c:pt>
                <c:pt idx="1">
                  <c:v>Дорожная сеть </c:v>
                </c:pt>
                <c:pt idx="2">
                  <c:v>Строительство д/с на 220 мест ст.Константиновская</c:v>
                </c:pt>
                <c:pt idx="3">
                  <c:v>Реконструкция с элементами реставрации гимназии №11</c:v>
                </c:pt>
                <c:pt idx="4">
                  <c:v>Реконструция ДЮСШОР №2</c:v>
                </c:pt>
                <c:pt idx="5">
                  <c:v>Переселение из аварийного жилищного фонда</c:v>
                </c:pt>
              </c:strCache>
            </c:strRef>
          </c:cat>
          <c:val>
            <c:numRef>
              <c:f>Лист1!$C$2:$C$7</c:f>
              <c:numCache>
                <c:formatCode>General</c:formatCode>
                <c:ptCount val="6"/>
              </c:numCache>
            </c:numRef>
          </c:val>
        </c:ser>
        <c:ser>
          <c:idx val="2"/>
          <c:order val="2"/>
          <c:tx>
            <c:strRef>
              <c:f>Лист1!$D$1</c:f>
              <c:strCache>
                <c:ptCount val="1"/>
                <c:pt idx="0">
                  <c:v>Краевой бюджет</c:v>
                </c:pt>
              </c:strCache>
            </c:strRef>
          </c:tx>
          <c:spPr>
            <a:solidFill>
              <a:schemeClr val="accent3">
                <a:lumMod val="60000"/>
                <a:lumOff val="40000"/>
              </a:schemeClr>
            </a:solidFill>
            <a:ln>
              <a:solidFill>
                <a:schemeClr val="tx1"/>
              </a:solidFill>
            </a:ln>
          </c:spPr>
          <c:invertIfNegative val="0"/>
          <c:dLbls>
            <c:dLbl>
              <c:idx val="0"/>
              <c:layout>
                <c:manualLayout>
                  <c:x val="2.2454164395880241E-17"/>
                  <c:y val="-2.3515900197223411E-2"/>
                </c:manualLayout>
              </c:layout>
              <c:tx>
                <c:rich>
                  <a:bodyPr/>
                  <a:lstStyle/>
                  <a:p>
                    <a:r>
                      <a:rPr lang="ru-RU" sz="1800" b="1" i="0" u="none" strike="noStrike" kern="1200" baseline="0" dirty="0" smtClean="0">
                        <a:solidFill>
                          <a:prstClr val="black"/>
                        </a:solidFill>
                        <a:latin typeface="+mn-lt"/>
                        <a:ea typeface="+mn-ea"/>
                        <a:cs typeface="+mn-cs"/>
                      </a:rPr>
                      <a:t>16,4</a:t>
                    </a:r>
                    <a:endParaRPr lang="en-US" sz="2200" b="1" dirty="0"/>
                  </a:p>
                </c:rich>
              </c:tx>
              <c:showLegendKey val="0"/>
              <c:showVal val="1"/>
              <c:showCatName val="0"/>
              <c:showSerName val="0"/>
              <c:showPercent val="0"/>
              <c:showBubbleSize val="0"/>
            </c:dLbl>
            <c:dLbl>
              <c:idx val="1"/>
              <c:layout>
                <c:manualLayout>
                  <c:x val="1.9596588033428355E-2"/>
                  <c:y val="-2.6455387721876389E-2"/>
                </c:manualLayout>
              </c:layout>
              <c:tx>
                <c:rich>
                  <a:bodyPr/>
                  <a:lstStyle/>
                  <a:p>
                    <a:r>
                      <a:rPr lang="ru-RU" sz="1800" b="1" i="0" u="none" strike="noStrike" kern="1200" baseline="0" dirty="0" smtClean="0">
                        <a:solidFill>
                          <a:prstClr val="black"/>
                        </a:solidFill>
                        <a:latin typeface="+mn-lt"/>
                        <a:ea typeface="+mn-ea"/>
                        <a:cs typeface="+mn-cs"/>
                      </a:rPr>
                      <a:t>4,6</a:t>
                    </a:r>
                    <a:endParaRPr lang="en-US" dirty="0"/>
                  </a:p>
                </c:rich>
              </c:tx>
              <c:showLegendKey val="0"/>
              <c:showVal val="1"/>
              <c:showCatName val="0"/>
              <c:showSerName val="0"/>
              <c:showPercent val="0"/>
              <c:showBubbleSize val="0"/>
            </c:dLbl>
            <c:dLbl>
              <c:idx val="2"/>
              <c:layout>
                <c:manualLayout>
                  <c:x val="8.3353007073288226E-3"/>
                  <c:y val="-2.3285370309463278E-2"/>
                </c:manualLayout>
              </c:layout>
              <c:tx>
                <c:rich>
                  <a:bodyPr/>
                  <a:lstStyle/>
                  <a:p>
                    <a:r>
                      <a:rPr lang="ru-RU" sz="1800" b="1" i="0" u="none" strike="noStrike" kern="1200" baseline="0" dirty="0" smtClean="0">
                        <a:solidFill>
                          <a:prstClr val="black"/>
                        </a:solidFill>
                        <a:latin typeface="+mn-lt"/>
                        <a:ea typeface="+mn-ea"/>
                        <a:cs typeface="+mn-cs"/>
                      </a:rPr>
                      <a:t>69,3</a:t>
                    </a:r>
                    <a:endParaRPr lang="en-US" b="1" dirty="0"/>
                  </a:p>
                </c:rich>
              </c:tx>
              <c:showLegendKey val="0"/>
              <c:showVal val="1"/>
              <c:showCatName val="0"/>
              <c:showSerName val="0"/>
              <c:showPercent val="0"/>
              <c:showBubbleSize val="0"/>
            </c:dLbl>
            <c:dLbl>
              <c:idx val="3"/>
              <c:layout>
                <c:manualLayout>
                  <c:x val="9.7982940167141968E-3"/>
                  <c:y val="-2.9394875246529287E-2"/>
                </c:manualLayout>
              </c:layout>
              <c:tx>
                <c:rich>
                  <a:bodyPr/>
                  <a:lstStyle/>
                  <a:p>
                    <a:r>
                      <a:rPr lang="ru-RU" sz="1800" dirty="0" smtClean="0"/>
                      <a:t>99</a:t>
                    </a:r>
                    <a:r>
                      <a:rPr lang="en-US" sz="1800" dirty="0" smtClean="0"/>
                      <a:t>,</a:t>
                    </a:r>
                    <a:r>
                      <a:rPr lang="ru-RU" sz="1800" dirty="0" smtClean="0"/>
                      <a:t>5</a:t>
                    </a:r>
                    <a:endParaRPr lang="en-US" dirty="0"/>
                  </a:p>
                </c:rich>
              </c:tx>
              <c:showLegendKey val="0"/>
              <c:showVal val="1"/>
              <c:showCatName val="0"/>
              <c:showSerName val="0"/>
              <c:showPercent val="0"/>
              <c:showBubbleSize val="0"/>
            </c:dLbl>
            <c:dLbl>
              <c:idx val="4"/>
              <c:layout>
                <c:manualLayout>
                  <c:x val="1.3472654272982026E-2"/>
                  <c:y val="-3.5273850295835116E-2"/>
                </c:manualLayout>
              </c:layout>
              <c:tx>
                <c:rich>
                  <a:bodyPr/>
                  <a:lstStyle/>
                  <a:p>
                    <a:r>
                      <a:rPr lang="ru-RU" sz="1800" b="1" i="0" u="none" strike="noStrike" kern="1200" baseline="0" dirty="0" smtClean="0">
                        <a:solidFill>
                          <a:prstClr val="black"/>
                        </a:solidFill>
                        <a:latin typeface="+mn-lt"/>
                        <a:ea typeface="+mn-ea"/>
                        <a:cs typeface="+mn-cs"/>
                      </a:rPr>
                      <a:t>52,1</a:t>
                    </a:r>
                    <a:endParaRPr lang="en-US" dirty="0"/>
                  </a:p>
                </c:rich>
              </c:tx>
              <c:showLegendKey val="0"/>
              <c:showVal val="1"/>
              <c:showCatName val="0"/>
              <c:showSerName val="0"/>
              <c:showPercent val="0"/>
              <c:showBubbleSize val="0"/>
            </c:dLbl>
            <c:txPr>
              <a:bodyPr/>
              <a:lstStyle/>
              <a:p>
                <a:pPr algn="ctr">
                  <a:defRPr lang="ru-RU" sz="18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dLbls>
          <c:cat>
            <c:strRef>
              <c:f>Лист1!$A$2:$A$7</c:f>
              <c:strCache>
                <c:ptCount val="6"/>
                <c:pt idx="0">
                  <c:v>Реконструкция курортной зоны и благоустройство</c:v>
                </c:pt>
                <c:pt idx="1">
                  <c:v>Дорожная сеть </c:v>
                </c:pt>
                <c:pt idx="2">
                  <c:v>Строительство д/с на 220 мест ст.Константиновская</c:v>
                </c:pt>
                <c:pt idx="3">
                  <c:v>Реконструкция с элементами реставрации гимназии №11</c:v>
                </c:pt>
                <c:pt idx="4">
                  <c:v>Реконструция ДЮСШОР №2</c:v>
                </c:pt>
                <c:pt idx="5">
                  <c:v>Переселение из аварийного жилищного фонда</c:v>
                </c:pt>
              </c:strCache>
            </c:strRef>
          </c:cat>
          <c:val>
            <c:numRef>
              <c:f>Лист1!$D$2:$D$7</c:f>
              <c:numCache>
                <c:formatCode>#,##0.00</c:formatCode>
                <c:ptCount val="6"/>
                <c:pt idx="0">
                  <c:v>16.399999999999999</c:v>
                </c:pt>
                <c:pt idx="1">
                  <c:v>4.5999999999999996</c:v>
                </c:pt>
                <c:pt idx="2">
                  <c:v>69.290000000000006</c:v>
                </c:pt>
                <c:pt idx="3">
                  <c:v>99.48</c:v>
                </c:pt>
                <c:pt idx="4">
                  <c:v>52.14</c:v>
                </c:pt>
              </c:numCache>
            </c:numRef>
          </c:val>
        </c:ser>
        <c:ser>
          <c:idx val="3"/>
          <c:order val="3"/>
          <c:tx>
            <c:strRef>
              <c:f>Лист1!$E$1</c:f>
              <c:strCache>
                <c:ptCount val="1"/>
                <c:pt idx="0">
                  <c:v>Местный бюджет</c:v>
                </c:pt>
              </c:strCache>
            </c:strRef>
          </c:tx>
          <c:spPr>
            <a:solidFill>
              <a:schemeClr val="accent3">
                <a:lumMod val="75000"/>
              </a:schemeClr>
            </a:solidFill>
            <a:ln>
              <a:solidFill>
                <a:schemeClr val="tx1"/>
              </a:solidFill>
            </a:ln>
          </c:spPr>
          <c:invertIfNegative val="0"/>
          <c:dLbls>
            <c:dLbl>
              <c:idx val="0"/>
              <c:layout>
                <c:manualLayout>
                  <c:x val="5.370124338931693E-3"/>
                  <c:y val="0.11608912141075239"/>
                </c:manualLayout>
              </c:layout>
              <c:tx>
                <c:rich>
                  <a:bodyPr/>
                  <a:lstStyle/>
                  <a:p>
                    <a:r>
                      <a:rPr lang="ru-RU" sz="1800" b="1" dirty="0" smtClean="0"/>
                      <a:t>1,4</a:t>
                    </a:r>
                  </a:p>
                  <a:p>
                    <a:endParaRPr lang="ru-RU" sz="1800" b="1" dirty="0" smtClean="0"/>
                  </a:p>
                  <a:p>
                    <a:endParaRPr lang="en-US" dirty="0"/>
                  </a:p>
                </c:rich>
              </c:tx>
              <c:showLegendKey val="0"/>
              <c:showVal val="1"/>
              <c:showCatName val="0"/>
              <c:showSerName val="0"/>
              <c:showPercent val="0"/>
              <c:showBubbleSize val="0"/>
            </c:dLbl>
            <c:dLbl>
              <c:idx val="1"/>
              <c:layout>
                <c:manualLayout>
                  <c:x val="1.492360641703688E-2"/>
                  <c:y val="4.5448233024613434E-2"/>
                </c:manualLayout>
              </c:layout>
              <c:tx>
                <c:rich>
                  <a:bodyPr/>
                  <a:lstStyle/>
                  <a:p>
                    <a:r>
                      <a:rPr lang="ru-RU" sz="1800" b="1" dirty="0" smtClean="0"/>
                      <a:t>0,9</a:t>
                    </a:r>
                  </a:p>
                  <a:p>
                    <a:endParaRPr lang="en-US" dirty="0"/>
                  </a:p>
                </c:rich>
              </c:tx>
              <c:showLegendKey val="0"/>
              <c:showVal val="1"/>
              <c:showCatName val="0"/>
              <c:showSerName val="0"/>
              <c:showPercent val="0"/>
              <c:showBubbleSize val="0"/>
            </c:dLbl>
            <c:dLbl>
              <c:idx val="2"/>
              <c:layout>
                <c:manualLayout>
                  <c:x val="1.2875837254638095E-2"/>
                  <c:y val="2.0079587116583027E-2"/>
                </c:manualLayout>
              </c:layout>
              <c:tx>
                <c:rich>
                  <a:bodyPr/>
                  <a:lstStyle/>
                  <a:p>
                    <a:r>
                      <a:rPr lang="ru-RU" sz="1800" b="1" dirty="0" smtClean="0"/>
                      <a:t>5,3</a:t>
                    </a:r>
                  </a:p>
                  <a:p>
                    <a:endParaRPr lang="en-US" dirty="0"/>
                  </a:p>
                </c:rich>
              </c:tx>
              <c:showLegendKey val="0"/>
              <c:showVal val="1"/>
              <c:showCatName val="0"/>
              <c:showSerName val="0"/>
              <c:showPercent val="0"/>
              <c:showBubbleSize val="0"/>
            </c:dLbl>
            <c:dLbl>
              <c:idx val="3"/>
              <c:layout>
                <c:manualLayout>
                  <c:x val="1.790508648515058E-2"/>
                  <c:y val="4.5224773005019654E-2"/>
                </c:manualLayout>
              </c:layout>
              <c:tx>
                <c:rich>
                  <a:bodyPr/>
                  <a:lstStyle/>
                  <a:p>
                    <a:r>
                      <a:rPr lang="ru-RU" sz="1800" b="1" dirty="0" smtClean="0"/>
                      <a:t>1,0</a:t>
                    </a:r>
                  </a:p>
                  <a:p>
                    <a:endParaRPr lang="en-US" dirty="0"/>
                  </a:p>
                </c:rich>
              </c:tx>
              <c:showLegendKey val="0"/>
              <c:showVal val="1"/>
              <c:showCatName val="0"/>
              <c:showSerName val="0"/>
              <c:showPercent val="0"/>
              <c:showBubbleSize val="0"/>
            </c:dLbl>
            <c:dLbl>
              <c:idx val="4"/>
              <c:layout>
                <c:manualLayout>
                  <c:x val="2.0489627180305871E-2"/>
                  <c:y val="0.18839447132136852"/>
                </c:manualLayout>
              </c:layout>
              <c:tx>
                <c:rich>
                  <a:bodyPr/>
                  <a:lstStyle/>
                  <a:p>
                    <a:r>
                      <a:rPr lang="ru-RU" sz="1800" b="1" dirty="0" smtClean="0"/>
                      <a:t>1,7</a:t>
                    </a:r>
                  </a:p>
                  <a:p>
                    <a:endParaRPr lang="ru-RU" sz="1800" b="1" dirty="0" smtClean="0"/>
                  </a:p>
                  <a:p>
                    <a:endParaRPr lang="ru-RU" sz="1800" b="1" dirty="0" smtClean="0"/>
                  </a:p>
                  <a:p>
                    <a:endParaRPr lang="en-US" dirty="0"/>
                  </a:p>
                </c:rich>
              </c:tx>
              <c:showLegendKey val="0"/>
              <c:showVal val="1"/>
              <c:showCatName val="0"/>
              <c:showSerName val="0"/>
              <c:showPercent val="0"/>
              <c:showBubbleSize val="0"/>
            </c:dLbl>
            <c:dLbl>
              <c:idx val="5"/>
              <c:layout>
                <c:manualLayout>
                  <c:x val="1.8078535303568843E-2"/>
                  <c:y val="3.8480572865641195E-2"/>
                </c:manualLayout>
              </c:layout>
              <c:tx>
                <c:rich>
                  <a:bodyPr/>
                  <a:lstStyle/>
                  <a:p>
                    <a:r>
                      <a:rPr lang="en-US" sz="1800" dirty="0" smtClean="0"/>
                      <a:t>5,8</a:t>
                    </a:r>
                    <a:endParaRPr lang="ru-RU" sz="1800" dirty="0" smtClean="0"/>
                  </a:p>
                  <a:p>
                    <a:endParaRPr lang="en-US" dirty="0"/>
                  </a:p>
                </c:rich>
              </c:tx>
              <c:showLegendKey val="0"/>
              <c:showVal val="1"/>
              <c:showCatName val="0"/>
              <c:showSerName val="0"/>
              <c:showPercent val="0"/>
              <c:showBubbleSize val="0"/>
            </c:dLbl>
            <c:txPr>
              <a:bodyPr/>
              <a:lstStyle/>
              <a:p>
                <a:pPr>
                  <a:defRPr sz="1800" b="1"/>
                </a:pPr>
                <a:endParaRPr lang="ru-RU"/>
              </a:p>
            </c:txPr>
            <c:showLegendKey val="0"/>
            <c:showVal val="1"/>
            <c:showCatName val="0"/>
            <c:showSerName val="0"/>
            <c:showPercent val="0"/>
            <c:showBubbleSize val="0"/>
            <c:showLeaderLines val="0"/>
          </c:dLbls>
          <c:cat>
            <c:strRef>
              <c:f>Лист1!$A$2:$A$7</c:f>
              <c:strCache>
                <c:ptCount val="6"/>
                <c:pt idx="0">
                  <c:v>Реконструкция курортной зоны и благоустройство</c:v>
                </c:pt>
                <c:pt idx="1">
                  <c:v>Дорожная сеть </c:v>
                </c:pt>
                <c:pt idx="2">
                  <c:v>Строительство д/с на 220 мест ст.Константиновская</c:v>
                </c:pt>
                <c:pt idx="3">
                  <c:v>Реконструкция с элементами реставрации гимназии №11</c:v>
                </c:pt>
                <c:pt idx="4">
                  <c:v>Реконструция ДЮСШОР №2</c:v>
                </c:pt>
                <c:pt idx="5">
                  <c:v>Переселение из аварийного жилищного фонда</c:v>
                </c:pt>
              </c:strCache>
            </c:strRef>
          </c:cat>
          <c:val>
            <c:numRef>
              <c:f>Лист1!$E$2:$E$7</c:f>
              <c:numCache>
                <c:formatCode>#,##0.00</c:formatCode>
                <c:ptCount val="6"/>
                <c:pt idx="0">
                  <c:v>1.4</c:v>
                </c:pt>
                <c:pt idx="1">
                  <c:v>0.9</c:v>
                </c:pt>
                <c:pt idx="2">
                  <c:v>5.33</c:v>
                </c:pt>
                <c:pt idx="3">
                  <c:v>1</c:v>
                </c:pt>
                <c:pt idx="4">
                  <c:v>1.6500000000000001</c:v>
                </c:pt>
                <c:pt idx="5">
                  <c:v>5.84</c:v>
                </c:pt>
              </c:numCache>
            </c:numRef>
          </c:val>
        </c:ser>
        <c:dLbls>
          <c:showLegendKey val="0"/>
          <c:showVal val="0"/>
          <c:showCatName val="0"/>
          <c:showSerName val="0"/>
          <c:showPercent val="0"/>
          <c:showBubbleSize val="0"/>
        </c:dLbls>
        <c:gapWidth val="30"/>
        <c:gapDepth val="62"/>
        <c:shape val="box"/>
        <c:axId val="126335616"/>
        <c:axId val="126337408"/>
        <c:axId val="0"/>
      </c:bar3DChart>
      <c:catAx>
        <c:axId val="126335616"/>
        <c:scaling>
          <c:orientation val="minMax"/>
        </c:scaling>
        <c:delete val="0"/>
        <c:axPos val="b"/>
        <c:numFmt formatCode="General" sourceLinked="1"/>
        <c:majorTickMark val="cross"/>
        <c:minorTickMark val="none"/>
        <c:tickLblPos val="nextTo"/>
        <c:txPr>
          <a:bodyPr rot="0" vert="horz"/>
          <a:lstStyle/>
          <a:p>
            <a:pPr>
              <a:defRPr sz="900" b="1" baseline="0">
                <a:latin typeface="Arial" panose="020B0604020202020204" pitchFamily="34" charset="0"/>
                <a:cs typeface="Arial" panose="020B0604020202020204" pitchFamily="34" charset="0"/>
              </a:defRPr>
            </a:pPr>
            <a:endParaRPr lang="ru-RU"/>
          </a:p>
        </c:txPr>
        <c:crossAx val="126337408"/>
        <c:crosses val="autoZero"/>
        <c:auto val="0"/>
        <c:lblAlgn val="ctr"/>
        <c:lblOffset val="100"/>
        <c:noMultiLvlLbl val="0"/>
      </c:catAx>
      <c:valAx>
        <c:axId val="126337408"/>
        <c:scaling>
          <c:orientation val="minMax"/>
        </c:scaling>
        <c:delete val="1"/>
        <c:axPos val="l"/>
        <c:numFmt formatCode="General" sourceLinked="1"/>
        <c:majorTickMark val="out"/>
        <c:minorTickMark val="none"/>
        <c:tickLblPos val="nextTo"/>
        <c:crossAx val="126335616"/>
        <c:crosses val="autoZero"/>
        <c:crossBetween val="between"/>
      </c:valAx>
    </c:plotArea>
    <c:legend>
      <c:legendPos val="r"/>
      <c:legendEntry>
        <c:idx val="0"/>
        <c:delete val="1"/>
      </c:legendEntry>
      <c:layout>
        <c:manualLayout>
          <c:xMode val="edge"/>
          <c:yMode val="edge"/>
          <c:x val="8.7063860810827226E-4"/>
          <c:y val="0.10487950833745745"/>
          <c:w val="0.31353567641808916"/>
          <c:h val="0.25245503024916427"/>
        </c:manualLayout>
      </c:layout>
      <c:overlay val="0"/>
      <c:txPr>
        <a:bodyPr/>
        <a:lstStyle/>
        <a:p>
          <a:pPr>
            <a:defRPr sz="18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3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краевой бюджет</c:v>
                </c:pt>
              </c:strCache>
            </c:strRef>
          </c:tx>
          <c:spPr>
            <a:solidFill>
              <a:schemeClr val="accent3">
                <a:lumMod val="60000"/>
                <a:lumOff val="40000"/>
              </a:schemeClr>
            </a:solidFill>
            <a:ln>
              <a:solidFill>
                <a:schemeClr val="tx1"/>
              </a:solidFill>
            </a:ln>
          </c:spPr>
          <c:invertIfNegative val="0"/>
          <c:cat>
            <c:strRef>
              <c:f>Лист1!$A$2</c:f>
              <c:strCache>
                <c:ptCount val="1"/>
                <c:pt idx="0">
                  <c:v>Категория 1</c:v>
                </c:pt>
              </c:strCache>
            </c:strRef>
          </c:cat>
          <c:val>
            <c:numRef>
              <c:f>Лист1!$B$2</c:f>
              <c:numCache>
                <c:formatCode>General</c:formatCode>
                <c:ptCount val="1"/>
                <c:pt idx="0">
                  <c:v>83724</c:v>
                </c:pt>
              </c:numCache>
            </c:numRef>
          </c:val>
        </c:ser>
        <c:ser>
          <c:idx val="1"/>
          <c:order val="1"/>
          <c:tx>
            <c:strRef>
              <c:f>Лист1!$C$1</c:f>
              <c:strCache>
                <c:ptCount val="1"/>
                <c:pt idx="0">
                  <c:v>местный бюджет</c:v>
                </c:pt>
              </c:strCache>
            </c:strRef>
          </c:tx>
          <c:spPr>
            <a:solidFill>
              <a:schemeClr val="accent2">
                <a:lumMod val="60000"/>
                <a:lumOff val="40000"/>
              </a:schemeClr>
            </a:solidFill>
            <a:ln>
              <a:solidFill>
                <a:schemeClr val="tx1"/>
              </a:solidFill>
            </a:ln>
          </c:spPr>
          <c:invertIfNegative val="0"/>
          <c:cat>
            <c:strRef>
              <c:f>Лист1!$A$2</c:f>
              <c:strCache>
                <c:ptCount val="1"/>
                <c:pt idx="0">
                  <c:v>Категория 1</c:v>
                </c:pt>
              </c:strCache>
            </c:strRef>
          </c:cat>
          <c:val>
            <c:numRef>
              <c:f>Лист1!$C$2</c:f>
              <c:numCache>
                <c:formatCode>General</c:formatCode>
                <c:ptCount val="1"/>
                <c:pt idx="0">
                  <c:v>4316</c:v>
                </c:pt>
              </c:numCache>
            </c:numRef>
          </c:val>
        </c:ser>
        <c:dLbls>
          <c:showLegendKey val="0"/>
          <c:showVal val="0"/>
          <c:showCatName val="0"/>
          <c:showSerName val="0"/>
          <c:showPercent val="0"/>
          <c:showBubbleSize val="0"/>
        </c:dLbls>
        <c:gapWidth val="150"/>
        <c:shape val="box"/>
        <c:axId val="140790400"/>
        <c:axId val="140805248"/>
        <c:axId val="0"/>
      </c:bar3DChart>
      <c:catAx>
        <c:axId val="140790400"/>
        <c:scaling>
          <c:orientation val="minMax"/>
        </c:scaling>
        <c:delete val="1"/>
        <c:axPos val="b"/>
        <c:majorTickMark val="out"/>
        <c:minorTickMark val="none"/>
        <c:tickLblPos val="nextTo"/>
        <c:crossAx val="140805248"/>
        <c:crosses val="autoZero"/>
        <c:auto val="1"/>
        <c:lblAlgn val="ctr"/>
        <c:lblOffset val="100"/>
        <c:noMultiLvlLbl val="0"/>
      </c:catAx>
      <c:valAx>
        <c:axId val="140805248"/>
        <c:scaling>
          <c:orientation val="minMax"/>
        </c:scaling>
        <c:delete val="1"/>
        <c:axPos val="l"/>
        <c:numFmt formatCode="General" sourceLinked="1"/>
        <c:majorTickMark val="out"/>
        <c:minorTickMark val="none"/>
        <c:tickLblPos val="nextTo"/>
        <c:crossAx val="14079040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3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краевой бюджет</c:v>
                </c:pt>
              </c:strCache>
            </c:strRef>
          </c:tx>
          <c:spPr>
            <a:solidFill>
              <a:schemeClr val="accent3">
                <a:lumMod val="60000"/>
                <a:lumOff val="40000"/>
              </a:schemeClr>
            </a:solidFill>
            <a:ln>
              <a:solidFill>
                <a:schemeClr val="tx1"/>
              </a:solidFill>
            </a:ln>
          </c:spPr>
          <c:invertIfNegative val="0"/>
          <c:cat>
            <c:strRef>
              <c:f>Лист1!$A$2</c:f>
              <c:strCache>
                <c:ptCount val="1"/>
                <c:pt idx="0">
                  <c:v>Категория 1</c:v>
                </c:pt>
              </c:strCache>
            </c:strRef>
          </c:cat>
          <c:val>
            <c:numRef>
              <c:f>Лист1!$B$2</c:f>
              <c:numCache>
                <c:formatCode>General</c:formatCode>
                <c:ptCount val="1"/>
                <c:pt idx="0">
                  <c:v>3985</c:v>
                </c:pt>
              </c:numCache>
            </c:numRef>
          </c:val>
        </c:ser>
        <c:ser>
          <c:idx val="1"/>
          <c:order val="1"/>
          <c:tx>
            <c:strRef>
              <c:f>Лист1!$C$1</c:f>
              <c:strCache>
                <c:ptCount val="1"/>
                <c:pt idx="0">
                  <c:v>местный бюджет</c:v>
                </c:pt>
              </c:strCache>
            </c:strRef>
          </c:tx>
          <c:spPr>
            <a:solidFill>
              <a:schemeClr val="accent2">
                <a:lumMod val="60000"/>
                <a:lumOff val="40000"/>
              </a:schemeClr>
            </a:solidFill>
            <a:ln>
              <a:solidFill>
                <a:schemeClr val="tx1"/>
              </a:solidFill>
            </a:ln>
          </c:spPr>
          <c:invertIfNegative val="0"/>
          <c:cat>
            <c:strRef>
              <c:f>Лист1!$A$2</c:f>
              <c:strCache>
                <c:ptCount val="1"/>
                <c:pt idx="0">
                  <c:v>Категория 1</c:v>
                </c:pt>
              </c:strCache>
            </c:strRef>
          </c:cat>
          <c:val>
            <c:numRef>
              <c:f>Лист1!$C$2</c:f>
              <c:numCache>
                <c:formatCode>General</c:formatCode>
                <c:ptCount val="1"/>
                <c:pt idx="0">
                  <c:v>2900</c:v>
                </c:pt>
              </c:numCache>
            </c:numRef>
          </c:val>
        </c:ser>
        <c:dLbls>
          <c:showLegendKey val="0"/>
          <c:showVal val="0"/>
          <c:showCatName val="0"/>
          <c:showSerName val="0"/>
          <c:showPercent val="0"/>
          <c:showBubbleSize val="0"/>
        </c:dLbls>
        <c:gapWidth val="150"/>
        <c:shape val="box"/>
        <c:axId val="150282240"/>
        <c:axId val="150283776"/>
        <c:axId val="0"/>
      </c:bar3DChart>
      <c:catAx>
        <c:axId val="150282240"/>
        <c:scaling>
          <c:orientation val="minMax"/>
        </c:scaling>
        <c:delete val="1"/>
        <c:axPos val="b"/>
        <c:majorTickMark val="out"/>
        <c:minorTickMark val="none"/>
        <c:tickLblPos val="nextTo"/>
        <c:crossAx val="150283776"/>
        <c:crosses val="autoZero"/>
        <c:auto val="1"/>
        <c:lblAlgn val="ctr"/>
        <c:lblOffset val="100"/>
        <c:noMultiLvlLbl val="0"/>
      </c:catAx>
      <c:valAx>
        <c:axId val="150283776"/>
        <c:scaling>
          <c:orientation val="minMax"/>
        </c:scaling>
        <c:delete val="1"/>
        <c:axPos val="l"/>
        <c:numFmt formatCode="General" sourceLinked="1"/>
        <c:majorTickMark val="out"/>
        <c:minorTickMark val="none"/>
        <c:tickLblPos val="nextTo"/>
        <c:crossAx val="1502822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3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краевой бюджет</c:v>
                </c:pt>
              </c:strCache>
            </c:strRef>
          </c:tx>
          <c:spPr>
            <a:solidFill>
              <a:schemeClr val="accent3">
                <a:lumMod val="60000"/>
                <a:lumOff val="40000"/>
              </a:schemeClr>
            </a:solidFill>
            <a:ln>
              <a:solidFill>
                <a:schemeClr val="tx1"/>
              </a:solidFill>
            </a:ln>
          </c:spPr>
          <c:invertIfNegative val="0"/>
          <c:cat>
            <c:strRef>
              <c:f>Лист1!$A$2</c:f>
              <c:strCache>
                <c:ptCount val="1"/>
                <c:pt idx="0">
                  <c:v>Категория 1</c:v>
                </c:pt>
              </c:strCache>
            </c:strRef>
          </c:cat>
          <c:val>
            <c:numRef>
              <c:f>Лист1!$B$2</c:f>
              <c:numCache>
                <c:formatCode>General</c:formatCode>
                <c:ptCount val="1"/>
                <c:pt idx="0">
                  <c:v>24911</c:v>
                </c:pt>
              </c:numCache>
            </c:numRef>
          </c:val>
        </c:ser>
        <c:ser>
          <c:idx val="1"/>
          <c:order val="1"/>
          <c:tx>
            <c:strRef>
              <c:f>Лист1!$C$1</c:f>
              <c:strCache>
                <c:ptCount val="1"/>
                <c:pt idx="0">
                  <c:v>местный бюджет</c:v>
                </c:pt>
              </c:strCache>
            </c:strRef>
          </c:tx>
          <c:spPr>
            <a:solidFill>
              <a:schemeClr val="accent2">
                <a:lumMod val="60000"/>
                <a:lumOff val="40000"/>
              </a:schemeClr>
            </a:solidFill>
            <a:ln>
              <a:solidFill>
                <a:schemeClr val="tx1"/>
              </a:solidFill>
            </a:ln>
          </c:spPr>
          <c:invertIfNegative val="0"/>
          <c:cat>
            <c:strRef>
              <c:f>Лист1!$A$2</c:f>
              <c:strCache>
                <c:ptCount val="1"/>
                <c:pt idx="0">
                  <c:v>Категория 1</c:v>
                </c:pt>
              </c:strCache>
            </c:strRef>
          </c:cat>
          <c:val>
            <c:numRef>
              <c:f>Лист1!$C$2</c:f>
              <c:numCache>
                <c:formatCode>General</c:formatCode>
                <c:ptCount val="1"/>
                <c:pt idx="0">
                  <c:v>1500</c:v>
                </c:pt>
              </c:numCache>
            </c:numRef>
          </c:val>
        </c:ser>
        <c:dLbls>
          <c:showLegendKey val="0"/>
          <c:showVal val="0"/>
          <c:showCatName val="0"/>
          <c:showSerName val="0"/>
          <c:showPercent val="0"/>
          <c:showBubbleSize val="0"/>
        </c:dLbls>
        <c:gapWidth val="150"/>
        <c:shape val="box"/>
        <c:axId val="150293120"/>
        <c:axId val="150335872"/>
        <c:axId val="0"/>
      </c:bar3DChart>
      <c:catAx>
        <c:axId val="150293120"/>
        <c:scaling>
          <c:orientation val="minMax"/>
        </c:scaling>
        <c:delete val="1"/>
        <c:axPos val="b"/>
        <c:majorTickMark val="out"/>
        <c:minorTickMark val="none"/>
        <c:tickLblPos val="nextTo"/>
        <c:crossAx val="150335872"/>
        <c:crosses val="autoZero"/>
        <c:auto val="1"/>
        <c:lblAlgn val="ctr"/>
        <c:lblOffset val="100"/>
        <c:noMultiLvlLbl val="0"/>
      </c:catAx>
      <c:valAx>
        <c:axId val="150335872"/>
        <c:scaling>
          <c:orientation val="minMax"/>
        </c:scaling>
        <c:delete val="1"/>
        <c:axPos val="l"/>
        <c:numFmt formatCode="General" sourceLinked="1"/>
        <c:majorTickMark val="out"/>
        <c:minorTickMark val="none"/>
        <c:tickLblPos val="nextTo"/>
        <c:crossAx val="1502931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pieChart>
        <c:varyColors val="1"/>
        <c:ser>
          <c:idx val="0"/>
          <c:order val="0"/>
          <c:tx>
            <c:strRef>
              <c:f>Лист1!$B$1</c:f>
              <c:strCache>
                <c:ptCount val="1"/>
                <c:pt idx="0">
                  <c:v>Средства краевого бюджета
</c:v>
                </c:pt>
              </c:strCache>
            </c:strRef>
          </c:tx>
          <c:explosion val="5"/>
          <c:dPt>
            <c:idx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C560-477B-A070-CA814C01176F}"/>
              </c:ext>
            </c:extLst>
          </c:dPt>
          <c:dPt>
            <c:idx val="1"/>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C560-477B-A070-CA814C01176F}"/>
              </c:ext>
            </c:extLst>
          </c:dPt>
          <c:dPt>
            <c:idx val="2"/>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5-C560-477B-A070-CA814C01176F}"/>
              </c:ext>
            </c:extLst>
          </c:dPt>
          <c:dLbls>
            <c:dLbl>
              <c:idx val="0"/>
              <c:layout/>
              <c:tx>
                <c:rich>
                  <a:bodyPr/>
                  <a:lstStyle/>
                  <a:p>
                    <a:r>
                      <a:rPr lang="en-US" sz="1800" b="1" smtClean="0"/>
                      <a:t>1989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560-477B-A070-CA814C01176F}"/>
                </c:ext>
              </c:extLst>
            </c:dLbl>
            <c:dLbl>
              <c:idx val="1"/>
              <c:spPr>
                <a:noFill/>
                <a:ln>
                  <a:noFill/>
                </a:ln>
                <a:effectLst/>
              </c:spPr>
              <c:txPr>
                <a:bodyPr/>
                <a:lstStyle/>
                <a:p>
                  <a:pPr>
                    <a:defRPr sz="1800" b="1">
                      <a:solidFill>
                        <a:schemeClr val="bg1"/>
                      </a:solidFill>
                    </a:defRPr>
                  </a:pPr>
                  <a:endParaRPr lang="ru-RU"/>
                </a:p>
              </c:txPr>
              <c:showLegendKey val="0"/>
              <c:showVal val="1"/>
              <c:showCatName val="0"/>
              <c:showSerName val="0"/>
              <c:showPercent val="0"/>
              <c:showBubbleSize val="0"/>
            </c:dLbl>
            <c:dLbl>
              <c:idx val="2"/>
              <c:layout/>
              <c:tx>
                <c:rich>
                  <a:bodyPr/>
                  <a:lstStyle/>
                  <a:p>
                    <a:r>
                      <a:rPr lang="en-US" sz="1800" b="1" smtClean="0"/>
                      <a:t>1633</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560-477B-A070-CA814C01176F}"/>
                </c:ext>
              </c:extLst>
            </c:dLbl>
            <c:spPr>
              <a:noFill/>
              <a:ln>
                <a:noFill/>
              </a:ln>
              <a:effectLst/>
            </c:spPr>
            <c:txPr>
              <a:bodyPr/>
              <a:lstStyle/>
              <a:p>
                <a:pPr>
                  <a:defRPr sz="1800" b="1"/>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Средства краевого бюджета
</c:v>
                </c:pt>
                <c:pt idx="1">
                  <c:v>Другие источники</c:v>
                </c:pt>
                <c:pt idx="2">
                  <c:v>Средства местного бюджета</c:v>
                </c:pt>
              </c:strCache>
            </c:strRef>
          </c:cat>
          <c:val>
            <c:numRef>
              <c:f>Лист1!$B$2:$B$4</c:f>
              <c:numCache>
                <c:formatCode>General</c:formatCode>
                <c:ptCount val="3"/>
                <c:pt idx="0">
                  <c:v>1988.6</c:v>
                </c:pt>
                <c:pt idx="1">
                  <c:v>510</c:v>
                </c:pt>
                <c:pt idx="2">
                  <c:v>1632.7</c:v>
                </c:pt>
              </c:numCache>
            </c:numRef>
          </c:val>
          <c:extLst xmlns:c16r2="http://schemas.microsoft.com/office/drawing/2015/06/chart">
            <c:ext xmlns:c16="http://schemas.microsoft.com/office/drawing/2014/chart" uri="{C3380CC4-5D6E-409C-BE32-E72D297353CC}">
              <c16:uniqueId val="{00000006-C560-477B-A070-CA814C01176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74144700986915"/>
          <c:y val="0.21616241320096072"/>
          <c:w val="0.30594944997438828"/>
          <c:h val="0.76415305144485213"/>
        </c:manualLayout>
      </c:layout>
      <c:overlay val="0"/>
      <c:txPr>
        <a:bodyPr/>
        <a:lstStyle/>
        <a:p>
          <a:pPr>
            <a:defRPr sz="1400"/>
          </a:pPr>
          <a:endParaRPr lang="ru-RU"/>
        </a:p>
      </c:txPr>
    </c:legend>
    <c:plotVisOnly val="1"/>
    <c:dispBlanksAs val="zero"/>
    <c:showDLblsOverMax val="0"/>
  </c:chart>
  <c:spPr>
    <a:scene3d>
      <a:camera prst="orthographicFront"/>
      <a:lightRig rig="threePt" dir="t"/>
    </a:scene3d>
    <a:sp3d prstMaterial="matte">
      <a:bevelT w="127000" h="63500"/>
    </a:sp3d>
  </c:spPr>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pieChart>
        <c:varyColors val="1"/>
        <c:ser>
          <c:idx val="0"/>
          <c:order val="0"/>
          <c:tx>
            <c:strRef>
              <c:f>Лист1!$B$1</c:f>
              <c:strCache>
                <c:ptCount val="1"/>
                <c:pt idx="0">
                  <c:v>Средства краевого бюджета
</c:v>
                </c:pt>
              </c:strCache>
            </c:strRef>
          </c:tx>
          <c:explosion val="4"/>
          <c:dPt>
            <c:idx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EA4E-4F69-964B-362DB52BF151}"/>
              </c:ext>
            </c:extLst>
          </c:dPt>
          <c:dPt>
            <c:idx val="1"/>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EA4E-4F69-964B-362DB52BF151}"/>
              </c:ext>
            </c:extLst>
          </c:dPt>
          <c:dPt>
            <c:idx val="2"/>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5-EA4E-4F69-964B-362DB52BF151}"/>
              </c:ext>
            </c:extLst>
          </c:dPt>
          <c:dLbls>
            <c:dLbl>
              <c:idx val="0"/>
              <c:layout>
                <c:manualLayout>
                  <c:x val="-0.18764972891904519"/>
                  <c:y val="-0.14308856989100829"/>
                </c:manualLayout>
              </c:layout>
              <c:spPr/>
              <c:txPr>
                <a:bodyPr/>
                <a:lstStyle/>
                <a:p>
                  <a:pPr>
                    <a:defRPr sz="1800" b="1"/>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A4E-4F69-964B-362DB52BF151}"/>
                </c:ext>
              </c:extLst>
            </c:dLbl>
            <c:dLbl>
              <c:idx val="1"/>
              <c:spPr>
                <a:noFill/>
                <a:ln>
                  <a:noFill/>
                </a:ln>
                <a:effectLst/>
              </c:spPr>
              <c:txPr>
                <a:bodyPr/>
                <a:lstStyle/>
                <a:p>
                  <a:pPr>
                    <a:defRPr sz="1800" b="1">
                      <a:solidFill>
                        <a:schemeClr val="bg1"/>
                      </a:solidFill>
                    </a:defRPr>
                  </a:pPr>
                  <a:endParaRPr lang="ru-RU"/>
                </a:p>
              </c:txPr>
              <c:showLegendKey val="0"/>
              <c:showVal val="1"/>
              <c:showCatName val="0"/>
              <c:showSerName val="0"/>
              <c:showPercent val="0"/>
              <c:showBubbleSize val="0"/>
            </c:dLbl>
            <c:dLbl>
              <c:idx val="2"/>
              <c:layout>
                <c:manualLayout>
                  <c:x val="0.21481858993419328"/>
                  <c:y val="0.14299425544912497"/>
                </c:manualLayout>
              </c:layout>
              <c:tx>
                <c:rich>
                  <a:bodyPr/>
                  <a:lstStyle/>
                  <a:p>
                    <a:pPr>
                      <a:defRPr sz="1800" b="1"/>
                    </a:pPr>
                    <a:r>
                      <a:rPr lang="en-US" sz="1800" b="1" dirty="0" smtClean="0"/>
                      <a:t>2347</a:t>
                    </a:r>
                    <a:endParaRPr lang="en-US" dirty="0"/>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A4E-4F69-964B-362DB52BF151}"/>
                </c:ext>
              </c:extLst>
            </c:dLbl>
            <c:spPr>
              <a:noFill/>
              <a:ln>
                <a:noFill/>
              </a:ln>
              <a:effectLst/>
            </c:spPr>
            <c:txPr>
              <a:bodyPr/>
              <a:lstStyle/>
              <a:p>
                <a:pPr>
                  <a:defRPr sz="1800" b="1"/>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Средства краевого бюджета
</c:v>
                </c:pt>
                <c:pt idx="1">
                  <c:v>Другие источники</c:v>
                </c:pt>
                <c:pt idx="2">
                  <c:v>Средства местного бюджета</c:v>
                </c:pt>
              </c:strCache>
            </c:strRef>
          </c:cat>
          <c:val>
            <c:numRef>
              <c:f>Лист1!$B$2:$B$4</c:f>
              <c:numCache>
                <c:formatCode>General</c:formatCode>
                <c:ptCount val="3"/>
                <c:pt idx="0">
                  <c:v>3985</c:v>
                </c:pt>
                <c:pt idx="1">
                  <c:v>502</c:v>
                </c:pt>
                <c:pt idx="2">
                  <c:v>1901</c:v>
                </c:pt>
              </c:numCache>
            </c:numRef>
          </c:val>
          <c:extLst xmlns:c16r2="http://schemas.microsoft.com/office/drawing/2015/06/chart">
            <c:ext xmlns:c16="http://schemas.microsoft.com/office/drawing/2014/chart" uri="{C3380CC4-5D6E-409C-BE32-E72D297353CC}">
              <c16:uniqueId val="{00000006-EA4E-4F69-964B-362DB52BF151}"/>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scene3d>
      <a:camera prst="orthographicFront"/>
      <a:lightRig rig="threePt" dir="t"/>
    </a:scene3d>
    <a:sp3d prstMaterial="matte">
      <a:bevelT w="127000" h="63500"/>
    </a:sp3d>
  </c:spPr>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50040034415333E-2"/>
          <c:y val="0"/>
          <c:w val="0.82835379402288645"/>
          <c:h val="1"/>
        </c:manualLayout>
      </c:layout>
      <c:ofPieChart>
        <c:ofPieType val="bar"/>
        <c:varyColors val="1"/>
        <c:ser>
          <c:idx val="0"/>
          <c:order val="0"/>
          <c:spPr>
            <a:solidFill>
              <a:schemeClr val="bg1">
                <a:lumMod val="75000"/>
              </a:schemeClr>
            </a:solidFill>
          </c:spPr>
          <c:dPt>
            <c:idx val="0"/>
            <c:bubble3D val="0"/>
            <c:explosion val="19"/>
            <c:spPr>
              <a:solidFill>
                <a:schemeClr val="bg1">
                  <a:lumMod val="85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0F8B-43DA-930D-0F936408AF58}"/>
              </c:ext>
            </c:extLst>
          </c:dPt>
          <c:dPt>
            <c:idx val="1"/>
            <c:bubble3D val="0"/>
            <c:spPr>
              <a:solidFill>
                <a:schemeClr val="accent3">
                  <a:lumMod val="60000"/>
                  <a:lumOff val="40000"/>
                </a:schemeClr>
              </a:solidFill>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0F8B-43DA-930D-0F936408AF58}"/>
              </c:ext>
            </c:extLst>
          </c:dPt>
          <c:dPt>
            <c:idx val="2"/>
            <c:bubble3D val="0"/>
            <c:spPr>
              <a:solidFill>
                <a:schemeClr val="accent3">
                  <a:lumMod val="50000"/>
                </a:schemeClr>
              </a:solidFill>
              <a:effectLst>
                <a:glow rad="228600">
                  <a:schemeClr val="accent3">
                    <a:satMod val="175000"/>
                    <a:alpha val="40000"/>
                  </a:schemeClr>
                </a:glow>
              </a:effectLst>
            </c:spPr>
            <c:extLst xmlns:c16r2="http://schemas.microsoft.com/office/drawing/2015/06/chart">
              <c:ext xmlns:c16="http://schemas.microsoft.com/office/drawing/2014/chart" uri="{C3380CC4-5D6E-409C-BE32-E72D297353CC}">
                <c16:uniqueId val="{00000005-0F8B-43DA-930D-0F936408AF58}"/>
              </c:ext>
            </c:extLst>
          </c:dPt>
          <c:dLbls>
            <c:dLbl>
              <c:idx val="0"/>
              <c:layout>
                <c:manualLayout>
                  <c:x val="0.17795446847662899"/>
                  <c:y val="-5.73902501886024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F8B-43DA-930D-0F936408AF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8B-43DA-930D-0F936408AF58}"/>
                </c:ext>
              </c:extLst>
            </c:dLbl>
            <c:dLbl>
              <c:idx val="2"/>
              <c:layout>
                <c:manualLayout>
                  <c:x val="0.13305726673302301"/>
                  <c:y val="-0.1796727734202843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F8B-43DA-930D-0F936408AF58}"/>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Бюджет_2!$C$32:$C$33</c:f>
              <c:strCache>
                <c:ptCount val="2"/>
                <c:pt idx="0">
                  <c:v>Программные расходы</c:v>
                </c:pt>
                <c:pt idx="1">
                  <c:v>Непрограммные расходы </c:v>
                </c:pt>
              </c:strCache>
            </c:strRef>
          </c:cat>
          <c:val>
            <c:numRef>
              <c:f>Бюджет_2!$D$32:$D$33</c:f>
              <c:numCache>
                <c:formatCode>0.0%</c:formatCode>
                <c:ptCount val="2"/>
                <c:pt idx="0">
                  <c:v>0.99099999999999999</c:v>
                </c:pt>
                <c:pt idx="1">
                  <c:v>9.0000000000000028E-3</c:v>
                </c:pt>
              </c:numCache>
            </c:numRef>
          </c:val>
          <c:extLst xmlns:c16r2="http://schemas.microsoft.com/office/drawing/2015/06/chart">
            <c:ext xmlns:c16="http://schemas.microsoft.com/office/drawing/2014/chart" uri="{C3380CC4-5D6E-409C-BE32-E72D297353CC}">
              <c16:uniqueId val="{00000006-0F8B-43DA-930D-0F936408AF58}"/>
            </c:ext>
          </c:extLst>
        </c:ser>
        <c:dLbls>
          <c:showLegendKey val="0"/>
          <c:showVal val="0"/>
          <c:showCatName val="0"/>
          <c:showSerName val="0"/>
          <c:showPercent val="0"/>
          <c:showBubbleSize val="0"/>
          <c:showLeaderLines val="0"/>
        </c:dLbls>
        <c:gapWidth val="100"/>
        <c:secondPieSize val="75"/>
      </c:ofPieChart>
    </c:plotArea>
    <c:legend>
      <c:legendPos val="r"/>
      <c:layout>
        <c:manualLayout>
          <c:xMode val="edge"/>
          <c:yMode val="edge"/>
          <c:x val="0.369487157193153"/>
          <c:y val="5.8531054339119863E-2"/>
          <c:w val="0.56504973312302076"/>
          <c:h val="0.11693957332372655"/>
        </c:manualLayout>
      </c:layout>
      <c:overlay val="0"/>
      <c:spPr>
        <a:effectLst>
          <a:glow rad="63500">
            <a:schemeClr val="accent1">
              <a:satMod val="175000"/>
              <a:alpha val="40000"/>
            </a:schemeClr>
          </a:glow>
        </a:effectLst>
      </c:spPr>
      <c:txPr>
        <a:bodyPr/>
        <a:lstStyle/>
        <a:p>
          <a:pPr>
            <a:defRPr sz="900" b="1"/>
          </a:pPr>
          <a:endParaRPr lang="ru-RU"/>
        </a:p>
      </c:txPr>
    </c:legend>
    <c:plotVisOnly val="1"/>
    <c:dispBlanksAs val="zero"/>
    <c:showDLblsOverMax val="0"/>
  </c:chart>
  <c:txPr>
    <a:bodyPr/>
    <a:lstStyle/>
    <a:p>
      <a:pPr>
        <a:defRPr sz="900"/>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30"/>
      <c:rAngAx val="1"/>
    </c:view3D>
    <c:floor>
      <c:thickness val="0"/>
    </c:floor>
    <c:sideWall>
      <c:thickness val="0"/>
    </c:sideWall>
    <c:backWall>
      <c:thickness val="0"/>
    </c:backWall>
    <c:plotArea>
      <c:layout>
        <c:manualLayout>
          <c:layoutTarget val="inner"/>
          <c:xMode val="edge"/>
          <c:yMode val="edge"/>
          <c:x val="0.43485960251799238"/>
          <c:y val="0"/>
          <c:w val="0.48109473051381385"/>
          <c:h val="1"/>
        </c:manualLayout>
      </c:layout>
      <c:bar3DChart>
        <c:barDir val="bar"/>
        <c:grouping val="clustered"/>
        <c:varyColors val="0"/>
        <c:ser>
          <c:idx val="0"/>
          <c:order val="0"/>
          <c:tx>
            <c:strRef>
              <c:f>Лист1!$C$3</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Лист1!$C$4:$C$13</c:f>
            </c:numRef>
          </c:val>
          <c:shape val="box"/>
          <c:extLst xmlns:c16r2="http://schemas.microsoft.com/office/drawing/2015/06/chart">
            <c:ext xmlns:c16="http://schemas.microsoft.com/office/drawing/2014/chart" uri="{C3380CC4-5D6E-409C-BE32-E72D297353CC}">
              <c16:uniqueId val="{00000000-382D-4A41-AF41-D41518EECEF0}"/>
            </c:ext>
          </c:extLst>
        </c:ser>
        <c:ser>
          <c:idx val="1"/>
          <c:order val="1"/>
          <c:tx>
            <c:strRef>
              <c:f>Лист1!$D$3</c:f>
              <c:strCache>
                <c:ptCount val="1"/>
                <c:pt idx="0">
                  <c:v>2017 год</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Лист1!$D$4:$D$13</c:f>
            </c:numRef>
          </c:val>
          <c:shape val="box"/>
          <c:extLst xmlns:c16r2="http://schemas.microsoft.com/office/drawing/2015/06/chart">
            <c:ext xmlns:c16="http://schemas.microsoft.com/office/drawing/2014/chart" uri="{C3380CC4-5D6E-409C-BE32-E72D297353CC}">
              <c16:uniqueId val="{00000001-382D-4A41-AF41-D41518EECEF0}"/>
            </c:ext>
          </c:extLst>
        </c:ser>
        <c:ser>
          <c:idx val="2"/>
          <c:order val="2"/>
          <c:tx>
            <c:strRef>
              <c:f>Лист1!$E$3</c:f>
              <c:strCache>
                <c:ptCount val="1"/>
                <c:pt idx="0">
                  <c:v>2018 год</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Лист1!$E$4:$E$13</c:f>
            </c:numRef>
          </c:val>
          <c:shape val="box"/>
          <c:extLst xmlns:c16r2="http://schemas.microsoft.com/office/drawing/2015/06/chart">
            <c:ext xmlns:c16="http://schemas.microsoft.com/office/drawing/2014/chart" uri="{C3380CC4-5D6E-409C-BE32-E72D297353CC}">
              <c16:uniqueId val="{00000002-382D-4A41-AF41-D41518EECEF0}"/>
            </c:ext>
          </c:extLst>
        </c:ser>
        <c:ser>
          <c:idx val="3"/>
          <c:order val="3"/>
          <c:tx>
            <c:strRef>
              <c:f>Лист1!$F$3</c:f>
              <c:strCache>
                <c:ptCount val="1"/>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Лист1!$F$4:$F$13</c:f>
            </c:numRef>
          </c:val>
          <c:shape val="box"/>
          <c:extLst xmlns:c16r2="http://schemas.microsoft.com/office/drawing/2015/06/chart">
            <c:ext xmlns:c16="http://schemas.microsoft.com/office/drawing/2014/chart" uri="{C3380CC4-5D6E-409C-BE32-E72D297353CC}">
              <c16:uniqueId val="{00000003-382D-4A41-AF41-D41518EECEF0}"/>
            </c:ext>
          </c:extLst>
        </c:ser>
        <c:ser>
          <c:idx val="4"/>
          <c:order val="4"/>
          <c:tx>
            <c:strRef>
              <c:f>Лист1!$G$3</c:f>
              <c:strCache>
                <c:ptCount val="1"/>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Лист1!$G$4:$G$13</c:f>
            </c:numRef>
          </c:val>
          <c:shape val="box"/>
          <c:extLst xmlns:c16r2="http://schemas.microsoft.com/office/drawing/2015/06/chart">
            <c:ext xmlns:c16="http://schemas.microsoft.com/office/drawing/2014/chart" uri="{C3380CC4-5D6E-409C-BE32-E72D297353CC}">
              <c16:uniqueId val="{00000004-382D-4A41-AF41-D41518EECEF0}"/>
            </c:ext>
          </c:extLst>
        </c:ser>
        <c:ser>
          <c:idx val="5"/>
          <c:order val="5"/>
          <c:tx>
            <c:strRef>
              <c:f>Лист1!$H$3</c:f>
              <c:strCache>
                <c:ptCount val="1"/>
                <c:pt idx="0">
                  <c:v>2016  год - 3 973,9 млн.руб.</c:v>
                </c:pt>
              </c:strCache>
            </c:strRef>
          </c:tx>
          <c:spPr>
            <a:gradFill rotWithShape="1">
              <a:gsLst>
                <a:gs pos="0">
                  <a:schemeClr val="accent1">
                    <a:lumMod val="95000"/>
                  </a:schemeClr>
                </a:gs>
                <a:gs pos="100000">
                  <a:schemeClr val="accent1">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invertIfNegative val="0"/>
          <c:dLbls>
            <c:spPr>
              <a:noFill/>
              <a:ln>
                <a:noFill/>
              </a:ln>
              <a:effectLst/>
            </c:spPr>
            <c:txPr>
              <a:bodyPr/>
              <a:lstStyle/>
              <a:p>
                <a:pPr>
                  <a:defRPr sz="1050" b="1" cap="none" spc="0">
                    <a:ln w="1905"/>
                    <a:solidFill>
                      <a:srgbClr val="003300"/>
                    </a:solidFill>
                    <a:effectLst>
                      <a:glow rad="63500">
                        <a:schemeClr val="accent2">
                          <a:satMod val="175000"/>
                          <a:alpha val="40000"/>
                        </a:schemeClr>
                      </a:glow>
                      <a:innerShdw blurRad="69850" dist="43180" dir="5400000">
                        <a:srgbClr val="000000">
                          <a:alpha val="65000"/>
                        </a:srgbClr>
                      </a:inn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Лист1!$H$4:$H$14</c:f>
            </c:numRef>
          </c:val>
          <c:extLst xmlns:c16r2="http://schemas.microsoft.com/office/drawing/2015/06/chart">
            <c:ext xmlns:c16="http://schemas.microsoft.com/office/drawing/2014/chart" uri="{C3380CC4-5D6E-409C-BE32-E72D297353CC}">
              <c16:uniqueId val="{00000005-382D-4A41-AF41-D41518EECEF0}"/>
            </c:ext>
          </c:extLst>
        </c:ser>
        <c:ser>
          <c:idx val="6"/>
          <c:order val="6"/>
          <c:tx>
            <c:strRef>
              <c:f>Лист1!$I$3</c:f>
              <c:strCache>
                <c:ptCount val="1"/>
                <c:pt idx="0">
                  <c:v>План - 6 080,50 млн.руб.</c:v>
                </c:pt>
              </c:strCache>
            </c:strRef>
          </c:tx>
          <c:spPr>
            <a:solidFill>
              <a:schemeClr val="accent3">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invertIfNegative val="0"/>
          <c:dLbls>
            <c:dLbl>
              <c:idx val="0"/>
              <c:layout>
                <c:manualLayout>
                  <c:x val="1.0203182199223042E-2"/>
                  <c:y val="-2.02182166450368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82D-4A41-AF41-D41518EECEF0}"/>
                </c:ext>
              </c:extLst>
            </c:dLbl>
            <c:dLbl>
              <c:idx val="1"/>
              <c:layout>
                <c:manualLayout>
                  <c:x val="1.0203182199223042E-2"/>
                  <c:y val="-2.02182166450368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82D-4A41-AF41-D41518EECEF0}"/>
                </c:ext>
              </c:extLst>
            </c:dLbl>
            <c:dLbl>
              <c:idx val="2"/>
              <c:layout>
                <c:manualLayout>
                  <c:x val="2.9151949140637265E-3"/>
                  <c:y val="-6.06546499351107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82D-4A41-AF41-D41518EECEF0}"/>
                </c:ext>
              </c:extLst>
            </c:dLbl>
            <c:dLbl>
              <c:idx val="3"/>
              <c:layout>
                <c:manualLayout>
                  <c:x val="5.8303898281274495E-3"/>
                  <c:y val="-4.04364332900738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82D-4A41-AF41-D41518EECEF0}"/>
                </c:ext>
              </c:extLst>
            </c:dLbl>
            <c:dLbl>
              <c:idx val="4"/>
              <c:layout>
                <c:manualLayout>
                  <c:x val="1.1660779656254923E-2"/>
                  <c:y val="-8.087286658014695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82D-4A41-AF41-D41518EECEF0}"/>
                </c:ext>
              </c:extLst>
            </c:dLbl>
            <c:dLbl>
              <c:idx val="5"/>
              <c:layout>
                <c:manualLayout>
                  <c:x val="1.020318219922304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82D-4A41-AF41-D41518EECEF0}"/>
                </c:ext>
              </c:extLst>
            </c:dLbl>
            <c:dLbl>
              <c:idx val="6"/>
              <c:layout>
                <c:manualLayout>
                  <c:x val="5.8303898281274495E-3"/>
                  <c:y val="-4.04364332900738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82D-4A41-AF41-D41518EECEF0}"/>
                </c:ext>
              </c:extLst>
            </c:dLbl>
            <c:dLbl>
              <c:idx val="7"/>
              <c:layout>
                <c:manualLayout>
                  <c:x val="1.6338910371965841E-3"/>
                  <c:y val="-1.0095421793073949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82D-4A41-AF41-D41518EECEF0}"/>
                </c:ext>
              </c:extLst>
            </c:dLbl>
            <c:dLbl>
              <c:idx val="8"/>
              <c:layout>
                <c:manualLayout>
                  <c:x val="7.2879872851593199E-3"/>
                  <c:y val="-2.02182166450368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382D-4A41-AF41-D41518EECEF0}"/>
                </c:ext>
              </c:extLst>
            </c:dLbl>
            <c:dLbl>
              <c:idx val="9"/>
              <c:layout>
                <c:manualLayout>
                  <c:x val="8.74558474219117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82D-4A41-AF41-D41518EECEF0}"/>
                </c:ext>
              </c:extLst>
            </c:dLbl>
            <c:spPr>
              <a:noFill/>
              <a:ln>
                <a:noFill/>
              </a:ln>
              <a:effectLst/>
            </c:spPr>
            <c:txPr>
              <a:bodyPr/>
              <a:lstStyle/>
              <a:p>
                <a:pPr algn="ctr">
                  <a:defRPr lang="ru-RU" sz="900" b="1" i="0" u="none" strike="noStrike" kern="1200" baseline="0">
                    <a:solidFill>
                      <a:prstClr val="black"/>
                    </a:solidFill>
                    <a:effectLst/>
                    <a:latin typeface="+mj-lt"/>
                    <a:ea typeface="+mj-ea"/>
                    <a:cs typeface="+mj-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Лист1!$I$4:$I$18</c:f>
              <c:numCache>
                <c:formatCode>#,##0.00</c:formatCode>
                <c:ptCount val="15"/>
                <c:pt idx="0">
                  <c:v>1912.8899999999999</c:v>
                </c:pt>
                <c:pt idx="1">
                  <c:v>1535.49</c:v>
                </c:pt>
                <c:pt idx="2">
                  <c:v>722.58</c:v>
                </c:pt>
                <c:pt idx="3" formatCode="General">
                  <c:v>459.07</c:v>
                </c:pt>
                <c:pt idx="4">
                  <c:v>430.78</c:v>
                </c:pt>
                <c:pt idx="5">
                  <c:v>224.25</c:v>
                </c:pt>
                <c:pt idx="6" formatCode="General">
                  <c:v>199.76999999999998</c:v>
                </c:pt>
                <c:pt idx="7">
                  <c:v>149.63</c:v>
                </c:pt>
                <c:pt idx="8">
                  <c:v>98.19</c:v>
                </c:pt>
                <c:pt idx="9">
                  <c:v>86.61999999999999</c:v>
                </c:pt>
                <c:pt idx="10" formatCode="General">
                  <c:v>83.960000000000022</c:v>
                </c:pt>
                <c:pt idx="11" formatCode="General">
                  <c:v>53.24</c:v>
                </c:pt>
                <c:pt idx="12" formatCode="General">
                  <c:v>74.28</c:v>
                </c:pt>
                <c:pt idx="13">
                  <c:v>40.840000000000003</c:v>
                </c:pt>
                <c:pt idx="14">
                  <c:v>8.91</c:v>
                </c:pt>
              </c:numCache>
            </c:numRef>
          </c:val>
          <c:extLst xmlns:c16r2="http://schemas.microsoft.com/office/drawing/2015/06/chart">
            <c:ext xmlns:c16="http://schemas.microsoft.com/office/drawing/2014/chart" uri="{C3380CC4-5D6E-409C-BE32-E72D297353CC}">
              <c16:uniqueId val="{00000010-382D-4A41-AF41-D41518EECEF0}"/>
            </c:ext>
          </c:extLst>
        </c:ser>
        <c:ser>
          <c:idx val="7"/>
          <c:order val="7"/>
          <c:tx>
            <c:strRef>
              <c:f>Лист1!$J$3</c:f>
              <c:strCache>
                <c:ptCount val="1"/>
                <c:pt idx="0">
                  <c:v>Касса - 5 648,10 млн.руб.</c:v>
                </c:pt>
              </c:strCache>
            </c:strRef>
          </c:tx>
          <c:spPr>
            <a:solidFill>
              <a:schemeClr val="bg1">
                <a:lumMod val="8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shade val="30000"/>
                  <a:satMod val="120000"/>
                </a:schemeClr>
              </a:contourClr>
            </a:sp3d>
          </c:spPr>
          <c:invertIfNegative val="0"/>
          <c:dPt>
            <c:idx val="7"/>
            <c:invertIfNegative val="0"/>
            <c:bubble3D val="0"/>
            <c:spPr>
              <a:solidFill>
                <a:schemeClr val="bg1">
                  <a:lumMod val="85000"/>
                </a:schemeClr>
              </a:solidFill>
              <a:ln>
                <a:noFill/>
              </a:ln>
              <a:effectLst>
                <a:reflection blurRad="38100" stA="26000" endPos="23000" dist="25400" dir="5400000" sy="-100000" rotWithShape="0"/>
              </a:effectLst>
              <a:scene3d>
                <a:camera prst="orthographicFront"/>
                <a:lightRig rig="balanced" dir="tr"/>
              </a:scene3d>
              <a:sp3d prstMaterial="plastic">
                <a:bevelB w="165100" prst="coolSlant"/>
                <a:contourClr>
                  <a:srgbClr val="000000"/>
                </a:contourClr>
              </a:sp3d>
            </c:spPr>
            <c:extLst xmlns:c16r2="http://schemas.microsoft.com/office/drawing/2015/06/chart">
              <c:ext xmlns:c16="http://schemas.microsoft.com/office/drawing/2014/chart" uri="{C3380CC4-5D6E-409C-BE32-E72D297353CC}">
                <c16:uniqueId val="{00000012-382D-4A41-AF41-D41518EECEF0}"/>
              </c:ext>
            </c:extLst>
          </c:dPt>
          <c:dLbls>
            <c:dLbl>
              <c:idx val="0"/>
              <c:layout>
                <c:manualLayout>
                  <c:x val="7.2879872851592123E-3"/>
                  <c:y val="-1.01091083225184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82D-4A41-AF41-D41518EECEF0}"/>
                </c:ext>
              </c:extLst>
            </c:dLbl>
            <c:dLbl>
              <c:idx val="1"/>
              <c:layout>
                <c:manualLayout>
                  <c:x val="1.0203182199223042E-2"/>
                  <c:y val="-2.02182166450368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382D-4A41-AF41-D41518EECEF0}"/>
                </c:ext>
              </c:extLst>
            </c:dLbl>
            <c:dLbl>
              <c:idx val="2"/>
              <c:layout>
                <c:manualLayout>
                  <c:x val="5.8304453627016422E-3"/>
                  <c:y val="-4.245425720928447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82D-4A41-AF41-D41518EECEF0}"/>
                </c:ext>
              </c:extLst>
            </c:dLbl>
            <c:dLbl>
              <c:idx val="3"/>
              <c:layout>
                <c:manualLayout>
                  <c:x val="3.7711983046983595E-2"/>
                  <c:y val="-6.6090380854603943E-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382D-4A41-AF41-D41518EECEF0}"/>
                </c:ext>
              </c:extLst>
            </c:dLbl>
            <c:dLbl>
              <c:idx val="4"/>
              <c:layout>
                <c:manualLayout>
                  <c:x val="1.9732166650472463E-2"/>
                  <c:y val="-1.25432850165241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82D-4A41-AF41-D41518EECEF0}"/>
                </c:ext>
              </c:extLst>
            </c:dLbl>
            <c:dLbl>
              <c:idx val="5"/>
              <c:layout>
                <c:manualLayout>
                  <c:x val="1.6033572027350503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382D-4A41-AF41-D41518EECEF0}"/>
                </c:ext>
              </c:extLst>
            </c:dLbl>
            <c:dLbl>
              <c:idx val="6"/>
              <c:layout>
                <c:manualLayout>
                  <c:x val="1.311837711328676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82D-4A41-AF41-D41518EECEF0}"/>
                </c:ext>
              </c:extLst>
            </c:dLbl>
            <c:dLbl>
              <c:idx val="7"/>
              <c:layout>
                <c:manualLayout>
                  <c:x val="6.0772817357211302E-3"/>
                  <c:y val="-4.34637993885919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382D-4A41-AF41-D41518EECEF0}"/>
                </c:ext>
              </c:extLst>
            </c:dLbl>
            <c:dLbl>
              <c:idx val="8"/>
              <c:layout>
                <c:manualLayout>
                  <c:x val="1.4575974570318633E-2"/>
                  <c:y val="2.02182166450368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382D-4A41-AF41-D41518EECEF0}"/>
                </c:ext>
              </c:extLst>
            </c:dLbl>
            <c:dLbl>
              <c:idx val="9"/>
              <c:layout>
                <c:manualLayout>
                  <c:x val="1.6033572027350503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82D-4A41-AF41-D41518EECEF0}"/>
                </c:ext>
              </c:extLst>
            </c:dLbl>
            <c:dLbl>
              <c:idx val="12"/>
              <c:layout>
                <c:manualLayout>
                  <c:x val="4.7644718958058784E-3"/>
                  <c:y val="-2.12493123254043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382D-4A41-AF41-D41518EECEF0}"/>
                </c:ext>
              </c:extLst>
            </c:dLbl>
            <c:spPr>
              <a:noFill/>
              <a:ln>
                <a:noFill/>
              </a:ln>
              <a:effectLst/>
            </c:spPr>
            <c:txPr>
              <a:bodyPr/>
              <a:lstStyle/>
              <a:p>
                <a:pPr>
                  <a:defRPr lang="ru-RU" sz="900" b="0" kern="1200">
                    <a:solidFill>
                      <a:schemeClr val="tx2">
                        <a:lumMod val="75000"/>
                      </a:schemeClr>
                    </a:solidFill>
                    <a:effectLst/>
                    <a:latin typeface="+mj-lt"/>
                    <a:ea typeface="+mj-ea"/>
                    <a:cs typeface="+mj-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Лист1!$B$4:$B$18</c:f>
              <c:strCache>
                <c:ptCount val="15"/>
                <c:pt idx="0">
                  <c:v>Развитие образования</c:v>
                </c:pt>
                <c:pt idx="1">
                  <c:v>Социальная поддержка граждан</c:v>
                </c:pt>
                <c:pt idx="2">
                  <c:v>Сохранение и развитие культуры</c:v>
                </c:pt>
                <c:pt idx="3">
                  <c:v>Развитие транспортной системы</c:v>
                </c:pt>
                <c:pt idx="4">
                  <c:v>Развитие ЖКХ</c:v>
                </c:pt>
                <c:pt idx="5">
                  <c:v>Экология и охрана окружающей среды</c:v>
                </c:pt>
                <c:pt idx="6">
                  <c:v>Развитие информационного общества</c:v>
                </c:pt>
                <c:pt idx="7">
                  <c:v> Развитие физической культуры и спорта</c:v>
                </c:pt>
                <c:pt idx="8">
                  <c:v>Управление финансами</c:v>
                </c:pt>
                <c:pt idx="9">
                  <c:v>Управление имуществом</c:v>
                </c:pt>
                <c:pt idx="10">
                  <c:v>Формирование современной городской среды</c:v>
                </c:pt>
                <c:pt idx="11">
                  <c:v>Непрограммные расходы</c:v>
                </c:pt>
                <c:pt idx="12">
                  <c:v>Модернизация экономики</c:v>
                </c:pt>
                <c:pt idx="13">
                  <c:v>Безопасный Пятигорск</c:v>
                </c:pt>
                <c:pt idx="14">
                  <c:v>Молодежная политика</c:v>
                </c:pt>
              </c:strCache>
            </c:strRef>
          </c:cat>
          <c:val>
            <c:numRef>
              <c:f>Лист1!$J$4:$J$18</c:f>
              <c:numCache>
                <c:formatCode>#,##0.00</c:formatCode>
                <c:ptCount val="15"/>
                <c:pt idx="0">
                  <c:v>1829.96</c:v>
                </c:pt>
                <c:pt idx="1">
                  <c:v>1504.03</c:v>
                </c:pt>
                <c:pt idx="2">
                  <c:v>720.29000000000042</c:v>
                </c:pt>
                <c:pt idx="3" formatCode="General">
                  <c:v>313.7</c:v>
                </c:pt>
                <c:pt idx="4">
                  <c:v>301.5</c:v>
                </c:pt>
                <c:pt idx="5">
                  <c:v>221.23999999999998</c:v>
                </c:pt>
                <c:pt idx="6" formatCode="General">
                  <c:v>198.23</c:v>
                </c:pt>
                <c:pt idx="7">
                  <c:v>141.13</c:v>
                </c:pt>
                <c:pt idx="8">
                  <c:v>95.14</c:v>
                </c:pt>
                <c:pt idx="9">
                  <c:v>86.240000000000023</c:v>
                </c:pt>
                <c:pt idx="10" formatCode="General">
                  <c:v>83.960000000000022</c:v>
                </c:pt>
                <c:pt idx="11" formatCode="General">
                  <c:v>52.660000000000011</c:v>
                </c:pt>
                <c:pt idx="12" formatCode="General">
                  <c:v>50.620000000000012</c:v>
                </c:pt>
                <c:pt idx="13">
                  <c:v>40.58</c:v>
                </c:pt>
                <c:pt idx="14">
                  <c:v>8.82</c:v>
                </c:pt>
              </c:numCache>
            </c:numRef>
          </c:val>
          <c:extLst xmlns:c16r2="http://schemas.microsoft.com/office/drawing/2015/06/chart">
            <c:ext xmlns:c16="http://schemas.microsoft.com/office/drawing/2014/chart" uri="{C3380CC4-5D6E-409C-BE32-E72D297353CC}">
              <c16:uniqueId val="{0000001D-382D-4A41-AF41-D41518EECEF0}"/>
            </c:ext>
          </c:extLst>
        </c:ser>
        <c:dLbls>
          <c:showLegendKey val="0"/>
          <c:showVal val="1"/>
          <c:showCatName val="0"/>
          <c:showSerName val="0"/>
          <c:showPercent val="0"/>
          <c:showBubbleSize val="0"/>
        </c:dLbls>
        <c:gapWidth val="75"/>
        <c:shape val="cylinder"/>
        <c:axId val="157844992"/>
        <c:axId val="157846528"/>
        <c:axId val="0"/>
      </c:bar3DChart>
      <c:catAx>
        <c:axId val="157844992"/>
        <c:scaling>
          <c:orientation val="minMax"/>
        </c:scaling>
        <c:delete val="0"/>
        <c:axPos val="l"/>
        <c:numFmt formatCode="General" sourceLinked="0"/>
        <c:majorTickMark val="none"/>
        <c:minorTickMark val="none"/>
        <c:tickLblPos val="nextTo"/>
        <c:txPr>
          <a:bodyPr/>
          <a:lstStyle/>
          <a:p>
            <a:pPr algn="just">
              <a:defRPr sz="1000" b="1" u="none"/>
            </a:pPr>
            <a:endParaRPr lang="ru-RU"/>
          </a:p>
        </c:txPr>
        <c:crossAx val="157846528"/>
        <c:crosses val="autoZero"/>
        <c:auto val="1"/>
        <c:lblAlgn val="r"/>
        <c:lblOffset val="100"/>
        <c:noMultiLvlLbl val="0"/>
      </c:catAx>
      <c:valAx>
        <c:axId val="157846528"/>
        <c:scaling>
          <c:orientation val="minMax"/>
        </c:scaling>
        <c:delete val="1"/>
        <c:axPos val="b"/>
        <c:numFmt formatCode="#,##0.00" sourceLinked="1"/>
        <c:majorTickMark val="none"/>
        <c:minorTickMark val="none"/>
        <c:tickLblPos val="nextTo"/>
        <c:crossAx val="157844992"/>
        <c:crosses val="autoZero"/>
        <c:crossBetween val="between"/>
      </c:valAx>
    </c:plotArea>
    <c:legend>
      <c:legendPos val="b"/>
      <c:layout>
        <c:manualLayout>
          <c:xMode val="edge"/>
          <c:yMode val="edge"/>
          <c:x val="0"/>
          <c:y val="0.12138961097975064"/>
          <c:w val="0.2070374864878031"/>
          <c:h val="0.14302507235272091"/>
        </c:manualLayout>
      </c:layout>
      <c:overlay val="0"/>
      <c:spPr>
        <a:noFill/>
        <a:ln>
          <a:noFill/>
        </a:ln>
      </c:spPr>
      <c:txPr>
        <a:bodyPr/>
        <a:lstStyle/>
        <a:p>
          <a:pPr>
            <a:defRPr lang="ru-RU" sz="1100" b="1" kern="1200">
              <a:solidFill>
                <a:schemeClr val="tx1"/>
              </a:solidFill>
              <a:effectLst/>
              <a:latin typeface="+mj-lt"/>
              <a:ea typeface="+mj-ea"/>
              <a:cs typeface="+mj-cs"/>
            </a:defRPr>
          </a:pPr>
          <a:endParaRPr lang="ru-RU"/>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405551446309659"/>
          <c:y val="1.0309158135784942E-3"/>
        </c:manualLayout>
      </c:layout>
      <c:overlay val="0"/>
      <c:txPr>
        <a:bodyPr/>
        <a:lstStyle/>
        <a:p>
          <a:pPr>
            <a:defRPr sz="1100" i="1" u="sng">
              <a:solidFill>
                <a:schemeClr val="tx2">
                  <a:lumMod val="75000"/>
                </a:schemeClr>
              </a:solidFill>
            </a:defRPr>
          </a:pPr>
          <a:endParaRPr lang="ru-RU"/>
        </a:p>
      </c:txPr>
    </c:title>
    <c:autoTitleDeleted val="0"/>
    <c:view3D>
      <c:rotX val="50"/>
      <c:rotY val="30"/>
      <c:rAngAx val="1"/>
    </c:view3D>
    <c:floor>
      <c:thickness val="0"/>
    </c:floor>
    <c:sideWall>
      <c:thickness val="0"/>
    </c:sideWall>
    <c:backWall>
      <c:thickness val="0"/>
    </c:backWall>
    <c:plotArea>
      <c:layout>
        <c:manualLayout>
          <c:layoutTarget val="inner"/>
          <c:xMode val="edge"/>
          <c:yMode val="edge"/>
          <c:x val="0.43485960251799238"/>
          <c:y val="0"/>
          <c:w val="0.48109473051381385"/>
          <c:h val="1"/>
        </c:manualLayout>
      </c:layout>
      <c:bar3DChart>
        <c:barDir val="bar"/>
        <c:grouping val="clustered"/>
        <c:varyColors val="0"/>
        <c:ser>
          <c:idx val="0"/>
          <c:order val="0"/>
          <c:tx>
            <c:strRef>
              <c:f>Лист1!$C$3</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Лист1!$C$4:$C$13</c:f>
            </c:numRef>
          </c:val>
          <c:shape val="box"/>
          <c:extLst xmlns:c16r2="http://schemas.microsoft.com/office/drawing/2015/06/chart">
            <c:ext xmlns:c16="http://schemas.microsoft.com/office/drawing/2014/chart" uri="{C3380CC4-5D6E-409C-BE32-E72D297353CC}">
              <c16:uniqueId val="{00000000-2ACC-4573-A44D-302B9F9B1E73}"/>
            </c:ext>
          </c:extLst>
        </c:ser>
        <c:ser>
          <c:idx val="1"/>
          <c:order val="1"/>
          <c:tx>
            <c:strRef>
              <c:f>Лист1!$D$3</c:f>
              <c:strCache>
                <c:ptCount val="1"/>
                <c:pt idx="0">
                  <c:v>2017 год</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Лист1!$D$4:$D$13</c:f>
            </c:numRef>
          </c:val>
          <c:shape val="box"/>
          <c:extLst xmlns:c16r2="http://schemas.microsoft.com/office/drawing/2015/06/chart">
            <c:ext xmlns:c16="http://schemas.microsoft.com/office/drawing/2014/chart" uri="{C3380CC4-5D6E-409C-BE32-E72D297353CC}">
              <c16:uniqueId val="{00000001-2ACC-4573-A44D-302B9F9B1E73}"/>
            </c:ext>
          </c:extLst>
        </c:ser>
        <c:ser>
          <c:idx val="2"/>
          <c:order val="2"/>
          <c:tx>
            <c:strRef>
              <c:f>Лист1!$E$3</c:f>
              <c:strCache>
                <c:ptCount val="1"/>
                <c:pt idx="0">
                  <c:v>2018 год</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Лист1!$E$4:$E$13</c:f>
            </c:numRef>
          </c:val>
          <c:shape val="box"/>
          <c:extLst xmlns:c16r2="http://schemas.microsoft.com/office/drawing/2015/06/chart">
            <c:ext xmlns:c16="http://schemas.microsoft.com/office/drawing/2014/chart" uri="{C3380CC4-5D6E-409C-BE32-E72D297353CC}">
              <c16:uniqueId val="{00000002-2ACC-4573-A44D-302B9F9B1E73}"/>
            </c:ext>
          </c:extLst>
        </c:ser>
        <c:ser>
          <c:idx val="3"/>
          <c:order val="3"/>
          <c:tx>
            <c:strRef>
              <c:f>Лист1!$F$3</c:f>
              <c:strCache>
                <c:ptCount val="1"/>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Лист1!$F$4:$F$13</c:f>
            </c:numRef>
          </c:val>
          <c:shape val="box"/>
          <c:extLst xmlns:c16r2="http://schemas.microsoft.com/office/drawing/2015/06/chart">
            <c:ext xmlns:c16="http://schemas.microsoft.com/office/drawing/2014/chart" uri="{C3380CC4-5D6E-409C-BE32-E72D297353CC}">
              <c16:uniqueId val="{00000003-2ACC-4573-A44D-302B9F9B1E73}"/>
            </c:ext>
          </c:extLst>
        </c:ser>
        <c:ser>
          <c:idx val="4"/>
          <c:order val="4"/>
          <c:tx>
            <c:strRef>
              <c:f>Лист1!$G$3</c:f>
              <c:strCache>
                <c:ptCount val="1"/>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Лист1!$G$4:$G$13</c:f>
            </c:numRef>
          </c:val>
          <c:shape val="box"/>
          <c:extLst xmlns:c16r2="http://schemas.microsoft.com/office/drawing/2015/06/chart">
            <c:ext xmlns:c16="http://schemas.microsoft.com/office/drawing/2014/chart" uri="{C3380CC4-5D6E-409C-BE32-E72D297353CC}">
              <c16:uniqueId val="{00000004-2ACC-4573-A44D-302B9F9B1E73}"/>
            </c:ext>
          </c:extLst>
        </c:ser>
        <c:ser>
          <c:idx val="5"/>
          <c:order val="5"/>
          <c:tx>
            <c:strRef>
              <c:f>Лист1!$H$3</c:f>
              <c:strCache>
                <c:ptCount val="1"/>
                <c:pt idx="0">
                  <c:v>2016  год - 3 973,9 млн.руб.</c:v>
                </c:pt>
              </c:strCache>
            </c:strRef>
          </c:tx>
          <c:spPr>
            <a:gradFill rotWithShape="1">
              <a:gsLst>
                <a:gs pos="0">
                  <a:schemeClr val="accent1">
                    <a:lumMod val="95000"/>
                  </a:schemeClr>
                </a:gs>
                <a:gs pos="100000">
                  <a:schemeClr val="accent1">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invertIfNegative val="0"/>
          <c:dLbls>
            <c:spPr>
              <a:noFill/>
              <a:ln>
                <a:noFill/>
              </a:ln>
              <a:effectLst/>
            </c:spPr>
            <c:txPr>
              <a:bodyPr/>
              <a:lstStyle/>
              <a:p>
                <a:pPr>
                  <a:defRPr sz="1050" b="1" cap="none" spc="0">
                    <a:ln w="1905"/>
                    <a:solidFill>
                      <a:srgbClr val="003300"/>
                    </a:solidFill>
                    <a:effectLst>
                      <a:glow rad="63500">
                        <a:schemeClr val="accent2">
                          <a:satMod val="175000"/>
                          <a:alpha val="40000"/>
                        </a:schemeClr>
                      </a:glow>
                      <a:innerShdw blurRad="69850" dist="43180" dir="5400000">
                        <a:srgbClr val="000000">
                          <a:alpha val="65000"/>
                        </a:srgbClr>
                      </a:inn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Лист1!$H$4:$H$14</c:f>
            </c:numRef>
          </c:val>
          <c:extLst xmlns:c16r2="http://schemas.microsoft.com/office/drawing/2015/06/chart">
            <c:ext xmlns:c16="http://schemas.microsoft.com/office/drawing/2014/chart" uri="{C3380CC4-5D6E-409C-BE32-E72D297353CC}">
              <c16:uniqueId val="{00000005-2ACC-4573-A44D-302B9F9B1E73}"/>
            </c:ext>
          </c:extLst>
        </c:ser>
        <c:ser>
          <c:idx val="6"/>
          <c:order val="6"/>
          <c:tx>
            <c:strRef>
              <c:f>Лист1!$I$3</c:f>
              <c:strCache>
                <c:ptCount val="1"/>
                <c:pt idx="0">
                  <c:v>Степень достижения  с учетом весовых коэффициентов</c:v>
                </c:pt>
              </c:strCache>
            </c:strRef>
          </c:tx>
          <c:spPr>
            <a:solidFill>
              <a:schemeClr val="accent3">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invertIfNegative val="0"/>
          <c:dPt>
            <c:idx val="0"/>
            <c:invertIfNegative val="0"/>
            <c:bubble3D val="0"/>
            <c:spPr>
              <a:solidFill>
                <a:schemeClr val="tx2">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07-2ACC-4573-A44D-302B9F9B1E73}"/>
              </c:ext>
            </c:extLst>
          </c:dPt>
          <c:dPt>
            <c:idx val="1"/>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09-2ACC-4573-A44D-302B9F9B1E73}"/>
              </c:ext>
            </c:extLst>
          </c:dPt>
          <c:dPt>
            <c:idx val="2"/>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0B-2ACC-4573-A44D-302B9F9B1E73}"/>
              </c:ext>
            </c:extLst>
          </c:dPt>
          <c:dPt>
            <c:idx val="3"/>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0D-2ACC-4573-A44D-302B9F9B1E73}"/>
              </c:ext>
            </c:extLst>
          </c:dPt>
          <c:dPt>
            <c:idx val="4"/>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0F-2ACC-4573-A44D-302B9F9B1E73}"/>
              </c:ext>
            </c:extLst>
          </c:dPt>
          <c:dPt>
            <c:idx val="5"/>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1-2ACC-4573-A44D-302B9F9B1E73}"/>
              </c:ext>
            </c:extLst>
          </c:dPt>
          <c:dPt>
            <c:idx val="6"/>
            <c:invertIfNegative val="0"/>
            <c:bubble3D val="0"/>
            <c:spPr>
              <a:solidFill>
                <a:schemeClr val="accent6">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3-2ACC-4573-A44D-302B9F9B1E73}"/>
              </c:ext>
            </c:extLst>
          </c:dPt>
          <c:dPt>
            <c:idx val="7"/>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5-2ACC-4573-A44D-302B9F9B1E73}"/>
              </c:ext>
            </c:extLst>
          </c:dPt>
          <c:dPt>
            <c:idx val="8"/>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7-2ACC-4573-A44D-302B9F9B1E73}"/>
              </c:ext>
            </c:extLst>
          </c:dPt>
          <c:dPt>
            <c:idx val="9"/>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9-2ACC-4573-A44D-302B9F9B1E73}"/>
              </c:ext>
            </c:extLst>
          </c:dPt>
          <c:dPt>
            <c:idx val="10"/>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B-2ACC-4573-A44D-302B9F9B1E73}"/>
              </c:ext>
            </c:extLst>
          </c:dPt>
          <c:dPt>
            <c:idx val="11"/>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D-2ACC-4573-A44D-302B9F9B1E73}"/>
              </c:ext>
            </c:extLst>
          </c:dPt>
          <c:dPt>
            <c:idx val="12"/>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1F-2ACC-4573-A44D-302B9F9B1E73}"/>
              </c:ext>
            </c:extLst>
          </c:dPt>
          <c:dPt>
            <c:idx val="13"/>
            <c:invertIfNegative val="0"/>
            <c:bubble3D val="0"/>
            <c:spPr>
              <a:solidFill>
                <a:schemeClr val="accent3">
                  <a:lumMod val="60000"/>
                  <a:lumOff val="40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30000"/>
                    <a:satMod val="120000"/>
                  </a:schemeClr>
                </a:contourClr>
              </a:sp3d>
            </c:spPr>
            <c:extLst xmlns:c16r2="http://schemas.microsoft.com/office/drawing/2015/06/chart">
              <c:ext xmlns:c16="http://schemas.microsoft.com/office/drawing/2014/chart" uri="{C3380CC4-5D6E-409C-BE32-E72D297353CC}">
                <c16:uniqueId val="{00000021-2ACC-4573-A44D-302B9F9B1E73}"/>
              </c:ext>
            </c:extLst>
          </c:dPt>
          <c:dLbls>
            <c:dLbl>
              <c:idx val="0"/>
              <c:layout>
                <c:manualLayout>
                  <c:x val="1.0203182199223042E-2"/>
                  <c:y val="-2.0218216645036891E-3"/>
                </c:manualLayout>
              </c:layout>
              <c:tx>
                <c:rich>
                  <a:bodyPr/>
                  <a:lstStyle/>
                  <a:p>
                    <a:pPr algn="ctr">
                      <a:defRPr lang="ru-RU" sz="900" b="1" i="0" u="sng" strike="noStrike" kern="1200" baseline="0">
                        <a:solidFill>
                          <a:schemeClr val="tx2">
                            <a:lumMod val="75000"/>
                          </a:schemeClr>
                        </a:solidFill>
                        <a:effectLst/>
                        <a:latin typeface="+mj-lt"/>
                        <a:ea typeface="+mj-ea"/>
                        <a:cs typeface="+mj-cs"/>
                      </a:defRPr>
                    </a:pPr>
                    <a:r>
                      <a:rPr lang="en-US" dirty="0" smtClean="0">
                        <a:solidFill>
                          <a:schemeClr val="tx2">
                            <a:lumMod val="75000"/>
                          </a:schemeClr>
                        </a:solidFill>
                      </a:rPr>
                      <a:t>89,27   </a:t>
                    </a:r>
                    <a:endParaRPr lang="en-US" dirty="0">
                      <a:solidFill>
                        <a:schemeClr val="tx2">
                          <a:lumMod val="75000"/>
                        </a:schemeClr>
                      </a:solidFill>
                    </a:endParaRPr>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CC-4573-A44D-302B9F9B1E73}"/>
                </c:ext>
              </c:extLst>
            </c:dLbl>
            <c:dLbl>
              <c:idx val="1"/>
              <c:layout>
                <c:manualLayout>
                  <c:x val="1.0203182199223042E-2"/>
                  <c:y val="-2.0218216645036891E-3"/>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ACC-4573-A44D-302B9F9B1E73}"/>
                </c:ext>
              </c:extLst>
            </c:dLbl>
            <c:dLbl>
              <c:idx val="2"/>
              <c:layout>
                <c:manualLayout>
                  <c:x val="2.9151949140637265E-3"/>
                  <c:y val="-6.0654649935110742E-3"/>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ACC-4573-A44D-302B9F9B1E73}"/>
                </c:ext>
              </c:extLst>
            </c:dLbl>
            <c:dLbl>
              <c:idx val="3"/>
              <c:layout>
                <c:manualLayout>
                  <c:x val="5.8303898281274495E-3"/>
                  <c:y val="-4.0436433290073842E-3"/>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ACC-4573-A44D-302B9F9B1E73}"/>
                </c:ext>
              </c:extLst>
            </c:dLbl>
            <c:dLbl>
              <c:idx val="4"/>
              <c:layout>
                <c:manualLayout>
                  <c:x val="1.1660779656254923E-2"/>
                  <c:y val="-8.0872866580146956E-3"/>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2ACC-4573-A44D-302B9F9B1E73}"/>
                </c:ext>
              </c:extLst>
            </c:dLbl>
            <c:dLbl>
              <c:idx val="5"/>
              <c:layout>
                <c:manualLayout>
                  <c:x val="1.0203182199223042E-2"/>
                  <c:y val="0"/>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ACC-4573-A44D-302B9F9B1E73}"/>
                </c:ext>
              </c:extLst>
            </c:dLbl>
            <c:dLbl>
              <c:idx val="6"/>
              <c:layout>
                <c:manualLayout>
                  <c:x val="5.8303898281274495E-3"/>
                  <c:y val="-4.0436433290073842E-3"/>
                </c:manualLayout>
              </c:layout>
              <c:spPr/>
              <c:txPr>
                <a:bodyPr/>
                <a:lstStyle/>
                <a:p>
                  <a:pPr algn="ctr">
                    <a:defRPr lang="ru-RU" sz="900" b="1" i="0" u="sng" strike="noStrike" kern="1200" baseline="0">
                      <a:solidFill>
                        <a:schemeClr val="accent6">
                          <a:lumMod val="50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ACC-4573-A44D-302B9F9B1E73}"/>
                </c:ext>
              </c:extLst>
            </c:dLbl>
            <c:dLbl>
              <c:idx val="7"/>
              <c:layout>
                <c:manualLayout>
                  <c:x val="1.6338910371965841E-3"/>
                  <c:y val="-1.0095421793073949E-4"/>
                </c:manualLayout>
              </c:layout>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ACC-4573-A44D-302B9F9B1E73}"/>
                </c:ext>
              </c:extLst>
            </c:dLbl>
            <c:dLbl>
              <c:idx val="8"/>
              <c:layout>
                <c:manualLayout>
                  <c:x val="7.2879872851593199E-3"/>
                  <c:y val="-2.0218216645036891E-3"/>
                </c:manualLayout>
              </c:layout>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ACC-4573-A44D-302B9F9B1E73}"/>
                </c:ext>
              </c:extLst>
            </c:dLbl>
            <c:dLbl>
              <c:idx val="9"/>
              <c:layout>
                <c:manualLayout>
                  <c:x val="8.745584742191179E-3"/>
                  <c:y val="0"/>
                </c:manualLayout>
              </c:layout>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ACC-4573-A44D-302B9F9B1E73}"/>
                </c:ext>
              </c:extLst>
            </c:dLbl>
            <c:dLbl>
              <c:idx val="10"/>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dLbl>
            <c:dLbl>
              <c:idx val="11"/>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dLbl>
            <c:dLbl>
              <c:idx val="12"/>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dLbl>
            <c:dLbl>
              <c:idx val="13"/>
              <c:spPr/>
              <c:txPr>
                <a:bodyPr/>
                <a:lstStyle/>
                <a:p>
                  <a:pPr algn="ctr">
                    <a:defRPr lang="ru-RU" sz="900" b="1" i="0" u="sng" strike="noStrike" kern="1200" baseline="0">
                      <a:solidFill>
                        <a:schemeClr val="accent3">
                          <a:lumMod val="75000"/>
                        </a:schemeClr>
                      </a:solidFill>
                      <a:effectLst/>
                      <a:latin typeface="+mj-lt"/>
                      <a:ea typeface="+mj-ea"/>
                      <a:cs typeface="+mj-cs"/>
                    </a:defRPr>
                  </a:pPr>
                  <a:endParaRPr lang="ru-RU"/>
                </a:p>
              </c:txPr>
              <c:showLegendKey val="0"/>
              <c:showVal val="1"/>
              <c:showCatName val="0"/>
              <c:showSerName val="0"/>
              <c:showPercent val="0"/>
              <c:showBubbleSize val="0"/>
            </c:dLbl>
            <c:spPr>
              <a:noFill/>
              <a:ln>
                <a:noFill/>
              </a:ln>
              <a:effectLst/>
            </c:spPr>
            <c:txPr>
              <a:bodyPr/>
              <a:lstStyle/>
              <a:p>
                <a:pPr algn="ctr">
                  <a:defRPr lang="ru-RU" sz="900" b="1" i="0" u="sng" strike="noStrike" kern="1200" baseline="0">
                    <a:solidFill>
                      <a:prstClr val="black"/>
                    </a:solidFill>
                    <a:effectLst/>
                    <a:latin typeface="+mj-lt"/>
                    <a:ea typeface="+mj-ea"/>
                    <a:cs typeface="+mj-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Лист1!$B$4:$B$17</c:f>
              <c:strCache>
                <c:ptCount val="14"/>
                <c:pt idx="0">
                  <c:v>Управление имуществом</c:v>
                </c:pt>
                <c:pt idx="1">
                  <c:v>Развитие образования</c:v>
                </c:pt>
                <c:pt idx="2">
                  <c:v>Формирование современной городской среды</c:v>
                </c:pt>
                <c:pt idx="3">
                  <c:v>Развитие ЖКХ</c:v>
                </c:pt>
                <c:pt idx="4">
                  <c:v>Социальная поддержка граждан</c:v>
                </c:pt>
                <c:pt idx="5">
                  <c:v>Развитие транспортной системы</c:v>
                </c:pt>
                <c:pt idx="6">
                  <c:v>Модернизация экономики</c:v>
                </c:pt>
                <c:pt idx="7">
                  <c:v>Экология и охрана окружающей среды</c:v>
                </c:pt>
                <c:pt idx="8">
                  <c:v>Сохранение и развитие культуры</c:v>
                </c:pt>
                <c:pt idx="9">
                  <c:v>Безопасный Пятигорск</c:v>
                </c:pt>
                <c:pt idx="10">
                  <c:v>Развитие информационного общества</c:v>
                </c:pt>
                <c:pt idx="11">
                  <c:v> Развитие физической культуры и спорта</c:v>
                </c:pt>
                <c:pt idx="12">
                  <c:v>Молодежная политика</c:v>
                </c:pt>
                <c:pt idx="13">
                  <c:v>Управление финансами</c:v>
                </c:pt>
              </c:strCache>
            </c:strRef>
          </c:cat>
          <c:val>
            <c:numRef>
              <c:f>Лист1!$I$4:$I$17</c:f>
              <c:numCache>
                <c:formatCode>_-* #,##0.00_р_._-;\-* #,##0.00_р_._-;_-* "-"??_р_._-;_-@_-</c:formatCode>
                <c:ptCount val="14"/>
                <c:pt idx="0">
                  <c:v>89.27</c:v>
                </c:pt>
                <c:pt idx="1">
                  <c:v>94.81</c:v>
                </c:pt>
                <c:pt idx="2">
                  <c:v>97</c:v>
                </c:pt>
                <c:pt idx="3">
                  <c:v>99.26</c:v>
                </c:pt>
                <c:pt idx="4">
                  <c:v>100</c:v>
                </c:pt>
                <c:pt idx="5">
                  <c:v>100.36999999999999</c:v>
                </c:pt>
                <c:pt idx="6">
                  <c:v>100.71000000000002</c:v>
                </c:pt>
                <c:pt idx="7">
                  <c:v>124.16999999999999</c:v>
                </c:pt>
                <c:pt idx="8">
                  <c:v>137.05000000000001</c:v>
                </c:pt>
                <c:pt idx="9">
                  <c:v>138.80000000000001</c:v>
                </c:pt>
                <c:pt idx="10">
                  <c:v>148.84</c:v>
                </c:pt>
                <c:pt idx="11">
                  <c:v>155.66</c:v>
                </c:pt>
                <c:pt idx="12">
                  <c:v>167.62</c:v>
                </c:pt>
                <c:pt idx="13">
                  <c:v>180.87</c:v>
                </c:pt>
              </c:numCache>
            </c:numRef>
          </c:val>
          <c:extLst xmlns:c16r2="http://schemas.microsoft.com/office/drawing/2015/06/chart">
            <c:ext xmlns:c16="http://schemas.microsoft.com/office/drawing/2014/chart" uri="{C3380CC4-5D6E-409C-BE32-E72D297353CC}">
              <c16:uniqueId val="{00000022-2ACC-4573-A44D-302B9F9B1E73}"/>
            </c:ext>
          </c:extLst>
        </c:ser>
        <c:dLbls>
          <c:showLegendKey val="0"/>
          <c:showVal val="1"/>
          <c:showCatName val="0"/>
          <c:showSerName val="0"/>
          <c:showPercent val="0"/>
          <c:showBubbleSize val="0"/>
        </c:dLbls>
        <c:gapWidth val="81"/>
        <c:gapDepth val="92"/>
        <c:shape val="cylinder"/>
        <c:axId val="176678784"/>
        <c:axId val="176680320"/>
        <c:axId val="0"/>
      </c:bar3DChart>
      <c:catAx>
        <c:axId val="176678784"/>
        <c:scaling>
          <c:orientation val="minMax"/>
        </c:scaling>
        <c:delete val="0"/>
        <c:axPos val="l"/>
        <c:numFmt formatCode="General" sourceLinked="0"/>
        <c:majorTickMark val="none"/>
        <c:minorTickMark val="none"/>
        <c:tickLblPos val="nextTo"/>
        <c:txPr>
          <a:bodyPr/>
          <a:lstStyle/>
          <a:p>
            <a:pPr algn="just">
              <a:defRPr sz="1000" b="1" u="none"/>
            </a:pPr>
            <a:endParaRPr lang="ru-RU"/>
          </a:p>
        </c:txPr>
        <c:crossAx val="176680320"/>
        <c:crosses val="autoZero"/>
        <c:auto val="1"/>
        <c:lblAlgn val="r"/>
        <c:lblOffset val="100"/>
        <c:noMultiLvlLbl val="0"/>
      </c:catAx>
      <c:valAx>
        <c:axId val="176680320"/>
        <c:scaling>
          <c:orientation val="minMax"/>
        </c:scaling>
        <c:delete val="1"/>
        <c:axPos val="b"/>
        <c:numFmt formatCode="_-* #,##0.00_р_._-;\-* #,##0.00_р_._-;_-* &quot;-&quot;??_р_._-;_-@_-" sourceLinked="1"/>
        <c:majorTickMark val="none"/>
        <c:minorTickMark val="none"/>
        <c:tickLblPos val="nextTo"/>
        <c:crossAx val="176678784"/>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1.1874733514083342E-2"/>
          <c:y val="4.6198356391776156E-2"/>
          <c:w val="0.6258912067273068"/>
          <c:h val="0.82537478210478765"/>
        </c:manualLayout>
      </c:layout>
      <c:bar3DChart>
        <c:barDir val="col"/>
        <c:grouping val="standard"/>
        <c:varyColors val="0"/>
        <c:ser>
          <c:idx val="0"/>
          <c:order val="0"/>
          <c:tx>
            <c:strRef>
              <c:f>Лист1!$B$1</c:f>
              <c:strCache>
                <c:ptCount val="1"/>
                <c:pt idx="0">
                  <c:v>непрограммные расходы</c:v>
                </c:pt>
              </c:strCache>
            </c:strRef>
          </c:tx>
          <c:spPr>
            <a:solidFill>
              <a:schemeClr val="accent3">
                <a:lumMod val="60000"/>
                <a:lumOff val="40000"/>
              </a:schemeClr>
            </a:solidFill>
            <a:ln w="9525" cap="flat" cmpd="sng" algn="ctr">
              <a:solidFill>
                <a:schemeClr val="tx1"/>
              </a:solidFill>
              <a:prstDash val="solid"/>
            </a:ln>
            <a:effectLst>
              <a:outerShdw blurRad="63500" dist="50800" dir="5400000" sx="98000" sy="98000" rotWithShape="0">
                <a:srgbClr val="000000">
                  <a:alpha val="20000"/>
                </a:srgbClr>
              </a:outerShdw>
            </a:effectLst>
          </c:spPr>
          <c:invertIfNegative val="0"/>
          <c:dPt>
            <c:idx val="1"/>
            <c:invertIfNegative val="0"/>
            <c:bubble3D val="0"/>
            <c:spPr>
              <a:solidFill>
                <a:schemeClr val="accent3">
                  <a:lumMod val="40000"/>
                  <a:lumOff val="60000"/>
                </a:schemeClr>
              </a:solidFill>
              <a:ln w="9525" cap="flat" cmpd="sng" algn="ctr">
                <a:solidFill>
                  <a:schemeClr val="tx1"/>
                </a:solidFill>
                <a:prstDash val="solid"/>
              </a:ln>
              <a:effectLst>
                <a:outerShdw blurRad="63500" dist="50800" dir="5400000" sx="98000" sy="98000" rotWithShape="0">
                  <a:srgbClr val="000000">
                    <a:alpha val="20000"/>
                  </a:srgbClr>
                </a:outerShdw>
              </a:effectLst>
            </c:spPr>
          </c:dPt>
          <c:dLbls>
            <c:dLbl>
              <c:idx val="0"/>
              <c:layout>
                <c:manualLayout>
                  <c:x val="4.4301059836828582E-2"/>
                  <c:y val="-7.1529775956057168E-2"/>
                </c:manualLayout>
              </c:layout>
              <c:showLegendKey val="0"/>
              <c:showVal val="1"/>
              <c:showCatName val="0"/>
              <c:showSerName val="0"/>
              <c:showPercent val="0"/>
              <c:showBubbleSize val="0"/>
            </c:dLbl>
            <c:dLbl>
              <c:idx val="1"/>
              <c:layout>
                <c:manualLayout>
                  <c:x val="3.5862762725051713E-2"/>
                  <c:y val="-3.8000099972472369E-2"/>
                </c:manualLayout>
              </c:layout>
              <c:showLegendKey val="0"/>
              <c:showVal val="1"/>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0"/>
          </c:dLbls>
          <c:cat>
            <c:strRef>
              <c:f>Лист1!$A$2:$A$3</c:f>
              <c:strCache>
                <c:ptCount val="2"/>
                <c:pt idx="0">
                  <c:v>касса 2019</c:v>
                </c:pt>
                <c:pt idx="1">
                  <c:v>касса 2020</c:v>
                </c:pt>
              </c:strCache>
            </c:strRef>
          </c:cat>
          <c:val>
            <c:numRef>
              <c:f>Лист1!$B$2:$B$3</c:f>
              <c:numCache>
                <c:formatCode>_-* #,##0\ _₽_-;\-* #,##0\ _₽_-;_-* "-"??\ _₽_-;_-@_-</c:formatCode>
                <c:ptCount val="2"/>
                <c:pt idx="0">
                  <c:v>32557.45</c:v>
                </c:pt>
                <c:pt idx="1">
                  <c:v>52663.26</c:v>
                </c:pt>
              </c:numCache>
            </c:numRef>
          </c:val>
          <c:extLst xmlns:c16r2="http://schemas.microsoft.com/office/drawing/2015/06/chart">
            <c:ext xmlns:c16="http://schemas.microsoft.com/office/drawing/2014/chart" uri="{C3380CC4-5D6E-409C-BE32-E72D297353CC}">
              <c16:uniqueId val="{00000000-12D0-4E53-AB77-B467CCE308CC}"/>
            </c:ext>
          </c:extLst>
        </c:ser>
        <c:dLbls>
          <c:showLegendKey val="0"/>
          <c:showVal val="1"/>
          <c:showCatName val="0"/>
          <c:showSerName val="0"/>
          <c:showPercent val="0"/>
          <c:showBubbleSize val="0"/>
        </c:dLbls>
        <c:gapWidth val="126"/>
        <c:gapDepth val="74"/>
        <c:shape val="box"/>
        <c:axId val="205692928"/>
        <c:axId val="205696000"/>
        <c:axId val="187892608"/>
      </c:bar3DChart>
      <c:catAx>
        <c:axId val="205692928"/>
        <c:scaling>
          <c:orientation val="minMax"/>
        </c:scaling>
        <c:delete val="0"/>
        <c:axPos val="b"/>
        <c:numFmt formatCode="General" sourceLinked="1"/>
        <c:majorTickMark val="out"/>
        <c:minorTickMark val="none"/>
        <c:tickLblPos val="nextTo"/>
        <c:txPr>
          <a:bodyPr/>
          <a:lstStyle/>
          <a:p>
            <a:pPr>
              <a:defRPr sz="1100" b="1"/>
            </a:pPr>
            <a:endParaRPr lang="ru-RU"/>
          </a:p>
        </c:txPr>
        <c:crossAx val="205696000"/>
        <c:crosses val="autoZero"/>
        <c:auto val="1"/>
        <c:lblAlgn val="ctr"/>
        <c:lblOffset val="100"/>
        <c:noMultiLvlLbl val="0"/>
      </c:catAx>
      <c:valAx>
        <c:axId val="205696000"/>
        <c:scaling>
          <c:orientation val="minMax"/>
        </c:scaling>
        <c:delete val="1"/>
        <c:axPos val="l"/>
        <c:numFmt formatCode="_-* #,##0\ _₽_-;\-* #,##0\ _₽_-;_-* &quot;-&quot;??\ _₽_-;_-@_-" sourceLinked="1"/>
        <c:majorTickMark val="out"/>
        <c:minorTickMark val="none"/>
        <c:tickLblPos val="none"/>
        <c:crossAx val="205692928"/>
        <c:crosses val="autoZero"/>
        <c:crossBetween val="between"/>
      </c:valAx>
      <c:serAx>
        <c:axId val="187892608"/>
        <c:scaling>
          <c:orientation val="minMax"/>
        </c:scaling>
        <c:delete val="1"/>
        <c:axPos val="b"/>
        <c:majorTickMark val="out"/>
        <c:minorTickMark val="none"/>
        <c:tickLblPos val="nextTo"/>
        <c:crossAx val="205696000"/>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6702828175877043E-2"/>
          <c:y val="1.3739931095089385E-2"/>
          <c:w val="0.8203971982060303"/>
          <c:h val="0.86319314153887694"/>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FFFF00"/>
            </a:solidFill>
          </c:spPr>
          <c:invertIfNegative val="0"/>
          <c:dPt>
            <c:idx val="0"/>
            <c:invertIfNegative val="0"/>
            <c:bubble3D val="0"/>
            <c:spPr>
              <a:solidFill>
                <a:schemeClr val="accent4">
                  <a:lumMod val="20000"/>
                  <a:lumOff val="80000"/>
                </a:schemeClr>
              </a:solidFill>
              <a:ln w="12700" cap="flat" cmpd="sng" algn="ctr">
                <a:solidFill>
                  <a:schemeClr val="accent4">
                    <a:shade val="95000"/>
                    <a:satMod val="105000"/>
                  </a:schemeClr>
                </a:solidFill>
                <a:prstDash val="solid"/>
              </a:ln>
              <a:effectLst>
                <a:outerShdw blurRad="39999" dist="23000" algn="bl" rotWithShape="0">
                  <a:srgbClr val="000000">
                    <a:alpha val="40000"/>
                  </a:srgbClr>
                </a:outerShdw>
              </a:effectLst>
            </c:spPr>
            <c:extLst xmlns:c16r2="http://schemas.microsoft.com/office/drawing/2015/06/chart">
              <c:ext xmlns:c16="http://schemas.microsoft.com/office/drawing/2014/chart" uri="{C3380CC4-5D6E-409C-BE32-E72D297353CC}">
                <c16:uniqueId val="{00000001-5572-4488-94B6-EB4C5CBDFA4D}"/>
              </c:ext>
            </c:extLst>
          </c:dPt>
          <c:dPt>
            <c:idx val="1"/>
            <c:invertIfNegative val="0"/>
            <c:bubble3D val="0"/>
            <c:spPr>
              <a:solidFill>
                <a:schemeClr val="accent3">
                  <a:lumMod val="40000"/>
                  <a:lumOff val="6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extLst xmlns:c16r2="http://schemas.microsoft.com/office/drawing/2015/06/chart">
              <c:ext xmlns:c16="http://schemas.microsoft.com/office/drawing/2014/chart" uri="{C3380CC4-5D6E-409C-BE32-E72D297353CC}">
                <c16:uniqueId val="{00000003-5572-4488-94B6-EB4C5CBDFA4D}"/>
              </c:ext>
            </c:extLst>
          </c:dPt>
          <c:dPt>
            <c:idx val="2"/>
            <c:invertIfNegative val="0"/>
            <c:bubble3D val="0"/>
            <c:spPr>
              <a:solidFill>
                <a:schemeClr val="accent4">
                  <a:lumMod val="60000"/>
                  <a:lumOff val="4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extLst xmlns:c16r2="http://schemas.microsoft.com/office/drawing/2015/06/chart">
              <c:ext xmlns:c16="http://schemas.microsoft.com/office/drawing/2014/chart" uri="{C3380CC4-5D6E-409C-BE32-E72D297353CC}">
                <c16:uniqueId val="{00000005-5572-4488-94B6-EB4C5CBDFA4D}"/>
              </c:ext>
            </c:extLst>
          </c:dPt>
          <c:dLbls>
            <c:spPr>
              <a:noFill/>
              <a:ln>
                <a:noFill/>
              </a:ln>
              <a:effectLst/>
            </c:spPr>
            <c:txPr>
              <a:bodyPr/>
              <a:lstStyle/>
              <a:p>
                <a:pPr>
                  <a:defRPr sz="18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3"/>
                <c:pt idx="0">
                  <c:v>2018 г. факт</c:v>
                </c:pt>
                <c:pt idx="1">
                  <c:v>2019 г. факт</c:v>
                </c:pt>
                <c:pt idx="2">
                  <c:v>2020 г. факт</c:v>
                </c:pt>
              </c:strCache>
            </c:strRef>
          </c:cat>
          <c:val>
            <c:numRef>
              <c:f>Лист1!$B$2:$B$4</c:f>
              <c:numCache>
                <c:formatCode>#,##0</c:formatCode>
                <c:ptCount val="3"/>
                <c:pt idx="0">
                  <c:v>1375</c:v>
                </c:pt>
                <c:pt idx="1">
                  <c:v>1510</c:v>
                </c:pt>
                <c:pt idx="2">
                  <c:v>1854</c:v>
                </c:pt>
              </c:numCache>
            </c:numRef>
          </c:val>
          <c:extLst xmlns:c16r2="http://schemas.microsoft.com/office/drawing/2015/06/chart">
            <c:ext xmlns:c16="http://schemas.microsoft.com/office/drawing/2014/chart" uri="{C3380CC4-5D6E-409C-BE32-E72D297353CC}">
              <c16:uniqueId val="{00000006-5572-4488-94B6-EB4C5CBDFA4D}"/>
            </c:ext>
          </c:extLst>
        </c:ser>
        <c:dLbls>
          <c:showLegendKey val="0"/>
          <c:showVal val="0"/>
          <c:showCatName val="0"/>
          <c:showSerName val="0"/>
          <c:showPercent val="0"/>
          <c:showBubbleSize val="0"/>
        </c:dLbls>
        <c:gapWidth val="82"/>
        <c:gapDepth val="32"/>
        <c:shape val="box"/>
        <c:axId val="315930112"/>
        <c:axId val="315931648"/>
        <c:axId val="0"/>
      </c:bar3DChart>
      <c:catAx>
        <c:axId val="315930112"/>
        <c:scaling>
          <c:orientation val="minMax"/>
        </c:scaling>
        <c:delete val="1"/>
        <c:axPos val="b"/>
        <c:numFmt formatCode="General" sourceLinked="1"/>
        <c:majorTickMark val="out"/>
        <c:minorTickMark val="none"/>
        <c:tickLblPos val="nextTo"/>
        <c:crossAx val="315931648"/>
        <c:crosses val="autoZero"/>
        <c:auto val="1"/>
        <c:lblAlgn val="ctr"/>
        <c:lblOffset val="100"/>
        <c:tickLblSkip val="1"/>
        <c:noMultiLvlLbl val="0"/>
      </c:catAx>
      <c:valAx>
        <c:axId val="315931648"/>
        <c:scaling>
          <c:orientation val="minMax"/>
        </c:scaling>
        <c:delete val="1"/>
        <c:axPos val="l"/>
        <c:numFmt formatCode="#,##0" sourceLinked="1"/>
        <c:majorTickMark val="out"/>
        <c:minorTickMark val="none"/>
        <c:tickLblPos val="nextTo"/>
        <c:crossAx val="315930112"/>
        <c:crosses val="autoZero"/>
        <c:crossBetween val="between"/>
      </c:valAx>
      <c:spPr>
        <a:noFill/>
        <a:ln w="25400">
          <a:noFill/>
        </a:ln>
      </c:spPr>
    </c:plotArea>
    <c:legend>
      <c:legendPos val="r"/>
      <c:layout>
        <c:manualLayout>
          <c:xMode val="edge"/>
          <c:yMode val="edge"/>
          <c:x val="0"/>
          <c:y val="0.85114906494321063"/>
          <c:w val="0.82768661388050946"/>
          <c:h val="8.5461885848430466E-2"/>
        </c:manualLayout>
      </c:layout>
      <c:overlay val="0"/>
      <c:txPr>
        <a:bodyPr/>
        <a:lstStyle/>
        <a:p>
          <a:pPr>
            <a:defRPr sz="1100" b="1"/>
          </a:pPr>
          <a:endParaRPr lang="ru-RU"/>
        </a:p>
      </c:txPr>
    </c:legend>
    <c:plotVisOnly val="1"/>
    <c:dispBlanksAs val="gap"/>
    <c:showDLblsOverMax val="0"/>
  </c:chart>
  <c:spPr>
    <a:scene3d>
      <a:camera prst="orthographicFront"/>
      <a:lightRig rig="threePt" dir="t"/>
    </a:scene3d>
    <a:sp3d>
      <a:bevelB/>
    </a:sp3d>
  </c:spPr>
  <c:txPr>
    <a:bodyPr/>
    <a:lstStyle/>
    <a:p>
      <a:pPr>
        <a:defRPr sz="1800"/>
      </a:pPr>
      <a:endParaRPr lang="ru-RU"/>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30"/>
      <c:rAngAx val="0"/>
      <c:perspective val="0"/>
    </c:view3D>
    <c:floor>
      <c:thickness val="0"/>
    </c:floor>
    <c:sideWall>
      <c:thickness val="0"/>
    </c:sideWall>
    <c:backWall>
      <c:thickness val="0"/>
    </c:backWall>
    <c:plotArea>
      <c:layout>
        <c:manualLayout>
          <c:layoutTarget val="inner"/>
          <c:xMode val="edge"/>
          <c:yMode val="edge"/>
          <c:x val="0"/>
          <c:y val="1.2727338322717207E-2"/>
          <c:w val="0.96640099738913243"/>
          <c:h val="0.76138258147057891"/>
        </c:manualLayout>
      </c:layout>
      <c:bar3DChart>
        <c:barDir val="col"/>
        <c:grouping val="standard"/>
        <c:varyColors val="0"/>
        <c:ser>
          <c:idx val="0"/>
          <c:order val="0"/>
          <c:tx>
            <c:strRef>
              <c:f>Лист1!$B$1</c:f>
              <c:strCache>
                <c:ptCount val="1"/>
                <c:pt idx="0">
                  <c:v>Плановые заимствования</c:v>
                </c:pt>
              </c:strCache>
            </c:strRef>
          </c:tx>
          <c:spPr>
            <a:solidFill>
              <a:schemeClr val="accent3">
                <a:lumMod val="60000"/>
                <a:lumOff val="40000"/>
              </a:schemeClr>
            </a:solidFill>
            <a:ln w="15875" cap="flat" cmpd="sng" algn="ctr">
              <a:solidFill>
                <a:schemeClr val="tx1"/>
              </a:solidFill>
              <a:prstDash val="solid"/>
            </a:ln>
            <a:effectLst/>
          </c:spPr>
          <c:invertIfNegative val="0"/>
          <c:dLbls>
            <c:dLbl>
              <c:idx val="0"/>
              <c:layout>
                <c:manualLayout>
                  <c:x val="-1.4758649906949598E-3"/>
                  <c:y val="0.190556311351133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31C-4CFD-AC57-5473D6581297}"/>
                </c:ext>
              </c:extLst>
            </c:dLbl>
            <c:dLbl>
              <c:idx val="1"/>
              <c:layout>
                <c:manualLayout>
                  <c:x val="2.032708999813844E-3"/>
                  <c:y val="0.1559569975219070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31C-4CFD-AC57-5473D6581297}"/>
                </c:ext>
              </c:extLst>
            </c:dLbl>
            <c:spPr>
              <a:noFill/>
              <a:ln>
                <a:noFill/>
              </a:ln>
              <a:effectLst/>
            </c:spPr>
            <c:txPr>
              <a:bodyPr/>
              <a:lstStyle/>
              <a:p>
                <a:pPr>
                  <a:defRPr sz="1400" b="1">
                    <a:solidFill>
                      <a:schemeClr val="tx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Кредиты кредитных организаций в валюте Российской Федерации 
за 2019 год</c:v>
                </c:pt>
                <c:pt idx="1">
                  <c:v>Кредиты кредитных организаций в валюте Российской Федерации 
за 2020 год</c:v>
                </c:pt>
              </c:strCache>
            </c:strRef>
          </c:cat>
          <c:val>
            <c:numRef>
              <c:f>Лист1!$B$2:$B$3</c:f>
              <c:numCache>
                <c:formatCode>#,##0.0</c:formatCode>
                <c:ptCount val="2"/>
                <c:pt idx="0">
                  <c:v>147.5</c:v>
                </c:pt>
                <c:pt idx="1">
                  <c:v>137</c:v>
                </c:pt>
              </c:numCache>
            </c:numRef>
          </c:val>
          <c:extLst xmlns:c16r2="http://schemas.microsoft.com/office/drawing/2015/06/chart">
            <c:ext xmlns:c16="http://schemas.microsoft.com/office/drawing/2014/chart" uri="{C3380CC4-5D6E-409C-BE32-E72D297353CC}">
              <c16:uniqueId val="{00000002-A31C-4CFD-AC57-5473D6581297}"/>
            </c:ext>
          </c:extLst>
        </c:ser>
        <c:ser>
          <c:idx val="1"/>
          <c:order val="1"/>
          <c:tx>
            <c:strRef>
              <c:f>Лист1!$C$1</c:f>
              <c:strCache>
                <c:ptCount val="1"/>
                <c:pt idx="0">
                  <c:v>Фактическое привлечение кредитов</c:v>
                </c:pt>
              </c:strCache>
            </c:strRef>
          </c:tx>
          <c:spPr>
            <a:solidFill>
              <a:schemeClr val="bg1">
                <a:lumMod val="85000"/>
              </a:schemeClr>
            </a:solidFill>
            <a:ln w="15875" cap="flat" cmpd="sng" algn="ctr">
              <a:solidFill>
                <a:schemeClr val="tx1"/>
              </a:solidFill>
              <a:prstDash val="solid"/>
            </a:ln>
            <a:effectLst/>
          </c:spPr>
          <c:invertIfNegative val="0"/>
          <c:dLbls>
            <c:dLbl>
              <c:idx val="0"/>
              <c:layout>
                <c:manualLayout>
                  <c:x val="2.6842064402482744E-2"/>
                  <c:y val="0.126642277612311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31C-4CFD-AC57-5473D6581297}"/>
                </c:ext>
              </c:extLst>
            </c:dLbl>
            <c:dLbl>
              <c:idx val="1"/>
              <c:layout>
                <c:manualLayout>
                  <c:x val="1.3326478206762053E-2"/>
                  <c:y val="9.57271843780987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31C-4CFD-AC57-5473D6581297}"/>
                </c:ext>
              </c:extLst>
            </c:dLbl>
            <c:dLbl>
              <c:idx val="2"/>
              <c:layout>
                <c:manualLayout>
                  <c:x val="9.2592592592593108E-3"/>
                  <c:y val="-1.68361959653669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31C-4CFD-AC57-5473D6581297}"/>
                </c:ext>
              </c:extLst>
            </c:dLbl>
            <c:dLbl>
              <c:idx val="3"/>
              <c:layout>
                <c:manualLayout>
                  <c:x val="6.1728395061728392E-3"/>
                  <c:y val="-5.61204322704361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31C-4CFD-AC57-5473D6581297}"/>
                </c:ext>
              </c:extLst>
            </c:dLbl>
            <c:spPr>
              <a:noFill/>
              <a:ln>
                <a:noFill/>
              </a:ln>
              <a:effectLst/>
            </c:spPr>
            <c:txPr>
              <a:bodyPr/>
              <a:lstStyle/>
              <a:p>
                <a:pPr>
                  <a:defRPr sz="1400" b="1">
                    <a:solidFill>
                      <a:schemeClr val="tx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Кредиты кредитных организаций в валюте Российской Федерации 
за 2019 год</c:v>
                </c:pt>
                <c:pt idx="1">
                  <c:v>Кредиты кредитных организаций в валюте Российской Федерации 
за 2020 год</c:v>
                </c:pt>
              </c:strCache>
            </c:strRef>
          </c:cat>
          <c:val>
            <c:numRef>
              <c:f>Лист1!$C$2:$C$3</c:f>
              <c:numCache>
                <c:formatCode>#,##0.0</c:formatCode>
                <c:ptCount val="2"/>
                <c:pt idx="0">
                  <c:v>125</c:v>
                </c:pt>
                <c:pt idx="1">
                  <c:v>-96</c:v>
                </c:pt>
              </c:numCache>
            </c:numRef>
          </c:val>
          <c:extLst xmlns:c16r2="http://schemas.microsoft.com/office/drawing/2015/06/chart">
            <c:ext xmlns:c16="http://schemas.microsoft.com/office/drawing/2014/chart" uri="{C3380CC4-5D6E-409C-BE32-E72D297353CC}">
              <c16:uniqueId val="{00000007-A31C-4CFD-AC57-5473D6581297}"/>
            </c:ext>
          </c:extLst>
        </c:ser>
        <c:dLbls>
          <c:showLegendKey val="0"/>
          <c:showVal val="0"/>
          <c:showCatName val="0"/>
          <c:showSerName val="0"/>
          <c:showPercent val="0"/>
          <c:showBubbleSize val="0"/>
        </c:dLbls>
        <c:gapWidth val="156"/>
        <c:gapDepth val="96"/>
        <c:shape val="box"/>
        <c:axId val="208078720"/>
        <c:axId val="208080256"/>
        <c:axId val="187895296"/>
      </c:bar3DChart>
      <c:catAx>
        <c:axId val="208078720"/>
        <c:scaling>
          <c:orientation val="minMax"/>
        </c:scaling>
        <c:delete val="1"/>
        <c:axPos val="b"/>
        <c:numFmt formatCode="General" sourceLinked="0"/>
        <c:majorTickMark val="none"/>
        <c:minorTickMark val="none"/>
        <c:tickLblPos val="low"/>
        <c:crossAx val="208080256"/>
        <c:crosses val="autoZero"/>
        <c:auto val="1"/>
        <c:lblAlgn val="ctr"/>
        <c:lblOffset val="100"/>
        <c:noMultiLvlLbl val="0"/>
      </c:catAx>
      <c:valAx>
        <c:axId val="208080256"/>
        <c:scaling>
          <c:orientation val="minMax"/>
        </c:scaling>
        <c:delete val="1"/>
        <c:axPos val="l"/>
        <c:numFmt formatCode="#,##0.0" sourceLinked="1"/>
        <c:majorTickMark val="out"/>
        <c:minorTickMark val="none"/>
        <c:tickLblPos val="none"/>
        <c:crossAx val="208078720"/>
        <c:crosses val="autoZero"/>
        <c:crossBetween val="between"/>
      </c:valAx>
      <c:serAx>
        <c:axId val="187895296"/>
        <c:scaling>
          <c:orientation val="minMax"/>
        </c:scaling>
        <c:delete val="1"/>
        <c:axPos val="b"/>
        <c:majorTickMark val="out"/>
        <c:minorTickMark val="none"/>
        <c:tickLblPos val="none"/>
        <c:crossAx val="208080256"/>
        <c:crosses val="autoZero"/>
      </c:serAx>
    </c:plotArea>
    <c:legend>
      <c:legendPos val="r"/>
      <c:layout>
        <c:manualLayout>
          <c:xMode val="edge"/>
          <c:yMode val="edge"/>
          <c:x val="0.63350926202309599"/>
          <c:y val="3.1735417677170613E-2"/>
          <c:w val="0.36435359257271288"/>
          <c:h val="0.1360281859309049"/>
        </c:manualLayout>
      </c:layout>
      <c:overlay val="0"/>
      <c:txPr>
        <a:bodyPr/>
        <a:lstStyle/>
        <a:p>
          <a:pPr>
            <a:defRPr sz="1100" b="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1.1874733514083342E-2"/>
          <c:y val="4.6198356391776156E-2"/>
          <c:w val="0.6258912067273068"/>
          <c:h val="0.82537478210478765"/>
        </c:manualLayout>
      </c:layout>
      <c:bar3DChart>
        <c:barDir val="col"/>
        <c:grouping val="standard"/>
        <c:varyColors val="0"/>
        <c:ser>
          <c:idx val="0"/>
          <c:order val="0"/>
          <c:tx>
            <c:strRef>
              <c:f>Лист1!$B$1</c:f>
              <c:strCache>
                <c:ptCount val="1"/>
                <c:pt idx="0">
                  <c:v>Обязательства по кредитам, полученным от кредитных организаций
</c:v>
                </c:pt>
              </c:strCache>
            </c:strRef>
          </c:tx>
          <c:spPr>
            <a:solidFill>
              <a:schemeClr val="accent3">
                <a:lumMod val="60000"/>
                <a:lumOff val="40000"/>
              </a:schemeClr>
            </a:solidFill>
            <a:ln w="9525" cap="flat" cmpd="sng" algn="ctr">
              <a:solidFill>
                <a:schemeClr val="tx1"/>
              </a:solidFill>
              <a:prstDash val="solid"/>
            </a:ln>
            <a:effectLst>
              <a:outerShdw blurRad="63500" dist="50800" dir="5400000" sx="98000" sy="98000" rotWithShape="0">
                <a:srgbClr val="000000">
                  <a:alpha val="20000"/>
                </a:srgbClr>
              </a:outerShdw>
            </a:effectLst>
          </c:spPr>
          <c:invertIfNegative val="0"/>
          <c:dLbls>
            <c:delete val="1"/>
          </c:dLbls>
          <c:cat>
            <c:strRef>
              <c:f>Лист1!$A$2:$A$3</c:f>
              <c:strCache>
                <c:ptCount val="2"/>
                <c:pt idx="0">
                  <c:v>на 01.01.2020</c:v>
                </c:pt>
                <c:pt idx="1">
                  <c:v>на 01.01.2021</c:v>
                </c:pt>
              </c:strCache>
            </c:strRef>
          </c:cat>
          <c:val>
            <c:numRef>
              <c:f>Лист1!$B$2:$B$3</c:f>
              <c:numCache>
                <c:formatCode>General</c:formatCode>
                <c:ptCount val="2"/>
                <c:pt idx="0">
                  <c:v>995</c:v>
                </c:pt>
                <c:pt idx="1">
                  <c:v>899</c:v>
                </c:pt>
              </c:numCache>
            </c:numRef>
          </c:val>
          <c:extLst xmlns:c16r2="http://schemas.microsoft.com/office/drawing/2015/06/chart">
            <c:ext xmlns:c16="http://schemas.microsoft.com/office/drawing/2014/chart" uri="{C3380CC4-5D6E-409C-BE32-E72D297353CC}">
              <c16:uniqueId val="{00000000-12D0-4E53-AB77-B467CCE308CC}"/>
            </c:ext>
          </c:extLst>
        </c:ser>
        <c:dLbls>
          <c:showLegendKey val="0"/>
          <c:showVal val="1"/>
          <c:showCatName val="0"/>
          <c:showSerName val="0"/>
          <c:showPercent val="0"/>
          <c:showBubbleSize val="0"/>
        </c:dLbls>
        <c:gapWidth val="126"/>
        <c:gapDepth val="74"/>
        <c:shape val="box"/>
        <c:axId val="208238080"/>
        <c:axId val="208239616"/>
        <c:axId val="208102272"/>
      </c:bar3DChart>
      <c:catAx>
        <c:axId val="208238080"/>
        <c:scaling>
          <c:orientation val="minMax"/>
        </c:scaling>
        <c:delete val="0"/>
        <c:axPos val="b"/>
        <c:numFmt formatCode="General" sourceLinked="1"/>
        <c:majorTickMark val="out"/>
        <c:minorTickMark val="none"/>
        <c:tickLblPos val="nextTo"/>
        <c:txPr>
          <a:bodyPr/>
          <a:lstStyle/>
          <a:p>
            <a:pPr>
              <a:defRPr sz="1100" b="1"/>
            </a:pPr>
            <a:endParaRPr lang="ru-RU"/>
          </a:p>
        </c:txPr>
        <c:crossAx val="208239616"/>
        <c:crosses val="autoZero"/>
        <c:auto val="1"/>
        <c:lblAlgn val="ctr"/>
        <c:lblOffset val="100"/>
        <c:noMultiLvlLbl val="0"/>
      </c:catAx>
      <c:valAx>
        <c:axId val="208239616"/>
        <c:scaling>
          <c:orientation val="minMax"/>
        </c:scaling>
        <c:delete val="1"/>
        <c:axPos val="l"/>
        <c:numFmt formatCode="General" sourceLinked="1"/>
        <c:majorTickMark val="out"/>
        <c:minorTickMark val="none"/>
        <c:tickLblPos val="none"/>
        <c:crossAx val="208238080"/>
        <c:crosses val="autoZero"/>
        <c:crossBetween val="between"/>
      </c:valAx>
      <c:serAx>
        <c:axId val="208102272"/>
        <c:scaling>
          <c:orientation val="minMax"/>
        </c:scaling>
        <c:delete val="1"/>
        <c:axPos val="b"/>
        <c:majorTickMark val="out"/>
        <c:minorTickMark val="none"/>
        <c:tickLblPos val="nextTo"/>
        <c:crossAx val="208239616"/>
        <c:crosses val="autoZero"/>
      </c:serAx>
    </c:plotArea>
    <c:legend>
      <c:legendPos val="r"/>
      <c:layout>
        <c:manualLayout>
          <c:xMode val="edge"/>
          <c:yMode val="edge"/>
          <c:x val="0"/>
          <c:y val="0.8158957701092161"/>
          <c:w val="0.78098825995748067"/>
          <c:h val="0.13918095825484603"/>
        </c:manualLayout>
      </c:layout>
      <c:overlay val="0"/>
      <c:txPr>
        <a:bodyPr/>
        <a:lstStyle/>
        <a:p>
          <a:pPr>
            <a:defRPr sz="1100" b="1">
              <a:solidFill>
                <a:schemeClr val="tx2">
                  <a:lumMod val="7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view3D>
      <c:rotX val="0"/>
      <c:rotY val="10"/>
      <c:rAngAx val="0"/>
      <c:perspective val="30"/>
    </c:view3D>
    <c:floor>
      <c:thickness val="0"/>
    </c:floor>
    <c:sideWall>
      <c:thickness val="0"/>
    </c:sideWall>
    <c:backWall>
      <c:thickness val="0"/>
    </c:backWall>
    <c:plotArea>
      <c:layout>
        <c:manualLayout>
          <c:layoutTarget val="inner"/>
          <c:xMode val="edge"/>
          <c:yMode val="edge"/>
          <c:x val="1.1532100721752172E-2"/>
          <c:y val="9.9628728785227272E-2"/>
          <c:w val="0.98846782687195722"/>
          <c:h val="0.62626276487187049"/>
        </c:manualLayout>
      </c:layout>
      <c:bar3DChart>
        <c:barDir val="col"/>
        <c:grouping val="standard"/>
        <c:varyColors val="0"/>
        <c:ser>
          <c:idx val="0"/>
          <c:order val="0"/>
          <c:tx>
            <c:strRef>
              <c:f>Лист1!$B$1</c:f>
              <c:strCache>
                <c:ptCount val="1"/>
                <c:pt idx="0">
                  <c:v>Удельный вес муниципальнгого долга в налоговых и неналоговых доходах (без доп. Норм. По НДФЛ</c:v>
                </c:pt>
              </c:strCache>
            </c:strRef>
          </c:tx>
          <c:spPr>
            <a:solidFill>
              <a:schemeClr val="lt1"/>
            </a:solidFill>
            <a:ln w="28575" cap="flat" cmpd="sng" algn="ctr">
              <a:solidFill>
                <a:schemeClr val="accent3">
                  <a:lumMod val="50000"/>
                </a:schemeClr>
              </a:solidFill>
              <a:prstDash val="solid"/>
            </a:ln>
            <a:effectLst/>
          </c:spPr>
          <c:invertIfNegative val="0"/>
          <c:cat>
            <c:numRef>
              <c:f>Лист1!$A$2:$A$3</c:f>
              <c:numCache>
                <c:formatCode>General</c:formatCode>
                <c:ptCount val="2"/>
                <c:pt idx="0">
                  <c:v>2019</c:v>
                </c:pt>
                <c:pt idx="1">
                  <c:v>2020</c:v>
                </c:pt>
              </c:numCache>
            </c:numRef>
          </c:cat>
          <c:val>
            <c:numRef>
              <c:f>Лист1!$B$2:$B$3</c:f>
              <c:numCache>
                <c:formatCode>0.00%</c:formatCode>
                <c:ptCount val="2"/>
                <c:pt idx="0">
                  <c:v>0.57630000000000003</c:v>
                </c:pt>
                <c:pt idx="1">
                  <c:v>0.62290000000000045</c:v>
                </c:pt>
              </c:numCache>
            </c:numRef>
          </c:val>
        </c:ser>
        <c:ser>
          <c:idx val="1"/>
          <c:order val="1"/>
          <c:tx>
            <c:strRef>
              <c:f>Лист1!$C$1</c:f>
              <c:strCache>
                <c:ptCount val="1"/>
                <c:pt idx="0">
                  <c:v>Ряд 2</c:v>
                </c:pt>
              </c:strCache>
            </c:strRef>
          </c:tx>
          <c:invertIfNegative val="0"/>
          <c:cat>
            <c:numRef>
              <c:f>Лист1!$A$2:$A$3</c:f>
              <c:numCache>
                <c:formatCode>General</c:formatCode>
                <c:ptCount val="2"/>
                <c:pt idx="0">
                  <c:v>2019</c:v>
                </c:pt>
                <c:pt idx="1">
                  <c:v>2020</c:v>
                </c:pt>
              </c:numCache>
            </c:numRef>
          </c:cat>
          <c:val>
            <c:numRef>
              <c:f>Лист1!$C$2:$C$3</c:f>
            </c:numRef>
          </c:val>
          <c:shape val="box"/>
        </c:ser>
        <c:ser>
          <c:idx val="2"/>
          <c:order val="2"/>
          <c:tx>
            <c:strRef>
              <c:f>Лист1!$D$1</c:f>
              <c:strCache>
                <c:ptCount val="1"/>
                <c:pt idx="0">
                  <c:v>Ряд 3</c:v>
                </c:pt>
              </c:strCache>
            </c:strRef>
          </c:tx>
          <c:invertIfNegative val="0"/>
          <c:cat>
            <c:numRef>
              <c:f>Лист1!$A$2:$A$3</c:f>
              <c:numCache>
                <c:formatCode>General</c:formatCode>
                <c:ptCount val="2"/>
                <c:pt idx="0">
                  <c:v>2019</c:v>
                </c:pt>
                <c:pt idx="1">
                  <c:v>2020</c:v>
                </c:pt>
              </c:numCache>
            </c:numRef>
          </c:cat>
          <c:val>
            <c:numRef>
              <c:f>Лист1!$D$2:$D$3</c:f>
            </c:numRef>
          </c:val>
          <c:shape val="box"/>
        </c:ser>
        <c:dLbls>
          <c:showLegendKey val="0"/>
          <c:showVal val="0"/>
          <c:showCatName val="0"/>
          <c:showSerName val="0"/>
          <c:showPercent val="0"/>
          <c:showBubbleSize val="0"/>
        </c:dLbls>
        <c:gapWidth val="138"/>
        <c:gapDepth val="156"/>
        <c:shape val="cylinder"/>
        <c:axId val="208668544"/>
        <c:axId val="208670080"/>
        <c:axId val="208104512"/>
      </c:bar3DChart>
      <c:catAx>
        <c:axId val="208668544"/>
        <c:scaling>
          <c:orientation val="minMax"/>
        </c:scaling>
        <c:delete val="0"/>
        <c:axPos val="b"/>
        <c:numFmt formatCode="General" sourceLinked="1"/>
        <c:majorTickMark val="out"/>
        <c:minorTickMark val="none"/>
        <c:tickLblPos val="nextTo"/>
        <c:crossAx val="208670080"/>
        <c:crosses val="autoZero"/>
        <c:auto val="1"/>
        <c:lblAlgn val="ctr"/>
        <c:lblOffset val="100"/>
        <c:noMultiLvlLbl val="0"/>
      </c:catAx>
      <c:valAx>
        <c:axId val="208670080"/>
        <c:scaling>
          <c:orientation val="minMax"/>
          <c:max val="0.8"/>
          <c:min val="0.5"/>
        </c:scaling>
        <c:delete val="1"/>
        <c:axPos val="l"/>
        <c:numFmt formatCode="0.00%" sourceLinked="1"/>
        <c:majorTickMark val="out"/>
        <c:minorTickMark val="none"/>
        <c:tickLblPos val="nextTo"/>
        <c:crossAx val="208668544"/>
        <c:crosses val="autoZero"/>
        <c:crossBetween val="between"/>
      </c:valAx>
      <c:serAx>
        <c:axId val="208104512"/>
        <c:scaling>
          <c:orientation val="minMax"/>
        </c:scaling>
        <c:delete val="1"/>
        <c:axPos val="b"/>
        <c:majorTickMark val="out"/>
        <c:minorTickMark val="none"/>
        <c:tickLblPos val="nextTo"/>
        <c:crossAx val="208670080"/>
        <c:crosses val="autoZero"/>
      </c:serAx>
    </c:plotArea>
    <c:plotVisOnly val="1"/>
    <c:dispBlanksAs val="gap"/>
    <c:showDLblsOverMax val="0"/>
  </c:chart>
  <c:txPr>
    <a:bodyPr/>
    <a:lstStyle/>
    <a:p>
      <a:pPr>
        <a:defRPr sz="1800"/>
      </a:pPr>
      <a:endParaRPr lang="ru-RU"/>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78707521939042E-3"/>
          <c:y val="2.1122415877790575E-2"/>
          <c:w val="0.5594134452898335"/>
          <c:h val="0.86786786786786752"/>
        </c:manualLayout>
      </c:layout>
      <c:lineChart>
        <c:grouping val="standard"/>
        <c:varyColors val="0"/>
        <c:dLbls>
          <c:showLegendKey val="0"/>
          <c:showVal val="0"/>
          <c:showCatName val="0"/>
          <c:showSerName val="0"/>
          <c:showPercent val="0"/>
          <c:showBubbleSize val="0"/>
        </c:dLbls>
        <c:marker val="1"/>
        <c:smooth val="0"/>
        <c:axId val="124207872"/>
        <c:axId val="124209408"/>
      </c:lineChart>
      <c:catAx>
        <c:axId val="124207872"/>
        <c:scaling>
          <c:orientation val="minMax"/>
        </c:scaling>
        <c:delete val="1"/>
        <c:axPos val="b"/>
        <c:majorTickMark val="out"/>
        <c:minorTickMark val="none"/>
        <c:tickLblPos val="nextTo"/>
        <c:crossAx val="124209408"/>
        <c:crosses val="autoZero"/>
        <c:auto val="1"/>
        <c:lblAlgn val="ctr"/>
        <c:lblOffset val="100"/>
        <c:noMultiLvlLbl val="0"/>
      </c:catAx>
      <c:valAx>
        <c:axId val="124209408"/>
        <c:scaling>
          <c:orientation val="minMax"/>
        </c:scaling>
        <c:delete val="1"/>
        <c:axPos val="l"/>
        <c:numFmt formatCode="0.00%" sourceLinked="1"/>
        <c:majorTickMark val="out"/>
        <c:minorTickMark val="none"/>
        <c:tickLblPos val="nextTo"/>
        <c:crossAx val="124207872"/>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4.7730723932981174E-2"/>
          <c:y val="0.34187513139455433"/>
          <c:w val="0.93944330857044867"/>
          <c:h val="0.22566578648566071"/>
        </c:manualLayout>
      </c:layout>
      <c:lineChart>
        <c:grouping val="stacked"/>
        <c:varyColors val="0"/>
        <c:ser>
          <c:idx val="0"/>
          <c:order val="0"/>
          <c:tx>
            <c:strRef>
              <c:f>Лист1!$B$1</c:f>
              <c:strCache>
                <c:ptCount val="1"/>
                <c:pt idx="0">
                  <c:v>Ряд 1</c:v>
                </c:pt>
              </c:strCache>
            </c:strRef>
          </c:tx>
          <c:dLbls>
            <c:dLbl>
              <c:idx val="0"/>
              <c:layout>
                <c:manualLayout>
                  <c:x val="-3.1828029560020642E-2"/>
                  <c:y val="-9.7364203993331955E-2"/>
                </c:manualLayout>
              </c:layout>
              <c:tx>
                <c:rich>
                  <a:bodyPr/>
                  <a:lstStyle/>
                  <a:p>
                    <a:r>
                      <a:rPr lang="ru-RU" sz="1600" b="1" i="0" baseline="0" dirty="0" smtClean="0">
                        <a:solidFill>
                          <a:schemeClr val="tx1"/>
                        </a:solidFill>
                      </a:rPr>
                      <a:t>47,3</a:t>
                    </a:r>
                    <a:endParaRPr lang="en-US" dirty="0"/>
                  </a:p>
                </c:rich>
              </c:tx>
              <c:showLegendKey val="0"/>
              <c:showVal val="1"/>
              <c:showCatName val="0"/>
              <c:showSerName val="0"/>
              <c:showPercent val="0"/>
              <c:showBubbleSize val="0"/>
            </c:dLbl>
            <c:dLbl>
              <c:idx val="1"/>
              <c:layout>
                <c:manualLayout>
                  <c:x val="-3.6053837978147853E-2"/>
                  <c:y val="-0.10585211041048646"/>
                </c:manualLayout>
              </c:layout>
              <c:tx>
                <c:rich>
                  <a:bodyPr/>
                  <a:lstStyle/>
                  <a:p>
                    <a:r>
                      <a:rPr lang="ru-RU" sz="1600" b="1" dirty="0" smtClean="0">
                        <a:solidFill>
                          <a:schemeClr val="tx1"/>
                        </a:solidFill>
                      </a:rPr>
                      <a:t>36,0</a:t>
                    </a:r>
                    <a:endParaRPr lang="en-US" dirty="0"/>
                  </a:p>
                </c:rich>
              </c:tx>
              <c:showLegendKey val="0"/>
              <c:showVal val="1"/>
              <c:showCatName val="0"/>
              <c:showSerName val="0"/>
              <c:showPercent val="0"/>
              <c:showBubbleSize val="0"/>
            </c:dLbl>
            <c:dLbl>
              <c:idx val="2"/>
              <c:layout>
                <c:manualLayout>
                  <c:x val="-5.0578621492886583E-2"/>
                  <c:y val="-0.11127993985366318"/>
                </c:manualLayout>
              </c:layout>
              <c:tx>
                <c:rich>
                  <a:bodyPr/>
                  <a:lstStyle/>
                  <a:p>
                    <a:r>
                      <a:rPr lang="ru-RU" sz="1600" b="1" dirty="0" smtClean="0">
                        <a:solidFill>
                          <a:schemeClr val="tx1"/>
                        </a:solidFill>
                      </a:rPr>
                      <a:t>40,1</a:t>
                    </a:r>
                    <a:endParaRPr lang="en-US" dirty="0"/>
                  </a:p>
                </c:rich>
              </c:tx>
              <c:showLegendKey val="0"/>
              <c:showVal val="1"/>
              <c:showCatName val="0"/>
              <c:showSerName val="0"/>
              <c:showPercent val="0"/>
              <c:showBubbleSize val="0"/>
            </c:dLbl>
            <c:dLbl>
              <c:idx val="3"/>
              <c:layout>
                <c:manualLayout>
                  <c:x val="-4.9550055361731474E-2"/>
                  <c:y val="-0.12643722050540693"/>
                </c:manualLayout>
              </c:layout>
              <c:tx>
                <c:rich>
                  <a:bodyPr/>
                  <a:lstStyle/>
                  <a:p>
                    <a:r>
                      <a:rPr lang="ru-RU" sz="1600" b="1" dirty="0" smtClean="0">
                        <a:solidFill>
                          <a:schemeClr val="tx1"/>
                        </a:solidFill>
                      </a:rPr>
                      <a:t>90,0</a:t>
                    </a:r>
                    <a:endParaRPr lang="en-US" dirty="0"/>
                  </a:p>
                </c:rich>
              </c:tx>
              <c:showLegendKey val="0"/>
              <c:showVal val="1"/>
              <c:showCatName val="0"/>
              <c:showSerName val="0"/>
              <c:showPercent val="0"/>
              <c:showBubbleSize val="0"/>
            </c:dLbl>
            <c:dLbl>
              <c:idx val="4"/>
              <c:layout>
                <c:manualLayout>
                  <c:x val="-6.2112812970334184E-2"/>
                  <c:y val="-9.7396140535423031E-2"/>
                </c:manualLayout>
              </c:layout>
              <c:tx>
                <c:rich>
                  <a:bodyPr/>
                  <a:lstStyle/>
                  <a:p>
                    <a:r>
                      <a:rPr lang="ru-RU" sz="1600" b="1" dirty="0" smtClean="0">
                        <a:solidFill>
                          <a:schemeClr val="tx1"/>
                        </a:solidFill>
                      </a:rPr>
                      <a:t>90,0</a:t>
                    </a:r>
                    <a:endParaRPr lang="en-US" dirty="0"/>
                  </a:p>
                </c:rich>
              </c:tx>
              <c:showLegendKey val="0"/>
              <c:showVal val="1"/>
              <c:showCatName val="0"/>
              <c:showSerName val="0"/>
              <c:showPercent val="0"/>
              <c:showBubbleSize val="0"/>
            </c:dLbl>
            <c:dLbl>
              <c:idx val="5"/>
              <c:layout>
                <c:manualLayout>
                  <c:x val="-5.0315522698309897E-2"/>
                  <c:y val="-0.15160923490295791"/>
                </c:manualLayout>
              </c:layout>
              <c:tx>
                <c:rich>
                  <a:bodyPr/>
                  <a:lstStyle/>
                  <a:p>
                    <a:r>
                      <a:rPr lang="ru-RU" sz="1600" b="1" dirty="0" smtClean="0">
                        <a:solidFill>
                          <a:schemeClr val="tx1"/>
                        </a:solidFill>
                      </a:rPr>
                      <a:t>90,0</a:t>
                    </a:r>
                    <a:endParaRPr lang="en-US" dirty="0"/>
                  </a:p>
                </c:rich>
              </c:tx>
              <c:showLegendKey val="0"/>
              <c:showVal val="1"/>
              <c:showCatName val="0"/>
              <c:showSerName val="0"/>
              <c:showPercent val="0"/>
              <c:showBubbleSize val="0"/>
            </c:dLbl>
            <c:txPr>
              <a:bodyPr/>
              <a:lstStyle/>
              <a:p>
                <a:pPr>
                  <a:defRPr sz="1600" b="1">
                    <a:solidFill>
                      <a:schemeClr val="tx1"/>
                    </a:solidFill>
                  </a:defRPr>
                </a:pPr>
                <a:endParaRPr lang="ru-RU"/>
              </a:p>
            </c:txPr>
            <c:showLegendKey val="0"/>
            <c:showVal val="1"/>
            <c:showCatName val="0"/>
            <c:showSerName val="0"/>
            <c:showPercent val="0"/>
            <c:showBubbleSize val="0"/>
            <c:showLeaderLines val="0"/>
          </c:dLbls>
          <c:cat>
            <c:strRef>
              <c:f>Лист1!$A$2:$A$3</c:f>
              <c:strCache>
                <c:ptCount val="2"/>
                <c:pt idx="0">
                  <c:v>2019 год факт</c:v>
                </c:pt>
                <c:pt idx="1">
                  <c:v>2020 год прогноз</c:v>
                </c:pt>
              </c:strCache>
            </c:strRef>
          </c:cat>
          <c:val>
            <c:numRef>
              <c:f>Лист1!$B$2:$B$3</c:f>
              <c:numCache>
                <c:formatCode>General</c:formatCode>
                <c:ptCount val="2"/>
                <c:pt idx="0">
                  <c:v>47.3</c:v>
                </c:pt>
                <c:pt idx="1">
                  <c:v>36</c:v>
                </c:pt>
              </c:numCache>
            </c:numRef>
          </c:val>
          <c:smooth val="0"/>
        </c:ser>
        <c:dLbls>
          <c:showLegendKey val="0"/>
          <c:showVal val="0"/>
          <c:showCatName val="0"/>
          <c:showSerName val="0"/>
          <c:showPercent val="0"/>
          <c:showBubbleSize val="0"/>
        </c:dLbls>
        <c:marker val="1"/>
        <c:smooth val="0"/>
        <c:axId val="125768448"/>
        <c:axId val="125770368"/>
      </c:lineChart>
      <c:catAx>
        <c:axId val="125768448"/>
        <c:scaling>
          <c:orientation val="minMax"/>
        </c:scaling>
        <c:delete val="0"/>
        <c:axPos val="b"/>
        <c:majorTickMark val="out"/>
        <c:minorTickMark val="none"/>
        <c:tickLblPos val="nextTo"/>
        <c:crossAx val="125770368"/>
        <c:crosses val="autoZero"/>
        <c:auto val="1"/>
        <c:lblAlgn val="ctr"/>
        <c:lblOffset val="100"/>
        <c:noMultiLvlLbl val="0"/>
      </c:catAx>
      <c:valAx>
        <c:axId val="125770368"/>
        <c:scaling>
          <c:orientation val="minMax"/>
        </c:scaling>
        <c:delete val="1"/>
        <c:axPos val="l"/>
        <c:numFmt formatCode="General" sourceLinked="1"/>
        <c:majorTickMark val="out"/>
        <c:minorTickMark val="none"/>
        <c:tickLblPos val="nextTo"/>
        <c:crossAx val="125768448"/>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4.7730723932981174E-2"/>
          <c:y val="0.34187513139455433"/>
          <c:w val="0.93944330857044867"/>
          <c:h val="0.22566578648566071"/>
        </c:manualLayout>
      </c:layout>
      <c:lineChart>
        <c:grouping val="stacked"/>
        <c:varyColors val="0"/>
        <c:ser>
          <c:idx val="0"/>
          <c:order val="0"/>
          <c:tx>
            <c:strRef>
              <c:f>Лист1!$B$1</c:f>
              <c:strCache>
                <c:ptCount val="1"/>
                <c:pt idx="0">
                  <c:v>Ряд 1</c:v>
                </c:pt>
              </c:strCache>
            </c:strRef>
          </c:tx>
          <c:dLbls>
            <c:dLbl>
              <c:idx val="0"/>
              <c:layout>
                <c:manualLayout>
                  <c:x val="-2.9857949675416631E-2"/>
                  <c:y val="-9.7364168990845379E-2"/>
                </c:manualLayout>
              </c:layout>
              <c:tx>
                <c:rich>
                  <a:bodyPr/>
                  <a:lstStyle/>
                  <a:p>
                    <a:r>
                      <a:rPr lang="ru-RU" sz="1600" b="1" i="0" baseline="0" dirty="0" smtClean="0">
                        <a:solidFill>
                          <a:schemeClr val="tx1"/>
                        </a:solidFill>
                      </a:rPr>
                      <a:t>1,6</a:t>
                    </a:r>
                    <a:endParaRPr lang="en-US" dirty="0"/>
                  </a:p>
                </c:rich>
              </c:tx>
              <c:showLegendKey val="0"/>
              <c:showVal val="1"/>
              <c:showCatName val="0"/>
              <c:showSerName val="0"/>
              <c:showPercent val="0"/>
              <c:showBubbleSize val="0"/>
            </c:dLbl>
            <c:dLbl>
              <c:idx val="1"/>
              <c:layout>
                <c:manualLayout>
                  <c:x val="-3.6053837978147853E-2"/>
                  <c:y val="-0.10585211041048646"/>
                </c:manualLayout>
              </c:layout>
              <c:tx>
                <c:rich>
                  <a:bodyPr/>
                  <a:lstStyle/>
                  <a:p>
                    <a:r>
                      <a:rPr lang="ru-RU" sz="1600" b="1" dirty="0" smtClean="0">
                        <a:solidFill>
                          <a:schemeClr val="tx1"/>
                        </a:solidFill>
                      </a:rPr>
                      <a:t>1,1</a:t>
                    </a:r>
                    <a:endParaRPr lang="en-US" dirty="0"/>
                  </a:p>
                </c:rich>
              </c:tx>
              <c:showLegendKey val="0"/>
              <c:showVal val="1"/>
              <c:showCatName val="0"/>
              <c:showSerName val="0"/>
              <c:showPercent val="0"/>
              <c:showBubbleSize val="0"/>
            </c:dLbl>
            <c:dLbl>
              <c:idx val="2"/>
              <c:layout>
                <c:manualLayout>
                  <c:x val="-5.0578621492886583E-2"/>
                  <c:y val="-0.11127993985366318"/>
                </c:manualLayout>
              </c:layout>
              <c:tx>
                <c:rich>
                  <a:bodyPr/>
                  <a:lstStyle/>
                  <a:p>
                    <a:r>
                      <a:rPr lang="ru-RU" sz="1600" b="1" dirty="0" smtClean="0">
                        <a:solidFill>
                          <a:schemeClr val="tx1"/>
                        </a:solidFill>
                      </a:rPr>
                      <a:t>1,1</a:t>
                    </a:r>
                    <a:endParaRPr lang="en-US" dirty="0"/>
                  </a:p>
                </c:rich>
              </c:tx>
              <c:showLegendKey val="0"/>
              <c:showVal val="1"/>
              <c:showCatName val="0"/>
              <c:showSerName val="0"/>
              <c:showPercent val="0"/>
              <c:showBubbleSize val="0"/>
            </c:dLbl>
            <c:dLbl>
              <c:idx val="3"/>
              <c:layout>
                <c:manualLayout>
                  <c:x val="-4.9550055361731474E-2"/>
                  <c:y val="-0.12643722050540693"/>
                </c:manualLayout>
              </c:layout>
              <c:tx>
                <c:rich>
                  <a:bodyPr/>
                  <a:lstStyle/>
                  <a:p>
                    <a:r>
                      <a:rPr lang="ru-RU" sz="1600" b="1" dirty="0" smtClean="0">
                        <a:solidFill>
                          <a:schemeClr val="tx1"/>
                        </a:solidFill>
                      </a:rPr>
                      <a:t>3,3</a:t>
                    </a:r>
                    <a:endParaRPr lang="en-US" dirty="0"/>
                  </a:p>
                </c:rich>
              </c:tx>
              <c:showLegendKey val="0"/>
              <c:showVal val="1"/>
              <c:showCatName val="0"/>
              <c:showSerName val="0"/>
              <c:showPercent val="0"/>
              <c:showBubbleSize val="0"/>
            </c:dLbl>
            <c:dLbl>
              <c:idx val="4"/>
              <c:layout>
                <c:manualLayout>
                  <c:x val="-6.2112812970334184E-2"/>
                  <c:y val="-9.7396140535423031E-2"/>
                </c:manualLayout>
              </c:layout>
              <c:tx>
                <c:rich>
                  <a:bodyPr/>
                  <a:lstStyle/>
                  <a:p>
                    <a:r>
                      <a:rPr lang="ru-RU" sz="1600" b="1" dirty="0" smtClean="0">
                        <a:solidFill>
                          <a:schemeClr val="tx1"/>
                        </a:solidFill>
                      </a:rPr>
                      <a:t>3,8</a:t>
                    </a:r>
                    <a:endParaRPr lang="en-US" dirty="0"/>
                  </a:p>
                </c:rich>
              </c:tx>
              <c:showLegendKey val="0"/>
              <c:showVal val="1"/>
              <c:showCatName val="0"/>
              <c:showSerName val="0"/>
              <c:showPercent val="0"/>
              <c:showBubbleSize val="0"/>
            </c:dLbl>
            <c:dLbl>
              <c:idx val="5"/>
              <c:layout>
                <c:manualLayout>
                  <c:x val="-5.0315522698309897E-2"/>
                  <c:y val="-0.15160923490295791"/>
                </c:manualLayout>
              </c:layout>
              <c:tx>
                <c:rich>
                  <a:bodyPr/>
                  <a:lstStyle/>
                  <a:p>
                    <a:r>
                      <a:rPr lang="ru-RU" sz="1600" b="1" dirty="0" smtClean="0">
                        <a:solidFill>
                          <a:schemeClr val="tx1"/>
                        </a:solidFill>
                      </a:rPr>
                      <a:t>4.4</a:t>
                    </a:r>
                    <a:endParaRPr lang="en-US" dirty="0"/>
                  </a:p>
                </c:rich>
              </c:tx>
              <c:showLegendKey val="0"/>
              <c:showVal val="1"/>
              <c:showCatName val="0"/>
              <c:showSerName val="0"/>
              <c:showPercent val="0"/>
              <c:showBubbleSize val="0"/>
            </c:dLbl>
            <c:txPr>
              <a:bodyPr/>
              <a:lstStyle/>
              <a:p>
                <a:pPr>
                  <a:defRPr sz="1600" b="1">
                    <a:solidFill>
                      <a:schemeClr val="tx1"/>
                    </a:solidFill>
                  </a:defRPr>
                </a:pPr>
                <a:endParaRPr lang="ru-RU"/>
              </a:p>
            </c:txPr>
            <c:showLegendKey val="0"/>
            <c:showVal val="1"/>
            <c:showCatName val="0"/>
            <c:showSerName val="0"/>
            <c:showPercent val="0"/>
            <c:showBubbleSize val="0"/>
            <c:showLeaderLines val="0"/>
          </c:dLbls>
          <c:cat>
            <c:strRef>
              <c:f>Лист1!$A$2:$A$3</c:f>
              <c:strCache>
                <c:ptCount val="2"/>
                <c:pt idx="0">
                  <c:v>2019 год факт</c:v>
                </c:pt>
                <c:pt idx="1">
                  <c:v>2020 год прогноз</c:v>
                </c:pt>
              </c:strCache>
            </c:strRef>
          </c:cat>
          <c:val>
            <c:numRef>
              <c:f>Лист1!$B$2:$B$3</c:f>
              <c:numCache>
                <c:formatCode>#,##0.0</c:formatCode>
                <c:ptCount val="2"/>
                <c:pt idx="0">
                  <c:v>1.6300000000000001</c:v>
                </c:pt>
                <c:pt idx="1">
                  <c:v>1.139999999999999</c:v>
                </c:pt>
              </c:numCache>
            </c:numRef>
          </c:val>
          <c:smooth val="0"/>
        </c:ser>
        <c:dLbls>
          <c:showLegendKey val="0"/>
          <c:showVal val="0"/>
          <c:showCatName val="0"/>
          <c:showSerName val="0"/>
          <c:showPercent val="0"/>
          <c:showBubbleSize val="0"/>
        </c:dLbls>
        <c:marker val="1"/>
        <c:smooth val="0"/>
        <c:axId val="164185984"/>
        <c:axId val="164192256"/>
      </c:lineChart>
      <c:catAx>
        <c:axId val="164185984"/>
        <c:scaling>
          <c:orientation val="minMax"/>
        </c:scaling>
        <c:delete val="0"/>
        <c:axPos val="b"/>
        <c:majorTickMark val="out"/>
        <c:minorTickMark val="none"/>
        <c:tickLblPos val="nextTo"/>
        <c:crossAx val="164192256"/>
        <c:crosses val="autoZero"/>
        <c:auto val="1"/>
        <c:lblAlgn val="ctr"/>
        <c:lblOffset val="100"/>
        <c:noMultiLvlLbl val="0"/>
      </c:catAx>
      <c:valAx>
        <c:axId val="164192256"/>
        <c:scaling>
          <c:orientation val="minMax"/>
        </c:scaling>
        <c:delete val="1"/>
        <c:axPos val="l"/>
        <c:numFmt formatCode="#,##0.0" sourceLinked="1"/>
        <c:majorTickMark val="out"/>
        <c:minorTickMark val="none"/>
        <c:tickLblPos val="nextTo"/>
        <c:crossAx val="164185984"/>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7457365413704075E-2"/>
          <c:y val="1.7597869835660283E-2"/>
          <c:w val="0.97254263458629597"/>
          <c:h val="0.69966449359602789"/>
        </c:manualLayout>
      </c:layout>
      <c:bar3DChart>
        <c:barDir val="col"/>
        <c:grouping val="clustered"/>
        <c:varyColors val="0"/>
        <c:ser>
          <c:idx val="0"/>
          <c:order val="0"/>
          <c:tx>
            <c:strRef>
              <c:f>Лист1!$B$1</c:f>
              <c:strCache>
                <c:ptCount val="1"/>
                <c:pt idx="0">
                  <c:v>Оценка</c:v>
                </c:pt>
              </c:strCache>
            </c:strRef>
          </c:tx>
          <c:invertIfNegative val="0"/>
          <c:dPt>
            <c:idx val="0"/>
            <c:invertIfNegative val="0"/>
            <c:bubble3D val="0"/>
            <c:spPr>
              <a:solidFill>
                <a:schemeClr val="accent4">
                  <a:lumMod val="50000"/>
                </a:schemeClr>
              </a:solidFill>
            </c:spPr>
          </c:dPt>
          <c:dPt>
            <c:idx val="1"/>
            <c:invertIfNegative val="0"/>
            <c:bubble3D val="0"/>
            <c:spPr>
              <a:solidFill>
                <a:schemeClr val="tx2">
                  <a:lumMod val="60000"/>
                  <a:lumOff val="40000"/>
                </a:schemeClr>
              </a:solidFill>
            </c:spPr>
          </c:dPt>
          <c:dPt>
            <c:idx val="2"/>
            <c:invertIfNegative val="0"/>
            <c:bubble3D val="0"/>
            <c:spPr>
              <a:solidFill>
                <a:srgbClr val="FF0000"/>
              </a:solidFill>
              <a:ln>
                <a:solidFill>
                  <a:schemeClr val="tx1"/>
                </a:solidFill>
              </a:ln>
            </c:spPr>
          </c:dPt>
          <c:dPt>
            <c:idx val="3"/>
            <c:invertIfNegative val="0"/>
            <c:bubble3D val="0"/>
            <c:spPr>
              <a:solidFill>
                <a:srgbClr val="E775E7"/>
              </a:solidFill>
            </c:spPr>
          </c:dPt>
          <c:dPt>
            <c:idx val="4"/>
            <c:invertIfNegative val="0"/>
            <c:bubble3D val="0"/>
            <c:spPr>
              <a:solidFill>
                <a:srgbClr val="FFFF99"/>
              </a:solidFill>
            </c:spPr>
          </c:dPt>
          <c:dPt>
            <c:idx val="5"/>
            <c:invertIfNegative val="0"/>
            <c:bubble3D val="0"/>
            <c:spPr>
              <a:solidFill>
                <a:srgbClr val="92D050"/>
              </a:solidFill>
            </c:spPr>
          </c:dPt>
          <c:dPt>
            <c:idx val="6"/>
            <c:invertIfNegative val="0"/>
            <c:bubble3D val="0"/>
            <c:spPr>
              <a:solidFill>
                <a:srgbClr val="00B0F0"/>
              </a:solidFill>
            </c:spPr>
          </c:dPt>
          <c:dLbls>
            <c:dLbl>
              <c:idx val="1"/>
              <c:spPr/>
              <c:txPr>
                <a:bodyPr rot="0" vert="horz"/>
                <a:lstStyle/>
                <a:p>
                  <a:pPr>
                    <a:defRPr sz="1400" b="1">
                      <a:solidFill>
                        <a:srgbClr val="FF0000"/>
                      </a:solidFill>
                    </a:defRPr>
                  </a:pPr>
                  <a:endParaRPr lang="ru-RU"/>
                </a:p>
              </c:txPr>
              <c:showLegendKey val="0"/>
              <c:showVal val="1"/>
              <c:showCatName val="0"/>
              <c:showSerName val="0"/>
              <c:showPercent val="0"/>
              <c:showBubbleSize val="0"/>
            </c:dLbl>
            <c:dLbl>
              <c:idx val="2"/>
              <c:layout>
                <c:manualLayout>
                  <c:x val="9.698640315291239E-3"/>
                  <c:y val="-4.8135198908247218E-3"/>
                </c:manualLayout>
              </c:layout>
              <c:tx>
                <c:rich>
                  <a:bodyPr/>
                  <a:lstStyle/>
                  <a:p>
                    <a:r>
                      <a:rPr lang="ru-RU" b="1" dirty="0" smtClean="0">
                        <a:solidFill>
                          <a:schemeClr val="tx1"/>
                        </a:solidFill>
                      </a:rPr>
                      <a:t>60,55</a:t>
                    </a:r>
                    <a:endParaRPr lang="en-US" b="1" dirty="0">
                      <a:solidFill>
                        <a:schemeClr val="tx1"/>
                      </a:solidFill>
                    </a:endParaRPr>
                  </a:p>
                </c:rich>
              </c:tx>
              <c:showLegendKey val="0"/>
              <c:showVal val="1"/>
              <c:showCatName val="0"/>
              <c:showSerName val="0"/>
              <c:showPercent val="0"/>
              <c:showBubbleSize val="0"/>
            </c:dLbl>
            <c:txPr>
              <a:bodyPr rot="0" vert="horz"/>
              <a:lstStyle/>
              <a:p>
                <a:pPr>
                  <a:defRPr sz="1400" b="1">
                    <a:solidFill>
                      <a:schemeClr val="tx1"/>
                    </a:solidFill>
                  </a:defRPr>
                </a:pPr>
                <a:endParaRPr lang="ru-RU"/>
              </a:p>
            </c:txPr>
            <c:showLegendKey val="0"/>
            <c:showVal val="1"/>
            <c:showCatName val="0"/>
            <c:showSerName val="0"/>
            <c:showPercent val="0"/>
            <c:showBubbleSize val="0"/>
            <c:showLeaderLines val="0"/>
          </c:dLbls>
          <c:cat>
            <c:strRef>
              <c:f>Лист1!$A$2:$A$8</c:f>
              <c:strCache>
                <c:ptCount val="7"/>
                <c:pt idx="0">
                  <c:v>г.Невинномысск</c:v>
                </c:pt>
                <c:pt idx="1">
                  <c:v>г.Пятигорск</c:v>
                </c:pt>
                <c:pt idx="2">
                  <c:v>г.Железноводск</c:v>
                </c:pt>
                <c:pt idx="3">
                  <c:v>г.Ессентуки</c:v>
                </c:pt>
                <c:pt idx="4">
                  <c:v>г.Ставрополь</c:v>
                </c:pt>
                <c:pt idx="5">
                  <c:v>г.Лермонтов</c:v>
                </c:pt>
                <c:pt idx="6">
                  <c:v>г.Кисловодск</c:v>
                </c:pt>
              </c:strCache>
            </c:strRef>
          </c:cat>
          <c:val>
            <c:numRef>
              <c:f>Лист1!$B$2:$B$8</c:f>
              <c:numCache>
                <c:formatCode>General</c:formatCode>
                <c:ptCount val="7"/>
                <c:pt idx="0">
                  <c:v>69.23</c:v>
                </c:pt>
                <c:pt idx="1">
                  <c:v>64.540000000000006</c:v>
                </c:pt>
                <c:pt idx="2">
                  <c:v>60.55</c:v>
                </c:pt>
                <c:pt idx="3">
                  <c:v>58.91</c:v>
                </c:pt>
                <c:pt idx="4">
                  <c:v>58.62</c:v>
                </c:pt>
                <c:pt idx="5">
                  <c:v>58.59</c:v>
                </c:pt>
                <c:pt idx="6">
                  <c:v>49.99</c:v>
                </c:pt>
              </c:numCache>
            </c:numRef>
          </c:val>
        </c:ser>
        <c:dLbls>
          <c:showLegendKey val="0"/>
          <c:showVal val="1"/>
          <c:showCatName val="0"/>
          <c:showSerName val="0"/>
          <c:showPercent val="0"/>
          <c:showBubbleSize val="0"/>
        </c:dLbls>
        <c:gapWidth val="150"/>
        <c:shape val="cylinder"/>
        <c:axId val="211160448"/>
        <c:axId val="211215488"/>
        <c:axId val="0"/>
      </c:bar3DChart>
      <c:catAx>
        <c:axId val="211160448"/>
        <c:scaling>
          <c:orientation val="minMax"/>
        </c:scaling>
        <c:delete val="0"/>
        <c:axPos val="b"/>
        <c:majorTickMark val="none"/>
        <c:minorTickMark val="none"/>
        <c:tickLblPos val="nextTo"/>
        <c:txPr>
          <a:bodyPr rot="-5400000" vert="horz"/>
          <a:lstStyle/>
          <a:p>
            <a:pPr>
              <a:defRPr sz="1100" b="1"/>
            </a:pPr>
            <a:endParaRPr lang="ru-RU"/>
          </a:p>
        </c:txPr>
        <c:crossAx val="211215488"/>
        <c:crosses val="autoZero"/>
        <c:auto val="1"/>
        <c:lblAlgn val="ctr"/>
        <c:lblOffset val="100"/>
        <c:noMultiLvlLbl val="0"/>
      </c:catAx>
      <c:valAx>
        <c:axId val="211215488"/>
        <c:scaling>
          <c:orientation val="minMax"/>
        </c:scaling>
        <c:delete val="1"/>
        <c:axPos val="l"/>
        <c:numFmt formatCode="General" sourceLinked="1"/>
        <c:majorTickMark val="none"/>
        <c:minorTickMark val="none"/>
        <c:tickLblPos val="nextTo"/>
        <c:crossAx val="2111604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1"/>
            </a:pPr>
            <a:r>
              <a:rPr lang="ru-RU" sz="1400" i="1" dirty="0" smtClean="0">
                <a:solidFill>
                  <a:schemeClr val="tx2">
                    <a:lumMod val="50000"/>
                  </a:schemeClr>
                </a:solidFill>
              </a:rPr>
              <a:t>Штрафы</a:t>
            </a:r>
            <a:endParaRPr lang="ru-RU" sz="1400" i="1" dirty="0">
              <a:solidFill>
                <a:schemeClr val="tx2">
                  <a:lumMod val="50000"/>
                </a:schemeClr>
              </a:solidFill>
            </a:endParaRPr>
          </a:p>
        </c:rich>
      </c:tx>
      <c:layout>
        <c:manualLayout>
          <c:xMode val="edge"/>
          <c:yMode val="edge"/>
          <c:x val="0.33711055353082853"/>
          <c:y val="4.4567213485590736E-2"/>
        </c:manualLayout>
      </c:layout>
      <c:overlay val="0"/>
    </c:title>
    <c:autoTitleDeleted val="0"/>
    <c:view3D>
      <c:rotX val="20"/>
      <c:rotY val="20"/>
      <c:rAngAx val="0"/>
      <c:perspective val="3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1.1116386373736251E-2"/>
          <c:y val="0.12880018192990861"/>
          <c:w val="0.89584379223912258"/>
          <c:h val="0.78040646054532858"/>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92D050"/>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invertIfNegative val="0"/>
          <c:dPt>
            <c:idx val="0"/>
            <c:invertIfNegative val="0"/>
            <c:bubble3D val="0"/>
            <c:spPr>
              <a:solidFill>
                <a:schemeClr val="accent3">
                  <a:satMod val="110000"/>
                </a:schemeClr>
              </a:solidFill>
              <a:ln>
                <a:no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extLst xmlns:c16r2="http://schemas.microsoft.com/office/drawing/2015/06/chart">
              <c:ext xmlns:c16="http://schemas.microsoft.com/office/drawing/2014/chart" uri="{C3380CC4-5D6E-409C-BE32-E72D297353CC}">
                <c16:uniqueId val="{00000001-F224-49EC-86C9-BC028298C728}"/>
              </c:ext>
            </c:extLst>
          </c:dPt>
          <c:dPt>
            <c:idx val="1"/>
            <c:invertIfNegative val="0"/>
            <c:bubble3D val="0"/>
            <c:spPr>
              <a:solidFill>
                <a:schemeClr val="accent3">
                  <a:satMod val="110000"/>
                </a:schemeClr>
              </a:solidFill>
              <a:ln>
                <a:no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extLst xmlns:c16r2="http://schemas.microsoft.com/office/drawing/2015/06/chart">
              <c:ext xmlns:c16="http://schemas.microsoft.com/office/drawing/2014/chart" uri="{C3380CC4-5D6E-409C-BE32-E72D297353CC}">
                <c16:uniqueId val="{00000003-F224-49EC-86C9-BC028298C728}"/>
              </c:ext>
            </c:extLst>
          </c:dPt>
          <c:cat>
            <c:strRef>
              <c:f>Лист1!$A$2:$A$3</c:f>
              <c:strCache>
                <c:ptCount val="2"/>
                <c:pt idx="0">
                  <c:v>2019 год</c:v>
                </c:pt>
                <c:pt idx="1">
                  <c:v>2020 год</c:v>
                </c:pt>
              </c:strCache>
            </c:strRef>
          </c:cat>
          <c:val>
            <c:numRef>
              <c:f>Лист1!$B$2:$B$3</c:f>
              <c:numCache>
                <c:formatCode>General</c:formatCode>
                <c:ptCount val="2"/>
                <c:pt idx="0">
                  <c:v>783</c:v>
                </c:pt>
                <c:pt idx="1">
                  <c:v>1081</c:v>
                </c:pt>
              </c:numCache>
            </c:numRef>
          </c:val>
          <c:extLst xmlns:c16r2="http://schemas.microsoft.com/office/drawing/2015/06/chart">
            <c:ext xmlns:c16="http://schemas.microsoft.com/office/drawing/2014/chart" uri="{C3380CC4-5D6E-409C-BE32-E72D297353CC}">
              <c16:uniqueId val="{00000000-AACD-40FE-BF0E-875E138EB9D8}"/>
            </c:ext>
          </c:extLst>
        </c:ser>
        <c:dLbls>
          <c:showLegendKey val="0"/>
          <c:showVal val="0"/>
          <c:showCatName val="0"/>
          <c:showSerName val="0"/>
          <c:showPercent val="0"/>
          <c:showBubbleSize val="0"/>
        </c:dLbls>
        <c:gapWidth val="78"/>
        <c:gapDepth val="36"/>
        <c:shape val="box"/>
        <c:axId val="243043712"/>
        <c:axId val="243185536"/>
        <c:axId val="0"/>
      </c:bar3DChart>
      <c:catAx>
        <c:axId val="243043712"/>
        <c:scaling>
          <c:orientation val="minMax"/>
        </c:scaling>
        <c:delete val="0"/>
        <c:axPos val="b"/>
        <c:numFmt formatCode="General" sourceLinked="0"/>
        <c:majorTickMark val="out"/>
        <c:minorTickMark val="none"/>
        <c:tickLblPos val="nextTo"/>
        <c:txPr>
          <a:bodyPr/>
          <a:lstStyle/>
          <a:p>
            <a:pPr>
              <a:defRPr sz="1400"/>
            </a:pPr>
            <a:endParaRPr lang="ru-RU"/>
          </a:p>
        </c:txPr>
        <c:crossAx val="243185536"/>
        <c:crosses val="autoZero"/>
        <c:auto val="1"/>
        <c:lblAlgn val="ctr"/>
        <c:lblOffset val="100"/>
        <c:noMultiLvlLbl val="0"/>
      </c:catAx>
      <c:valAx>
        <c:axId val="243185536"/>
        <c:scaling>
          <c:orientation val="minMax"/>
        </c:scaling>
        <c:delete val="1"/>
        <c:axPos val="l"/>
        <c:numFmt formatCode="General" sourceLinked="1"/>
        <c:majorTickMark val="out"/>
        <c:minorTickMark val="none"/>
        <c:tickLblPos val="nextTo"/>
        <c:crossAx val="243043712"/>
        <c:crosses val="autoZero"/>
        <c:crossBetween val="between"/>
      </c:valAx>
    </c:plotArea>
    <c:plotVisOnly val="1"/>
    <c:dispBlanksAs val="gap"/>
    <c:showDLblsOverMax val="0"/>
  </c:chart>
  <c:txPr>
    <a:bodyPr/>
    <a:lstStyle/>
    <a:p>
      <a:pPr>
        <a:defRPr sz="1600" b="1"/>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1"/>
            </a:pPr>
            <a:r>
              <a:rPr lang="ru-RU" sz="1400" i="1" dirty="0" smtClean="0">
                <a:solidFill>
                  <a:schemeClr val="tx2">
                    <a:lumMod val="50000"/>
                  </a:schemeClr>
                </a:solidFill>
              </a:rPr>
              <a:t>Налог на доходы физических</a:t>
            </a:r>
            <a:r>
              <a:rPr lang="ru-RU" sz="1400" i="1" baseline="0" dirty="0" smtClean="0">
                <a:solidFill>
                  <a:schemeClr val="tx2">
                    <a:lumMod val="50000"/>
                  </a:schemeClr>
                </a:solidFill>
              </a:rPr>
              <a:t> лиц</a:t>
            </a:r>
            <a:endParaRPr lang="ru-RU" sz="1400" i="1" dirty="0">
              <a:solidFill>
                <a:schemeClr val="tx2">
                  <a:lumMod val="50000"/>
                </a:schemeClr>
              </a:solidFill>
            </a:endParaRPr>
          </a:p>
        </c:rich>
      </c:tx>
      <c:layout>
        <c:manualLayout>
          <c:xMode val="edge"/>
          <c:yMode val="edge"/>
          <c:x val="0.11737220511388703"/>
          <c:y val="3.7130377326495913E-2"/>
        </c:manualLayout>
      </c:layout>
      <c:overlay val="0"/>
    </c:title>
    <c:autoTitleDeleted val="0"/>
    <c:view3D>
      <c:rotX val="20"/>
      <c:rotY val="20"/>
      <c:rAngAx val="0"/>
      <c:perspective val="30"/>
    </c:view3D>
    <c:floor>
      <c:thickness val="0"/>
    </c:floor>
    <c:sideWall>
      <c:thickness val="0"/>
      <c:spPr>
        <a:noFill/>
        <a:ln w="25400">
          <a:noFill/>
        </a:ln>
      </c:spPr>
    </c:sideWall>
    <c:backWall>
      <c:thickness val="0"/>
    </c:backWall>
    <c:plotArea>
      <c:layout>
        <c:manualLayout>
          <c:layoutTarget val="inner"/>
          <c:xMode val="edge"/>
          <c:yMode val="edge"/>
          <c:x val="7.1674142071441876E-2"/>
          <c:y val="0.12006344474235757"/>
          <c:w val="0.82032202691534839"/>
          <c:h val="0.5290950789422455"/>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chemeClr val="accent5">
                <a:lumMod val="60000"/>
                <a:lumOff val="40000"/>
              </a:schemeClr>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invertIfNegative val="0"/>
          <c:dPt>
            <c:idx val="0"/>
            <c:invertIfNegative val="0"/>
            <c:bubble3D val="0"/>
            <c:spPr>
              <a:solidFill>
                <a:schemeClr val="accent5">
                  <a:lumMod val="60000"/>
                  <a:lumOff val="40000"/>
                </a:schemeClr>
              </a:solidFill>
              <a:ln>
                <a:no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extLst xmlns:c16r2="http://schemas.microsoft.com/office/drawing/2015/06/chart">
              <c:ext xmlns:c16="http://schemas.microsoft.com/office/drawing/2014/chart" uri="{C3380CC4-5D6E-409C-BE32-E72D297353CC}">
                <c16:uniqueId val="{00000001-42A7-43BD-AD05-6F1F292E6217}"/>
              </c:ext>
            </c:extLst>
          </c:dPt>
          <c:dPt>
            <c:idx val="1"/>
            <c:invertIfNegative val="0"/>
            <c:bubble3D val="0"/>
            <c:spPr>
              <a:solidFill>
                <a:schemeClr val="accent5">
                  <a:lumMod val="60000"/>
                  <a:lumOff val="40000"/>
                </a:schemeClr>
              </a:solidFill>
              <a:ln>
                <a:noFill/>
              </a:ln>
              <a:effectLst>
                <a:outerShdw blurRad="76200" dir="13500000" sy="23000" kx="1200000" algn="br" rotWithShape="0">
                  <a:prstClr val="black">
                    <a:alpha val="20000"/>
                  </a:prstClr>
                </a:outerShdw>
              </a:effectLst>
              <a:scene3d>
                <a:camera prst="orthographicFront"/>
                <a:lightRig rig="threePt" dir="t"/>
              </a:scene3d>
              <a:sp3d>
                <a:bevelT/>
                <a:contourClr>
                  <a:srgbClr val="000000"/>
                </a:contourClr>
              </a:sp3d>
            </c:spPr>
            <c:extLst xmlns:c16r2="http://schemas.microsoft.com/office/drawing/2015/06/chart">
              <c:ext xmlns:c16="http://schemas.microsoft.com/office/drawing/2014/chart" uri="{C3380CC4-5D6E-409C-BE32-E72D297353CC}">
                <c16:uniqueId val="{00000003-42A7-43BD-AD05-6F1F292E621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2A7-43BD-AD05-6F1F292E621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2A7-43BD-AD05-6F1F292E6217}"/>
                </c:ext>
              </c:extLst>
            </c:dLbl>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Лист1!$A$2:$A$3</c:f>
              <c:strCache>
                <c:ptCount val="2"/>
                <c:pt idx="0">
                  <c:v>2019 год</c:v>
                </c:pt>
                <c:pt idx="1">
                  <c:v>2020 год</c:v>
                </c:pt>
              </c:strCache>
            </c:strRef>
          </c:cat>
          <c:val>
            <c:numRef>
              <c:f>Лист1!$B$2:$B$3</c:f>
              <c:numCache>
                <c:formatCode>#,##0</c:formatCode>
                <c:ptCount val="2"/>
                <c:pt idx="0">
                  <c:v>783</c:v>
                </c:pt>
                <c:pt idx="1">
                  <c:v>1081</c:v>
                </c:pt>
              </c:numCache>
            </c:numRef>
          </c:val>
          <c:extLst xmlns:c16r2="http://schemas.microsoft.com/office/drawing/2015/06/chart">
            <c:ext xmlns:c16="http://schemas.microsoft.com/office/drawing/2014/chart" uri="{C3380CC4-5D6E-409C-BE32-E72D297353CC}">
              <c16:uniqueId val="{00000000-AACD-40FE-BF0E-875E138EB9D8}"/>
            </c:ext>
          </c:extLst>
        </c:ser>
        <c:dLbls>
          <c:showLegendKey val="0"/>
          <c:showVal val="0"/>
          <c:showCatName val="0"/>
          <c:showSerName val="0"/>
          <c:showPercent val="0"/>
          <c:showBubbleSize val="0"/>
        </c:dLbls>
        <c:gapWidth val="78"/>
        <c:gapDepth val="36"/>
        <c:shape val="box"/>
        <c:axId val="244398336"/>
        <c:axId val="244640000"/>
        <c:axId val="0"/>
      </c:bar3DChart>
      <c:catAx>
        <c:axId val="244398336"/>
        <c:scaling>
          <c:orientation val="minMax"/>
        </c:scaling>
        <c:delete val="0"/>
        <c:axPos val="b"/>
        <c:numFmt formatCode="General" sourceLinked="0"/>
        <c:majorTickMark val="out"/>
        <c:minorTickMark val="none"/>
        <c:tickLblPos val="nextTo"/>
        <c:txPr>
          <a:bodyPr/>
          <a:lstStyle/>
          <a:p>
            <a:pPr>
              <a:defRPr sz="1400"/>
            </a:pPr>
            <a:endParaRPr lang="ru-RU"/>
          </a:p>
        </c:txPr>
        <c:crossAx val="244640000"/>
        <c:crosses val="autoZero"/>
        <c:auto val="1"/>
        <c:lblAlgn val="ctr"/>
        <c:lblOffset val="100"/>
        <c:noMultiLvlLbl val="0"/>
      </c:catAx>
      <c:valAx>
        <c:axId val="244640000"/>
        <c:scaling>
          <c:orientation val="minMax"/>
        </c:scaling>
        <c:delete val="1"/>
        <c:axPos val="l"/>
        <c:numFmt formatCode="#,##0" sourceLinked="1"/>
        <c:majorTickMark val="out"/>
        <c:minorTickMark val="none"/>
        <c:tickLblPos val="nextTo"/>
        <c:crossAx val="244398336"/>
        <c:crosses val="autoZero"/>
        <c:crossBetween val="between"/>
      </c:valAx>
    </c:plotArea>
    <c:plotVisOnly val="1"/>
    <c:dispBlanksAs val="gap"/>
    <c:showDLblsOverMax val="0"/>
  </c:chart>
  <c:txPr>
    <a:bodyPr/>
    <a:lstStyle/>
    <a:p>
      <a:pPr>
        <a:defRPr sz="1600" b="1"/>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5"/>
      <c:rotY val="50"/>
      <c:rAngAx val="1"/>
    </c:view3D>
    <c:floor>
      <c:thickness val="0"/>
      <c:spPr>
        <a:ln>
          <a:noFill/>
        </a:ln>
      </c:spPr>
    </c:floor>
    <c:sideWall>
      <c:thickness val="0"/>
      <c:spPr>
        <a:scene3d>
          <a:camera prst="orthographicFront"/>
          <a:lightRig rig="threePt" dir="t"/>
        </a:scene3d>
        <a:sp3d>
          <a:bevelT w="6350"/>
        </a:sp3d>
      </c:spPr>
    </c:sideWall>
    <c:backWall>
      <c:thickness val="0"/>
      <c:spPr>
        <a:scene3d>
          <a:camera prst="orthographicFront"/>
          <a:lightRig rig="threePt" dir="t"/>
        </a:scene3d>
        <a:sp3d>
          <a:bevelT w="6350"/>
        </a:sp3d>
      </c:spPr>
    </c:backWall>
    <c:plotArea>
      <c:layout>
        <c:manualLayout>
          <c:layoutTarget val="inner"/>
          <c:xMode val="edge"/>
          <c:yMode val="edge"/>
          <c:x val="7.6421828836343991E-2"/>
          <c:y val="2.4420363549349219E-2"/>
          <c:w val="0.92357817116365559"/>
          <c:h val="0.89578487005717544"/>
        </c:manualLayout>
      </c:layout>
      <c:bar3DChart>
        <c:barDir val="col"/>
        <c:grouping val="stacked"/>
        <c:varyColors val="0"/>
        <c:ser>
          <c:idx val="0"/>
          <c:order val="0"/>
          <c:tx>
            <c:strRef>
              <c:f>Лист1!$B$1</c:f>
              <c:strCache>
                <c:ptCount val="1"/>
                <c:pt idx="0">
                  <c:v>Столбец1</c:v>
                </c:pt>
              </c:strCache>
            </c:strRef>
          </c:tx>
          <c:spPr>
            <a:solidFill>
              <a:schemeClr val="bg1">
                <a:lumMod val="65000"/>
              </a:schemeClr>
            </a:solidFill>
            <a:ln>
              <a:solidFill>
                <a:schemeClr val="tx1"/>
              </a:solidFill>
            </a:ln>
            <a:effectLst/>
            <a:scene3d>
              <a:camera prst="orthographicFront"/>
              <a:lightRig rig="threePt" dir="t"/>
            </a:scene3d>
            <a:sp3d prstMaterial="plastic">
              <a:bevelT w="127000" h="127000"/>
            </a:sp3d>
          </c:spPr>
          <c:invertIfNegative val="0"/>
          <c:dPt>
            <c:idx val="0"/>
            <c:invertIfNegative val="0"/>
            <c:bubble3D val="0"/>
            <c:spPr>
              <a:solidFill>
                <a:schemeClr val="bg1">
                  <a:lumMod val="65000"/>
                </a:schemeClr>
              </a:solidFill>
              <a:ln>
                <a:solidFill>
                  <a:schemeClr val="tx1">
                    <a:lumMod val="95000"/>
                    <a:lumOff val="5000"/>
                  </a:schemeClr>
                </a:solidFill>
              </a:ln>
              <a:effectLst/>
              <a:scene3d>
                <a:camera prst="orthographicFront"/>
                <a:lightRig rig="threePt" dir="t"/>
              </a:scene3d>
              <a:sp3d prstMaterial="plastic">
                <a:bevelT w="127000" h="127000"/>
              </a:sp3d>
            </c:spPr>
            <c:extLst xmlns:c16r2="http://schemas.microsoft.com/office/drawing/2015/06/chart">
              <c:ext xmlns:c16="http://schemas.microsoft.com/office/drawing/2014/chart" uri="{C3380CC4-5D6E-409C-BE32-E72D297353CC}">
                <c16:uniqueId val="{00000001-AF39-426A-BC8D-71F58BA5EB7D}"/>
              </c:ext>
            </c:extLst>
          </c:dPt>
          <c:dLbls>
            <c:dLbl>
              <c:idx val="0"/>
              <c:layout>
                <c:manualLayout>
                  <c:x val="1.0729302513670004E-2"/>
                  <c:y val="1.018895292864202E-2"/>
                </c:manualLayout>
              </c:layout>
              <c:tx>
                <c:rich>
                  <a:bodyPr rot="0" vert="horz"/>
                  <a:lstStyle/>
                  <a:p>
                    <a:pPr algn="ctr" rtl="0">
                      <a:defRPr lang="en-US" sz="1400" b="1" i="0" u="none" strike="noStrike" kern="1200" baseline="0">
                        <a:solidFill>
                          <a:schemeClr val="tx1"/>
                        </a:solidFill>
                        <a:latin typeface="+mn-lt"/>
                        <a:ea typeface="+mn-ea"/>
                        <a:cs typeface="+mn-cs"/>
                      </a:defRPr>
                    </a:pPr>
                    <a:r>
                      <a:rPr lang="en-US" dirty="0" smtClean="0"/>
                      <a:t>+51,6</a:t>
                    </a:r>
                    <a:endParaRPr lang="en-US" dirty="0"/>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F39-426A-BC8D-71F58BA5EB7D}"/>
                </c:ext>
              </c:extLst>
            </c:dLbl>
            <c:spPr>
              <a:noFill/>
              <a:ln>
                <a:noFill/>
              </a:ln>
              <a:effectLst/>
            </c:spPr>
            <c:txPr>
              <a:bodyPr rot="0" vert="horz"/>
              <a:lstStyle/>
              <a:p>
                <a:pPr>
                  <a:defRPr sz="1400" b="1">
                    <a:solidFill>
                      <a:schemeClr val="tx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c:v>
                </c:pt>
              </c:strCache>
            </c:strRef>
          </c:cat>
          <c:val>
            <c:numRef>
              <c:f>Лист1!$B$2:$B$4</c:f>
              <c:numCache>
                <c:formatCode>General</c:formatCode>
                <c:ptCount val="3"/>
                <c:pt idx="0" formatCode="#,##0.0">
                  <c:v>51.6</c:v>
                </c:pt>
              </c:numCache>
            </c:numRef>
          </c:val>
          <c:extLst xmlns:c16r2="http://schemas.microsoft.com/office/drawing/2015/06/chart">
            <c:ext xmlns:c16="http://schemas.microsoft.com/office/drawing/2014/chart" uri="{C3380CC4-5D6E-409C-BE32-E72D297353CC}">
              <c16:uniqueId val="{00000005-0704-4316-A3E3-7A3035430AC3}"/>
            </c:ext>
          </c:extLst>
        </c:ser>
        <c:ser>
          <c:idx val="1"/>
          <c:order val="1"/>
          <c:tx>
            <c:strRef>
              <c:f>Лист1!$C$1</c:f>
              <c:strCache>
                <c:ptCount val="1"/>
                <c:pt idx="0">
                  <c:v>Столбец2</c:v>
                </c:pt>
              </c:strCache>
            </c:strRef>
          </c:tx>
          <c:spPr>
            <a:solidFill>
              <a:srgbClr val="F4D388"/>
            </a:solidFill>
            <a:ln>
              <a:noFill/>
            </a:ln>
            <a:scene3d>
              <a:camera prst="orthographicFront"/>
              <a:lightRig rig="threePt" dir="t"/>
            </a:scene3d>
            <a:sp3d>
              <a:bevelT w="127000" h="127000"/>
            </a:sp3d>
          </c:spPr>
          <c:invertIfNegative val="0"/>
          <c:dLbls>
            <c:spPr>
              <a:noFill/>
              <a:ln>
                <a:noFill/>
              </a:ln>
              <a:effectLst/>
            </c:spPr>
            <c:txPr>
              <a:bodyPr/>
              <a:lstStyle/>
              <a:p>
                <a:pPr>
                  <a:defRPr sz="1200" b="1">
                    <a:solidFill>
                      <a:schemeClr val="tx1">
                        <a:lumMod val="85000"/>
                        <a:lumOff val="15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c:v>
                </c:pt>
              </c:strCache>
            </c:strRef>
          </c:cat>
          <c:val>
            <c:numRef>
              <c:f>Лист1!$C$2:$C$4</c:f>
              <c:numCache>
                <c:formatCode>General</c:formatCode>
                <c:ptCount val="3"/>
              </c:numCache>
            </c:numRef>
          </c:val>
          <c:extLst xmlns:c16r2="http://schemas.microsoft.com/office/drawing/2015/06/chart">
            <c:ext xmlns:c16="http://schemas.microsoft.com/office/drawing/2014/chart" uri="{C3380CC4-5D6E-409C-BE32-E72D297353CC}">
              <c16:uniqueId val="{00000006-0704-4316-A3E3-7A3035430AC3}"/>
            </c:ext>
          </c:extLst>
        </c:ser>
        <c:ser>
          <c:idx val="2"/>
          <c:order val="2"/>
          <c:tx>
            <c:strRef>
              <c:f>Лист1!$D$1</c:f>
              <c:strCache>
                <c:ptCount val="1"/>
                <c:pt idx="0">
                  <c:v>Столбец3</c:v>
                </c:pt>
              </c:strCache>
            </c:strRef>
          </c:tx>
          <c:spPr>
            <a:solidFill>
              <a:schemeClr val="accent3">
                <a:lumMod val="60000"/>
                <a:lumOff val="40000"/>
              </a:schemeClr>
            </a:solidFill>
            <a:ln>
              <a:noFill/>
            </a:ln>
            <a:scene3d>
              <a:camera prst="orthographicFront"/>
              <a:lightRig rig="threePt" dir="t"/>
            </a:scene3d>
            <a:sp3d prstMaterial="plastic">
              <a:bevelT w="127000" h="127000"/>
            </a:sp3d>
          </c:spPr>
          <c:invertIfNegative val="0"/>
          <c:dLbls>
            <c:dLbl>
              <c:idx val="1"/>
              <c:layout>
                <c:manualLayout>
                  <c:x val="1.4305736684893404E-2"/>
                  <c:y val="1.018895292864202E-2"/>
                </c:manualLayout>
              </c:layout>
              <c:tx>
                <c:rich>
                  <a:bodyPr/>
                  <a:lstStyle/>
                  <a:p>
                    <a:r>
                      <a:rPr lang="en-US" dirty="0" smtClean="0"/>
                      <a:t>+58,1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F39-426A-BC8D-71F58BA5EB7D}"/>
                </c:ext>
              </c:extLst>
            </c:dLbl>
            <c:spPr>
              <a:noFill/>
              <a:ln>
                <a:noFill/>
              </a:ln>
              <a:effectLst/>
            </c:spPr>
            <c:txPr>
              <a:bodyPr/>
              <a:lstStyle/>
              <a:p>
                <a:pPr algn="ctr">
                  <a:defRPr lang="ru-RU"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c:v>
                </c:pt>
              </c:strCache>
            </c:strRef>
          </c:cat>
          <c:val>
            <c:numRef>
              <c:f>Лист1!$D$2:$D$4</c:f>
              <c:numCache>
                <c:formatCode>#,##0.0</c:formatCode>
                <c:ptCount val="3"/>
                <c:pt idx="1">
                  <c:v>58.1</c:v>
                </c:pt>
              </c:numCache>
            </c:numRef>
          </c:val>
          <c:extLst xmlns:c16r2="http://schemas.microsoft.com/office/drawing/2015/06/chart">
            <c:ext xmlns:c16="http://schemas.microsoft.com/office/drawing/2014/chart" uri="{C3380CC4-5D6E-409C-BE32-E72D297353CC}">
              <c16:uniqueId val="{00000007-0704-4316-A3E3-7A3035430AC3}"/>
            </c:ext>
          </c:extLst>
        </c:ser>
        <c:ser>
          <c:idx val="3"/>
          <c:order val="3"/>
          <c:tx>
            <c:strRef>
              <c:f>Лист1!$E$1</c:f>
              <c:strCache>
                <c:ptCount val="1"/>
                <c:pt idx="0">
                  <c:v>Столбец4</c:v>
                </c:pt>
              </c:strCache>
            </c:strRef>
          </c:tx>
          <c:spPr>
            <a:solidFill>
              <a:schemeClr val="accent5">
                <a:lumMod val="40000"/>
                <a:lumOff val="60000"/>
              </a:schemeClr>
            </a:solidFill>
            <a:ln>
              <a:noFill/>
            </a:ln>
            <a:effectLst/>
            <a:scene3d>
              <a:camera prst="orthographicFront"/>
              <a:lightRig rig="threePt" dir="t"/>
            </a:scene3d>
            <a:sp3d prstMaterial="plastic">
              <a:bevelT w="158750" h="158750"/>
            </a:sp3d>
          </c:spPr>
          <c:invertIfNegative val="0"/>
          <c:dLbls>
            <c:dLbl>
              <c:idx val="2"/>
              <c:layout>
                <c:manualLayout>
                  <c:x val="2.1458605027340011E-2"/>
                  <c:y val="0"/>
                </c:manualLayout>
              </c:layout>
              <c:tx>
                <c:rich>
                  <a:bodyPr/>
                  <a:lstStyle/>
                  <a:p>
                    <a:r>
                      <a:rPr lang="en-US" dirty="0" smtClean="0"/>
                      <a:t>+88,9</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F39-426A-BC8D-71F58BA5EB7D}"/>
                </c:ext>
              </c:extLst>
            </c:dLbl>
            <c:spPr>
              <a:noFill/>
              <a:ln>
                <a:noFill/>
              </a:ln>
              <a:effectLst/>
            </c:spPr>
            <c:txPr>
              <a:bodyPr/>
              <a:lstStyle/>
              <a:p>
                <a:pPr algn="ctr">
                  <a:defRPr lang="ru-RU"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c:v>
                </c:pt>
              </c:strCache>
            </c:strRef>
          </c:cat>
          <c:val>
            <c:numRef>
              <c:f>Лист1!$E$2:$E$4</c:f>
              <c:numCache>
                <c:formatCode>General</c:formatCode>
                <c:ptCount val="3"/>
                <c:pt idx="2" formatCode="#,##0.0">
                  <c:v>88.9</c:v>
                </c:pt>
              </c:numCache>
            </c:numRef>
          </c:val>
          <c:extLst xmlns:c16r2="http://schemas.microsoft.com/office/drawing/2015/06/chart">
            <c:ext xmlns:c16="http://schemas.microsoft.com/office/drawing/2014/chart" uri="{C3380CC4-5D6E-409C-BE32-E72D297353CC}">
              <c16:uniqueId val="{0000000D-0704-4316-A3E3-7A3035430AC3}"/>
            </c:ext>
          </c:extLst>
        </c:ser>
        <c:dLbls>
          <c:showLegendKey val="0"/>
          <c:showVal val="1"/>
          <c:showCatName val="0"/>
          <c:showSerName val="0"/>
          <c:showPercent val="0"/>
          <c:showBubbleSize val="0"/>
        </c:dLbls>
        <c:gapWidth val="108"/>
        <c:gapDepth val="101"/>
        <c:shape val="box"/>
        <c:axId val="174824832"/>
        <c:axId val="176427392"/>
        <c:axId val="0"/>
      </c:bar3DChart>
      <c:catAx>
        <c:axId val="174824832"/>
        <c:scaling>
          <c:orientation val="minMax"/>
        </c:scaling>
        <c:delete val="0"/>
        <c:axPos val="b"/>
        <c:numFmt formatCode="General" sourceLinked="1"/>
        <c:majorTickMark val="out"/>
        <c:minorTickMark val="none"/>
        <c:tickLblPos val="nextTo"/>
        <c:txPr>
          <a:bodyPr/>
          <a:lstStyle/>
          <a:p>
            <a:pPr>
              <a:defRPr sz="1100" b="1"/>
            </a:pPr>
            <a:endParaRPr lang="ru-RU"/>
          </a:p>
        </c:txPr>
        <c:crossAx val="176427392"/>
        <c:crosses val="autoZero"/>
        <c:auto val="1"/>
        <c:lblAlgn val="ctr"/>
        <c:lblOffset val="0"/>
        <c:noMultiLvlLbl val="0"/>
      </c:catAx>
      <c:valAx>
        <c:axId val="176427392"/>
        <c:scaling>
          <c:orientation val="minMax"/>
        </c:scaling>
        <c:delete val="1"/>
        <c:axPos val="l"/>
        <c:numFmt formatCode="#,##0.0" sourceLinked="1"/>
        <c:majorTickMark val="out"/>
        <c:minorTickMark val="none"/>
        <c:tickLblPos val="none"/>
        <c:crossAx val="174824832"/>
        <c:crosses val="autoZero"/>
        <c:crossBetween val="between"/>
      </c:valAx>
      <c:spPr>
        <a:noFill/>
        <a:ln w="25400">
          <a:noFill/>
        </a:ln>
      </c:spPr>
    </c:plotArea>
    <c:plotVisOnly val="1"/>
    <c:dispBlanksAs val="gap"/>
    <c:showDLblsOverMax val="0"/>
  </c:chart>
  <c:spPr>
    <a:scene3d>
      <a:camera prst="orthographicFront"/>
      <a:lightRig rig="threePt" dir="t"/>
    </a:scene3d>
    <a:sp3d prstMaterial="legacyWireframe"/>
  </c:spPr>
  <c:txPr>
    <a:bodyPr/>
    <a:lstStyle/>
    <a:p>
      <a:pPr>
        <a:defRPr sz="944"/>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ru-RU" dirty="0"/>
              <a:t>Всего 1 </a:t>
            </a:r>
            <a:r>
              <a:rPr lang="ru-RU" dirty="0" smtClean="0"/>
              <a:t>509</a:t>
            </a:r>
            <a:r>
              <a:rPr lang="ru-RU" baseline="0" dirty="0" smtClean="0"/>
              <a:t> 670 </a:t>
            </a:r>
            <a:r>
              <a:rPr lang="ru-RU" dirty="0" smtClean="0"/>
              <a:t>тыс</a:t>
            </a:r>
            <a:r>
              <a:rPr lang="ru-RU" dirty="0"/>
              <a:t>. руб.</a:t>
            </a:r>
          </a:p>
        </c:rich>
      </c:tx>
      <c:layout>
        <c:manualLayout>
          <c:xMode val="edge"/>
          <c:yMode val="edge"/>
          <c:x val="1.7658965349120988E-2"/>
          <c:y val="0.9187515158645489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513711591243959E-2"/>
          <c:y val="0.20200079866575837"/>
          <c:w val="0.83084438705353325"/>
          <c:h val="0.72208837001714787"/>
        </c:manualLayout>
      </c:layout>
      <c:pie3DChart>
        <c:varyColors val="1"/>
        <c:ser>
          <c:idx val="0"/>
          <c:order val="0"/>
          <c:tx>
            <c:strRef>
              <c:f>Лист1!$B$1</c:f>
              <c:strCache>
                <c:ptCount val="1"/>
                <c:pt idx="0">
                  <c:v>1 785 643,40</c:v>
                </c:pt>
              </c:strCache>
            </c:strRef>
          </c:tx>
          <c:explosion val="16"/>
          <c:dPt>
            <c:idx val="1"/>
            <c:bubble3D val="0"/>
            <c:spPr>
              <a:solidFill>
                <a:schemeClr val="tx2">
                  <a:lumMod val="75000"/>
                </a:schemeClr>
              </a:solidFill>
            </c:spPr>
          </c:dPt>
          <c:dPt>
            <c:idx val="2"/>
            <c:bubble3D val="0"/>
            <c:extLst xmlns:c16r2="http://schemas.microsoft.com/office/drawing/2015/06/chart">
              <c:ext xmlns:c16="http://schemas.microsoft.com/office/drawing/2014/chart" uri="{C3380CC4-5D6E-409C-BE32-E72D297353CC}">
                <c16:uniqueId val="{00000000-CA51-4FB3-880E-B6B4F6D80D30}"/>
              </c:ext>
            </c:extLst>
          </c:dPt>
          <c:dPt>
            <c:idx val="3"/>
            <c:bubble3D val="0"/>
            <c:explosion val="30"/>
            <c:spPr>
              <a:solidFill>
                <a:schemeClr val="accent3">
                  <a:lumMod val="20000"/>
                  <a:lumOff val="80000"/>
                </a:schemeClr>
              </a:solidFill>
            </c:spPr>
            <c:extLst xmlns:c16r2="http://schemas.microsoft.com/office/drawing/2015/06/chart">
              <c:ext xmlns:c16="http://schemas.microsoft.com/office/drawing/2014/chart" uri="{C3380CC4-5D6E-409C-BE32-E72D297353CC}">
                <c16:uniqueId val="{00000001-CA51-4FB3-880E-B6B4F6D80D30}"/>
              </c:ext>
            </c:extLst>
          </c:dPt>
          <c:dPt>
            <c:idx val="4"/>
            <c:bubble3D val="0"/>
            <c:spPr>
              <a:solidFill>
                <a:schemeClr val="accent3">
                  <a:lumMod val="60000"/>
                  <a:lumOff val="40000"/>
                </a:schemeClr>
              </a:solidFill>
            </c:spPr>
          </c:dPt>
          <c:cat>
            <c:strRef>
              <c:f>Лист1!$A$2:$A$8</c:f>
              <c:strCache>
                <c:ptCount val="7"/>
                <c:pt idx="0">
                  <c:v>налог на им. ФЛ</c:v>
                </c:pt>
                <c:pt idx="1">
                  <c:v>114</c:v>
                </c:pt>
                <c:pt idx="2">
                  <c:v>111</c:v>
                </c:pt>
                <c:pt idx="3">
                  <c:v>НДФЛ</c:v>
                </c:pt>
                <c:pt idx="4">
                  <c:v>105</c:v>
                </c:pt>
                <c:pt idx="5">
                  <c:v>другие доходы</c:v>
                </c:pt>
                <c:pt idx="6">
                  <c:v>зем. Налог</c:v>
                </c:pt>
              </c:strCache>
            </c:strRef>
          </c:cat>
          <c:val>
            <c:numRef>
              <c:f>Лист1!$B$2:$B$8</c:f>
              <c:numCache>
                <c:formatCode>General</c:formatCode>
                <c:ptCount val="7"/>
                <c:pt idx="0">
                  <c:v>10</c:v>
                </c:pt>
                <c:pt idx="1">
                  <c:v>2</c:v>
                </c:pt>
                <c:pt idx="2">
                  <c:v>6</c:v>
                </c:pt>
                <c:pt idx="3">
                  <c:v>52</c:v>
                </c:pt>
                <c:pt idx="4">
                  <c:v>13</c:v>
                </c:pt>
                <c:pt idx="5">
                  <c:v>6</c:v>
                </c:pt>
                <c:pt idx="6">
                  <c:v>11</c:v>
                </c:pt>
              </c:numCache>
            </c:numRef>
          </c:val>
          <c:extLst xmlns:c16r2="http://schemas.microsoft.com/office/drawing/2015/06/chart">
            <c:ext xmlns:c16="http://schemas.microsoft.com/office/drawing/2014/chart" uri="{C3380CC4-5D6E-409C-BE32-E72D297353CC}">
              <c16:uniqueId val="{00000002-CA51-4FB3-880E-B6B4F6D80D30}"/>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ru-RU" dirty="0"/>
              <a:t>Всего 1 </a:t>
            </a:r>
            <a:r>
              <a:rPr lang="ru-RU" dirty="0" smtClean="0"/>
              <a:t>785</a:t>
            </a:r>
            <a:r>
              <a:rPr lang="ru-RU" baseline="0" dirty="0" smtClean="0"/>
              <a:t> 643</a:t>
            </a:r>
            <a:r>
              <a:rPr lang="ru-RU" dirty="0" smtClean="0"/>
              <a:t> </a:t>
            </a:r>
            <a:r>
              <a:rPr lang="ru-RU" dirty="0"/>
              <a:t>тыс. руб.</a:t>
            </a:r>
          </a:p>
        </c:rich>
      </c:tx>
      <c:layout>
        <c:manualLayout>
          <c:xMode val="edge"/>
          <c:yMode val="edge"/>
          <c:x val="1.7658965349120988E-2"/>
          <c:y val="0.9187515158645489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513711591243959E-2"/>
          <c:y val="0.20200079866575837"/>
          <c:w val="0.83084438705353325"/>
          <c:h val="0.72208837001714787"/>
        </c:manualLayout>
      </c:layout>
      <c:pie3DChart>
        <c:varyColors val="1"/>
        <c:ser>
          <c:idx val="0"/>
          <c:order val="0"/>
          <c:tx>
            <c:strRef>
              <c:f>Лист1!$B$1</c:f>
              <c:strCache>
                <c:ptCount val="1"/>
                <c:pt idx="0">
                  <c:v>1 785 643,40</c:v>
                </c:pt>
              </c:strCache>
            </c:strRef>
          </c:tx>
          <c:explosion val="16"/>
          <c:dPt>
            <c:idx val="1"/>
            <c:bubble3D val="0"/>
            <c:spPr>
              <a:solidFill>
                <a:schemeClr val="tx2">
                  <a:lumMod val="75000"/>
                </a:schemeClr>
              </a:solidFill>
            </c:spPr>
          </c:dPt>
          <c:dPt>
            <c:idx val="2"/>
            <c:bubble3D val="0"/>
            <c:extLst xmlns:c16r2="http://schemas.microsoft.com/office/drawing/2015/06/chart">
              <c:ext xmlns:c16="http://schemas.microsoft.com/office/drawing/2014/chart" uri="{C3380CC4-5D6E-409C-BE32-E72D297353CC}">
                <c16:uniqueId val="{00000000-0D51-4AEB-8F89-AD4199173C53}"/>
              </c:ext>
            </c:extLst>
          </c:dPt>
          <c:dPt>
            <c:idx val="3"/>
            <c:bubble3D val="0"/>
            <c:explosion val="30"/>
            <c:spPr>
              <a:solidFill>
                <a:schemeClr val="accent3">
                  <a:lumMod val="40000"/>
                  <a:lumOff val="60000"/>
                </a:schemeClr>
              </a:solidFill>
            </c:spPr>
            <c:extLst xmlns:c16r2="http://schemas.microsoft.com/office/drawing/2015/06/chart">
              <c:ext xmlns:c16="http://schemas.microsoft.com/office/drawing/2014/chart" uri="{C3380CC4-5D6E-409C-BE32-E72D297353CC}">
                <c16:uniqueId val="{00000001-0D51-4AEB-8F89-AD4199173C53}"/>
              </c:ext>
            </c:extLst>
          </c:dPt>
          <c:dPt>
            <c:idx val="4"/>
            <c:bubble3D val="0"/>
            <c:spPr>
              <a:solidFill>
                <a:schemeClr val="accent3">
                  <a:lumMod val="60000"/>
                  <a:lumOff val="40000"/>
                </a:schemeClr>
              </a:solidFill>
            </c:spPr>
          </c:dPt>
          <c:cat>
            <c:strRef>
              <c:f>Лист1!$A$2:$A$8</c:f>
              <c:strCache>
                <c:ptCount val="7"/>
                <c:pt idx="0">
                  <c:v>налог на им. ФЛ</c:v>
                </c:pt>
                <c:pt idx="1">
                  <c:v>114</c:v>
                </c:pt>
                <c:pt idx="2">
                  <c:v>111</c:v>
                </c:pt>
                <c:pt idx="3">
                  <c:v>НДФЛ</c:v>
                </c:pt>
                <c:pt idx="4">
                  <c:v>105</c:v>
                </c:pt>
                <c:pt idx="5">
                  <c:v>другие доходы</c:v>
                </c:pt>
                <c:pt idx="6">
                  <c:v>зем. Налог</c:v>
                </c:pt>
              </c:strCache>
            </c:strRef>
          </c:cat>
          <c:val>
            <c:numRef>
              <c:f>Лист1!$B$2:$B$8</c:f>
              <c:numCache>
                <c:formatCode>General</c:formatCode>
                <c:ptCount val="7"/>
                <c:pt idx="0">
                  <c:v>8</c:v>
                </c:pt>
                <c:pt idx="1">
                  <c:v>2</c:v>
                </c:pt>
                <c:pt idx="2">
                  <c:v>6</c:v>
                </c:pt>
                <c:pt idx="3">
                  <c:v>59</c:v>
                </c:pt>
                <c:pt idx="4">
                  <c:v>10</c:v>
                </c:pt>
                <c:pt idx="5">
                  <c:v>5</c:v>
                </c:pt>
                <c:pt idx="6">
                  <c:v>10</c:v>
                </c:pt>
              </c:numCache>
            </c:numRef>
          </c:val>
          <c:extLst xmlns:c16r2="http://schemas.microsoft.com/office/drawing/2015/06/chart">
            <c:ext xmlns:c16="http://schemas.microsoft.com/office/drawing/2014/chart" uri="{C3380CC4-5D6E-409C-BE32-E72D297353CC}">
              <c16:uniqueId val="{00000002-0D51-4AEB-8F89-AD4199173C53}"/>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ru-RU" dirty="0"/>
              <a:t>Всего 1 </a:t>
            </a:r>
            <a:r>
              <a:rPr lang="ru-RU" dirty="0" smtClean="0"/>
              <a:t>853</a:t>
            </a:r>
            <a:r>
              <a:rPr lang="ru-RU" baseline="0" dirty="0" smtClean="0"/>
              <a:t> 966,0</a:t>
            </a:r>
            <a:r>
              <a:rPr lang="ru-RU" dirty="0" smtClean="0"/>
              <a:t> </a:t>
            </a:r>
            <a:r>
              <a:rPr lang="ru-RU" dirty="0"/>
              <a:t>тыс. руб.</a:t>
            </a:r>
          </a:p>
        </c:rich>
      </c:tx>
      <c:layout>
        <c:manualLayout>
          <c:xMode val="edge"/>
          <c:yMode val="edge"/>
          <c:x val="1.7658965349120988E-2"/>
          <c:y val="0.9187515158645489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513711591243959E-2"/>
          <c:y val="0.20200079866575837"/>
          <c:w val="0.83084438705353325"/>
          <c:h val="0.72208837001714787"/>
        </c:manualLayout>
      </c:layout>
      <c:pie3DChart>
        <c:varyColors val="1"/>
        <c:ser>
          <c:idx val="0"/>
          <c:order val="0"/>
          <c:tx>
            <c:strRef>
              <c:f>Лист1!$B$1</c:f>
              <c:strCache>
                <c:ptCount val="1"/>
                <c:pt idx="0">
                  <c:v>1 785 643,40</c:v>
                </c:pt>
              </c:strCache>
            </c:strRef>
          </c:tx>
          <c:explosion val="16"/>
          <c:dPt>
            <c:idx val="1"/>
            <c:bubble3D val="0"/>
            <c:spPr>
              <a:solidFill>
                <a:schemeClr val="tx2">
                  <a:lumMod val="75000"/>
                </a:schemeClr>
              </a:solidFill>
            </c:spPr>
          </c:dPt>
          <c:dPt>
            <c:idx val="2"/>
            <c:bubble3D val="0"/>
            <c:extLst xmlns:c16r2="http://schemas.microsoft.com/office/drawing/2015/06/chart">
              <c:ext xmlns:c16="http://schemas.microsoft.com/office/drawing/2014/chart" uri="{C3380CC4-5D6E-409C-BE32-E72D297353CC}">
                <c16:uniqueId val="{00000000-2B7D-4A2E-A92B-C3F677FB42A7}"/>
              </c:ext>
            </c:extLst>
          </c:dPt>
          <c:dPt>
            <c:idx val="3"/>
            <c:bubble3D val="0"/>
            <c:explosion val="30"/>
            <c:spPr>
              <a:solidFill>
                <a:schemeClr val="accent3">
                  <a:lumMod val="40000"/>
                  <a:lumOff val="60000"/>
                </a:schemeClr>
              </a:solidFill>
            </c:spPr>
            <c:extLst xmlns:c16r2="http://schemas.microsoft.com/office/drawing/2015/06/chart">
              <c:ext xmlns:c16="http://schemas.microsoft.com/office/drawing/2014/chart" uri="{C3380CC4-5D6E-409C-BE32-E72D297353CC}">
                <c16:uniqueId val="{00000001-2B7D-4A2E-A92B-C3F677FB42A7}"/>
              </c:ext>
            </c:extLst>
          </c:dPt>
          <c:dPt>
            <c:idx val="4"/>
            <c:bubble3D val="0"/>
            <c:spPr>
              <a:solidFill>
                <a:schemeClr val="accent3">
                  <a:lumMod val="60000"/>
                  <a:lumOff val="40000"/>
                </a:schemeClr>
              </a:solidFill>
            </c:spPr>
          </c:dPt>
          <c:cat>
            <c:strRef>
              <c:f>Лист1!$A$2:$A$8</c:f>
              <c:strCache>
                <c:ptCount val="7"/>
                <c:pt idx="0">
                  <c:v>налог на им. ФЛ</c:v>
                </c:pt>
                <c:pt idx="1">
                  <c:v>114</c:v>
                </c:pt>
                <c:pt idx="2">
                  <c:v>111</c:v>
                </c:pt>
                <c:pt idx="3">
                  <c:v>НДФЛ</c:v>
                </c:pt>
                <c:pt idx="4">
                  <c:v>105</c:v>
                </c:pt>
                <c:pt idx="5">
                  <c:v>другие доходы</c:v>
                </c:pt>
                <c:pt idx="6">
                  <c:v>зем. Налог</c:v>
                </c:pt>
              </c:strCache>
            </c:strRef>
          </c:cat>
          <c:val>
            <c:numRef>
              <c:f>Лист1!$B$2:$B$8</c:f>
              <c:numCache>
                <c:formatCode>General</c:formatCode>
                <c:ptCount val="7"/>
                <c:pt idx="0">
                  <c:v>10</c:v>
                </c:pt>
                <c:pt idx="1">
                  <c:v>1</c:v>
                </c:pt>
                <c:pt idx="2">
                  <c:v>4</c:v>
                </c:pt>
                <c:pt idx="3">
                  <c:v>58</c:v>
                </c:pt>
                <c:pt idx="4">
                  <c:v>8</c:v>
                </c:pt>
                <c:pt idx="5">
                  <c:v>9</c:v>
                </c:pt>
                <c:pt idx="6">
                  <c:v>10</c:v>
                </c:pt>
              </c:numCache>
            </c:numRef>
          </c:val>
          <c:extLst xmlns:c16r2="http://schemas.microsoft.com/office/drawing/2015/06/chart">
            <c:ext xmlns:c16="http://schemas.microsoft.com/office/drawing/2014/chart" uri="{C3380CC4-5D6E-409C-BE32-E72D297353CC}">
              <c16:uniqueId val="{00000002-2B7D-4A2E-A92B-C3F677FB42A7}"/>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BC166-3E74-4B0A-A098-8A933E37DA60}"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ru-RU"/>
        </a:p>
      </dgm:t>
    </dgm:pt>
    <dgm:pt modelId="{B268BCCD-3B26-4443-B7D5-607A78874CA7}">
      <dgm:prSet phldrT="[Текст]" custT="1"/>
      <dgm:spPr/>
      <dgm:t>
        <a:bodyPr/>
        <a:lstStyle/>
        <a:p>
          <a:r>
            <a:rPr lang="ru-RU" sz="2400" b="1" dirty="0" smtClean="0"/>
            <a:t>7,3</a:t>
          </a:r>
          <a:endParaRPr lang="ru-RU" sz="2000" b="1" dirty="0"/>
        </a:p>
      </dgm:t>
    </dgm:pt>
    <dgm:pt modelId="{46F8910F-3F50-4FB5-8A82-13E134CBDE35}" type="parTrans" cxnId="{FB371942-F2DC-42AA-A051-F8D5A974389E}">
      <dgm:prSet/>
      <dgm:spPr/>
      <dgm:t>
        <a:bodyPr/>
        <a:lstStyle/>
        <a:p>
          <a:endParaRPr lang="ru-RU" sz="1200" b="1"/>
        </a:p>
      </dgm:t>
    </dgm:pt>
    <dgm:pt modelId="{6CBC05CB-506C-47D6-8CF5-C2A3767763C6}" type="sibTrans" cxnId="{FB371942-F2DC-42AA-A051-F8D5A974389E}">
      <dgm:prSet/>
      <dgm:spPr/>
      <dgm:t>
        <a:bodyPr/>
        <a:lstStyle/>
        <a:p>
          <a:endParaRPr lang="ru-RU" sz="1200" b="1"/>
        </a:p>
      </dgm:t>
    </dgm:pt>
    <dgm:pt modelId="{D20E6B83-FE89-4788-8DDB-A9EB395698FF}">
      <dgm:prSet phldrT="[Текст]" custT="1"/>
      <dgm:spPr/>
      <dgm:t>
        <a:bodyPr/>
        <a:lstStyle/>
        <a:p>
          <a:pPr algn="l"/>
          <a:r>
            <a:rPr lang="ru-RU" sz="1400" b="1" dirty="0" smtClean="0">
              <a:latin typeface="Arial Narrow" pitchFamily="34" charset="0"/>
              <a:cs typeface="Times New Roman" pitchFamily="18" charset="0"/>
            </a:rPr>
            <a:t>Взыскана задолженность в бюджет города по результатам работы межведомственных комиссий</a:t>
          </a:r>
          <a:endParaRPr lang="ru-RU" sz="1400" b="1" dirty="0"/>
        </a:p>
      </dgm:t>
    </dgm:pt>
    <dgm:pt modelId="{17027D3C-F8DE-45B2-AD08-7039B2DB5617}" type="parTrans" cxnId="{8BFED795-68A8-4A23-A889-C82C6788A3C4}">
      <dgm:prSet/>
      <dgm:spPr/>
      <dgm:t>
        <a:bodyPr/>
        <a:lstStyle/>
        <a:p>
          <a:endParaRPr lang="ru-RU" sz="1200" b="1"/>
        </a:p>
      </dgm:t>
    </dgm:pt>
    <dgm:pt modelId="{317FB1F0-5BB9-4936-97A0-32A4E5EE3315}" type="sibTrans" cxnId="{8BFED795-68A8-4A23-A889-C82C6788A3C4}">
      <dgm:prSet/>
      <dgm:spPr/>
      <dgm:t>
        <a:bodyPr/>
        <a:lstStyle/>
        <a:p>
          <a:endParaRPr lang="ru-RU" sz="1200" b="1"/>
        </a:p>
      </dgm:t>
    </dgm:pt>
    <dgm:pt modelId="{67AD2C70-3413-4F71-BE50-A0D519094718}">
      <dgm:prSet phldrT="[Текст]" custT="1"/>
      <dgm:spPr/>
      <dgm:t>
        <a:bodyPr/>
        <a:lstStyle/>
        <a:p>
          <a:r>
            <a:rPr lang="ru-RU" sz="2400" b="1" dirty="0" smtClean="0"/>
            <a:t>13,8</a:t>
          </a:r>
          <a:endParaRPr lang="ru-RU" sz="2800" b="1" dirty="0"/>
        </a:p>
      </dgm:t>
    </dgm:pt>
    <dgm:pt modelId="{1D66D1EE-D01D-4B96-B4DA-60B6ECFD38BB}" type="sibTrans" cxnId="{B83E718E-ECCF-403F-81FC-6B20CFF33CA2}">
      <dgm:prSet/>
      <dgm:spPr/>
      <dgm:t>
        <a:bodyPr/>
        <a:lstStyle/>
        <a:p>
          <a:endParaRPr lang="ru-RU" sz="1200" b="1"/>
        </a:p>
      </dgm:t>
    </dgm:pt>
    <dgm:pt modelId="{0E5427CF-403D-4A4F-A461-3210980ED26F}" type="parTrans" cxnId="{B83E718E-ECCF-403F-81FC-6B20CFF33CA2}">
      <dgm:prSet/>
      <dgm:spPr/>
      <dgm:t>
        <a:bodyPr/>
        <a:lstStyle/>
        <a:p>
          <a:endParaRPr lang="ru-RU" sz="1200" b="1"/>
        </a:p>
      </dgm:t>
    </dgm:pt>
    <dgm:pt modelId="{2858D8CE-946B-46C1-AD84-F7B42F129983}">
      <dgm:prSet phldrT="[Текст]" custT="1"/>
      <dgm:spPr/>
      <dgm:t>
        <a:bodyPr/>
        <a:lstStyle/>
        <a:p>
          <a:r>
            <a:rPr lang="ru-RU" sz="1400" b="1" dirty="0" smtClean="0">
              <a:latin typeface="Arial Narrow" pitchFamily="34" charset="0"/>
              <a:cs typeface="Times New Roman" pitchFamily="18" charset="0"/>
            </a:rPr>
            <a:t>Взыскана задолженность в бюджет города в результате мероприятий по  снижению недоимки</a:t>
          </a:r>
          <a:endParaRPr lang="ru-RU" sz="1400" b="1" dirty="0"/>
        </a:p>
      </dgm:t>
    </dgm:pt>
    <dgm:pt modelId="{761D088B-3018-4451-AB27-B5EFA7FAB688}">
      <dgm:prSet phldrT="[Текст]" custT="1"/>
      <dgm:spPr/>
      <dgm:t>
        <a:bodyPr/>
        <a:lstStyle/>
        <a:p>
          <a:r>
            <a:rPr lang="ru-RU" sz="2400" b="1" dirty="0" smtClean="0"/>
            <a:t>15,5</a:t>
          </a:r>
          <a:endParaRPr lang="ru-RU" sz="2400" b="1" dirty="0"/>
        </a:p>
      </dgm:t>
    </dgm:pt>
    <dgm:pt modelId="{7293F46F-9003-482B-805A-071ABD609D41}" type="sibTrans" cxnId="{4D17665E-A240-4C2B-B8B9-EF1412FAD789}">
      <dgm:prSet/>
      <dgm:spPr/>
      <dgm:t>
        <a:bodyPr/>
        <a:lstStyle/>
        <a:p>
          <a:endParaRPr lang="ru-RU" sz="1200" b="1"/>
        </a:p>
      </dgm:t>
    </dgm:pt>
    <dgm:pt modelId="{01CD5D16-A435-4F8B-BA48-89E6AAA5E73A}" type="parTrans" cxnId="{4D17665E-A240-4C2B-B8B9-EF1412FAD789}">
      <dgm:prSet/>
      <dgm:spPr/>
      <dgm:t>
        <a:bodyPr/>
        <a:lstStyle/>
        <a:p>
          <a:endParaRPr lang="ru-RU" sz="1200" b="1"/>
        </a:p>
      </dgm:t>
    </dgm:pt>
    <dgm:pt modelId="{0C6243FB-DEFC-49CC-91F7-0BDAA0DECBC7}" type="sibTrans" cxnId="{5E9321E9-8ABA-40EE-BECC-8D02060E46D2}">
      <dgm:prSet/>
      <dgm:spPr/>
      <dgm:t>
        <a:bodyPr/>
        <a:lstStyle/>
        <a:p>
          <a:endParaRPr lang="ru-RU" sz="1200" b="1"/>
        </a:p>
      </dgm:t>
    </dgm:pt>
    <dgm:pt modelId="{7770442F-A135-4C05-ABF1-94F0F6B7A113}" type="parTrans" cxnId="{5E9321E9-8ABA-40EE-BECC-8D02060E46D2}">
      <dgm:prSet/>
      <dgm:spPr/>
      <dgm:t>
        <a:bodyPr/>
        <a:lstStyle/>
        <a:p>
          <a:endParaRPr lang="ru-RU" sz="1200" b="1"/>
        </a:p>
      </dgm:t>
    </dgm:pt>
    <dgm:pt modelId="{9AE3A437-8768-4989-A91B-1588F07FCC8F}">
      <dgm:prSet phldrT="[Текст]" custT="1"/>
      <dgm:spPr/>
      <dgm:t>
        <a:bodyPr/>
        <a:lstStyle/>
        <a:p>
          <a:r>
            <a:rPr lang="ru-RU" sz="1400" b="1" dirty="0" smtClean="0">
              <a:latin typeface="Arial Narrow" pitchFamily="34" charset="0"/>
              <a:cs typeface="Times New Roman" pitchFamily="18" charset="0"/>
            </a:rPr>
            <a:t>Дополнительные поступления в результате взыскания </a:t>
          </a:r>
          <a:r>
            <a:rPr lang="ru-RU" sz="1400" b="1" dirty="0" err="1" smtClean="0">
              <a:latin typeface="Arial Narrow" pitchFamily="34" charset="0"/>
              <a:cs typeface="Times New Roman" pitchFamily="18" charset="0"/>
            </a:rPr>
            <a:t>доначисленных</a:t>
          </a:r>
          <a:r>
            <a:rPr lang="ru-RU" sz="1400" b="1" dirty="0" smtClean="0">
              <a:latin typeface="Arial Narrow" pitchFamily="34" charset="0"/>
              <a:cs typeface="Times New Roman" pitchFamily="18" charset="0"/>
            </a:rPr>
            <a:t> сумм налогов и других обязательных платежей по результатам проведенных налоговых проверок</a:t>
          </a:r>
          <a:endParaRPr lang="ru-RU" sz="1400" b="1" dirty="0"/>
        </a:p>
      </dgm:t>
    </dgm:pt>
    <dgm:pt modelId="{5FBEE649-F536-4511-8B4C-05651DA982EC}" type="parTrans" cxnId="{C95B1E44-F22D-47FE-815E-2FA1323689E1}">
      <dgm:prSet/>
      <dgm:spPr/>
      <dgm:t>
        <a:bodyPr/>
        <a:lstStyle/>
        <a:p>
          <a:endParaRPr lang="ru-RU" sz="1200" b="1"/>
        </a:p>
      </dgm:t>
    </dgm:pt>
    <dgm:pt modelId="{476A097F-D3DE-4566-A359-9FA926461E74}" type="sibTrans" cxnId="{C95B1E44-F22D-47FE-815E-2FA1323689E1}">
      <dgm:prSet/>
      <dgm:spPr/>
      <dgm:t>
        <a:bodyPr/>
        <a:lstStyle/>
        <a:p>
          <a:endParaRPr lang="ru-RU" sz="1200" b="1"/>
        </a:p>
      </dgm:t>
    </dgm:pt>
    <dgm:pt modelId="{0DBD934E-616B-411A-9340-57CE6DC98D6C}">
      <dgm:prSet phldrT="[Текст]" custT="1"/>
      <dgm:spPr/>
      <dgm:t>
        <a:bodyPr/>
        <a:lstStyle/>
        <a:p>
          <a:r>
            <a:rPr lang="ru-RU" sz="2400" b="1" dirty="0" smtClean="0"/>
            <a:t>37,3</a:t>
          </a:r>
          <a:endParaRPr lang="ru-RU" sz="2400" b="1" dirty="0"/>
        </a:p>
      </dgm:t>
    </dgm:pt>
    <dgm:pt modelId="{6CF4BCC8-1973-408E-8CFD-60A3CFF60B3D}" type="parTrans" cxnId="{9625946B-D859-4CA4-A09B-E6296319AD6E}">
      <dgm:prSet/>
      <dgm:spPr/>
      <dgm:t>
        <a:bodyPr/>
        <a:lstStyle/>
        <a:p>
          <a:endParaRPr lang="ru-RU" sz="1200" b="1"/>
        </a:p>
      </dgm:t>
    </dgm:pt>
    <dgm:pt modelId="{9FE8D706-93D3-4514-8F32-E2561FDDFF6A}" type="sibTrans" cxnId="{9625946B-D859-4CA4-A09B-E6296319AD6E}">
      <dgm:prSet/>
      <dgm:spPr/>
      <dgm:t>
        <a:bodyPr/>
        <a:lstStyle/>
        <a:p>
          <a:endParaRPr lang="ru-RU" sz="1200" b="1"/>
        </a:p>
      </dgm:t>
    </dgm:pt>
    <dgm:pt modelId="{C6016986-F2FB-4CFC-A86F-35CAC7F9E901}">
      <dgm:prSet phldrT="[Текст]" custT="1"/>
      <dgm:spPr/>
      <dgm:t>
        <a:bodyPr/>
        <a:lstStyle/>
        <a:p>
          <a:r>
            <a:rPr lang="ru-RU" sz="1400" b="1" dirty="0" smtClean="0">
              <a:latin typeface="Arial Narrow" pitchFamily="34" charset="0"/>
              <a:cs typeface="Times New Roman" pitchFamily="18" charset="0"/>
            </a:rPr>
            <a:t>Дополнительные поступления в бюджет города в результате актуализации сведений об объектах недвижимого имущества, в том числе земельных участках</a:t>
          </a:r>
          <a:endParaRPr lang="ru-RU" sz="1400" b="1" dirty="0"/>
        </a:p>
      </dgm:t>
    </dgm:pt>
    <dgm:pt modelId="{040A2BA6-9490-4B9D-96FC-36708342EE08}" type="parTrans" cxnId="{D37B1366-384E-4C12-ABE5-804C48B3D275}">
      <dgm:prSet/>
      <dgm:spPr/>
      <dgm:t>
        <a:bodyPr/>
        <a:lstStyle/>
        <a:p>
          <a:endParaRPr lang="ru-RU" sz="1200" b="1"/>
        </a:p>
      </dgm:t>
    </dgm:pt>
    <dgm:pt modelId="{764A635B-1757-48A7-B571-A7DC9BE4390E}" type="sibTrans" cxnId="{D37B1366-384E-4C12-ABE5-804C48B3D275}">
      <dgm:prSet/>
      <dgm:spPr/>
      <dgm:t>
        <a:bodyPr/>
        <a:lstStyle/>
        <a:p>
          <a:endParaRPr lang="ru-RU" sz="1200" b="1"/>
        </a:p>
      </dgm:t>
    </dgm:pt>
    <dgm:pt modelId="{BE7463F9-2F5C-4183-9FEE-ABD5D2B28D1D}" type="pres">
      <dgm:prSet presAssocID="{CACBC166-3E74-4B0A-A098-8A933E37DA60}" presName="linearFlow" presStyleCnt="0">
        <dgm:presLayoutVars>
          <dgm:dir/>
          <dgm:animLvl val="lvl"/>
          <dgm:resizeHandles val="exact"/>
        </dgm:presLayoutVars>
      </dgm:prSet>
      <dgm:spPr/>
      <dgm:t>
        <a:bodyPr/>
        <a:lstStyle/>
        <a:p>
          <a:endParaRPr lang="ru-RU"/>
        </a:p>
      </dgm:t>
    </dgm:pt>
    <dgm:pt modelId="{130EF2DE-604C-4ECD-B15D-3EEDFD328457}" type="pres">
      <dgm:prSet presAssocID="{B268BCCD-3B26-4443-B7D5-607A78874CA7}" presName="composite" presStyleCnt="0"/>
      <dgm:spPr/>
      <dgm:t>
        <a:bodyPr/>
        <a:lstStyle/>
        <a:p>
          <a:endParaRPr lang="ru-RU"/>
        </a:p>
      </dgm:t>
    </dgm:pt>
    <dgm:pt modelId="{1539C070-C564-486C-95E7-28DE77361E8B}" type="pres">
      <dgm:prSet presAssocID="{B268BCCD-3B26-4443-B7D5-607A78874CA7}" presName="parentText" presStyleLbl="alignNode1" presStyleIdx="0" presStyleCnt="4">
        <dgm:presLayoutVars>
          <dgm:chMax val="1"/>
          <dgm:bulletEnabled val="1"/>
        </dgm:presLayoutVars>
      </dgm:prSet>
      <dgm:spPr/>
      <dgm:t>
        <a:bodyPr/>
        <a:lstStyle/>
        <a:p>
          <a:endParaRPr lang="ru-RU"/>
        </a:p>
      </dgm:t>
    </dgm:pt>
    <dgm:pt modelId="{2D05ED57-B046-4BBD-A963-7919F1D2064B}" type="pres">
      <dgm:prSet presAssocID="{B268BCCD-3B26-4443-B7D5-607A78874CA7}" presName="descendantText" presStyleLbl="alignAcc1" presStyleIdx="0" presStyleCnt="4" custScaleY="90423" custLinFactNeighborX="1050" custLinFactNeighborY="9650">
        <dgm:presLayoutVars>
          <dgm:bulletEnabled val="1"/>
        </dgm:presLayoutVars>
      </dgm:prSet>
      <dgm:spPr/>
      <dgm:t>
        <a:bodyPr/>
        <a:lstStyle/>
        <a:p>
          <a:endParaRPr lang="ru-RU"/>
        </a:p>
      </dgm:t>
    </dgm:pt>
    <dgm:pt modelId="{F44A60B1-A409-45EC-A196-93C9295AF228}" type="pres">
      <dgm:prSet presAssocID="{6CBC05CB-506C-47D6-8CF5-C2A3767763C6}" presName="sp" presStyleCnt="0"/>
      <dgm:spPr/>
      <dgm:t>
        <a:bodyPr/>
        <a:lstStyle/>
        <a:p>
          <a:endParaRPr lang="ru-RU"/>
        </a:p>
      </dgm:t>
    </dgm:pt>
    <dgm:pt modelId="{0549F481-E1AC-4832-9709-EEB5E4B4214A}" type="pres">
      <dgm:prSet presAssocID="{761D088B-3018-4451-AB27-B5EFA7FAB688}" presName="composite" presStyleCnt="0"/>
      <dgm:spPr/>
      <dgm:t>
        <a:bodyPr/>
        <a:lstStyle/>
        <a:p>
          <a:endParaRPr lang="ru-RU"/>
        </a:p>
      </dgm:t>
    </dgm:pt>
    <dgm:pt modelId="{AB321DEB-4823-4A87-86F5-1669C3541B92}" type="pres">
      <dgm:prSet presAssocID="{761D088B-3018-4451-AB27-B5EFA7FAB688}" presName="parentText" presStyleLbl="alignNode1" presStyleIdx="1" presStyleCnt="4" custLinFactNeighborX="-2414" custLinFactNeighborY="6864">
        <dgm:presLayoutVars>
          <dgm:chMax val="1"/>
          <dgm:bulletEnabled val="1"/>
        </dgm:presLayoutVars>
      </dgm:prSet>
      <dgm:spPr/>
      <dgm:t>
        <a:bodyPr/>
        <a:lstStyle/>
        <a:p>
          <a:endParaRPr lang="ru-RU"/>
        </a:p>
      </dgm:t>
    </dgm:pt>
    <dgm:pt modelId="{E66BE93E-7ACB-4219-A301-75E409BED125}" type="pres">
      <dgm:prSet presAssocID="{761D088B-3018-4451-AB27-B5EFA7FAB688}" presName="descendantText" presStyleLbl="alignAcc1" presStyleIdx="1" presStyleCnt="4" custScaleY="82724" custLinFactNeighborX="406" custLinFactNeighborY="30107">
        <dgm:presLayoutVars>
          <dgm:bulletEnabled val="1"/>
        </dgm:presLayoutVars>
      </dgm:prSet>
      <dgm:spPr/>
      <dgm:t>
        <a:bodyPr/>
        <a:lstStyle/>
        <a:p>
          <a:endParaRPr lang="ru-RU"/>
        </a:p>
      </dgm:t>
    </dgm:pt>
    <dgm:pt modelId="{6B114BE9-72EB-4887-9686-BD53E99B2866}" type="pres">
      <dgm:prSet presAssocID="{7293F46F-9003-482B-805A-071ABD609D41}" presName="sp" presStyleCnt="0"/>
      <dgm:spPr/>
      <dgm:t>
        <a:bodyPr/>
        <a:lstStyle/>
        <a:p>
          <a:endParaRPr lang="ru-RU"/>
        </a:p>
      </dgm:t>
    </dgm:pt>
    <dgm:pt modelId="{D943BD0B-91FF-402A-9AA2-52F278994FF3}" type="pres">
      <dgm:prSet presAssocID="{67AD2C70-3413-4F71-BE50-A0D519094718}" presName="composite" presStyleCnt="0"/>
      <dgm:spPr/>
      <dgm:t>
        <a:bodyPr/>
        <a:lstStyle/>
        <a:p>
          <a:endParaRPr lang="ru-RU"/>
        </a:p>
      </dgm:t>
    </dgm:pt>
    <dgm:pt modelId="{39776DCA-585C-4C8E-B60A-D1AD8B28F3A3}" type="pres">
      <dgm:prSet presAssocID="{67AD2C70-3413-4F71-BE50-A0D519094718}" presName="parentText" presStyleLbl="alignNode1" presStyleIdx="2" presStyleCnt="4">
        <dgm:presLayoutVars>
          <dgm:chMax val="1"/>
          <dgm:bulletEnabled val="1"/>
        </dgm:presLayoutVars>
      </dgm:prSet>
      <dgm:spPr/>
      <dgm:t>
        <a:bodyPr/>
        <a:lstStyle/>
        <a:p>
          <a:endParaRPr lang="ru-RU"/>
        </a:p>
      </dgm:t>
    </dgm:pt>
    <dgm:pt modelId="{82E9ACF6-E2CE-4AD7-83F7-6C3BEFB08B11}" type="pres">
      <dgm:prSet presAssocID="{67AD2C70-3413-4F71-BE50-A0D519094718}" presName="descendantText" presStyleLbl="alignAcc1" presStyleIdx="2" presStyleCnt="4" custLinFactNeighborX="1008" custLinFactNeighborY="17839">
        <dgm:presLayoutVars>
          <dgm:bulletEnabled val="1"/>
        </dgm:presLayoutVars>
      </dgm:prSet>
      <dgm:spPr/>
      <dgm:t>
        <a:bodyPr/>
        <a:lstStyle/>
        <a:p>
          <a:endParaRPr lang="ru-RU"/>
        </a:p>
      </dgm:t>
    </dgm:pt>
    <dgm:pt modelId="{A688BE45-D63A-42E3-AE00-90F371B16544}" type="pres">
      <dgm:prSet presAssocID="{1D66D1EE-D01D-4B96-B4DA-60B6ECFD38BB}" presName="sp" presStyleCnt="0"/>
      <dgm:spPr/>
      <dgm:t>
        <a:bodyPr/>
        <a:lstStyle/>
        <a:p>
          <a:endParaRPr lang="ru-RU"/>
        </a:p>
      </dgm:t>
    </dgm:pt>
    <dgm:pt modelId="{E8FD4811-5235-4BF9-A2ED-FBEE325E7D98}" type="pres">
      <dgm:prSet presAssocID="{0DBD934E-616B-411A-9340-57CE6DC98D6C}" presName="composite" presStyleCnt="0"/>
      <dgm:spPr/>
      <dgm:t>
        <a:bodyPr/>
        <a:lstStyle/>
        <a:p>
          <a:endParaRPr lang="ru-RU"/>
        </a:p>
      </dgm:t>
    </dgm:pt>
    <dgm:pt modelId="{871BE967-60A5-456B-8EE5-506E023D97C3}" type="pres">
      <dgm:prSet presAssocID="{0DBD934E-616B-411A-9340-57CE6DC98D6C}" presName="parentText" presStyleLbl="alignNode1" presStyleIdx="3" presStyleCnt="4" custLinFactNeighborY="608">
        <dgm:presLayoutVars>
          <dgm:chMax val="1"/>
          <dgm:bulletEnabled val="1"/>
        </dgm:presLayoutVars>
      </dgm:prSet>
      <dgm:spPr/>
      <dgm:t>
        <a:bodyPr/>
        <a:lstStyle/>
        <a:p>
          <a:endParaRPr lang="ru-RU"/>
        </a:p>
      </dgm:t>
    </dgm:pt>
    <dgm:pt modelId="{25511DD1-105D-4A9B-8327-D5EF564B401C}" type="pres">
      <dgm:prSet presAssocID="{0DBD934E-616B-411A-9340-57CE6DC98D6C}" presName="descendantText" presStyleLbl="alignAcc1" presStyleIdx="3" presStyleCnt="4" custLinFactNeighborX="406" custLinFactNeighborY="970">
        <dgm:presLayoutVars>
          <dgm:bulletEnabled val="1"/>
        </dgm:presLayoutVars>
      </dgm:prSet>
      <dgm:spPr/>
      <dgm:t>
        <a:bodyPr/>
        <a:lstStyle/>
        <a:p>
          <a:endParaRPr lang="ru-RU"/>
        </a:p>
      </dgm:t>
    </dgm:pt>
  </dgm:ptLst>
  <dgm:cxnLst>
    <dgm:cxn modelId="{5E9321E9-8ABA-40EE-BECC-8D02060E46D2}" srcId="{761D088B-3018-4451-AB27-B5EFA7FAB688}" destId="{2858D8CE-946B-46C1-AD84-F7B42F129983}" srcOrd="0" destOrd="0" parTransId="{7770442F-A135-4C05-ABF1-94F0F6B7A113}" sibTransId="{0C6243FB-DEFC-49CC-91F7-0BDAA0DECBC7}"/>
    <dgm:cxn modelId="{F8CFFB47-E0C5-4E53-A19A-2E6DC8C0E31F}" type="presOf" srcId="{67AD2C70-3413-4F71-BE50-A0D519094718}" destId="{39776DCA-585C-4C8E-B60A-D1AD8B28F3A3}" srcOrd="0" destOrd="0" presId="urn:microsoft.com/office/officeart/2005/8/layout/chevron2"/>
    <dgm:cxn modelId="{9625946B-D859-4CA4-A09B-E6296319AD6E}" srcId="{CACBC166-3E74-4B0A-A098-8A933E37DA60}" destId="{0DBD934E-616B-411A-9340-57CE6DC98D6C}" srcOrd="3" destOrd="0" parTransId="{6CF4BCC8-1973-408E-8CFD-60A3CFF60B3D}" sibTransId="{9FE8D706-93D3-4514-8F32-E2561FDDFF6A}"/>
    <dgm:cxn modelId="{8BFED795-68A8-4A23-A889-C82C6788A3C4}" srcId="{B268BCCD-3B26-4443-B7D5-607A78874CA7}" destId="{D20E6B83-FE89-4788-8DDB-A9EB395698FF}" srcOrd="0" destOrd="0" parTransId="{17027D3C-F8DE-45B2-AD08-7039B2DB5617}" sibTransId="{317FB1F0-5BB9-4936-97A0-32A4E5EE3315}"/>
    <dgm:cxn modelId="{C95B1E44-F22D-47FE-815E-2FA1323689E1}" srcId="{67AD2C70-3413-4F71-BE50-A0D519094718}" destId="{9AE3A437-8768-4989-A91B-1588F07FCC8F}" srcOrd="0" destOrd="0" parTransId="{5FBEE649-F536-4511-8B4C-05651DA982EC}" sibTransId="{476A097F-D3DE-4566-A359-9FA926461E74}"/>
    <dgm:cxn modelId="{4D17665E-A240-4C2B-B8B9-EF1412FAD789}" srcId="{CACBC166-3E74-4B0A-A098-8A933E37DA60}" destId="{761D088B-3018-4451-AB27-B5EFA7FAB688}" srcOrd="1" destOrd="0" parTransId="{01CD5D16-A435-4F8B-BA48-89E6AAA5E73A}" sibTransId="{7293F46F-9003-482B-805A-071ABD609D41}"/>
    <dgm:cxn modelId="{AD72D901-75AF-434A-B54A-DBA8370D1EA7}" type="presOf" srcId="{B268BCCD-3B26-4443-B7D5-607A78874CA7}" destId="{1539C070-C564-486C-95E7-28DE77361E8B}" srcOrd="0" destOrd="0" presId="urn:microsoft.com/office/officeart/2005/8/layout/chevron2"/>
    <dgm:cxn modelId="{9DDB55E2-50B1-41AE-8251-81907D7F0D06}" type="presOf" srcId="{D20E6B83-FE89-4788-8DDB-A9EB395698FF}" destId="{2D05ED57-B046-4BBD-A963-7919F1D2064B}" srcOrd="0" destOrd="0" presId="urn:microsoft.com/office/officeart/2005/8/layout/chevron2"/>
    <dgm:cxn modelId="{B83E718E-ECCF-403F-81FC-6B20CFF33CA2}" srcId="{CACBC166-3E74-4B0A-A098-8A933E37DA60}" destId="{67AD2C70-3413-4F71-BE50-A0D519094718}" srcOrd="2" destOrd="0" parTransId="{0E5427CF-403D-4A4F-A461-3210980ED26F}" sibTransId="{1D66D1EE-D01D-4B96-B4DA-60B6ECFD38BB}"/>
    <dgm:cxn modelId="{FBBA995C-5C7A-4A2F-80C1-16925C10694A}" type="presOf" srcId="{CACBC166-3E74-4B0A-A098-8A933E37DA60}" destId="{BE7463F9-2F5C-4183-9FEE-ABD5D2B28D1D}" srcOrd="0" destOrd="0" presId="urn:microsoft.com/office/officeart/2005/8/layout/chevron2"/>
    <dgm:cxn modelId="{098BE686-857C-4547-A17F-367A550F47FA}" type="presOf" srcId="{761D088B-3018-4451-AB27-B5EFA7FAB688}" destId="{AB321DEB-4823-4A87-86F5-1669C3541B92}" srcOrd="0" destOrd="0" presId="urn:microsoft.com/office/officeart/2005/8/layout/chevron2"/>
    <dgm:cxn modelId="{D37B1366-384E-4C12-ABE5-804C48B3D275}" srcId="{0DBD934E-616B-411A-9340-57CE6DC98D6C}" destId="{C6016986-F2FB-4CFC-A86F-35CAC7F9E901}" srcOrd="0" destOrd="0" parTransId="{040A2BA6-9490-4B9D-96FC-36708342EE08}" sibTransId="{764A635B-1757-48A7-B571-A7DC9BE4390E}"/>
    <dgm:cxn modelId="{7A91982A-B2C8-4D1D-B3B9-E5843ED2FC7F}" type="presOf" srcId="{9AE3A437-8768-4989-A91B-1588F07FCC8F}" destId="{82E9ACF6-E2CE-4AD7-83F7-6C3BEFB08B11}" srcOrd="0" destOrd="0" presId="urn:microsoft.com/office/officeart/2005/8/layout/chevron2"/>
    <dgm:cxn modelId="{215FA16B-72E9-4626-8173-2A013A007903}" type="presOf" srcId="{2858D8CE-946B-46C1-AD84-F7B42F129983}" destId="{E66BE93E-7ACB-4219-A301-75E409BED125}" srcOrd="0" destOrd="0" presId="urn:microsoft.com/office/officeart/2005/8/layout/chevron2"/>
    <dgm:cxn modelId="{AEBDCC02-9807-47DF-86F3-1A17FA22FEF4}" type="presOf" srcId="{C6016986-F2FB-4CFC-A86F-35CAC7F9E901}" destId="{25511DD1-105D-4A9B-8327-D5EF564B401C}" srcOrd="0" destOrd="0" presId="urn:microsoft.com/office/officeart/2005/8/layout/chevron2"/>
    <dgm:cxn modelId="{FB371942-F2DC-42AA-A051-F8D5A974389E}" srcId="{CACBC166-3E74-4B0A-A098-8A933E37DA60}" destId="{B268BCCD-3B26-4443-B7D5-607A78874CA7}" srcOrd="0" destOrd="0" parTransId="{46F8910F-3F50-4FB5-8A82-13E134CBDE35}" sibTransId="{6CBC05CB-506C-47D6-8CF5-C2A3767763C6}"/>
    <dgm:cxn modelId="{A44647DB-0C2B-446B-A1BF-DEE5F9FD00BA}" type="presOf" srcId="{0DBD934E-616B-411A-9340-57CE6DC98D6C}" destId="{871BE967-60A5-456B-8EE5-506E023D97C3}" srcOrd="0" destOrd="0" presId="urn:microsoft.com/office/officeart/2005/8/layout/chevron2"/>
    <dgm:cxn modelId="{656CFB17-96C4-4891-A8D7-27D139D801CC}" type="presParOf" srcId="{BE7463F9-2F5C-4183-9FEE-ABD5D2B28D1D}" destId="{130EF2DE-604C-4ECD-B15D-3EEDFD328457}" srcOrd="0" destOrd="0" presId="urn:microsoft.com/office/officeart/2005/8/layout/chevron2"/>
    <dgm:cxn modelId="{407D8748-807D-4F48-BC99-FD5259657492}" type="presParOf" srcId="{130EF2DE-604C-4ECD-B15D-3EEDFD328457}" destId="{1539C070-C564-486C-95E7-28DE77361E8B}" srcOrd="0" destOrd="0" presId="urn:microsoft.com/office/officeart/2005/8/layout/chevron2"/>
    <dgm:cxn modelId="{178EE800-D78C-4DB1-A6EE-C2F6DF5B7356}" type="presParOf" srcId="{130EF2DE-604C-4ECD-B15D-3EEDFD328457}" destId="{2D05ED57-B046-4BBD-A963-7919F1D2064B}" srcOrd="1" destOrd="0" presId="urn:microsoft.com/office/officeart/2005/8/layout/chevron2"/>
    <dgm:cxn modelId="{51BED982-5283-47F4-8717-278567A3800B}" type="presParOf" srcId="{BE7463F9-2F5C-4183-9FEE-ABD5D2B28D1D}" destId="{F44A60B1-A409-45EC-A196-93C9295AF228}" srcOrd="1" destOrd="0" presId="urn:microsoft.com/office/officeart/2005/8/layout/chevron2"/>
    <dgm:cxn modelId="{A5C3094D-04A1-4564-8013-3DAD5B68107F}" type="presParOf" srcId="{BE7463F9-2F5C-4183-9FEE-ABD5D2B28D1D}" destId="{0549F481-E1AC-4832-9709-EEB5E4B4214A}" srcOrd="2" destOrd="0" presId="urn:microsoft.com/office/officeart/2005/8/layout/chevron2"/>
    <dgm:cxn modelId="{9C09E022-088D-4371-97D6-489E34E29E4F}" type="presParOf" srcId="{0549F481-E1AC-4832-9709-EEB5E4B4214A}" destId="{AB321DEB-4823-4A87-86F5-1669C3541B92}" srcOrd="0" destOrd="0" presId="urn:microsoft.com/office/officeart/2005/8/layout/chevron2"/>
    <dgm:cxn modelId="{6D3E2BD8-DAB9-458D-9D95-3088A0730C47}" type="presParOf" srcId="{0549F481-E1AC-4832-9709-EEB5E4B4214A}" destId="{E66BE93E-7ACB-4219-A301-75E409BED125}" srcOrd="1" destOrd="0" presId="urn:microsoft.com/office/officeart/2005/8/layout/chevron2"/>
    <dgm:cxn modelId="{9A960739-C02A-42F7-9091-EBCDEAC42146}" type="presParOf" srcId="{BE7463F9-2F5C-4183-9FEE-ABD5D2B28D1D}" destId="{6B114BE9-72EB-4887-9686-BD53E99B2866}" srcOrd="3" destOrd="0" presId="urn:microsoft.com/office/officeart/2005/8/layout/chevron2"/>
    <dgm:cxn modelId="{ADC38143-40EC-4DE2-831F-08BCD42E4C5B}" type="presParOf" srcId="{BE7463F9-2F5C-4183-9FEE-ABD5D2B28D1D}" destId="{D943BD0B-91FF-402A-9AA2-52F278994FF3}" srcOrd="4" destOrd="0" presId="urn:microsoft.com/office/officeart/2005/8/layout/chevron2"/>
    <dgm:cxn modelId="{5A60830A-F42A-4941-AF69-7198DEA0ACB5}" type="presParOf" srcId="{D943BD0B-91FF-402A-9AA2-52F278994FF3}" destId="{39776DCA-585C-4C8E-B60A-D1AD8B28F3A3}" srcOrd="0" destOrd="0" presId="urn:microsoft.com/office/officeart/2005/8/layout/chevron2"/>
    <dgm:cxn modelId="{190BA7B2-D8CE-4B7E-97FB-983952325F1C}" type="presParOf" srcId="{D943BD0B-91FF-402A-9AA2-52F278994FF3}" destId="{82E9ACF6-E2CE-4AD7-83F7-6C3BEFB08B11}" srcOrd="1" destOrd="0" presId="urn:microsoft.com/office/officeart/2005/8/layout/chevron2"/>
    <dgm:cxn modelId="{D1E33CD2-1C89-43C0-A789-86C5C2B69DB6}" type="presParOf" srcId="{BE7463F9-2F5C-4183-9FEE-ABD5D2B28D1D}" destId="{A688BE45-D63A-42E3-AE00-90F371B16544}" srcOrd="5" destOrd="0" presId="urn:microsoft.com/office/officeart/2005/8/layout/chevron2"/>
    <dgm:cxn modelId="{90B476EB-15AD-4026-980F-6DA361D75C44}" type="presParOf" srcId="{BE7463F9-2F5C-4183-9FEE-ABD5D2B28D1D}" destId="{E8FD4811-5235-4BF9-A2ED-FBEE325E7D98}" srcOrd="6" destOrd="0" presId="urn:microsoft.com/office/officeart/2005/8/layout/chevron2"/>
    <dgm:cxn modelId="{A4DF7C36-727B-4A58-AC3A-7960F55E9AD1}" type="presParOf" srcId="{E8FD4811-5235-4BF9-A2ED-FBEE325E7D98}" destId="{871BE967-60A5-456B-8EE5-506E023D97C3}" srcOrd="0" destOrd="0" presId="urn:microsoft.com/office/officeart/2005/8/layout/chevron2"/>
    <dgm:cxn modelId="{12E7FA09-3ADD-4605-B72F-64321F5D7AA4}" type="presParOf" srcId="{E8FD4811-5235-4BF9-A2ED-FBEE325E7D98}" destId="{25511DD1-105D-4A9B-8327-D5EF564B401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BC166-3E74-4B0A-A098-8A933E37DA60}"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ru-RU"/>
        </a:p>
      </dgm:t>
    </dgm:pt>
    <dgm:pt modelId="{67AD2C70-3413-4F71-BE50-A0D519094718}">
      <dgm:prSet phldrT="[Текст]" custT="1"/>
      <dgm:spPr/>
      <dgm:t>
        <a:bodyPr/>
        <a:lstStyle/>
        <a:p>
          <a:r>
            <a:rPr lang="ru-RU" sz="2400" b="1" dirty="0" smtClean="0"/>
            <a:t>1,7</a:t>
          </a:r>
          <a:endParaRPr lang="ru-RU" sz="2400" b="1" dirty="0"/>
        </a:p>
      </dgm:t>
    </dgm:pt>
    <dgm:pt modelId="{1D66D1EE-D01D-4B96-B4DA-60B6ECFD38BB}" type="sibTrans" cxnId="{B83E718E-ECCF-403F-81FC-6B20CFF33CA2}">
      <dgm:prSet/>
      <dgm:spPr/>
      <dgm:t>
        <a:bodyPr/>
        <a:lstStyle/>
        <a:p>
          <a:endParaRPr lang="ru-RU" sz="1200" b="1"/>
        </a:p>
      </dgm:t>
    </dgm:pt>
    <dgm:pt modelId="{0E5427CF-403D-4A4F-A461-3210980ED26F}" type="parTrans" cxnId="{B83E718E-ECCF-403F-81FC-6B20CFF33CA2}">
      <dgm:prSet/>
      <dgm:spPr/>
      <dgm:t>
        <a:bodyPr/>
        <a:lstStyle/>
        <a:p>
          <a:endParaRPr lang="ru-RU" sz="1200" b="1"/>
        </a:p>
      </dgm:t>
    </dgm:pt>
    <dgm:pt modelId="{9AE3A437-8768-4989-A91B-1588F07FCC8F}">
      <dgm:prSet phldrT="[Текст]" custT="1"/>
      <dgm:spPr/>
      <dgm:t>
        <a:bodyPr/>
        <a:lstStyle/>
        <a:p>
          <a:r>
            <a:rPr lang="ru-RU" sz="1400" b="1" dirty="0" smtClean="0">
              <a:latin typeface="Arial Narrow" pitchFamily="34" charset="0"/>
              <a:cs typeface="Times New Roman" pitchFamily="18" charset="0"/>
            </a:rPr>
            <a:t>Поступления неналоговых доходов в результате проведения мероприятий по государственной регистрации прав на объекты недвижимого имущества, в том числе на земельные участки</a:t>
          </a:r>
          <a:endParaRPr lang="ru-RU" sz="1400" b="1" dirty="0"/>
        </a:p>
      </dgm:t>
    </dgm:pt>
    <dgm:pt modelId="{5FBEE649-F536-4511-8B4C-05651DA982EC}" type="parTrans" cxnId="{C95B1E44-F22D-47FE-815E-2FA1323689E1}">
      <dgm:prSet/>
      <dgm:spPr/>
      <dgm:t>
        <a:bodyPr/>
        <a:lstStyle/>
        <a:p>
          <a:endParaRPr lang="ru-RU" sz="1200" b="1"/>
        </a:p>
      </dgm:t>
    </dgm:pt>
    <dgm:pt modelId="{476A097F-D3DE-4566-A359-9FA926461E74}" type="sibTrans" cxnId="{C95B1E44-F22D-47FE-815E-2FA1323689E1}">
      <dgm:prSet/>
      <dgm:spPr/>
      <dgm:t>
        <a:bodyPr/>
        <a:lstStyle/>
        <a:p>
          <a:endParaRPr lang="ru-RU" sz="1200" b="1"/>
        </a:p>
      </dgm:t>
    </dgm:pt>
    <dgm:pt modelId="{2858D8CE-946B-46C1-AD84-F7B42F129983}">
      <dgm:prSet phldrT="[Текст]" custT="1"/>
      <dgm:spPr/>
      <dgm:t>
        <a:bodyPr/>
        <a:lstStyle/>
        <a:p>
          <a:r>
            <a:rPr lang="ru-RU" sz="1400" b="1" dirty="0" smtClean="0">
              <a:latin typeface="Arial Narrow" pitchFamily="34" charset="0"/>
              <a:cs typeface="Times New Roman" pitchFamily="18" charset="0"/>
            </a:rPr>
            <a:t>Взыскана задолженность по арендной плате за пользование муниципальным имуществом, а также задолженность по договорам купли-продажи</a:t>
          </a:r>
          <a:endParaRPr lang="ru-RU" sz="1400" b="1" dirty="0"/>
        </a:p>
      </dgm:t>
    </dgm:pt>
    <dgm:pt modelId="{0C6243FB-DEFC-49CC-91F7-0BDAA0DECBC7}" type="sibTrans" cxnId="{5E9321E9-8ABA-40EE-BECC-8D02060E46D2}">
      <dgm:prSet/>
      <dgm:spPr/>
      <dgm:t>
        <a:bodyPr/>
        <a:lstStyle/>
        <a:p>
          <a:endParaRPr lang="ru-RU" sz="1200" b="1"/>
        </a:p>
      </dgm:t>
    </dgm:pt>
    <dgm:pt modelId="{7770442F-A135-4C05-ABF1-94F0F6B7A113}" type="parTrans" cxnId="{5E9321E9-8ABA-40EE-BECC-8D02060E46D2}">
      <dgm:prSet/>
      <dgm:spPr/>
      <dgm:t>
        <a:bodyPr/>
        <a:lstStyle/>
        <a:p>
          <a:endParaRPr lang="ru-RU" sz="1200" b="1"/>
        </a:p>
      </dgm:t>
    </dgm:pt>
    <dgm:pt modelId="{761D088B-3018-4451-AB27-B5EFA7FAB688}">
      <dgm:prSet phldrT="[Текст]" custT="1"/>
      <dgm:spPr/>
      <dgm:t>
        <a:bodyPr/>
        <a:lstStyle/>
        <a:p>
          <a:r>
            <a:rPr lang="ru-RU" sz="2400" b="1" dirty="0" smtClean="0"/>
            <a:t>13,3</a:t>
          </a:r>
          <a:endParaRPr lang="ru-RU" sz="2400" b="1" dirty="0"/>
        </a:p>
      </dgm:t>
    </dgm:pt>
    <dgm:pt modelId="{7293F46F-9003-482B-805A-071ABD609D41}" type="sibTrans" cxnId="{4D17665E-A240-4C2B-B8B9-EF1412FAD789}">
      <dgm:prSet/>
      <dgm:spPr/>
      <dgm:t>
        <a:bodyPr/>
        <a:lstStyle/>
        <a:p>
          <a:endParaRPr lang="ru-RU" sz="1200" b="1"/>
        </a:p>
      </dgm:t>
    </dgm:pt>
    <dgm:pt modelId="{01CD5D16-A435-4F8B-BA48-89E6AAA5E73A}" type="parTrans" cxnId="{4D17665E-A240-4C2B-B8B9-EF1412FAD789}">
      <dgm:prSet/>
      <dgm:spPr/>
      <dgm:t>
        <a:bodyPr/>
        <a:lstStyle/>
        <a:p>
          <a:endParaRPr lang="ru-RU" sz="1200" b="1"/>
        </a:p>
      </dgm:t>
    </dgm:pt>
    <dgm:pt modelId="{BE7463F9-2F5C-4183-9FEE-ABD5D2B28D1D}" type="pres">
      <dgm:prSet presAssocID="{CACBC166-3E74-4B0A-A098-8A933E37DA60}" presName="linearFlow" presStyleCnt="0">
        <dgm:presLayoutVars>
          <dgm:dir/>
          <dgm:animLvl val="lvl"/>
          <dgm:resizeHandles val="exact"/>
        </dgm:presLayoutVars>
      </dgm:prSet>
      <dgm:spPr/>
      <dgm:t>
        <a:bodyPr/>
        <a:lstStyle/>
        <a:p>
          <a:endParaRPr lang="ru-RU"/>
        </a:p>
      </dgm:t>
    </dgm:pt>
    <dgm:pt modelId="{0549F481-E1AC-4832-9709-EEB5E4B4214A}" type="pres">
      <dgm:prSet presAssocID="{761D088B-3018-4451-AB27-B5EFA7FAB688}" presName="composite" presStyleCnt="0"/>
      <dgm:spPr/>
      <dgm:t>
        <a:bodyPr/>
        <a:lstStyle/>
        <a:p>
          <a:endParaRPr lang="ru-RU"/>
        </a:p>
      </dgm:t>
    </dgm:pt>
    <dgm:pt modelId="{AB321DEB-4823-4A87-86F5-1669C3541B92}" type="pres">
      <dgm:prSet presAssocID="{761D088B-3018-4451-AB27-B5EFA7FAB688}" presName="parentText" presStyleLbl="alignNode1" presStyleIdx="0" presStyleCnt="2" custAng="0" custScaleX="85443" custScaleY="93425">
        <dgm:presLayoutVars>
          <dgm:chMax val="1"/>
          <dgm:bulletEnabled val="1"/>
        </dgm:presLayoutVars>
      </dgm:prSet>
      <dgm:spPr/>
      <dgm:t>
        <a:bodyPr/>
        <a:lstStyle/>
        <a:p>
          <a:endParaRPr lang="ru-RU"/>
        </a:p>
      </dgm:t>
    </dgm:pt>
    <dgm:pt modelId="{E66BE93E-7ACB-4219-A301-75E409BED125}" type="pres">
      <dgm:prSet presAssocID="{761D088B-3018-4451-AB27-B5EFA7FAB688}" presName="descendantText" presStyleLbl="alignAcc1" presStyleIdx="0" presStyleCnt="2" custScaleX="97373" custScaleY="121832">
        <dgm:presLayoutVars>
          <dgm:bulletEnabled val="1"/>
        </dgm:presLayoutVars>
      </dgm:prSet>
      <dgm:spPr/>
      <dgm:t>
        <a:bodyPr/>
        <a:lstStyle/>
        <a:p>
          <a:endParaRPr lang="ru-RU"/>
        </a:p>
      </dgm:t>
    </dgm:pt>
    <dgm:pt modelId="{6B114BE9-72EB-4887-9686-BD53E99B2866}" type="pres">
      <dgm:prSet presAssocID="{7293F46F-9003-482B-805A-071ABD609D41}" presName="sp" presStyleCnt="0"/>
      <dgm:spPr/>
      <dgm:t>
        <a:bodyPr/>
        <a:lstStyle/>
        <a:p>
          <a:endParaRPr lang="ru-RU"/>
        </a:p>
      </dgm:t>
    </dgm:pt>
    <dgm:pt modelId="{D943BD0B-91FF-402A-9AA2-52F278994FF3}" type="pres">
      <dgm:prSet presAssocID="{67AD2C70-3413-4F71-BE50-A0D519094718}" presName="composite" presStyleCnt="0"/>
      <dgm:spPr/>
      <dgm:t>
        <a:bodyPr/>
        <a:lstStyle/>
        <a:p>
          <a:endParaRPr lang="ru-RU"/>
        </a:p>
      </dgm:t>
    </dgm:pt>
    <dgm:pt modelId="{39776DCA-585C-4C8E-B60A-D1AD8B28F3A3}" type="pres">
      <dgm:prSet presAssocID="{67AD2C70-3413-4F71-BE50-A0D519094718}" presName="parentText" presStyleLbl="alignNode1" presStyleIdx="1" presStyleCnt="2" custScaleX="75855" custScaleY="95941" custLinFactNeighborX="8440" custLinFactNeighborY="9707">
        <dgm:presLayoutVars>
          <dgm:chMax val="1"/>
          <dgm:bulletEnabled val="1"/>
        </dgm:presLayoutVars>
      </dgm:prSet>
      <dgm:spPr/>
      <dgm:t>
        <a:bodyPr/>
        <a:lstStyle/>
        <a:p>
          <a:endParaRPr lang="ru-RU"/>
        </a:p>
      </dgm:t>
    </dgm:pt>
    <dgm:pt modelId="{82E9ACF6-E2CE-4AD7-83F7-6C3BEFB08B11}" type="pres">
      <dgm:prSet presAssocID="{67AD2C70-3413-4F71-BE50-A0D519094718}" presName="descendantText" presStyleLbl="alignAcc1" presStyleIdx="1" presStyleCnt="2" custScaleX="95162" custLinFactNeighborX="117" custLinFactNeighborY="20482">
        <dgm:presLayoutVars>
          <dgm:bulletEnabled val="1"/>
        </dgm:presLayoutVars>
      </dgm:prSet>
      <dgm:spPr/>
      <dgm:t>
        <a:bodyPr/>
        <a:lstStyle/>
        <a:p>
          <a:endParaRPr lang="ru-RU"/>
        </a:p>
      </dgm:t>
    </dgm:pt>
  </dgm:ptLst>
  <dgm:cxnLst>
    <dgm:cxn modelId="{C3A8066D-B3CB-459F-B401-26425077DEAE}" type="presOf" srcId="{761D088B-3018-4451-AB27-B5EFA7FAB688}" destId="{AB321DEB-4823-4A87-86F5-1669C3541B92}" srcOrd="0" destOrd="0" presId="urn:microsoft.com/office/officeart/2005/8/layout/chevron2"/>
    <dgm:cxn modelId="{C95B1E44-F22D-47FE-815E-2FA1323689E1}" srcId="{67AD2C70-3413-4F71-BE50-A0D519094718}" destId="{9AE3A437-8768-4989-A91B-1588F07FCC8F}" srcOrd="0" destOrd="0" parTransId="{5FBEE649-F536-4511-8B4C-05651DA982EC}" sibTransId="{476A097F-D3DE-4566-A359-9FA926461E74}"/>
    <dgm:cxn modelId="{F9BBFA69-4E30-407A-BDE3-0D820EF8EE97}" type="presOf" srcId="{CACBC166-3E74-4B0A-A098-8A933E37DA60}" destId="{BE7463F9-2F5C-4183-9FEE-ABD5D2B28D1D}" srcOrd="0" destOrd="0" presId="urn:microsoft.com/office/officeart/2005/8/layout/chevron2"/>
    <dgm:cxn modelId="{D1D07A59-4C67-454A-B208-94567D2915D8}" type="presOf" srcId="{2858D8CE-946B-46C1-AD84-F7B42F129983}" destId="{E66BE93E-7ACB-4219-A301-75E409BED125}" srcOrd="0" destOrd="0" presId="urn:microsoft.com/office/officeart/2005/8/layout/chevron2"/>
    <dgm:cxn modelId="{4D17665E-A240-4C2B-B8B9-EF1412FAD789}" srcId="{CACBC166-3E74-4B0A-A098-8A933E37DA60}" destId="{761D088B-3018-4451-AB27-B5EFA7FAB688}" srcOrd="0" destOrd="0" parTransId="{01CD5D16-A435-4F8B-BA48-89E6AAA5E73A}" sibTransId="{7293F46F-9003-482B-805A-071ABD609D41}"/>
    <dgm:cxn modelId="{B83E718E-ECCF-403F-81FC-6B20CFF33CA2}" srcId="{CACBC166-3E74-4B0A-A098-8A933E37DA60}" destId="{67AD2C70-3413-4F71-BE50-A0D519094718}" srcOrd="1" destOrd="0" parTransId="{0E5427CF-403D-4A4F-A461-3210980ED26F}" sibTransId="{1D66D1EE-D01D-4B96-B4DA-60B6ECFD38BB}"/>
    <dgm:cxn modelId="{D1DE90CE-99C5-481F-9781-D38C7113D7BB}" type="presOf" srcId="{9AE3A437-8768-4989-A91B-1588F07FCC8F}" destId="{82E9ACF6-E2CE-4AD7-83F7-6C3BEFB08B11}" srcOrd="0" destOrd="0" presId="urn:microsoft.com/office/officeart/2005/8/layout/chevron2"/>
    <dgm:cxn modelId="{73C4D355-A468-49FE-8D6E-359891F88F8D}" type="presOf" srcId="{67AD2C70-3413-4F71-BE50-A0D519094718}" destId="{39776DCA-585C-4C8E-B60A-D1AD8B28F3A3}" srcOrd="0" destOrd="0" presId="urn:microsoft.com/office/officeart/2005/8/layout/chevron2"/>
    <dgm:cxn modelId="{5E9321E9-8ABA-40EE-BECC-8D02060E46D2}" srcId="{761D088B-3018-4451-AB27-B5EFA7FAB688}" destId="{2858D8CE-946B-46C1-AD84-F7B42F129983}" srcOrd="0" destOrd="0" parTransId="{7770442F-A135-4C05-ABF1-94F0F6B7A113}" sibTransId="{0C6243FB-DEFC-49CC-91F7-0BDAA0DECBC7}"/>
    <dgm:cxn modelId="{93A21FEA-EDC2-4B5C-9BB2-7564CDAB1B57}" type="presParOf" srcId="{BE7463F9-2F5C-4183-9FEE-ABD5D2B28D1D}" destId="{0549F481-E1AC-4832-9709-EEB5E4B4214A}" srcOrd="0" destOrd="0" presId="urn:microsoft.com/office/officeart/2005/8/layout/chevron2"/>
    <dgm:cxn modelId="{138B8A80-8E15-43A0-A8C2-F5D504C0B136}" type="presParOf" srcId="{0549F481-E1AC-4832-9709-EEB5E4B4214A}" destId="{AB321DEB-4823-4A87-86F5-1669C3541B92}" srcOrd="0" destOrd="0" presId="urn:microsoft.com/office/officeart/2005/8/layout/chevron2"/>
    <dgm:cxn modelId="{00852351-5D1B-4406-9CAD-32A60A5A02B0}" type="presParOf" srcId="{0549F481-E1AC-4832-9709-EEB5E4B4214A}" destId="{E66BE93E-7ACB-4219-A301-75E409BED125}" srcOrd="1" destOrd="0" presId="urn:microsoft.com/office/officeart/2005/8/layout/chevron2"/>
    <dgm:cxn modelId="{2095F2BC-82E8-40CA-941F-ADBD94D78CB6}" type="presParOf" srcId="{BE7463F9-2F5C-4183-9FEE-ABD5D2B28D1D}" destId="{6B114BE9-72EB-4887-9686-BD53E99B2866}" srcOrd="1" destOrd="0" presId="urn:microsoft.com/office/officeart/2005/8/layout/chevron2"/>
    <dgm:cxn modelId="{89FF1103-11AD-401D-B74C-6E08DF58F798}" type="presParOf" srcId="{BE7463F9-2F5C-4183-9FEE-ABD5D2B28D1D}" destId="{D943BD0B-91FF-402A-9AA2-52F278994FF3}" srcOrd="2" destOrd="0" presId="urn:microsoft.com/office/officeart/2005/8/layout/chevron2"/>
    <dgm:cxn modelId="{BD32C470-D9C8-4669-89F6-AB16C603F10E}" type="presParOf" srcId="{D943BD0B-91FF-402A-9AA2-52F278994FF3}" destId="{39776DCA-585C-4C8E-B60A-D1AD8B28F3A3}" srcOrd="0" destOrd="0" presId="urn:microsoft.com/office/officeart/2005/8/layout/chevron2"/>
    <dgm:cxn modelId="{D09F1E36-271D-49A3-94E7-5A402F3AA65C}" type="presParOf" srcId="{D943BD0B-91FF-402A-9AA2-52F278994FF3}" destId="{82E9ACF6-E2CE-4AD7-83F7-6C3BEFB08B11}"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9C070-C564-486C-95E7-28DE77361E8B}">
      <dsp:nvSpPr>
        <dsp:cNvPr id="0" name=""/>
        <dsp:cNvSpPr/>
      </dsp:nvSpPr>
      <dsp:spPr>
        <a:xfrm rot="5400000">
          <a:off x="-191321" y="194446"/>
          <a:ext cx="1275478" cy="8928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7,3</a:t>
          </a:r>
          <a:endParaRPr lang="ru-RU" sz="2000" b="1" kern="1200" dirty="0"/>
        </a:p>
      </dsp:txBody>
      <dsp:txXfrm rot="-5400000">
        <a:off x="1" y="449541"/>
        <a:ext cx="892834" cy="382644"/>
      </dsp:txXfrm>
    </dsp:sp>
    <dsp:sp modelId="{2D05ED57-B046-4BBD-A963-7919F1D2064B}">
      <dsp:nvSpPr>
        <dsp:cNvPr id="0" name=""/>
        <dsp:cNvSpPr/>
      </dsp:nvSpPr>
      <dsp:spPr>
        <a:xfrm rot="5400000">
          <a:off x="2555862" y="-1540199"/>
          <a:ext cx="749661" cy="4075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Взыскана задолженность в бюджет города по результатам работы межведомственных комиссий</a:t>
          </a:r>
          <a:endParaRPr lang="ru-RU" sz="1400" b="1" kern="1200" dirty="0"/>
        </a:p>
      </dsp:txBody>
      <dsp:txXfrm rot="-5400000">
        <a:off x="892835" y="159424"/>
        <a:ext cx="4039122" cy="676471"/>
      </dsp:txXfrm>
    </dsp:sp>
    <dsp:sp modelId="{AB321DEB-4823-4A87-86F5-1669C3541B92}">
      <dsp:nvSpPr>
        <dsp:cNvPr id="0" name=""/>
        <dsp:cNvSpPr/>
      </dsp:nvSpPr>
      <dsp:spPr>
        <a:xfrm rot="5400000">
          <a:off x="-191321" y="1411141"/>
          <a:ext cx="1275478" cy="8928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15,5</a:t>
          </a:r>
          <a:endParaRPr lang="ru-RU" sz="2400" b="1" kern="1200" dirty="0"/>
        </a:p>
      </dsp:txBody>
      <dsp:txXfrm rot="-5400000">
        <a:off x="1" y="1666236"/>
        <a:ext cx="892834" cy="382644"/>
      </dsp:txXfrm>
    </dsp:sp>
    <dsp:sp modelId="{E66BE93E-7ACB-4219-A301-75E409BED125}">
      <dsp:nvSpPr>
        <dsp:cNvPr id="0" name=""/>
        <dsp:cNvSpPr/>
      </dsp:nvSpPr>
      <dsp:spPr>
        <a:xfrm rot="5400000">
          <a:off x="2587777" y="-241452"/>
          <a:ext cx="685832" cy="4075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Взыскана задолженность в бюджет города в результате мероприятий по  снижению недоимки</a:t>
          </a:r>
          <a:endParaRPr lang="ru-RU" sz="1400" b="1" kern="1200" dirty="0"/>
        </a:p>
      </dsp:txBody>
      <dsp:txXfrm rot="-5400000">
        <a:off x="892835" y="1486970"/>
        <a:ext cx="4042237" cy="618872"/>
      </dsp:txXfrm>
    </dsp:sp>
    <dsp:sp modelId="{39776DCA-585C-4C8E-B60A-D1AD8B28F3A3}">
      <dsp:nvSpPr>
        <dsp:cNvPr id="0" name=""/>
        <dsp:cNvSpPr/>
      </dsp:nvSpPr>
      <dsp:spPr>
        <a:xfrm rot="5400000">
          <a:off x="-191321" y="2452738"/>
          <a:ext cx="1275478" cy="8928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13,8</a:t>
          </a:r>
          <a:endParaRPr lang="ru-RU" sz="2800" b="1" kern="1200" dirty="0"/>
        </a:p>
      </dsp:txBody>
      <dsp:txXfrm rot="-5400000">
        <a:off x="1" y="2707833"/>
        <a:ext cx="892834" cy="382644"/>
      </dsp:txXfrm>
    </dsp:sp>
    <dsp:sp modelId="{82E9ACF6-E2CE-4AD7-83F7-6C3BEFB08B11}">
      <dsp:nvSpPr>
        <dsp:cNvPr id="0" name=""/>
        <dsp:cNvSpPr/>
      </dsp:nvSpPr>
      <dsp:spPr>
        <a:xfrm rot="5400000">
          <a:off x="2516162" y="785985"/>
          <a:ext cx="829060" cy="4075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Дополнительные поступления в результате взыскания </a:t>
          </a:r>
          <a:r>
            <a:rPr lang="ru-RU" sz="1400" b="1" kern="1200" dirty="0" err="1" smtClean="0">
              <a:latin typeface="Arial Narrow" pitchFamily="34" charset="0"/>
              <a:cs typeface="Times New Roman" pitchFamily="18" charset="0"/>
            </a:rPr>
            <a:t>доначисленных</a:t>
          </a:r>
          <a:r>
            <a:rPr lang="ru-RU" sz="1400" b="1" kern="1200" dirty="0" smtClean="0">
              <a:latin typeface="Arial Narrow" pitchFamily="34" charset="0"/>
              <a:cs typeface="Times New Roman" pitchFamily="18" charset="0"/>
            </a:rPr>
            <a:t> сумм налогов и других обязательных платежей по результатам проведенных налоговых проверок</a:t>
          </a:r>
          <a:endParaRPr lang="ru-RU" sz="1400" b="1" kern="1200" dirty="0"/>
        </a:p>
      </dsp:txBody>
      <dsp:txXfrm rot="-5400000">
        <a:off x="892834" y="2449785"/>
        <a:ext cx="4035246" cy="748118"/>
      </dsp:txXfrm>
    </dsp:sp>
    <dsp:sp modelId="{871BE967-60A5-456B-8EE5-506E023D97C3}">
      <dsp:nvSpPr>
        <dsp:cNvPr id="0" name=""/>
        <dsp:cNvSpPr/>
      </dsp:nvSpPr>
      <dsp:spPr>
        <a:xfrm rot="5400000">
          <a:off x="-191321" y="3585009"/>
          <a:ext cx="1275478" cy="8928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37,3</a:t>
          </a:r>
          <a:endParaRPr lang="ru-RU" sz="2400" b="1" kern="1200" dirty="0"/>
        </a:p>
      </dsp:txBody>
      <dsp:txXfrm rot="-5400000">
        <a:off x="1" y="3840104"/>
        <a:ext cx="892834" cy="382644"/>
      </dsp:txXfrm>
    </dsp:sp>
    <dsp:sp modelId="{25511DD1-105D-4A9B-8327-D5EF564B401C}">
      <dsp:nvSpPr>
        <dsp:cNvPr id="0" name=""/>
        <dsp:cNvSpPr/>
      </dsp:nvSpPr>
      <dsp:spPr>
        <a:xfrm rot="5400000">
          <a:off x="2516162" y="1775277"/>
          <a:ext cx="829060" cy="4075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Дополнительные поступления в бюджет города в результате актуализации сведений об объектах недвижимого имущества, в том числе земельных участках</a:t>
          </a:r>
          <a:endParaRPr lang="ru-RU" sz="1400" b="1" kern="1200" dirty="0"/>
        </a:p>
      </dsp:txBody>
      <dsp:txXfrm rot="-5400000">
        <a:off x="892834" y="3439077"/>
        <a:ext cx="4035246" cy="748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21DEB-4823-4A87-86F5-1669C3541B92}">
      <dsp:nvSpPr>
        <dsp:cNvPr id="0" name=""/>
        <dsp:cNvSpPr/>
      </dsp:nvSpPr>
      <dsp:spPr>
        <a:xfrm rot="5400000">
          <a:off x="-249594" y="549712"/>
          <a:ext cx="1271053" cy="66133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13,3</a:t>
          </a:r>
          <a:endParaRPr lang="ru-RU" sz="2400" b="1" kern="1200" dirty="0"/>
        </a:p>
      </dsp:txBody>
      <dsp:txXfrm rot="-5400000">
        <a:off x="55267" y="575519"/>
        <a:ext cx="661333" cy="609720"/>
      </dsp:txXfrm>
    </dsp:sp>
    <dsp:sp modelId="{E66BE93E-7ACB-4219-A301-75E409BED125}">
      <dsp:nvSpPr>
        <dsp:cNvPr id="0" name=""/>
        <dsp:cNvSpPr/>
      </dsp:nvSpPr>
      <dsp:spPr>
        <a:xfrm rot="5400000">
          <a:off x="2258744" y="-1334917"/>
          <a:ext cx="1154347" cy="40175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Взыскана задолженность по арендной плате за пользование муниципальным имуществом, а также задолженность по договорам купли-продажи</a:t>
          </a:r>
          <a:endParaRPr lang="ru-RU" sz="1400" b="1" kern="1200" dirty="0"/>
        </a:p>
      </dsp:txBody>
      <dsp:txXfrm rot="-5400000">
        <a:off x="827130" y="153049"/>
        <a:ext cx="3961226" cy="1041645"/>
      </dsp:txXfrm>
    </dsp:sp>
    <dsp:sp modelId="{39776DCA-585C-4C8E-B60A-D1AD8B28F3A3}">
      <dsp:nvSpPr>
        <dsp:cNvPr id="0" name=""/>
        <dsp:cNvSpPr/>
      </dsp:nvSpPr>
      <dsp:spPr>
        <a:xfrm rot="5400000">
          <a:off x="-238489" y="1705064"/>
          <a:ext cx="1305283" cy="5871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1,7</a:t>
          </a:r>
          <a:endParaRPr lang="ru-RU" sz="2400" b="1" kern="1200" dirty="0"/>
        </a:p>
      </dsp:txBody>
      <dsp:txXfrm rot="-5400000">
        <a:off x="120591" y="1639545"/>
        <a:ext cx="587122" cy="718161"/>
      </dsp:txXfrm>
    </dsp:sp>
    <dsp:sp modelId="{82E9ACF6-E2CE-4AD7-83F7-6C3BEFB08B11}">
      <dsp:nvSpPr>
        <dsp:cNvPr id="0" name=""/>
        <dsp:cNvSpPr/>
      </dsp:nvSpPr>
      <dsp:spPr>
        <a:xfrm rot="5400000">
          <a:off x="2329893" y="-73691"/>
          <a:ext cx="947491" cy="39263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Arial Narrow" pitchFamily="34" charset="0"/>
              <a:cs typeface="Times New Roman" pitchFamily="18" charset="0"/>
            </a:rPr>
            <a:t>Поступления неналоговых доходов в результате проведения мероприятий по государственной регистрации прав на объекты недвижимого имущества, в том числе на земельные участки</a:t>
          </a:r>
          <a:endParaRPr lang="ru-RU" sz="1400" b="1" kern="1200" dirty="0"/>
        </a:p>
      </dsp:txBody>
      <dsp:txXfrm rot="-5400000">
        <a:off x="840463" y="1461993"/>
        <a:ext cx="3880099" cy="854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5.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png"/><Relationship Id="rId6" Type="http://schemas.openxmlformats.org/officeDocument/2006/relationships/image" Target="../media/image35.png"/><Relationship Id="rId11" Type="http://schemas.microsoft.com/office/2007/relationships/hdphoto" Target="../media/hdphoto22.wdp"/><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image" Target="../media/image33.png"/><Relationship Id="rId9"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0.10509</cdr:x>
      <cdr:y>0.60712</cdr:y>
    </cdr:from>
    <cdr:to>
      <cdr:x>0.22509</cdr:x>
      <cdr:y>0.83211</cdr:y>
    </cdr:to>
    <cdr:sp macro="" textlink="">
      <cdr:nvSpPr>
        <cdr:cNvPr id="2" name="TextBox 1"/>
        <cdr:cNvSpPr txBox="1"/>
      </cdr:nvSpPr>
      <cdr:spPr>
        <a:xfrm xmlns:a="http://schemas.openxmlformats.org/drawingml/2006/main">
          <a:off x="767335" y="3024336"/>
          <a:ext cx="876217" cy="11208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0.75596</cdr:x>
      <cdr:y>0.67939</cdr:y>
    </cdr:from>
    <cdr:to>
      <cdr:x>0.82211</cdr:x>
      <cdr:y>0.73809</cdr:y>
    </cdr:to>
    <cdr:sp macro="" textlink="">
      <cdr:nvSpPr>
        <cdr:cNvPr id="8" name="TextBox 7"/>
        <cdr:cNvSpPr txBox="1"/>
      </cdr:nvSpPr>
      <cdr:spPr>
        <a:xfrm xmlns:a="http://schemas.openxmlformats.org/drawingml/2006/main">
          <a:off x="5519863" y="3384376"/>
          <a:ext cx="483014" cy="292413"/>
        </a:xfrm>
        <a:prstGeom xmlns:a="http://schemas.openxmlformats.org/drawingml/2006/main" prst="rect">
          <a:avLst/>
        </a:prstGeom>
      </cdr:spPr>
      <cdr:txBody>
        <a:bodyPr xmlns:a="http://schemas.openxmlformats.org/drawingml/2006/main" vertOverflow="clip" vert="horz" wrap="none" rtlCol="0"/>
        <a:lstStyle xmlns:a="http://schemas.openxmlformats.org/drawingml/2006/main"/>
        <a:p xmlns:a="http://schemas.openxmlformats.org/drawingml/2006/main">
          <a:endParaRPr lang="ru-RU" sz="1400" b="1" dirty="0" smtClean="0"/>
        </a:p>
        <a:p xmlns:a="http://schemas.openxmlformats.org/drawingml/2006/main">
          <a:endParaRPr lang="ru-RU" sz="1100" dirty="0"/>
        </a:p>
      </cdr:txBody>
    </cdr:sp>
  </cdr:relSizeAnchor>
  <cdr:relSizeAnchor xmlns:cdr="http://schemas.openxmlformats.org/drawingml/2006/chartDrawing">
    <cdr:from>
      <cdr:x>0.69929</cdr:x>
      <cdr:y>0.74511</cdr:y>
    </cdr:from>
    <cdr:to>
      <cdr:x>0.79379</cdr:x>
      <cdr:y>0.81599</cdr:y>
    </cdr:to>
    <cdr:sp macro="" textlink="">
      <cdr:nvSpPr>
        <cdr:cNvPr id="9" name="TextBox 8"/>
        <cdr:cNvSpPr txBox="1"/>
      </cdr:nvSpPr>
      <cdr:spPr>
        <a:xfrm xmlns:a="http://schemas.openxmlformats.org/drawingml/2006/main" rot="10800000" flipV="1">
          <a:off x="5328592" y="3028143"/>
          <a:ext cx="7200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0.32249</cdr:x>
      <cdr:y>0.52325</cdr:y>
    </cdr:from>
    <cdr:to>
      <cdr:x>0.41445</cdr:x>
      <cdr:y>0.5798</cdr:y>
    </cdr:to>
    <cdr:sp macro="" textlink="">
      <cdr:nvSpPr>
        <cdr:cNvPr id="11" name="TextBox 10"/>
        <cdr:cNvSpPr txBox="1"/>
      </cdr:nvSpPr>
      <cdr:spPr>
        <a:xfrm xmlns:a="http://schemas.openxmlformats.org/drawingml/2006/main" rot="19154663">
          <a:off x="2827092" y="3089595"/>
          <a:ext cx="806173" cy="333908"/>
        </a:xfrm>
        <a:prstGeom xmlns:a="http://schemas.openxmlformats.org/drawingml/2006/main" prst="rect">
          <a:avLst/>
        </a:prstGeom>
        <a:scene3d xmlns:a="http://schemas.openxmlformats.org/drawingml/2006/main">
          <a:camera prst="orthographicFront">
            <a:rot lat="1800000" lon="21594000" rev="21594000"/>
          </a:camera>
          <a:lightRig rig="threePt" dir="t"/>
        </a:scene3d>
      </cdr:spPr>
      <cdr:txBody>
        <a:bodyPr xmlns:a="http://schemas.openxmlformats.org/drawingml/2006/main" vertOverflow="clip" wrap="square" rtlCol="0"/>
        <a:lstStyle xmlns:a="http://schemas.openxmlformats.org/drawingml/2006/main"/>
        <a:p xmlns:a="http://schemas.openxmlformats.org/drawingml/2006/main">
          <a:r>
            <a:rPr lang="ru-RU" sz="1400" b="1" dirty="0" smtClean="0"/>
            <a:t>697,80</a:t>
          </a:r>
          <a:endParaRPr lang="ru-RU" sz="1400" b="1" dirty="0"/>
        </a:p>
      </cdr:txBody>
    </cdr:sp>
  </cdr:relSizeAnchor>
  <cdr:relSizeAnchor xmlns:cdr="http://schemas.openxmlformats.org/drawingml/2006/chartDrawing">
    <cdr:from>
      <cdr:x>0.60017</cdr:x>
      <cdr:y>0.48586</cdr:y>
    </cdr:from>
    <cdr:to>
      <cdr:x>0.72032</cdr:x>
      <cdr:y>0.55999</cdr:y>
    </cdr:to>
    <cdr:sp macro="" textlink="">
      <cdr:nvSpPr>
        <cdr:cNvPr id="12" name="TextBox 11"/>
        <cdr:cNvSpPr txBox="1"/>
      </cdr:nvSpPr>
      <cdr:spPr>
        <a:xfrm xmlns:a="http://schemas.openxmlformats.org/drawingml/2006/main" rot="19932694">
          <a:off x="5261416" y="2868816"/>
          <a:ext cx="1053346" cy="437706"/>
        </a:xfrm>
        <a:prstGeom xmlns:a="http://schemas.openxmlformats.org/drawingml/2006/main" prst="rect">
          <a:avLst/>
        </a:prstGeom>
        <a:scene3d xmlns:a="http://schemas.openxmlformats.org/drawingml/2006/main">
          <a:camera prst="orthographicFront">
            <a:rot lat="0" lon="0" rev="600000"/>
          </a:camera>
          <a:lightRig rig="threePt" dir="t"/>
        </a:scene3d>
      </cdr:spPr>
      <cdr:txBody>
        <a:bodyPr xmlns:a="http://schemas.openxmlformats.org/drawingml/2006/main" vertOverflow="clip" wrap="square" rtlCol="0"/>
        <a:lstStyle xmlns:a="http://schemas.openxmlformats.org/drawingml/2006/main"/>
        <a:p xmlns:a="http://schemas.openxmlformats.org/drawingml/2006/main">
          <a:r>
            <a:rPr lang="ru-RU" sz="1400" b="1" dirty="0" smtClean="0"/>
            <a:t>141,66</a:t>
          </a:r>
          <a:endParaRPr lang="ru-RU" sz="14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0.37398</cdr:x>
      <cdr:y>0.75537</cdr:y>
    </cdr:from>
    <cdr:to>
      <cdr:x>0.47154</cdr:x>
      <cdr:y>0.80827</cdr:y>
    </cdr:to>
    <cdr:sp macro="" textlink="">
      <cdr:nvSpPr>
        <cdr:cNvPr id="3" name="TextBox 2"/>
        <cdr:cNvSpPr txBox="1"/>
      </cdr:nvSpPr>
      <cdr:spPr>
        <a:xfrm xmlns:a="http://schemas.openxmlformats.org/drawingml/2006/main">
          <a:off x="3312368" y="4361822"/>
          <a:ext cx="864096" cy="305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0.34146</cdr:x>
      <cdr:y>0.7108</cdr:y>
    </cdr:from>
    <cdr:to>
      <cdr:x>0.45257</cdr:x>
      <cdr:y>0.90518</cdr:y>
    </cdr:to>
    <cdr:sp macro="" textlink="">
      <cdr:nvSpPr>
        <cdr:cNvPr id="4" name="TextBox 3"/>
        <cdr:cNvSpPr txBox="1"/>
      </cdr:nvSpPr>
      <cdr:spPr>
        <a:xfrm xmlns:a="http://schemas.openxmlformats.org/drawingml/2006/main">
          <a:off x="3024336" y="4104456"/>
          <a:ext cx="984099" cy="1122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0.38211</cdr:x>
      <cdr:y>0.65173</cdr:y>
    </cdr:from>
    <cdr:to>
      <cdr:x>0.46496</cdr:x>
      <cdr:y>0.68914</cdr:y>
    </cdr:to>
    <cdr:sp macro="" textlink="">
      <cdr:nvSpPr>
        <cdr:cNvPr id="5" name="TextBox 4"/>
        <cdr:cNvSpPr txBox="1"/>
      </cdr:nvSpPr>
      <cdr:spPr>
        <a:xfrm xmlns:a="http://schemas.openxmlformats.org/drawingml/2006/main">
          <a:off x="3384376" y="3763363"/>
          <a:ext cx="733802" cy="216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0.38211</cdr:x>
      <cdr:y>0.55728</cdr:y>
    </cdr:from>
    <cdr:to>
      <cdr:x>0.4651</cdr:x>
      <cdr:y>0.60716</cdr:y>
    </cdr:to>
    <cdr:sp macro="" textlink="">
      <cdr:nvSpPr>
        <cdr:cNvPr id="6" name="TextBox 5"/>
        <cdr:cNvSpPr txBox="1"/>
      </cdr:nvSpPr>
      <cdr:spPr>
        <a:xfrm xmlns:a="http://schemas.openxmlformats.org/drawingml/2006/main">
          <a:off x="3384376" y="3217966"/>
          <a:ext cx="735042" cy="2880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0.39024</cdr:x>
      <cdr:y>0.4614</cdr:y>
    </cdr:from>
    <cdr:to>
      <cdr:x>0.47323</cdr:x>
      <cdr:y>0.5143</cdr:y>
    </cdr:to>
    <cdr:sp macro="" textlink="">
      <cdr:nvSpPr>
        <cdr:cNvPr id="7" name="TextBox 6"/>
        <cdr:cNvSpPr txBox="1"/>
      </cdr:nvSpPr>
      <cdr:spPr>
        <a:xfrm xmlns:a="http://schemas.openxmlformats.org/drawingml/2006/main">
          <a:off x="3456384" y="2664296"/>
          <a:ext cx="735041" cy="305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0.43902</cdr:x>
      <cdr:y>0.34917</cdr:y>
    </cdr:from>
    <cdr:to>
      <cdr:x>0.53746</cdr:x>
      <cdr:y>0.40207</cdr:y>
    </cdr:to>
    <cdr:sp macro="" textlink="">
      <cdr:nvSpPr>
        <cdr:cNvPr id="8" name="TextBox 7"/>
        <cdr:cNvSpPr txBox="1"/>
      </cdr:nvSpPr>
      <cdr:spPr>
        <a:xfrm xmlns:a="http://schemas.openxmlformats.org/drawingml/2006/main">
          <a:off x="3888432" y="2016224"/>
          <a:ext cx="871881" cy="305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0.44715</cdr:x>
      <cdr:y>0.26187</cdr:y>
    </cdr:from>
    <cdr:to>
      <cdr:x>0.56098</cdr:x>
      <cdr:y>0.31176</cdr:y>
    </cdr:to>
    <cdr:sp macro="" textlink="">
      <cdr:nvSpPr>
        <cdr:cNvPr id="9" name="TextBox 8"/>
        <cdr:cNvSpPr txBox="1"/>
      </cdr:nvSpPr>
      <cdr:spPr>
        <a:xfrm xmlns:a="http://schemas.openxmlformats.org/drawingml/2006/main">
          <a:off x="3960440" y="1512169"/>
          <a:ext cx="100811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0.45528</cdr:x>
      <cdr:y>0.16211</cdr:y>
    </cdr:from>
    <cdr:to>
      <cdr:x>0.55283</cdr:x>
      <cdr:y>0.20179</cdr:y>
    </cdr:to>
    <cdr:sp macro="" textlink="">
      <cdr:nvSpPr>
        <cdr:cNvPr id="10" name="TextBox 9"/>
        <cdr:cNvSpPr txBox="1"/>
      </cdr:nvSpPr>
      <cdr:spPr>
        <a:xfrm xmlns:a="http://schemas.openxmlformats.org/drawingml/2006/main">
          <a:off x="4032448" y="936104"/>
          <a:ext cx="863999" cy="229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0.69816</cdr:x>
      <cdr:y>0.07482</cdr:y>
    </cdr:from>
    <cdr:to>
      <cdr:x>0.81404</cdr:x>
      <cdr:y>0.11449</cdr:y>
    </cdr:to>
    <cdr:sp macro="" textlink="">
      <cdr:nvSpPr>
        <cdr:cNvPr id="11" name="TextBox 10"/>
        <cdr:cNvSpPr txBox="1"/>
      </cdr:nvSpPr>
      <cdr:spPr>
        <a:xfrm xmlns:a="http://schemas.openxmlformats.org/drawingml/2006/main">
          <a:off x="6183571" y="432048"/>
          <a:ext cx="1026347" cy="2290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0.38017</cdr:x>
      <cdr:y>0.82303</cdr:y>
    </cdr:from>
    <cdr:to>
      <cdr:x>0.50003</cdr:x>
      <cdr:y>0.8627</cdr:y>
    </cdr:to>
    <cdr:sp macro="" textlink="">
      <cdr:nvSpPr>
        <cdr:cNvPr id="12" name="TextBox 11"/>
        <cdr:cNvSpPr txBox="1"/>
      </cdr:nvSpPr>
      <cdr:spPr>
        <a:xfrm xmlns:a="http://schemas.openxmlformats.org/drawingml/2006/main">
          <a:off x="3312368" y="4752528"/>
          <a:ext cx="1044336" cy="229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0.37398</cdr:x>
      <cdr:y>0.72327</cdr:y>
    </cdr:from>
    <cdr:to>
      <cdr:x>0.45737</cdr:x>
      <cdr:y>0.76068</cdr:y>
    </cdr:to>
    <cdr:sp macro="" textlink="">
      <cdr:nvSpPr>
        <cdr:cNvPr id="13" name="TextBox 12"/>
        <cdr:cNvSpPr txBox="1"/>
      </cdr:nvSpPr>
      <cdr:spPr>
        <a:xfrm xmlns:a="http://schemas.openxmlformats.org/drawingml/2006/main">
          <a:off x="3312368" y="4176464"/>
          <a:ext cx="738584" cy="216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0.38211</cdr:x>
      <cdr:y>0.62351</cdr:y>
    </cdr:from>
    <cdr:to>
      <cdr:x>0.48711</cdr:x>
      <cdr:y>0.67044</cdr:y>
    </cdr:to>
    <cdr:sp macro="" textlink="">
      <cdr:nvSpPr>
        <cdr:cNvPr id="14" name="TextBox 13"/>
        <cdr:cNvSpPr txBox="1"/>
      </cdr:nvSpPr>
      <cdr:spPr>
        <a:xfrm xmlns:a="http://schemas.openxmlformats.org/drawingml/2006/main">
          <a:off x="3384376" y="3600381"/>
          <a:ext cx="929983" cy="270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0.38211</cdr:x>
      <cdr:y>0.52236</cdr:y>
    </cdr:from>
    <cdr:to>
      <cdr:x>0.47968</cdr:x>
      <cdr:y>0.56213</cdr:y>
    </cdr:to>
    <cdr:sp macro="" textlink="">
      <cdr:nvSpPr>
        <cdr:cNvPr id="15" name="TextBox 14"/>
        <cdr:cNvSpPr txBox="1"/>
      </cdr:nvSpPr>
      <cdr:spPr>
        <a:xfrm xmlns:a="http://schemas.openxmlformats.org/drawingml/2006/main">
          <a:off x="3384376" y="3016320"/>
          <a:ext cx="864130" cy="2296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0.39024</cdr:x>
      <cdr:y>0.42912</cdr:y>
    </cdr:from>
    <cdr:to>
      <cdr:x>0.47309</cdr:x>
      <cdr:y>0.46442</cdr:y>
    </cdr:to>
    <cdr:sp macro="" textlink="">
      <cdr:nvSpPr>
        <cdr:cNvPr id="16" name="TextBox 15"/>
        <cdr:cNvSpPr txBox="1"/>
      </cdr:nvSpPr>
      <cdr:spPr>
        <a:xfrm xmlns:a="http://schemas.openxmlformats.org/drawingml/2006/main">
          <a:off x="3456384" y="2477888"/>
          <a:ext cx="733802" cy="2038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0.45528</cdr:x>
      <cdr:y>0.32272</cdr:y>
    </cdr:from>
    <cdr:to>
      <cdr:x>0.54278</cdr:x>
      <cdr:y>0.37562</cdr:y>
    </cdr:to>
    <cdr:sp macro="" textlink="">
      <cdr:nvSpPr>
        <cdr:cNvPr id="17" name="TextBox 16"/>
        <cdr:cNvSpPr txBox="1"/>
      </cdr:nvSpPr>
      <cdr:spPr>
        <a:xfrm xmlns:a="http://schemas.openxmlformats.org/drawingml/2006/main">
          <a:off x="4032448" y="1863491"/>
          <a:ext cx="774986" cy="305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0.43902</cdr:x>
      <cdr:y>0.22446</cdr:y>
    </cdr:from>
    <cdr:to>
      <cdr:x>0.55284</cdr:x>
      <cdr:y>0.27434</cdr:y>
    </cdr:to>
    <cdr:sp macro="" textlink="">
      <cdr:nvSpPr>
        <cdr:cNvPr id="18" name="TextBox 17"/>
        <cdr:cNvSpPr txBox="1"/>
      </cdr:nvSpPr>
      <cdr:spPr>
        <a:xfrm xmlns:a="http://schemas.openxmlformats.org/drawingml/2006/main">
          <a:off x="3888432" y="1296144"/>
          <a:ext cx="1008102" cy="288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0.43902</cdr:x>
      <cdr:y>0.1247</cdr:y>
    </cdr:from>
    <cdr:to>
      <cdr:x>0.53657</cdr:x>
      <cdr:y>0.16211</cdr:y>
    </cdr:to>
    <cdr:sp macro="" textlink="">
      <cdr:nvSpPr>
        <cdr:cNvPr id="19" name="TextBox 18"/>
        <cdr:cNvSpPr txBox="1"/>
      </cdr:nvSpPr>
      <cdr:spPr>
        <a:xfrm xmlns:a="http://schemas.openxmlformats.org/drawingml/2006/main" flipH="1">
          <a:off x="3888432" y="720080"/>
          <a:ext cx="863999"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0.82474</cdr:x>
      <cdr:y>0.03846</cdr:y>
    </cdr:from>
    <cdr:to>
      <cdr:x>0.94349</cdr:x>
      <cdr:y>0.07813</cdr:y>
    </cdr:to>
    <cdr:sp macro="" textlink="">
      <cdr:nvSpPr>
        <cdr:cNvPr id="20" name="TextBox 19"/>
        <cdr:cNvSpPr txBox="1"/>
      </cdr:nvSpPr>
      <cdr:spPr>
        <a:xfrm xmlns:a="http://schemas.openxmlformats.org/drawingml/2006/main">
          <a:off x="7304733" y="222072"/>
          <a:ext cx="1051767" cy="2290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0.035</cdr:x>
      <cdr:y>0.8038</cdr:y>
    </cdr:from>
    <cdr:to>
      <cdr:x>0.18375</cdr:x>
      <cdr:y>0.99978</cdr:y>
    </cdr:to>
    <cdr:sp macro="" textlink="">
      <cdr:nvSpPr>
        <cdr:cNvPr id="2" name="TextBox 1"/>
        <cdr:cNvSpPr txBox="1"/>
      </cdr:nvSpPr>
      <cdr:spPr>
        <a:xfrm xmlns:a="http://schemas.openxmlformats.org/drawingml/2006/main">
          <a:off x="288032" y="4341080"/>
          <a:ext cx="1224136" cy="1058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Доходы от</a:t>
          </a:r>
        </a:p>
        <a:p xmlns:a="http://schemas.openxmlformats.org/drawingml/2006/main">
          <a:r>
            <a:rPr lang="ru-RU" sz="950" b="1" dirty="0"/>
            <a:t>и</a:t>
          </a:r>
          <a:r>
            <a:rPr lang="ru-RU" sz="950" b="1" dirty="0" smtClean="0"/>
            <a:t>спользования </a:t>
          </a:r>
        </a:p>
        <a:p xmlns:a="http://schemas.openxmlformats.org/drawingml/2006/main">
          <a:r>
            <a:rPr lang="ru-RU" sz="950" b="1" dirty="0" smtClean="0"/>
            <a:t>имущества,</a:t>
          </a:r>
        </a:p>
        <a:p xmlns:a="http://schemas.openxmlformats.org/drawingml/2006/main">
          <a:r>
            <a:rPr lang="ru-RU" sz="950" b="1" dirty="0"/>
            <a:t>н</a:t>
          </a:r>
          <a:r>
            <a:rPr lang="ru-RU" sz="950" b="1" dirty="0" smtClean="0"/>
            <a:t>аходящегося в </a:t>
          </a:r>
        </a:p>
        <a:p xmlns:a="http://schemas.openxmlformats.org/drawingml/2006/main">
          <a:r>
            <a:rPr lang="ru-RU" sz="950" b="1" dirty="0"/>
            <a:t>м</a:t>
          </a:r>
          <a:r>
            <a:rPr lang="ru-RU" sz="950" b="1" dirty="0" smtClean="0"/>
            <a:t>униципальной </a:t>
          </a:r>
        </a:p>
        <a:p xmlns:a="http://schemas.openxmlformats.org/drawingml/2006/main">
          <a:r>
            <a:rPr lang="ru-RU" sz="950" b="1" dirty="0" smtClean="0"/>
            <a:t>собственности</a:t>
          </a:r>
          <a:endParaRPr lang="ru-RU" sz="950" b="1" dirty="0"/>
        </a:p>
      </cdr:txBody>
    </cdr:sp>
  </cdr:relSizeAnchor>
  <cdr:relSizeAnchor xmlns:cdr="http://schemas.openxmlformats.org/drawingml/2006/chartDrawing">
    <cdr:from>
      <cdr:x>0.16239</cdr:x>
      <cdr:y>0.8038</cdr:y>
    </cdr:from>
    <cdr:to>
      <cdr:x>0.32375</cdr:x>
      <cdr:y>1</cdr:y>
    </cdr:to>
    <cdr:sp macro="" textlink="">
      <cdr:nvSpPr>
        <cdr:cNvPr id="3" name="TextBox 2"/>
        <cdr:cNvSpPr txBox="1"/>
      </cdr:nvSpPr>
      <cdr:spPr>
        <a:xfrm xmlns:a="http://schemas.openxmlformats.org/drawingml/2006/main">
          <a:off x="1368152" y="3993782"/>
          <a:ext cx="1359421" cy="9748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Плата за негативное</a:t>
          </a:r>
        </a:p>
        <a:p xmlns:a="http://schemas.openxmlformats.org/drawingml/2006/main">
          <a:r>
            <a:rPr lang="ru-RU" sz="950" b="1" dirty="0"/>
            <a:t>в</a:t>
          </a:r>
          <a:r>
            <a:rPr lang="ru-RU" sz="950" b="1" dirty="0" smtClean="0"/>
            <a:t>оздействие на </a:t>
          </a:r>
        </a:p>
        <a:p xmlns:a="http://schemas.openxmlformats.org/drawingml/2006/main">
          <a:r>
            <a:rPr lang="ru-RU" sz="950" b="1" dirty="0" smtClean="0"/>
            <a:t>окружающую среду</a:t>
          </a:r>
          <a:endParaRPr lang="ru-RU" sz="950" b="1" dirty="0"/>
        </a:p>
      </cdr:txBody>
    </cdr:sp>
  </cdr:relSizeAnchor>
  <cdr:relSizeAnchor xmlns:cdr="http://schemas.openxmlformats.org/drawingml/2006/chartDrawing">
    <cdr:from>
      <cdr:x>0.30769</cdr:x>
      <cdr:y>0.81714</cdr:y>
    </cdr:from>
    <cdr:to>
      <cdr:x>0.45499</cdr:x>
      <cdr:y>1</cdr:y>
    </cdr:to>
    <cdr:sp macro="" textlink="">
      <cdr:nvSpPr>
        <cdr:cNvPr id="4" name="TextBox 3"/>
        <cdr:cNvSpPr txBox="1"/>
      </cdr:nvSpPr>
      <cdr:spPr>
        <a:xfrm xmlns:a="http://schemas.openxmlformats.org/drawingml/2006/main">
          <a:off x="2592289" y="4060064"/>
          <a:ext cx="1240974" cy="908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Доходы от оказания</a:t>
          </a:r>
        </a:p>
        <a:p xmlns:a="http://schemas.openxmlformats.org/drawingml/2006/main">
          <a:r>
            <a:rPr lang="ru-RU" sz="950" b="1" dirty="0"/>
            <a:t>п</a:t>
          </a:r>
          <a:r>
            <a:rPr lang="ru-RU" sz="950" b="1" dirty="0" smtClean="0"/>
            <a:t>латных услуг</a:t>
          </a:r>
          <a:endParaRPr lang="ru-RU" sz="950" b="1" dirty="0"/>
        </a:p>
      </cdr:txBody>
    </cdr:sp>
  </cdr:relSizeAnchor>
  <cdr:relSizeAnchor xmlns:cdr="http://schemas.openxmlformats.org/drawingml/2006/chartDrawing">
    <cdr:from>
      <cdr:x>0.44444</cdr:x>
      <cdr:y>0.81714</cdr:y>
    </cdr:from>
    <cdr:to>
      <cdr:x>0.6186</cdr:x>
      <cdr:y>0.99978</cdr:y>
    </cdr:to>
    <cdr:sp macro="" textlink="">
      <cdr:nvSpPr>
        <cdr:cNvPr id="5" name="TextBox 4"/>
        <cdr:cNvSpPr txBox="1"/>
      </cdr:nvSpPr>
      <cdr:spPr>
        <a:xfrm xmlns:a="http://schemas.openxmlformats.org/drawingml/2006/main">
          <a:off x="3744416" y="4060064"/>
          <a:ext cx="1467249" cy="9074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Доходы от продажи</a:t>
          </a:r>
        </a:p>
        <a:p xmlns:a="http://schemas.openxmlformats.org/drawingml/2006/main">
          <a:r>
            <a:rPr lang="ru-RU" sz="950" b="1" dirty="0"/>
            <a:t>м</a:t>
          </a:r>
          <a:r>
            <a:rPr lang="ru-RU" sz="950" b="1" dirty="0" smtClean="0"/>
            <a:t>атериальных и </a:t>
          </a:r>
        </a:p>
        <a:p xmlns:a="http://schemas.openxmlformats.org/drawingml/2006/main">
          <a:r>
            <a:rPr lang="ru-RU" sz="950" b="1" dirty="0"/>
            <a:t>н</a:t>
          </a:r>
          <a:r>
            <a:rPr lang="ru-RU" sz="950" b="1" dirty="0" smtClean="0"/>
            <a:t>ематериальных</a:t>
          </a:r>
        </a:p>
        <a:p xmlns:a="http://schemas.openxmlformats.org/drawingml/2006/main">
          <a:r>
            <a:rPr lang="ru-RU" sz="950" b="1" dirty="0" smtClean="0"/>
            <a:t>активов</a:t>
          </a:r>
          <a:endParaRPr lang="ru-RU" sz="950" b="1" dirty="0"/>
        </a:p>
      </cdr:txBody>
    </cdr:sp>
  </cdr:relSizeAnchor>
  <cdr:relSizeAnchor xmlns:cdr="http://schemas.openxmlformats.org/drawingml/2006/chartDrawing">
    <cdr:from>
      <cdr:x>0.58974</cdr:x>
      <cdr:y>0.81714</cdr:y>
    </cdr:from>
    <cdr:to>
      <cdr:x>0.76735</cdr:x>
      <cdr:y>1</cdr:y>
    </cdr:to>
    <cdr:sp macro="" textlink="">
      <cdr:nvSpPr>
        <cdr:cNvPr id="6" name="TextBox 5"/>
        <cdr:cNvSpPr txBox="1"/>
      </cdr:nvSpPr>
      <cdr:spPr>
        <a:xfrm xmlns:a="http://schemas.openxmlformats.org/drawingml/2006/main">
          <a:off x="4968552" y="4060064"/>
          <a:ext cx="1496323" cy="908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Штрафы</a:t>
          </a:r>
          <a:endParaRPr lang="ru-RU" sz="950" b="1" dirty="0"/>
        </a:p>
      </cdr:txBody>
    </cdr:sp>
  </cdr:relSizeAnchor>
  <cdr:relSizeAnchor xmlns:cdr="http://schemas.openxmlformats.org/drawingml/2006/chartDrawing">
    <cdr:from>
      <cdr:x>0.7094</cdr:x>
      <cdr:y>0.81714</cdr:y>
    </cdr:from>
    <cdr:to>
      <cdr:x>0.8811</cdr:x>
      <cdr:y>0.88708</cdr:y>
    </cdr:to>
    <cdr:sp macro="" textlink="">
      <cdr:nvSpPr>
        <cdr:cNvPr id="7" name="TextBox 6"/>
        <cdr:cNvSpPr txBox="1"/>
      </cdr:nvSpPr>
      <cdr:spPr>
        <a:xfrm xmlns:a="http://schemas.openxmlformats.org/drawingml/2006/main">
          <a:off x="6305879" y="4245159"/>
          <a:ext cx="1526247" cy="363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950" b="1" dirty="0" smtClean="0"/>
            <a:t>Прочие</a:t>
          </a:r>
          <a:r>
            <a:rPr lang="ru-RU" sz="1000" b="1" dirty="0" smtClean="0"/>
            <a:t> </a:t>
          </a:r>
          <a:r>
            <a:rPr lang="ru-RU" sz="950" b="1" dirty="0" smtClean="0"/>
            <a:t>поступления</a:t>
          </a:r>
          <a:endParaRPr lang="ru-RU" sz="950" b="1" dirty="0"/>
        </a:p>
      </cdr:txBody>
    </cdr:sp>
  </cdr:relSizeAnchor>
  <cdr:relSizeAnchor xmlns:cdr="http://schemas.openxmlformats.org/drawingml/2006/chartDrawing">
    <cdr:from>
      <cdr:x>0.1174</cdr:x>
      <cdr:y>0.18019</cdr:y>
    </cdr:from>
    <cdr:to>
      <cdr:x>0.22271</cdr:x>
      <cdr:y>0.23563</cdr:y>
    </cdr:to>
    <cdr:sp macro="" textlink="">
      <cdr:nvSpPr>
        <cdr:cNvPr id="8" name="TextBox 7"/>
        <cdr:cNvSpPr txBox="1"/>
      </cdr:nvSpPr>
      <cdr:spPr>
        <a:xfrm xmlns:a="http://schemas.openxmlformats.org/drawingml/2006/main">
          <a:off x="1043608" y="936104"/>
          <a:ext cx="936104" cy="288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0.0607</cdr:x>
      <cdr:y>0.1222</cdr:y>
    </cdr:from>
    <cdr:to>
      <cdr:x>0.14981</cdr:x>
      <cdr:y>0.18019</cdr:y>
    </cdr:to>
    <cdr:sp macro="" textlink="">
      <cdr:nvSpPr>
        <cdr:cNvPr id="9" name="TextBox 8"/>
        <cdr:cNvSpPr txBox="1"/>
      </cdr:nvSpPr>
      <cdr:spPr>
        <a:xfrm xmlns:a="http://schemas.openxmlformats.org/drawingml/2006/main">
          <a:off x="539564" y="634846"/>
          <a:ext cx="792076" cy="3012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0.24702</cdr:x>
      <cdr:y>0.72075</cdr:y>
    </cdr:from>
    <cdr:to>
      <cdr:x>0.32111</cdr:x>
      <cdr:y>0.80392</cdr:y>
    </cdr:to>
    <cdr:sp macro="" textlink="">
      <cdr:nvSpPr>
        <cdr:cNvPr id="10" name="TextBox 9"/>
        <cdr:cNvSpPr txBox="1"/>
      </cdr:nvSpPr>
      <cdr:spPr>
        <a:xfrm xmlns:a="http://schemas.openxmlformats.org/drawingml/2006/main">
          <a:off x="2195769" y="3744416"/>
          <a:ext cx="658588" cy="4320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0.19841</cdr:x>
      <cdr:y>0.74847</cdr:y>
    </cdr:from>
    <cdr:to>
      <cdr:x>0.27132</cdr:x>
      <cdr:y>0.80392</cdr:y>
    </cdr:to>
    <cdr:sp macro="" textlink="">
      <cdr:nvSpPr>
        <cdr:cNvPr id="11" name="TextBox 10"/>
        <cdr:cNvSpPr txBox="1"/>
      </cdr:nvSpPr>
      <cdr:spPr>
        <a:xfrm xmlns:a="http://schemas.openxmlformats.org/drawingml/2006/main">
          <a:off x="1763688" y="3888432"/>
          <a:ext cx="648084" cy="2880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0.39283</cdr:x>
      <cdr:y>0.70689</cdr:y>
    </cdr:from>
    <cdr:to>
      <cdr:x>0.45764</cdr:x>
      <cdr:y>0.7762</cdr:y>
    </cdr:to>
    <cdr:sp macro="" textlink="">
      <cdr:nvSpPr>
        <cdr:cNvPr id="12" name="TextBox 11"/>
        <cdr:cNvSpPr txBox="1"/>
      </cdr:nvSpPr>
      <cdr:spPr>
        <a:xfrm xmlns:a="http://schemas.openxmlformats.org/drawingml/2006/main">
          <a:off x="3491880" y="3672408"/>
          <a:ext cx="576097" cy="3600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0.32802</cdr:x>
      <cdr:y>0.63759</cdr:y>
    </cdr:from>
    <cdr:to>
      <cdr:x>0.40093</cdr:x>
      <cdr:y>0.69303</cdr:y>
    </cdr:to>
    <cdr:sp macro="" textlink="">
      <cdr:nvSpPr>
        <cdr:cNvPr id="13" name="TextBox 12"/>
        <cdr:cNvSpPr txBox="1"/>
      </cdr:nvSpPr>
      <cdr:spPr>
        <a:xfrm xmlns:a="http://schemas.openxmlformats.org/drawingml/2006/main">
          <a:off x="2915780" y="3312369"/>
          <a:ext cx="6481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0.53054</cdr:x>
      <cdr:y>0.62373</cdr:y>
    </cdr:from>
    <cdr:to>
      <cdr:x>0.59535</cdr:x>
      <cdr:y>0.73461</cdr:y>
    </cdr:to>
    <cdr:sp macro="" textlink="">
      <cdr:nvSpPr>
        <cdr:cNvPr id="14" name="TextBox 13"/>
        <cdr:cNvSpPr txBox="1"/>
      </cdr:nvSpPr>
      <cdr:spPr>
        <a:xfrm xmlns:a="http://schemas.openxmlformats.org/drawingml/2006/main">
          <a:off x="4716016" y="3240361"/>
          <a:ext cx="576069" cy="5760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0.46574</cdr:x>
      <cdr:y>0.58215</cdr:y>
    </cdr:from>
    <cdr:to>
      <cdr:x>0.54674</cdr:x>
      <cdr:y>0.64461</cdr:y>
    </cdr:to>
    <cdr:sp macro="" textlink="">
      <cdr:nvSpPr>
        <cdr:cNvPr id="15" name="TextBox 14"/>
        <cdr:cNvSpPr txBox="1"/>
      </cdr:nvSpPr>
      <cdr:spPr>
        <a:xfrm xmlns:a="http://schemas.openxmlformats.org/drawingml/2006/main">
          <a:off x="4139978" y="3024337"/>
          <a:ext cx="720011" cy="3244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0.64395</cdr:x>
      <cdr:y>0.30843</cdr:y>
    </cdr:from>
    <cdr:to>
      <cdr:x>0.73309</cdr:x>
      <cdr:y>0.34652</cdr:y>
    </cdr:to>
    <cdr:sp macro="" textlink="">
      <cdr:nvSpPr>
        <cdr:cNvPr id="16" name="TextBox 15"/>
        <cdr:cNvSpPr txBox="1"/>
      </cdr:nvSpPr>
      <cdr:spPr>
        <a:xfrm xmlns:a="http://schemas.openxmlformats.org/drawingml/2006/main">
          <a:off x="5724129" y="1602323"/>
          <a:ext cx="792332" cy="197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0.59535</cdr:x>
      <cdr:y>0.58721</cdr:y>
    </cdr:from>
    <cdr:to>
      <cdr:x>0.68446</cdr:x>
      <cdr:y>0.59601</cdr:y>
    </cdr:to>
    <cdr:sp macro="" textlink="">
      <cdr:nvSpPr>
        <cdr:cNvPr id="17" name="TextBox 16"/>
        <cdr:cNvSpPr txBox="1"/>
      </cdr:nvSpPr>
      <cdr:spPr>
        <a:xfrm xmlns:a="http://schemas.openxmlformats.org/drawingml/2006/main" flipV="1">
          <a:off x="5292085" y="3050638"/>
          <a:ext cx="792102" cy="457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0.80597</cdr:x>
      <cdr:y>0.66531</cdr:y>
    </cdr:from>
    <cdr:to>
      <cdr:x>0.88698</cdr:x>
      <cdr:y>0.73461</cdr:y>
    </cdr:to>
    <cdr:sp macro="" textlink="">
      <cdr:nvSpPr>
        <cdr:cNvPr id="18" name="TextBox 17"/>
        <cdr:cNvSpPr txBox="1"/>
      </cdr:nvSpPr>
      <cdr:spPr>
        <a:xfrm xmlns:a="http://schemas.openxmlformats.org/drawingml/2006/main">
          <a:off x="7164288" y="3456385"/>
          <a:ext cx="720106" cy="3600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dr:relSizeAnchor xmlns:cdr="http://schemas.openxmlformats.org/drawingml/2006/chartDrawing">
    <cdr:from>
      <cdr:x>0.73309</cdr:x>
      <cdr:y>0.64461</cdr:y>
    </cdr:from>
    <cdr:to>
      <cdr:x>0.80597</cdr:x>
      <cdr:y>0.74847</cdr:y>
    </cdr:to>
    <cdr:sp macro="" textlink="">
      <cdr:nvSpPr>
        <cdr:cNvPr id="19" name="TextBox 18"/>
        <cdr:cNvSpPr txBox="1"/>
      </cdr:nvSpPr>
      <cdr:spPr>
        <a:xfrm xmlns:a="http://schemas.openxmlformats.org/drawingml/2006/main">
          <a:off x="6516460" y="3348832"/>
          <a:ext cx="647833" cy="5395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0.11111</cdr:x>
      <cdr:y>0.64749</cdr:y>
    </cdr:from>
    <cdr:to>
      <cdr:x>0.28571</cdr:x>
      <cdr:y>0.75995</cdr:y>
    </cdr:to>
    <cdr:sp macro="" textlink="">
      <cdr:nvSpPr>
        <cdr:cNvPr id="3" name="TextBox 2"/>
        <cdr:cNvSpPr txBox="1"/>
      </cdr:nvSpPr>
      <cdr:spPr>
        <a:xfrm xmlns:a="http://schemas.openxmlformats.org/drawingml/2006/main">
          <a:off x="504056" y="3403566"/>
          <a:ext cx="792087" cy="591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0.44158</cdr:x>
      <cdr:y>0.30912</cdr:y>
    </cdr:from>
    <cdr:to>
      <cdr:x>0.60309</cdr:x>
      <cdr:y>0.39343</cdr:y>
    </cdr:to>
    <cdr:sp macro="" textlink="">
      <cdr:nvSpPr>
        <cdr:cNvPr id="4" name="TextBox 3"/>
        <cdr:cNvSpPr txBox="1"/>
      </cdr:nvSpPr>
      <cdr:spPr>
        <a:xfrm xmlns:a="http://schemas.openxmlformats.org/drawingml/2006/main">
          <a:off x="1898043" y="1584177"/>
          <a:ext cx="694245"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0.41881</cdr:x>
      <cdr:y>0.64384</cdr:y>
    </cdr:from>
    <cdr:to>
      <cdr:x>0.6016</cdr:x>
      <cdr:y>0.78554</cdr:y>
    </cdr:to>
    <cdr:sp macro="" textlink="">
      <cdr:nvSpPr>
        <cdr:cNvPr id="5" name="TextBox 4"/>
        <cdr:cNvSpPr txBox="1"/>
      </cdr:nvSpPr>
      <cdr:spPr>
        <a:xfrm xmlns:a="http://schemas.openxmlformats.org/drawingml/2006/main">
          <a:off x="1800200" y="3299524"/>
          <a:ext cx="785672" cy="726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0.3518</cdr:x>
      <cdr:y>0.5399</cdr:y>
    </cdr:from>
    <cdr:to>
      <cdr:x>0.44528</cdr:x>
      <cdr:y>0.61016</cdr:y>
    </cdr:to>
    <cdr:sp macro="" textlink="">
      <cdr:nvSpPr>
        <cdr:cNvPr id="7" name="TextBox 6"/>
        <cdr:cNvSpPr txBox="1"/>
      </cdr:nvSpPr>
      <cdr:spPr>
        <a:xfrm xmlns:a="http://schemas.openxmlformats.org/drawingml/2006/main">
          <a:off x="1512168" y="2954668"/>
          <a:ext cx="401808" cy="384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344</a:t>
          </a:r>
          <a:endParaRPr lang="ru-RU" sz="1400" b="1" dirty="0"/>
        </a:p>
      </cdr:txBody>
    </cdr:sp>
  </cdr:relSizeAnchor>
  <cdr:relSizeAnchor xmlns:cdr="http://schemas.openxmlformats.org/drawingml/2006/chartDrawing">
    <cdr:from>
      <cdr:x>0.06349</cdr:x>
      <cdr:y>0</cdr:y>
    </cdr:from>
    <cdr:to>
      <cdr:x>0.24179</cdr:x>
      <cdr:y>0.05314</cdr:y>
    </cdr:to>
    <cdr:sp macro="" textlink="">
      <cdr:nvSpPr>
        <cdr:cNvPr id="8" name="TextBox 7"/>
        <cdr:cNvSpPr txBox="1"/>
      </cdr:nvSpPr>
      <cdr:spPr>
        <a:xfrm xmlns:a="http://schemas.openxmlformats.org/drawingml/2006/main">
          <a:off x="288032" y="-1677448"/>
          <a:ext cx="808859" cy="2712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0.07579</cdr:x>
      <cdr:y>0.86048</cdr:y>
    </cdr:from>
    <cdr:to>
      <cdr:x>0.29977</cdr:x>
      <cdr:y>1</cdr:y>
    </cdr:to>
    <cdr:sp macro="" textlink="">
      <cdr:nvSpPr>
        <cdr:cNvPr id="9" name="TextBox 8"/>
        <cdr:cNvSpPr txBox="1"/>
      </cdr:nvSpPr>
      <cdr:spPr>
        <a:xfrm xmlns:a="http://schemas.openxmlformats.org/drawingml/2006/main">
          <a:off x="325770" y="4709048"/>
          <a:ext cx="962739" cy="7635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smtClean="0"/>
            <a:t>5 021 </a:t>
          </a:r>
          <a:br>
            <a:rPr lang="ru-RU" sz="1200" b="1" dirty="0" smtClean="0"/>
          </a:br>
          <a:r>
            <a:rPr lang="ru-RU" sz="1200" b="1" dirty="0" smtClean="0"/>
            <a:t>млн.руб.</a:t>
          </a:r>
          <a:endParaRPr lang="ru-RU" sz="1200" b="1" dirty="0"/>
        </a:p>
      </cdr:txBody>
    </cdr:sp>
  </cdr:relSizeAnchor>
  <cdr:relSizeAnchor xmlns:cdr="http://schemas.openxmlformats.org/drawingml/2006/chartDrawing">
    <cdr:from>
      <cdr:x>0.25129</cdr:x>
      <cdr:y>0.8902</cdr:y>
    </cdr:from>
    <cdr:to>
      <cdr:x>0.46907</cdr:x>
      <cdr:y>0.99979</cdr:y>
    </cdr:to>
    <cdr:sp macro="" textlink="">
      <cdr:nvSpPr>
        <cdr:cNvPr id="10" name="TextBox 9"/>
        <cdr:cNvSpPr txBox="1"/>
      </cdr:nvSpPr>
      <cdr:spPr>
        <a:xfrm xmlns:a="http://schemas.openxmlformats.org/drawingml/2006/main">
          <a:off x="1080120" y="4871715"/>
          <a:ext cx="936095" cy="5997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smtClean="0"/>
            <a:t>                    5 506 </a:t>
          </a:r>
          <a:br>
            <a:rPr lang="ru-RU" sz="1200" b="1" dirty="0" smtClean="0"/>
          </a:br>
          <a:r>
            <a:rPr lang="ru-RU" sz="1200" b="1" dirty="0" smtClean="0"/>
            <a:t>                     млн.руб.</a:t>
          </a:r>
          <a:endParaRPr lang="ru-RU" sz="1200" b="1" dirty="0"/>
        </a:p>
      </cdr:txBody>
    </cdr:sp>
  </cdr:relSizeAnchor>
  <cdr:relSizeAnchor xmlns:cdr="http://schemas.openxmlformats.org/drawingml/2006/chartDrawing">
    <cdr:from>
      <cdr:x>0.28192</cdr:x>
      <cdr:y>0.08719</cdr:y>
    </cdr:from>
    <cdr:to>
      <cdr:x>0.56282</cdr:x>
      <cdr:y>0.21589</cdr:y>
    </cdr:to>
    <cdr:sp macro="" textlink="">
      <cdr:nvSpPr>
        <cdr:cNvPr id="11" name="Стрелка вправо 10"/>
        <cdr:cNvSpPr/>
      </cdr:nvSpPr>
      <cdr:spPr>
        <a:xfrm xmlns:a="http://schemas.openxmlformats.org/drawingml/2006/main" rot="20080404">
          <a:off x="1211794" y="477166"/>
          <a:ext cx="1207373" cy="704324"/>
        </a:xfrm>
        <a:prstGeom xmlns:a="http://schemas.openxmlformats.org/drawingml/2006/main" prst="rightArrow">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0.28725</cdr:x>
      <cdr:y>0.13319</cdr:y>
    </cdr:from>
    <cdr:to>
      <cdr:x>0.53181</cdr:x>
      <cdr:y>0.21566</cdr:y>
    </cdr:to>
    <cdr:sp macro="" textlink="">
      <cdr:nvSpPr>
        <cdr:cNvPr id="12" name="TextBox 11"/>
        <cdr:cNvSpPr txBox="1"/>
      </cdr:nvSpPr>
      <cdr:spPr>
        <a:xfrm xmlns:a="http://schemas.openxmlformats.org/drawingml/2006/main" rot="20142082">
          <a:off x="1234711" y="728873"/>
          <a:ext cx="1051199" cy="451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300" b="1" dirty="0" smtClean="0"/>
            <a:t>Рост на 485</a:t>
          </a:r>
          <a:endParaRPr lang="ru-RU" sz="1300" dirty="0"/>
        </a:p>
      </cdr:txBody>
    </cdr:sp>
  </cdr:relSizeAnchor>
  <cdr:relSizeAnchor xmlns:cdr="http://schemas.openxmlformats.org/drawingml/2006/chartDrawing">
    <cdr:from>
      <cdr:x>0.8254</cdr:x>
      <cdr:y>0</cdr:y>
    </cdr:from>
    <cdr:to>
      <cdr:x>1</cdr:x>
      <cdr:y>0.23701</cdr:y>
    </cdr:to>
    <cdr:sp macro="" textlink="">
      <cdr:nvSpPr>
        <cdr:cNvPr id="13" name="TextBox 12"/>
        <cdr:cNvSpPr txBox="1"/>
      </cdr:nvSpPr>
      <cdr:spPr>
        <a:xfrm xmlns:a="http://schemas.openxmlformats.org/drawingml/2006/main">
          <a:off x="3744416" y="0"/>
          <a:ext cx="792088"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0.3156</cdr:x>
      <cdr:y>0.3394</cdr:y>
    </cdr:from>
    <cdr:to>
      <cdr:x>0.45563</cdr:x>
      <cdr:y>0.38155</cdr:y>
    </cdr:to>
    <cdr:sp macro="" textlink="">
      <cdr:nvSpPr>
        <cdr:cNvPr id="6" name="TextBox 5"/>
        <cdr:cNvSpPr txBox="1"/>
      </cdr:nvSpPr>
      <cdr:spPr>
        <a:xfrm xmlns:a="http://schemas.openxmlformats.org/drawingml/2006/main">
          <a:off x="1356547" y="1857409"/>
          <a:ext cx="601895" cy="23067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r>
            <a:rPr lang="ru-RU" sz="1400" b="1" dirty="0" smtClean="0"/>
            <a:t>  141</a:t>
          </a:r>
          <a:endParaRPr lang="ru-RU" sz="14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0.14167</cdr:x>
      <cdr:y>0.66993</cdr:y>
    </cdr:from>
    <cdr:to>
      <cdr:x>0.26153</cdr:x>
      <cdr:y>0.85817</cdr:y>
    </cdr:to>
    <cdr:sp macro="" textlink="">
      <cdr:nvSpPr>
        <cdr:cNvPr id="2" name="TextBox 1"/>
        <cdr:cNvSpPr txBox="1"/>
      </cdr:nvSpPr>
      <cdr:spPr>
        <a:xfrm xmlns:a="http://schemas.openxmlformats.org/drawingml/2006/main">
          <a:off x="1224136" y="3428851"/>
          <a:ext cx="1035705" cy="9634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0.13749</cdr:x>
      <cdr:y>0.43013</cdr:y>
    </cdr:from>
    <cdr:to>
      <cdr:x>0.2661</cdr:x>
      <cdr:y>0.49019</cdr:y>
    </cdr:to>
    <cdr:sp macro="" textlink="">
      <cdr:nvSpPr>
        <cdr:cNvPr id="3" name="TextBox 2"/>
        <cdr:cNvSpPr txBox="1"/>
      </cdr:nvSpPr>
      <cdr:spPr>
        <a:xfrm xmlns:a="http://schemas.openxmlformats.org/drawingml/2006/main">
          <a:off x="1242392" y="2546122"/>
          <a:ext cx="1162184" cy="3555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0.14167</cdr:x>
      <cdr:y>0.37006</cdr:y>
    </cdr:from>
    <cdr:to>
      <cdr:x>0.25278</cdr:x>
      <cdr:y>0.43013</cdr:y>
    </cdr:to>
    <cdr:sp macro="" textlink="">
      <cdr:nvSpPr>
        <cdr:cNvPr id="4" name="TextBox 3"/>
        <cdr:cNvSpPr txBox="1"/>
      </cdr:nvSpPr>
      <cdr:spPr>
        <a:xfrm xmlns:a="http://schemas.openxmlformats.org/drawingml/2006/main">
          <a:off x="1280200" y="2190557"/>
          <a:ext cx="1004045" cy="3555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0.14167</cdr:x>
      <cdr:y>0.27275</cdr:y>
    </cdr:from>
    <cdr:to>
      <cdr:x>0.27028</cdr:x>
      <cdr:y>0.33281</cdr:y>
    </cdr:to>
    <cdr:sp macro="" textlink="">
      <cdr:nvSpPr>
        <cdr:cNvPr id="5" name="TextBox 4"/>
        <cdr:cNvSpPr txBox="1"/>
      </cdr:nvSpPr>
      <cdr:spPr>
        <a:xfrm xmlns:a="http://schemas.openxmlformats.org/drawingml/2006/main">
          <a:off x="1280200" y="1614533"/>
          <a:ext cx="1162184"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0.14343</cdr:x>
      <cdr:y>0.19976</cdr:y>
    </cdr:from>
    <cdr:to>
      <cdr:x>0.26986</cdr:x>
      <cdr:y>0.25982</cdr:y>
    </cdr:to>
    <cdr:sp macro="" textlink="">
      <cdr:nvSpPr>
        <cdr:cNvPr id="6" name="TextBox 5"/>
        <cdr:cNvSpPr txBox="1"/>
      </cdr:nvSpPr>
      <cdr:spPr>
        <a:xfrm xmlns:a="http://schemas.openxmlformats.org/drawingml/2006/main">
          <a:off x="1296105" y="1182473"/>
          <a:ext cx="1142484" cy="355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0.13749</cdr:x>
      <cdr:y>0.14107</cdr:y>
    </cdr:from>
    <cdr:to>
      <cdr:x>0.24861</cdr:x>
      <cdr:y>0.18226</cdr:y>
    </cdr:to>
    <cdr:sp macro="" textlink="">
      <cdr:nvSpPr>
        <cdr:cNvPr id="7" name="TextBox 6"/>
        <cdr:cNvSpPr txBox="1"/>
      </cdr:nvSpPr>
      <cdr:spPr>
        <a:xfrm xmlns:a="http://schemas.openxmlformats.org/drawingml/2006/main">
          <a:off x="1242392" y="835073"/>
          <a:ext cx="1004135" cy="2438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0.14343</cdr:x>
      <cdr:y>0.17467</cdr:y>
    </cdr:from>
    <cdr:to>
      <cdr:x>0.23225</cdr:x>
      <cdr:y>0.22256</cdr:y>
    </cdr:to>
    <cdr:sp macro="" textlink="">
      <cdr:nvSpPr>
        <cdr:cNvPr id="8" name="TextBox 7"/>
        <cdr:cNvSpPr txBox="1"/>
      </cdr:nvSpPr>
      <cdr:spPr>
        <a:xfrm xmlns:a="http://schemas.openxmlformats.org/drawingml/2006/main">
          <a:off x="1296144" y="1033954"/>
          <a:ext cx="802558" cy="2835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0.14343</cdr:x>
      <cdr:y>0.12677</cdr:y>
    </cdr:from>
    <cdr:to>
      <cdr:x>0.26986</cdr:x>
      <cdr:y>0.16327</cdr:y>
    </cdr:to>
    <cdr:sp macro="" textlink="">
      <cdr:nvSpPr>
        <cdr:cNvPr id="9" name="TextBox 8"/>
        <cdr:cNvSpPr txBox="1"/>
      </cdr:nvSpPr>
      <cdr:spPr>
        <a:xfrm xmlns:a="http://schemas.openxmlformats.org/drawingml/2006/main">
          <a:off x="1296105" y="750423"/>
          <a:ext cx="1142484" cy="216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0.42233</cdr:x>
      <cdr:y>0.39363</cdr:y>
    </cdr:from>
    <cdr:to>
      <cdr:x>0.54219</cdr:x>
      <cdr:y>0.42936</cdr:y>
    </cdr:to>
    <cdr:sp macro="" textlink="">
      <cdr:nvSpPr>
        <cdr:cNvPr id="11" name="TextBox 10"/>
        <cdr:cNvSpPr txBox="1"/>
      </cdr:nvSpPr>
      <cdr:spPr>
        <a:xfrm xmlns:a="http://schemas.openxmlformats.org/drawingml/2006/main">
          <a:off x="3816424" y="2330098"/>
          <a:ext cx="1083114" cy="2115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0.66993</cdr:y>
    </cdr:from>
    <cdr:to>
      <cdr:x>0.55361</cdr:x>
      <cdr:y>0.73424</cdr:y>
    </cdr:to>
    <cdr:sp macro="" textlink="">
      <cdr:nvSpPr>
        <cdr:cNvPr id="10" name="TextBox 9"/>
        <cdr:cNvSpPr txBox="1"/>
      </cdr:nvSpPr>
      <cdr:spPr>
        <a:xfrm xmlns:a="http://schemas.openxmlformats.org/drawingml/2006/main">
          <a:off x="3744416" y="3965625"/>
          <a:ext cx="1258279" cy="3806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0.42233</cdr:x>
      <cdr:y>0.34497</cdr:y>
    </cdr:from>
    <cdr:to>
      <cdr:x>0.52626</cdr:x>
      <cdr:y>0.38147</cdr:y>
    </cdr:to>
    <cdr:sp macro="" textlink="">
      <cdr:nvSpPr>
        <cdr:cNvPr id="12" name="TextBox 11"/>
        <cdr:cNvSpPr txBox="1"/>
      </cdr:nvSpPr>
      <cdr:spPr>
        <a:xfrm xmlns:a="http://schemas.openxmlformats.org/drawingml/2006/main">
          <a:off x="3816424" y="2042037"/>
          <a:ext cx="939122" cy="2160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0.41437</cdr:x>
      <cdr:y>0.27275</cdr:y>
    </cdr:from>
    <cdr:to>
      <cdr:x>0.54486</cdr:x>
      <cdr:y>0.33281</cdr:y>
    </cdr:to>
    <cdr:sp macro="" textlink="">
      <cdr:nvSpPr>
        <cdr:cNvPr id="13" name="TextBox 12"/>
        <cdr:cNvSpPr txBox="1"/>
      </cdr:nvSpPr>
      <cdr:spPr>
        <a:xfrm xmlns:a="http://schemas.openxmlformats.org/drawingml/2006/main">
          <a:off x="3744416" y="1614533"/>
          <a:ext cx="1179209"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0.21192</cdr:y>
    </cdr:from>
    <cdr:to>
      <cdr:x>0.54444</cdr:x>
      <cdr:y>0.25982</cdr:y>
    </cdr:to>
    <cdr:sp macro="" textlink="">
      <cdr:nvSpPr>
        <cdr:cNvPr id="14" name="TextBox 13"/>
        <cdr:cNvSpPr txBox="1"/>
      </cdr:nvSpPr>
      <cdr:spPr>
        <a:xfrm xmlns:a="http://schemas.openxmlformats.org/drawingml/2006/main">
          <a:off x="3744417" y="1254452"/>
          <a:ext cx="1175414" cy="283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0.4125</cdr:x>
      <cdr:y>0.17795</cdr:y>
    </cdr:from>
    <cdr:to>
      <cdr:x>0.52361</cdr:x>
      <cdr:y>0.36619</cdr:y>
    </cdr:to>
    <cdr:sp macro="" textlink="">
      <cdr:nvSpPr>
        <cdr:cNvPr id="15" name="TextBox 14"/>
        <cdr:cNvSpPr txBox="1"/>
      </cdr:nvSpPr>
      <cdr:spPr>
        <a:xfrm xmlns:a="http://schemas.openxmlformats.org/drawingml/2006/main">
          <a:off x="3394720" y="864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0.41437</cdr:x>
      <cdr:y>0.17543</cdr:y>
    </cdr:from>
    <cdr:to>
      <cdr:x>0.54444</cdr:x>
      <cdr:y>0.21192</cdr:y>
    </cdr:to>
    <cdr:sp macro="" textlink="">
      <cdr:nvSpPr>
        <cdr:cNvPr id="16" name="TextBox 15"/>
        <cdr:cNvSpPr txBox="1"/>
      </cdr:nvSpPr>
      <cdr:spPr>
        <a:xfrm xmlns:a="http://schemas.openxmlformats.org/drawingml/2006/main">
          <a:off x="3744416" y="1038451"/>
          <a:ext cx="1175415" cy="216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0.4303</cdr:x>
      <cdr:y>0.12677</cdr:y>
    </cdr:from>
    <cdr:to>
      <cdr:x>0.56194</cdr:x>
      <cdr:y>0.18684</cdr:y>
    </cdr:to>
    <cdr:sp macro="" textlink="">
      <cdr:nvSpPr>
        <cdr:cNvPr id="17" name="TextBox 16"/>
        <cdr:cNvSpPr txBox="1"/>
      </cdr:nvSpPr>
      <cdr:spPr>
        <a:xfrm xmlns:a="http://schemas.openxmlformats.org/drawingml/2006/main">
          <a:off x="3888432" y="750411"/>
          <a:ext cx="1189537" cy="355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0.04825</cdr:x>
      <cdr:y>0.56138</cdr:y>
    </cdr:from>
    <cdr:to>
      <cdr:x>0.14474</cdr:x>
      <cdr:y>0.61896</cdr:y>
    </cdr:to>
    <cdr:sp macro="" textlink="">
      <cdr:nvSpPr>
        <cdr:cNvPr id="2" name="TextBox 1"/>
        <cdr:cNvSpPr txBox="1"/>
      </cdr:nvSpPr>
      <cdr:spPr>
        <a:xfrm xmlns:a="http://schemas.openxmlformats.org/drawingml/2006/main">
          <a:off x="432048" y="2808312"/>
          <a:ext cx="86409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0.14474</cdr:x>
      <cdr:y>0.48941</cdr:y>
    </cdr:from>
    <cdr:to>
      <cdr:x>0.24124</cdr:x>
      <cdr:y>0.54699</cdr:y>
    </cdr:to>
    <cdr:sp macro="" textlink="">
      <cdr:nvSpPr>
        <cdr:cNvPr id="3" name="TextBox 2"/>
        <cdr:cNvSpPr txBox="1"/>
      </cdr:nvSpPr>
      <cdr:spPr>
        <a:xfrm xmlns:a="http://schemas.openxmlformats.org/drawingml/2006/main">
          <a:off x="1296145" y="2448273"/>
          <a:ext cx="864095"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0.31361</cdr:x>
      <cdr:y>0.02265</cdr:y>
    </cdr:from>
    <cdr:to>
      <cdr:x>0.43423</cdr:x>
      <cdr:y>0.07472</cdr:y>
    </cdr:to>
    <cdr:sp macro="" textlink="">
      <cdr:nvSpPr>
        <cdr:cNvPr id="4" name="TextBox 3"/>
        <cdr:cNvSpPr txBox="1"/>
      </cdr:nvSpPr>
      <cdr:spPr>
        <a:xfrm xmlns:a="http://schemas.openxmlformats.org/drawingml/2006/main">
          <a:off x="2808312" y="113317"/>
          <a:ext cx="1080127" cy="2604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0.21711</cdr:x>
      <cdr:y>0.18713</cdr:y>
    </cdr:from>
    <cdr:to>
      <cdr:x>0.3136</cdr:x>
      <cdr:y>0.24471</cdr:y>
    </cdr:to>
    <cdr:sp macro="" textlink="">
      <cdr:nvSpPr>
        <cdr:cNvPr id="5" name="TextBox 4"/>
        <cdr:cNvSpPr txBox="1"/>
      </cdr:nvSpPr>
      <cdr:spPr>
        <a:xfrm xmlns:a="http://schemas.openxmlformats.org/drawingml/2006/main">
          <a:off x="1944216" y="936097"/>
          <a:ext cx="864047" cy="2880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0.51464</cdr:x>
      <cdr:y>0.63336</cdr:y>
    </cdr:from>
    <cdr:to>
      <cdr:x>0.61918</cdr:x>
      <cdr:y>0.6961</cdr:y>
    </cdr:to>
    <cdr:sp macro="" textlink="">
      <cdr:nvSpPr>
        <cdr:cNvPr id="6" name="TextBox 5"/>
        <cdr:cNvSpPr txBox="1"/>
      </cdr:nvSpPr>
      <cdr:spPr>
        <a:xfrm xmlns:a="http://schemas.openxmlformats.org/drawingml/2006/main">
          <a:off x="4608512" y="3168352"/>
          <a:ext cx="936133" cy="3138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0.44227</cdr:x>
      <cdr:y>0.74335</cdr:y>
    </cdr:from>
    <cdr:to>
      <cdr:x>0.5066</cdr:x>
      <cdr:y>0.80093</cdr:y>
    </cdr:to>
    <cdr:sp macro="" textlink="">
      <cdr:nvSpPr>
        <cdr:cNvPr id="7" name="TextBox 6"/>
        <cdr:cNvSpPr txBox="1"/>
      </cdr:nvSpPr>
      <cdr:spPr>
        <a:xfrm xmlns:a="http://schemas.openxmlformats.org/drawingml/2006/main">
          <a:off x="3960440" y="3718595"/>
          <a:ext cx="576070" cy="2880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0.64011</cdr:x>
      <cdr:y>0.41744</cdr:y>
    </cdr:from>
    <cdr:to>
      <cdr:x>0.76073</cdr:x>
      <cdr:y>0.47501</cdr:y>
    </cdr:to>
    <cdr:sp macro="" textlink="">
      <cdr:nvSpPr>
        <cdr:cNvPr id="8" name="TextBox 7"/>
        <cdr:cNvSpPr txBox="1"/>
      </cdr:nvSpPr>
      <cdr:spPr>
        <a:xfrm xmlns:a="http://schemas.openxmlformats.org/drawingml/2006/main">
          <a:off x="5732034" y="2088232"/>
          <a:ext cx="1080126" cy="287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dr:relSizeAnchor xmlns:cdr="http://schemas.openxmlformats.org/drawingml/2006/chartDrawing">
    <cdr:from>
      <cdr:x>0.71166</cdr:x>
      <cdr:y>0.71972</cdr:y>
    </cdr:from>
    <cdr:to>
      <cdr:x>0.81619</cdr:x>
      <cdr:y>0.80609</cdr:y>
    </cdr:to>
    <cdr:sp macro="" textlink="">
      <cdr:nvSpPr>
        <cdr:cNvPr id="9" name="TextBox 8"/>
        <cdr:cNvSpPr txBox="1"/>
      </cdr:nvSpPr>
      <cdr:spPr>
        <a:xfrm xmlns:a="http://schemas.openxmlformats.org/drawingml/2006/main">
          <a:off x="6372738" y="3600400"/>
          <a:ext cx="936044" cy="432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0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0.02667</cdr:y>
    </cdr:from>
    <cdr:to>
      <cdr:x>0.03947</cdr:x>
      <cdr:y>0.09333</cdr:y>
    </cdr:to>
    <cdr:pic>
      <cdr:nvPicPr>
        <cdr:cNvPr id="12" name="Picture 4" descr="C:\Users\superuser\Documents\презентации\фото\Budget-PNG-Pic.png"/>
        <cdr:cNvPicPr>
          <a:picLocks xmlns:a="http://schemas.openxmlformats.org/drawingml/2006/main"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144011"/>
          <a:ext cx="378000" cy="3600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0.10667</cdr:y>
    </cdr:from>
    <cdr:to>
      <cdr:x>0.03947</cdr:x>
      <cdr:y>0.17333</cdr:y>
    </cdr:to>
    <cdr:pic>
      <cdr:nvPicPr>
        <cdr:cNvPr id="13" name="Picture 15"/>
        <cdr:cNvPicPr>
          <a:picLocks xmlns:a="http://schemas.openxmlformats.org/drawingml/2006/main"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576059"/>
          <a:ext cx="378000" cy="360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cdr:x>
      <cdr:y>0.2</cdr:y>
    </cdr:from>
    <cdr:to>
      <cdr:x>0.03947</cdr:x>
      <cdr:y>0.26666</cdr:y>
    </cdr:to>
    <cdr:pic>
      <cdr:nvPicPr>
        <cdr:cNvPr id="14" name="Picture 10"/>
        <cdr:cNvPicPr>
          <a:picLocks xmlns:a="http://schemas.openxmlformats.org/drawingml/2006/main"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1080120"/>
          <a:ext cx="378000" cy="360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cdr:x>
      <cdr:y>0.26667</cdr:y>
    </cdr:from>
    <cdr:to>
      <cdr:x>0.03947</cdr:x>
      <cdr:y>0.33333</cdr:y>
    </cdr:to>
    <cdr:pic>
      <cdr:nvPicPr>
        <cdr:cNvPr id="16" name="Picture 24" descr="C:\Users\superuser\Desktop\СЛАЙДЫ!!!!!!!\Новая папка\Картинки для бюджета\partnership-icon-28.png"/>
        <cdr:cNvPicPr>
          <a:picLocks xmlns:a="http://schemas.openxmlformats.org/drawingml/2006/main" noChangeArrowheads="1"/>
        </cdr:cNvPicPr>
      </cdr:nvPicPr>
      <cdr:blipFill>
        <a:blip xmlns:a="http://schemas.openxmlformats.org/drawingml/2006/main" xmlns:r="http://schemas.openxmlformats.org/officeDocument/2006/relationships" r:embed="rId4"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1440160"/>
          <a:ext cx="378000" cy="3600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0.53333</cdr:y>
    </cdr:from>
    <cdr:to>
      <cdr:x>0.03947</cdr:x>
      <cdr:y>0.59999</cdr:y>
    </cdr:to>
    <cdr:pic>
      <cdr:nvPicPr>
        <cdr:cNvPr id="17" name="Picture 14" descr="C:\Users\superuser\Desktop\СЛАЙДЫ!!!!!!!\Новая папка\Картинки для бюджета\unnamed.jpg"/>
        <cdr:cNvPicPr>
          <a:picLocks xmlns:a="http://schemas.openxmlformats.org/drawingml/2006/main" noChangeArrowheads="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2880320"/>
          <a:ext cx="378000" cy="360000"/>
        </a:xfrm>
        <a:prstGeom xmlns:a="http://schemas.openxmlformats.org/drawingml/2006/main" prst="rect">
          <a:avLst/>
        </a:prstGeom>
        <a:noFill xmlns:a="http://schemas.openxmlformats.org/drawingml/2006/main"/>
        <a:effectLst xmlns:a="http://schemas.openxmlformats.org/drawingml/2006/main">
          <a:softEdge rad="127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0.70667</cdr:y>
    </cdr:from>
    <cdr:to>
      <cdr:x>0.03947</cdr:x>
      <cdr:y>0.77333</cdr:y>
    </cdr:to>
    <cdr:pic>
      <cdr:nvPicPr>
        <cdr:cNvPr id="18" name="Picture 20"/>
        <cdr:cNvPicPr>
          <a:picLocks xmlns:a="http://schemas.openxmlformats.org/drawingml/2006/main" noChangeArrowheads="1"/>
        </cdr:cNvPicPr>
      </cdr:nvPicPr>
      <cdr:blipFill>
        <a:blip xmlns:a="http://schemas.openxmlformats.org/drawingml/2006/main" xmlns:r="http://schemas.openxmlformats.org/officeDocument/2006/relationships" r:embed="rId6">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3816424"/>
          <a:ext cx="378000" cy="360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cdr:x>
      <cdr:y>0.78667</cdr:y>
    </cdr:from>
    <cdr:to>
      <cdr:x>0.03947</cdr:x>
      <cdr:y>0.85333</cdr:y>
    </cdr:to>
    <cdr:pic>
      <cdr:nvPicPr>
        <cdr:cNvPr id="19" name="Picture 19" descr="C:\Users\superuser\Desktop\СЛАЙДЫ!!!!!!!\Новая папка\Картинки для бюджета\news2312.jpg"/>
        <cdr:cNvPicPr>
          <a:picLocks xmlns:a="http://schemas.openxmlformats.org/drawingml/2006/main" noChangeArrowheads="1"/>
        </cdr:cNvPicPr>
      </cdr:nvPicPr>
      <cdr:blipFill>
        <a:blip xmlns:a="http://schemas.openxmlformats.org/drawingml/2006/main" xmlns:r="http://schemas.openxmlformats.org/officeDocument/2006/relationships"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4248472"/>
          <a:ext cx="378000" cy="360000"/>
        </a:xfrm>
        <a:prstGeom xmlns:a="http://schemas.openxmlformats.org/drawingml/2006/main" prst="rect">
          <a:avLst/>
        </a:prstGeom>
        <a:noFill xmlns:a="http://schemas.openxmlformats.org/drawingml/2006/main"/>
        <a:effectLst xmlns:a="http://schemas.openxmlformats.org/drawingml/2006/main">
          <a:softEdge rad="127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0.61333</cdr:y>
    </cdr:from>
    <cdr:to>
      <cdr:x>0.03947</cdr:x>
      <cdr:y>0.67999</cdr:y>
    </cdr:to>
    <cdr:pic>
      <cdr:nvPicPr>
        <cdr:cNvPr id="20" name="Picture 21"/>
        <cdr:cNvPicPr>
          <a:picLocks xmlns:a="http://schemas.openxmlformats.org/drawingml/2006/main" noChangeArrowheads="1"/>
        </cdr:cNvPicPr>
      </cdr:nvPicPr>
      <cdr:blipFill>
        <a:blip xmlns:a="http://schemas.openxmlformats.org/drawingml/2006/main" xmlns:r="http://schemas.openxmlformats.org/officeDocument/2006/relationships" r:embed="rId9">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3312368"/>
          <a:ext cx="378000" cy="360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dr:relSizeAnchor xmlns:cdr="http://schemas.openxmlformats.org/drawingml/2006/chartDrawing">
    <cdr:from>
      <cdr:x>0</cdr:x>
      <cdr:y>0.44</cdr:y>
    </cdr:from>
    <cdr:to>
      <cdr:x>0.03947</cdr:x>
      <cdr:y>0.50666</cdr:y>
    </cdr:to>
    <cdr:pic>
      <cdr:nvPicPr>
        <cdr:cNvPr id="21" name="Picture 23" descr="C:\Users\superuser\Desktop\СЛАЙДЫ!!!!!!!\Новая папка\Картинки для бюджета\1547038611_sport3.jpg"/>
        <cdr:cNvPicPr>
          <a:picLocks xmlns:a="http://schemas.openxmlformats.org/drawingml/2006/main" noChangeArrowheads="1"/>
        </cdr:cNvPicPr>
      </cdr:nvPicPr>
      <cdr:blipFill>
        <a:blip xmlns:a="http://schemas.openxmlformats.org/drawingml/2006/main" xmlns:r="http://schemas.openxmlformats.org/officeDocument/2006/relationships"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2376264"/>
          <a:ext cx="378000" cy="360000"/>
        </a:xfrm>
        <a:prstGeom xmlns:a="http://schemas.openxmlformats.org/drawingml/2006/main" prst="ellipse">
          <a:avLst/>
        </a:prstGeom>
        <a:ln xmlns:a="http://schemas.openxmlformats.org/drawingml/2006/main">
          <a:noFill/>
        </a:ln>
        <a:effectLst xmlns:a="http://schemas.openxmlformats.org/drawingml/2006/main">
          <a:softEdge rad="3175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0.44</cdr:y>
    </cdr:from>
    <cdr:to>
      <cdr:x>0.45113</cdr:x>
      <cdr:y>0.44</cdr:y>
    </cdr:to>
    <cdr:cxnSp macro="">
      <cdr:nvCxnSpPr>
        <cdr:cNvPr id="26" name="Прямая со стрелкой 25"/>
        <cdr:cNvCxnSpPr>
          <a:cxnSpLocks xmlns:a="http://schemas.openxmlformats.org/drawingml/2006/main"/>
        </cdr:cNvCxnSpPr>
      </cdr:nvCxnSpPr>
      <cdr:spPr>
        <a:xfrm xmlns:a="http://schemas.openxmlformats.org/drawingml/2006/main">
          <a:off x="0" y="2376264"/>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0.36</cdr:y>
    </cdr:from>
    <cdr:to>
      <cdr:x>0.45113</cdr:x>
      <cdr:y>0.36</cdr:y>
    </cdr:to>
    <cdr:cxnSp macro="">
      <cdr:nvCxnSpPr>
        <cdr:cNvPr id="34" name="Прямая со стрелкой 33"/>
        <cdr:cNvCxnSpPr>
          <a:cxnSpLocks xmlns:a="http://schemas.openxmlformats.org/drawingml/2006/main"/>
        </cdr:cNvCxnSpPr>
      </cdr:nvCxnSpPr>
      <cdr:spPr>
        <a:xfrm xmlns:a="http://schemas.openxmlformats.org/drawingml/2006/main">
          <a:off x="0" y="1944216"/>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0.26667</cdr:y>
    </cdr:from>
    <cdr:to>
      <cdr:x>0.45113</cdr:x>
      <cdr:y>0.26667</cdr:y>
    </cdr:to>
    <cdr:cxnSp macro="">
      <cdr:nvCxnSpPr>
        <cdr:cNvPr id="35" name="Прямая со стрелкой 34"/>
        <cdr:cNvCxnSpPr>
          <a:cxnSpLocks xmlns:a="http://schemas.openxmlformats.org/drawingml/2006/main"/>
        </cdr:cNvCxnSpPr>
      </cdr:nvCxnSpPr>
      <cdr:spPr>
        <a:xfrm xmlns:a="http://schemas.openxmlformats.org/drawingml/2006/main">
          <a:off x="0" y="1440160"/>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0.18667</cdr:y>
    </cdr:from>
    <cdr:to>
      <cdr:x>0.45113</cdr:x>
      <cdr:y>0.18667</cdr:y>
    </cdr:to>
    <cdr:cxnSp macro="">
      <cdr:nvCxnSpPr>
        <cdr:cNvPr id="36" name="Прямая со стрелкой 35"/>
        <cdr:cNvCxnSpPr>
          <a:cxnSpLocks xmlns:a="http://schemas.openxmlformats.org/drawingml/2006/main"/>
        </cdr:cNvCxnSpPr>
      </cdr:nvCxnSpPr>
      <cdr:spPr>
        <a:xfrm xmlns:a="http://schemas.openxmlformats.org/drawingml/2006/main">
          <a:off x="0" y="1008112"/>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0.09333</cdr:y>
    </cdr:from>
    <cdr:to>
      <cdr:x>0.45113</cdr:x>
      <cdr:y>0.09333</cdr:y>
    </cdr:to>
    <cdr:cxnSp macro="">
      <cdr:nvCxnSpPr>
        <cdr:cNvPr id="37" name="Прямая со стрелкой 36"/>
        <cdr:cNvCxnSpPr>
          <a:cxnSpLocks xmlns:a="http://schemas.openxmlformats.org/drawingml/2006/main"/>
        </cdr:cNvCxnSpPr>
      </cdr:nvCxnSpPr>
      <cdr:spPr>
        <a:xfrm xmlns:a="http://schemas.openxmlformats.org/drawingml/2006/main">
          <a:off x="0" y="504056"/>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0.52</cdr:y>
    </cdr:from>
    <cdr:to>
      <cdr:x>0.45113</cdr:x>
      <cdr:y>0.52</cdr:y>
    </cdr:to>
    <cdr:cxnSp macro="">
      <cdr:nvCxnSpPr>
        <cdr:cNvPr id="38" name="Прямая со стрелкой 37"/>
        <cdr:cNvCxnSpPr>
          <a:cxnSpLocks xmlns:a="http://schemas.openxmlformats.org/drawingml/2006/main"/>
        </cdr:cNvCxnSpPr>
      </cdr:nvCxnSpPr>
      <cdr:spPr>
        <a:xfrm xmlns:a="http://schemas.openxmlformats.org/drawingml/2006/main">
          <a:off x="0" y="2808312"/>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0.6</cdr:y>
    </cdr:from>
    <cdr:to>
      <cdr:x>0.45113</cdr:x>
      <cdr:y>0.6</cdr:y>
    </cdr:to>
    <cdr:cxnSp macro="">
      <cdr:nvCxnSpPr>
        <cdr:cNvPr id="39" name="Прямая со стрелкой 38"/>
        <cdr:cNvCxnSpPr>
          <a:cxnSpLocks xmlns:a="http://schemas.openxmlformats.org/drawingml/2006/main"/>
        </cdr:cNvCxnSpPr>
      </cdr:nvCxnSpPr>
      <cdr:spPr>
        <a:xfrm xmlns:a="http://schemas.openxmlformats.org/drawingml/2006/main">
          <a:off x="0" y="3240360"/>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0.69333</cdr:y>
    </cdr:from>
    <cdr:to>
      <cdr:x>0.45113</cdr:x>
      <cdr:y>0.69333</cdr:y>
    </cdr:to>
    <cdr:cxnSp macro="">
      <cdr:nvCxnSpPr>
        <cdr:cNvPr id="40" name="Прямая со стрелкой 39"/>
        <cdr:cNvCxnSpPr>
          <a:cxnSpLocks xmlns:a="http://schemas.openxmlformats.org/drawingml/2006/main"/>
        </cdr:cNvCxnSpPr>
      </cdr:nvCxnSpPr>
      <cdr:spPr>
        <a:xfrm xmlns:a="http://schemas.openxmlformats.org/drawingml/2006/main">
          <a:off x="0" y="3744416"/>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0.77333</cdr:y>
    </cdr:from>
    <cdr:to>
      <cdr:x>0.45113</cdr:x>
      <cdr:y>0.77333</cdr:y>
    </cdr:to>
    <cdr:cxnSp macro="">
      <cdr:nvCxnSpPr>
        <cdr:cNvPr id="41" name="Прямая со стрелкой 40"/>
        <cdr:cNvCxnSpPr>
          <a:cxnSpLocks xmlns:a="http://schemas.openxmlformats.org/drawingml/2006/main"/>
        </cdr:cNvCxnSpPr>
      </cdr:nvCxnSpPr>
      <cdr:spPr>
        <a:xfrm xmlns:a="http://schemas.openxmlformats.org/drawingml/2006/main">
          <a:off x="0" y="4176464"/>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0.86667</cdr:y>
    </cdr:from>
    <cdr:to>
      <cdr:x>0.45113</cdr:x>
      <cdr:y>0.86667</cdr:y>
    </cdr:to>
    <cdr:cxnSp macro="">
      <cdr:nvCxnSpPr>
        <cdr:cNvPr id="42" name="Прямая со стрелкой 41"/>
        <cdr:cNvCxnSpPr>
          <a:cxnSpLocks xmlns:a="http://schemas.openxmlformats.org/drawingml/2006/main"/>
        </cdr:cNvCxnSpPr>
      </cdr:nvCxnSpPr>
      <cdr:spPr>
        <a:xfrm xmlns:a="http://schemas.openxmlformats.org/drawingml/2006/main">
          <a:off x="0" y="4680520"/>
          <a:ext cx="4320480"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a:outerShdw blurRad="50800" dist="38100" dir="8100000" algn="tr"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0.43056</cdr:x>
      <cdr:y>0.62505</cdr:y>
    </cdr:from>
    <cdr:to>
      <cdr:x>0.54167</cdr:x>
      <cdr:y>0.82708</cdr:y>
    </cdr:to>
    <cdr:sp macro="" textlink="">
      <cdr:nvSpPr>
        <cdr:cNvPr id="2" name="TextBox 1"/>
        <cdr:cNvSpPr txBox="1"/>
      </cdr:nvSpPr>
      <cdr:spPr>
        <a:xfrm xmlns:a="http://schemas.openxmlformats.org/drawingml/2006/main">
          <a:off x="3543296" y="282893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0.27923</cdr:x>
      <cdr:y>0.32011</cdr:y>
    </cdr:from>
    <cdr:to>
      <cdr:x>0.39093</cdr:x>
      <cdr:y>0.50141</cdr:y>
    </cdr:to>
    <cdr:sp macro="" textlink="">
      <cdr:nvSpPr>
        <cdr:cNvPr id="3" name="TextBox 2"/>
        <cdr:cNvSpPr txBox="1"/>
      </cdr:nvSpPr>
      <cdr:spPr>
        <a:xfrm xmlns:a="http://schemas.openxmlformats.org/drawingml/2006/main">
          <a:off x="2286016" y="161448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0.38655</cdr:x>
      <cdr:y>0.51852</cdr:y>
    </cdr:from>
    <cdr:to>
      <cdr:x>0.49412</cdr:x>
      <cdr:y>0.67654</cdr:y>
    </cdr:to>
    <cdr:sp macro="" textlink="">
      <cdr:nvSpPr>
        <cdr:cNvPr id="2" name="TextBox 1"/>
        <cdr:cNvSpPr txBox="1"/>
      </cdr:nvSpPr>
      <cdr:spPr>
        <a:xfrm xmlns:a="http://schemas.openxmlformats.org/drawingml/2006/main">
          <a:off x="3286148" y="300039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0.11736</cdr:x>
      <cdr:y>0.32691</cdr:y>
    </cdr:from>
    <cdr:to>
      <cdr:x>0.39364</cdr:x>
      <cdr:y>0.4249</cdr:y>
    </cdr:to>
    <cdr:sp macro="" textlink="">
      <cdr:nvSpPr>
        <cdr:cNvPr id="2" name="TextBox 1"/>
        <cdr:cNvSpPr txBox="1"/>
      </cdr:nvSpPr>
      <cdr:spPr>
        <a:xfrm xmlns:a="http://schemas.openxmlformats.org/drawingml/2006/main">
          <a:off x="914400" y="1938339"/>
          <a:ext cx="2152651" cy="581025"/>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endParaRPr lang="ru-RU" sz="1200" b="1" dirty="0"/>
        </a:p>
      </cdr:txBody>
    </cdr:sp>
  </cdr:relSizeAnchor>
  <cdr:relSizeAnchor xmlns:cdr="http://schemas.openxmlformats.org/drawingml/2006/chartDrawing">
    <cdr:from>
      <cdr:x>0.09527</cdr:x>
      <cdr:y>0.51173</cdr:y>
    </cdr:from>
    <cdr:to>
      <cdr:x>0.37522</cdr:x>
      <cdr:y>0.64663</cdr:y>
    </cdr:to>
    <cdr:sp macro="" textlink="">
      <cdr:nvSpPr>
        <cdr:cNvPr id="3" name="TextBox 2"/>
        <cdr:cNvSpPr txBox="1"/>
      </cdr:nvSpPr>
      <cdr:spPr>
        <a:xfrm xmlns:a="http://schemas.openxmlformats.org/drawingml/2006/main">
          <a:off x="583482" y="2675974"/>
          <a:ext cx="1714581" cy="705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050" b="1" dirty="0"/>
        </a:p>
      </cdr:txBody>
    </cdr:sp>
  </cdr:relSizeAnchor>
  <cdr:relSizeAnchor xmlns:cdr="http://schemas.openxmlformats.org/drawingml/2006/chartDrawing">
    <cdr:from>
      <cdr:x>0.08195</cdr:x>
      <cdr:y>0.21262</cdr:y>
    </cdr:from>
    <cdr:to>
      <cdr:x>0.44359</cdr:x>
      <cdr:y>0.50992</cdr:y>
    </cdr:to>
    <cdr:sp macro="" textlink="">
      <cdr:nvSpPr>
        <cdr:cNvPr id="5" name="TextBox 4"/>
        <cdr:cNvSpPr txBox="1"/>
      </cdr:nvSpPr>
      <cdr:spPr>
        <a:xfrm xmlns:a="http://schemas.openxmlformats.org/drawingml/2006/main">
          <a:off x="324543" y="566486"/>
          <a:ext cx="1432254"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50" b="1" dirty="0" smtClean="0"/>
            <a:t>Программные</a:t>
          </a:r>
        </a:p>
        <a:p xmlns:a="http://schemas.openxmlformats.org/drawingml/2006/main">
          <a:pPr algn="ctr"/>
          <a:r>
            <a:rPr lang="ru-RU" sz="1050" b="1" dirty="0" smtClean="0"/>
            <a:t>расходы</a:t>
          </a:r>
          <a:endParaRPr lang="ru-RU" sz="1050" b="1" dirty="0"/>
        </a:p>
      </cdr:txBody>
    </cdr:sp>
  </cdr:relSizeAnchor>
  <cdr:relSizeAnchor xmlns:cdr="http://schemas.openxmlformats.org/drawingml/2006/chartDrawing">
    <cdr:from>
      <cdr:x>0.84101</cdr:x>
      <cdr:y>0.1901</cdr:y>
    </cdr:from>
    <cdr:to>
      <cdr:x>0.94859</cdr:x>
      <cdr:y>0.78309</cdr:y>
    </cdr:to>
    <cdr:sp macro="" textlink="">
      <cdr:nvSpPr>
        <cdr:cNvPr id="7" name="TextBox 6"/>
        <cdr:cNvSpPr txBox="1"/>
      </cdr:nvSpPr>
      <cdr:spPr>
        <a:xfrm xmlns:a="http://schemas.openxmlformats.org/drawingml/2006/main" rot="5400000">
          <a:off x="2721719" y="984066"/>
          <a:ext cx="1451788" cy="4145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Непрограммные</a:t>
          </a:r>
        </a:p>
        <a:p xmlns:a="http://schemas.openxmlformats.org/drawingml/2006/main">
          <a:pPr algn="ctr"/>
          <a:r>
            <a:rPr lang="ru-RU" sz="1000" b="1" dirty="0" smtClean="0"/>
            <a:t> расходы</a:t>
          </a:r>
          <a:endParaRPr lang="ru-RU" sz="1000" b="1" dirty="0"/>
        </a:p>
      </cdr:txBody>
    </cdr:sp>
  </cdr:relSizeAnchor>
  <cdr:relSizeAnchor xmlns:cdr="http://schemas.openxmlformats.org/drawingml/2006/chartDrawing">
    <cdr:from>
      <cdr:x>0.50461</cdr:x>
      <cdr:y>0.42862</cdr:y>
    </cdr:from>
    <cdr:to>
      <cdr:x>0.63543</cdr:x>
      <cdr:y>0.48745</cdr:y>
    </cdr:to>
    <cdr:cxnSp macro="">
      <cdr:nvCxnSpPr>
        <cdr:cNvPr id="9" name="Прямая соединительная линия 8"/>
        <cdr:cNvCxnSpPr/>
      </cdr:nvCxnSpPr>
      <cdr:spPr>
        <a:xfrm xmlns:a="http://schemas.openxmlformats.org/drawingml/2006/main" flipV="1">
          <a:off x="1944216" y="1049390"/>
          <a:ext cx="504056" cy="144016"/>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0.50461</cdr:x>
      <cdr:y>0.51686</cdr:y>
    </cdr:from>
    <cdr:to>
      <cdr:x>0.63543</cdr:x>
      <cdr:y>0.57568</cdr:y>
    </cdr:to>
    <cdr:cxnSp macro="">
      <cdr:nvCxnSpPr>
        <cdr:cNvPr id="11" name="Прямая соединительная линия 10"/>
        <cdr:cNvCxnSpPr/>
      </cdr:nvCxnSpPr>
      <cdr:spPr>
        <a:xfrm xmlns:a="http://schemas.openxmlformats.org/drawingml/2006/main">
          <a:off x="1944216" y="1265414"/>
          <a:ext cx="504056" cy="144016"/>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0.35402</cdr:x>
      <cdr:y>0.44507</cdr:y>
    </cdr:from>
    <cdr:to>
      <cdr:x>0.42173</cdr:x>
      <cdr:y>0.5092</cdr:y>
    </cdr:to>
    <cdr:sp macro="" textlink="">
      <cdr:nvSpPr>
        <cdr:cNvPr id="3" name="TextBox 10"/>
        <cdr:cNvSpPr txBox="1"/>
      </cdr:nvSpPr>
      <cdr:spPr>
        <a:xfrm xmlns:a="http://schemas.openxmlformats.org/drawingml/2006/main">
          <a:off x="3237159" y="2776737"/>
          <a:ext cx="61914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Constantia" pitchFamily="18" charset="0"/>
              <a:cs typeface="Arial" charset="0"/>
            </a:defRPr>
          </a:lvl1pPr>
          <a:lvl2pPr marL="457200" algn="l" rtl="0" fontAlgn="base">
            <a:spcBef>
              <a:spcPct val="0"/>
            </a:spcBef>
            <a:spcAft>
              <a:spcPct val="0"/>
            </a:spcAft>
            <a:defRPr kern="1200">
              <a:solidFill>
                <a:srgbClr val="000000"/>
              </a:solidFill>
              <a:latin typeface="Constantia" pitchFamily="18" charset="0"/>
              <a:cs typeface="Arial" charset="0"/>
            </a:defRPr>
          </a:lvl2pPr>
          <a:lvl3pPr marL="914400" algn="l" rtl="0" fontAlgn="base">
            <a:spcBef>
              <a:spcPct val="0"/>
            </a:spcBef>
            <a:spcAft>
              <a:spcPct val="0"/>
            </a:spcAft>
            <a:defRPr kern="1200">
              <a:solidFill>
                <a:srgbClr val="000000"/>
              </a:solidFill>
              <a:latin typeface="Constantia" pitchFamily="18" charset="0"/>
              <a:cs typeface="Arial" charset="0"/>
            </a:defRPr>
          </a:lvl3pPr>
          <a:lvl4pPr marL="1371600" algn="l" rtl="0" fontAlgn="base">
            <a:spcBef>
              <a:spcPct val="0"/>
            </a:spcBef>
            <a:spcAft>
              <a:spcPct val="0"/>
            </a:spcAft>
            <a:defRPr kern="1200">
              <a:solidFill>
                <a:srgbClr val="000000"/>
              </a:solidFill>
              <a:latin typeface="Constantia" pitchFamily="18" charset="0"/>
              <a:cs typeface="Arial" charset="0"/>
            </a:defRPr>
          </a:lvl4pPr>
          <a:lvl5pPr marL="1828800" algn="l" rtl="0" fontAlgn="base">
            <a:spcBef>
              <a:spcPct val="0"/>
            </a:spcBef>
            <a:spcAft>
              <a:spcPct val="0"/>
            </a:spcAft>
            <a:defRPr kern="1200">
              <a:solidFill>
                <a:srgbClr val="000000"/>
              </a:solidFill>
              <a:latin typeface="Constantia" pitchFamily="18" charset="0"/>
              <a:cs typeface="Arial" charset="0"/>
            </a:defRPr>
          </a:lvl5pPr>
          <a:lvl6pPr marL="2286000" algn="l" defTabSz="914400" rtl="0" eaLnBrk="1" latinLnBrk="0" hangingPunct="1">
            <a:defRPr kern="1200">
              <a:solidFill>
                <a:srgbClr val="000000"/>
              </a:solidFill>
              <a:latin typeface="Constantia" pitchFamily="18" charset="0"/>
              <a:cs typeface="Arial" charset="0"/>
            </a:defRPr>
          </a:lvl6pPr>
          <a:lvl7pPr marL="2743200" algn="l" defTabSz="914400" rtl="0" eaLnBrk="1" latinLnBrk="0" hangingPunct="1">
            <a:defRPr kern="1200">
              <a:solidFill>
                <a:srgbClr val="000000"/>
              </a:solidFill>
              <a:latin typeface="Constantia" pitchFamily="18" charset="0"/>
              <a:cs typeface="Arial" charset="0"/>
            </a:defRPr>
          </a:lvl7pPr>
          <a:lvl8pPr marL="3200400" algn="l" defTabSz="914400" rtl="0" eaLnBrk="1" latinLnBrk="0" hangingPunct="1">
            <a:defRPr kern="1200">
              <a:solidFill>
                <a:srgbClr val="000000"/>
              </a:solidFill>
              <a:latin typeface="Constantia" pitchFamily="18" charset="0"/>
              <a:cs typeface="Arial" charset="0"/>
            </a:defRPr>
          </a:lvl8pPr>
          <a:lvl9pPr marL="3657600" algn="l" defTabSz="914400" rtl="0" eaLnBrk="1" latinLnBrk="0" hangingPunct="1">
            <a:defRPr kern="1200">
              <a:solidFill>
                <a:srgbClr val="000000"/>
              </a:solidFill>
              <a:latin typeface="Constantia" pitchFamily="18" charset="0"/>
              <a:cs typeface="Arial" charset="0"/>
            </a:defRPr>
          </a:lvl9pPr>
        </a:lstStyle>
        <a:p xmlns:a="http://schemas.openxmlformats.org/drawingml/2006/main">
          <a:endParaRPr lang="ru-RU" sz="2000" b="1" dirty="0">
            <a:solidFill>
              <a:srgbClr val="2D2D8A">
                <a:lumMod val="75000"/>
              </a:srgbClr>
            </a:solidFill>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0.29875</cdr:x>
      <cdr:y>0.78591</cdr:y>
    </cdr:from>
    <cdr:to>
      <cdr:x>0.40986</cdr:x>
      <cdr:y>0.84955</cdr:y>
    </cdr:to>
    <cdr:sp macro="" textlink="">
      <cdr:nvSpPr>
        <cdr:cNvPr id="2" name="TextBox 1"/>
        <cdr:cNvSpPr txBox="1"/>
      </cdr:nvSpPr>
      <cdr:spPr>
        <a:xfrm xmlns:a="http://schemas.openxmlformats.org/drawingml/2006/main">
          <a:off x="2458616" y="3556992"/>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0.10084</cdr:x>
      <cdr:y>0.72957</cdr:y>
    </cdr:from>
    <cdr:to>
      <cdr:x>0.25717</cdr:x>
      <cdr:y>0.81118</cdr:y>
    </cdr:to>
    <cdr:sp macro="" textlink="">
      <cdr:nvSpPr>
        <cdr:cNvPr id="3" name="TextBox 2"/>
        <cdr:cNvSpPr txBox="1"/>
      </cdr:nvSpPr>
      <cdr:spPr>
        <a:xfrm xmlns:a="http://schemas.openxmlformats.org/drawingml/2006/main">
          <a:off x="864096" y="3309697"/>
          <a:ext cx="1339581" cy="370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dr:relSizeAnchor xmlns:cdr="http://schemas.openxmlformats.org/drawingml/2006/chartDrawing">
    <cdr:from>
      <cdr:x>0.27039</cdr:x>
      <cdr:y>0.58815</cdr:y>
    </cdr:from>
    <cdr:to>
      <cdr:x>0.3815</cdr:x>
      <cdr:y>0.85382</cdr:y>
    </cdr:to>
    <cdr:sp macro="" textlink="">
      <cdr:nvSpPr>
        <cdr:cNvPr id="4" name="TextBox 3"/>
        <cdr:cNvSpPr txBox="1"/>
      </cdr:nvSpPr>
      <cdr:spPr>
        <a:xfrm xmlns:a="http://schemas.openxmlformats.org/drawingml/2006/main">
          <a:off x="2233261" y="2098594"/>
          <a:ext cx="917689" cy="947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0.10185</cdr:x>
      <cdr:y>0.57734</cdr:y>
    </cdr:from>
    <cdr:to>
      <cdr:x>0.24444</cdr:x>
      <cdr:y>0.60909</cdr:y>
    </cdr:to>
    <cdr:sp macro="" textlink="">
      <cdr:nvSpPr>
        <cdr:cNvPr id="5" name="TextBox 4"/>
        <cdr:cNvSpPr txBox="1"/>
      </cdr:nvSpPr>
      <cdr:spPr>
        <a:xfrm xmlns:a="http://schemas.openxmlformats.org/drawingml/2006/main" flipV="1">
          <a:off x="792088" y="2832552"/>
          <a:ext cx="1108903" cy="15577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endParaRPr lang="ru-RU" sz="1600" b="1" dirty="0">
            <a:solidFill>
              <a:schemeClr val="tx1"/>
            </a:solidFill>
          </a:endParaRPr>
        </a:p>
      </cdr:txBody>
    </cdr:sp>
  </cdr:relSizeAnchor>
  <cdr:relSizeAnchor xmlns:cdr="http://schemas.openxmlformats.org/drawingml/2006/chartDrawing">
    <cdr:from>
      <cdr:x>0.10084</cdr:x>
      <cdr:y>0.4127</cdr:y>
    </cdr:from>
    <cdr:to>
      <cdr:x>0.2437</cdr:x>
      <cdr:y>0.55556</cdr:y>
    </cdr:to>
    <cdr:sp macro="" textlink="">
      <cdr:nvSpPr>
        <cdr:cNvPr id="6" name="TextBox 5"/>
        <cdr:cNvSpPr txBox="1"/>
      </cdr:nvSpPr>
      <cdr:spPr>
        <a:xfrm xmlns:a="http://schemas.openxmlformats.org/drawingml/2006/main">
          <a:off x="864097" y="1872215"/>
          <a:ext cx="1224158" cy="648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solidFill>
              <a:schemeClr val="tx1"/>
            </a:solidFill>
          </a:endParaRPr>
        </a:p>
      </cdr:txBody>
    </cdr:sp>
  </cdr:relSizeAnchor>
  <cdr:relSizeAnchor xmlns:cdr="http://schemas.openxmlformats.org/drawingml/2006/chartDrawing">
    <cdr:from>
      <cdr:x>0.47059</cdr:x>
      <cdr:y>0.31746</cdr:y>
    </cdr:from>
    <cdr:to>
      <cdr:x>0.62186</cdr:x>
      <cdr:y>0.38121</cdr:y>
    </cdr:to>
    <cdr:sp macro="" textlink="">
      <cdr:nvSpPr>
        <cdr:cNvPr id="7" name="TextBox 6"/>
        <cdr:cNvSpPr txBox="1"/>
      </cdr:nvSpPr>
      <cdr:spPr>
        <a:xfrm xmlns:a="http://schemas.openxmlformats.org/drawingml/2006/main">
          <a:off x="4032448" y="1440160"/>
          <a:ext cx="1296226" cy="2892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solidFill>
              <a:schemeClr val="tx1"/>
            </a:solidFill>
          </a:endParaRPr>
        </a:p>
      </cdr:txBody>
    </cdr:sp>
  </cdr:relSizeAnchor>
  <cdr:relSizeAnchor xmlns:cdr="http://schemas.openxmlformats.org/drawingml/2006/chartDrawing">
    <cdr:from>
      <cdr:x>0.47899</cdr:x>
      <cdr:y>0.5873</cdr:y>
    </cdr:from>
    <cdr:to>
      <cdr:x>0.59986</cdr:x>
      <cdr:y>0.66667</cdr:y>
    </cdr:to>
    <cdr:sp macro="" textlink="">
      <cdr:nvSpPr>
        <cdr:cNvPr id="8" name="TextBox 7"/>
        <cdr:cNvSpPr txBox="1"/>
      </cdr:nvSpPr>
      <cdr:spPr>
        <a:xfrm xmlns:a="http://schemas.openxmlformats.org/drawingml/2006/main">
          <a:off x="4104456" y="2664296"/>
          <a:ext cx="1035729" cy="3600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solidFill>
              <a:schemeClr val="tx1"/>
            </a:solidFill>
          </a:endParaRPr>
        </a:p>
      </cdr:txBody>
    </cdr:sp>
  </cdr:relSizeAnchor>
  <cdr:relSizeAnchor xmlns:cdr="http://schemas.openxmlformats.org/drawingml/2006/chartDrawing">
    <cdr:from>
      <cdr:x>0.46218</cdr:x>
      <cdr:y>0.73016</cdr:y>
    </cdr:from>
    <cdr:to>
      <cdr:x>0.6282</cdr:x>
      <cdr:y>0.81177</cdr:y>
    </cdr:to>
    <cdr:sp macro="" textlink="">
      <cdr:nvSpPr>
        <cdr:cNvPr id="9" name="TextBox 8"/>
        <cdr:cNvSpPr txBox="1"/>
      </cdr:nvSpPr>
      <cdr:spPr>
        <a:xfrm xmlns:a="http://schemas.openxmlformats.org/drawingml/2006/main">
          <a:off x="3960440" y="3312368"/>
          <a:ext cx="1422547" cy="370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dr:relSizeAnchor xmlns:cdr="http://schemas.openxmlformats.org/drawingml/2006/chartDrawing">
    <cdr:from>
      <cdr:x>0.35639</cdr:x>
      <cdr:y>0.02814</cdr:y>
    </cdr:from>
    <cdr:to>
      <cdr:x>0.47405</cdr:x>
      <cdr:y>0.1075</cdr:y>
    </cdr:to>
    <cdr:sp macro="" textlink="">
      <cdr:nvSpPr>
        <cdr:cNvPr id="14" name="TextBox 1"/>
        <cdr:cNvSpPr txBox="1"/>
      </cdr:nvSpPr>
      <cdr:spPr>
        <a:xfrm xmlns:a="http://schemas.openxmlformats.org/drawingml/2006/main">
          <a:off x="2630138" y="155016"/>
          <a:ext cx="868330" cy="43710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800" b="1" u="sng" dirty="0" smtClean="0">
              <a:solidFill>
                <a:schemeClr val="tx2">
                  <a:lumMod val="50000"/>
                </a:schemeClr>
              </a:solidFill>
            </a:rPr>
            <a:t>5 316</a:t>
          </a:r>
          <a:endParaRPr lang="ru-RU" sz="1800" b="1" u="sng" dirty="0">
            <a:solidFill>
              <a:schemeClr val="tx2">
                <a:lumMod val="50000"/>
              </a:schemeClr>
            </a:solidFill>
          </a:endParaRPr>
        </a:p>
      </cdr:txBody>
    </cdr:sp>
  </cdr:relSizeAnchor>
  <cdr:relSizeAnchor xmlns:cdr="http://schemas.openxmlformats.org/drawingml/2006/chartDrawing">
    <cdr:from>
      <cdr:x>0.6439</cdr:x>
      <cdr:y>0</cdr:y>
    </cdr:from>
    <cdr:to>
      <cdr:x>0.75314</cdr:x>
      <cdr:y>0.05907</cdr:y>
    </cdr:to>
    <cdr:sp macro="" textlink="">
      <cdr:nvSpPr>
        <cdr:cNvPr id="15" name="TextBox 1"/>
        <cdr:cNvSpPr txBox="1"/>
      </cdr:nvSpPr>
      <cdr:spPr>
        <a:xfrm xmlns:a="http://schemas.openxmlformats.org/drawingml/2006/main">
          <a:off x="4751954" y="-1268794"/>
          <a:ext cx="806192" cy="3253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b="1" u="sng" dirty="0" smtClean="0">
              <a:solidFill>
                <a:schemeClr val="tx2">
                  <a:lumMod val="50000"/>
                </a:schemeClr>
              </a:solidFill>
            </a:rPr>
            <a:t>5 </a:t>
          </a:r>
          <a:r>
            <a:rPr lang="ru-RU" b="1" u="sng" dirty="0">
              <a:solidFill>
                <a:schemeClr val="tx2">
                  <a:lumMod val="50000"/>
                </a:schemeClr>
              </a:solidFill>
            </a:rPr>
            <a:t>506</a:t>
          </a:r>
        </a:p>
      </cdr:txBody>
    </cdr:sp>
  </cdr:relSizeAnchor>
  <cdr:relSizeAnchor xmlns:cdr="http://schemas.openxmlformats.org/drawingml/2006/chartDrawing">
    <cdr:from>
      <cdr:x>0.07381</cdr:x>
      <cdr:y>0.11419</cdr:y>
    </cdr:from>
    <cdr:to>
      <cdr:x>0.19146</cdr:x>
      <cdr:y>0.19355</cdr:y>
    </cdr:to>
    <cdr:sp macro="" textlink="">
      <cdr:nvSpPr>
        <cdr:cNvPr id="23" name="TextBox 1"/>
        <cdr:cNvSpPr txBox="1"/>
      </cdr:nvSpPr>
      <cdr:spPr>
        <a:xfrm xmlns:a="http://schemas.openxmlformats.org/drawingml/2006/main">
          <a:off x="544683" y="628934"/>
          <a:ext cx="868257" cy="437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800" b="1" u="sng" dirty="0" smtClean="0">
              <a:solidFill>
                <a:schemeClr val="tx2">
                  <a:lumMod val="50000"/>
                </a:schemeClr>
              </a:solidFill>
            </a:rPr>
            <a:t>4 507</a:t>
          </a:r>
          <a:endParaRPr lang="ru-RU" sz="1800" b="1" u="sng" dirty="0">
            <a:solidFill>
              <a:schemeClr val="tx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0.14167</cdr:x>
      <cdr:y>0.66993</cdr:y>
    </cdr:from>
    <cdr:to>
      <cdr:x>0.26153</cdr:x>
      <cdr:y>0.85817</cdr:y>
    </cdr:to>
    <cdr:sp macro="" textlink="">
      <cdr:nvSpPr>
        <cdr:cNvPr id="2" name="TextBox 1"/>
        <cdr:cNvSpPr txBox="1"/>
      </cdr:nvSpPr>
      <cdr:spPr>
        <a:xfrm xmlns:a="http://schemas.openxmlformats.org/drawingml/2006/main">
          <a:off x="1224136" y="3428851"/>
          <a:ext cx="1035705" cy="9634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0.2562</cdr:x>
      <cdr:y>0.45571</cdr:y>
    </cdr:from>
    <cdr:to>
      <cdr:x>0.33058</cdr:x>
      <cdr:y>0.53044</cdr:y>
    </cdr:to>
    <cdr:sp macro="" textlink="">
      <cdr:nvSpPr>
        <cdr:cNvPr id="3" name="TextBox 2"/>
        <cdr:cNvSpPr txBox="1"/>
      </cdr:nvSpPr>
      <cdr:spPr>
        <a:xfrm xmlns:a="http://schemas.openxmlformats.org/drawingml/2006/main">
          <a:off x="2232248" y="2634430"/>
          <a:ext cx="648072"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0.14167</cdr:x>
      <cdr:y>0.37006</cdr:y>
    </cdr:from>
    <cdr:to>
      <cdr:x>0.25278</cdr:x>
      <cdr:y>0.43013</cdr:y>
    </cdr:to>
    <cdr:sp macro="" textlink="">
      <cdr:nvSpPr>
        <cdr:cNvPr id="4" name="TextBox 3"/>
        <cdr:cNvSpPr txBox="1"/>
      </cdr:nvSpPr>
      <cdr:spPr>
        <a:xfrm xmlns:a="http://schemas.openxmlformats.org/drawingml/2006/main">
          <a:off x="1280200" y="2190557"/>
          <a:ext cx="1004045" cy="3555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0.14167</cdr:x>
      <cdr:y>0.27275</cdr:y>
    </cdr:from>
    <cdr:to>
      <cdr:x>0.27028</cdr:x>
      <cdr:y>0.33281</cdr:y>
    </cdr:to>
    <cdr:sp macro="" textlink="">
      <cdr:nvSpPr>
        <cdr:cNvPr id="5" name="TextBox 4"/>
        <cdr:cNvSpPr txBox="1"/>
      </cdr:nvSpPr>
      <cdr:spPr>
        <a:xfrm xmlns:a="http://schemas.openxmlformats.org/drawingml/2006/main">
          <a:off x="1280200" y="1614533"/>
          <a:ext cx="1162184"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0.14343</cdr:x>
      <cdr:y>0.19976</cdr:y>
    </cdr:from>
    <cdr:to>
      <cdr:x>0.26986</cdr:x>
      <cdr:y>0.25982</cdr:y>
    </cdr:to>
    <cdr:sp macro="" textlink="">
      <cdr:nvSpPr>
        <cdr:cNvPr id="6" name="TextBox 5"/>
        <cdr:cNvSpPr txBox="1"/>
      </cdr:nvSpPr>
      <cdr:spPr>
        <a:xfrm xmlns:a="http://schemas.openxmlformats.org/drawingml/2006/main">
          <a:off x="1296105" y="1182473"/>
          <a:ext cx="1142484" cy="355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0.13749</cdr:x>
      <cdr:y>0.14107</cdr:y>
    </cdr:from>
    <cdr:to>
      <cdr:x>0.24861</cdr:x>
      <cdr:y>0.18226</cdr:y>
    </cdr:to>
    <cdr:sp macro="" textlink="">
      <cdr:nvSpPr>
        <cdr:cNvPr id="7" name="TextBox 6"/>
        <cdr:cNvSpPr txBox="1"/>
      </cdr:nvSpPr>
      <cdr:spPr>
        <a:xfrm xmlns:a="http://schemas.openxmlformats.org/drawingml/2006/main">
          <a:off x="1242392" y="835073"/>
          <a:ext cx="1004135" cy="2438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0.14343</cdr:x>
      <cdr:y>0.17467</cdr:y>
    </cdr:from>
    <cdr:to>
      <cdr:x>0.23225</cdr:x>
      <cdr:y>0.22256</cdr:y>
    </cdr:to>
    <cdr:sp macro="" textlink="">
      <cdr:nvSpPr>
        <cdr:cNvPr id="8" name="TextBox 7"/>
        <cdr:cNvSpPr txBox="1"/>
      </cdr:nvSpPr>
      <cdr:spPr>
        <a:xfrm xmlns:a="http://schemas.openxmlformats.org/drawingml/2006/main">
          <a:off x="1296144" y="1033954"/>
          <a:ext cx="802558" cy="2835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0.14343</cdr:x>
      <cdr:y>0.10694</cdr:y>
    </cdr:from>
    <cdr:to>
      <cdr:x>0.26986</cdr:x>
      <cdr:y>0.12677</cdr:y>
    </cdr:to>
    <cdr:sp macro="" textlink="">
      <cdr:nvSpPr>
        <cdr:cNvPr id="9" name="TextBox 8"/>
        <cdr:cNvSpPr txBox="1"/>
      </cdr:nvSpPr>
      <cdr:spPr>
        <a:xfrm xmlns:a="http://schemas.openxmlformats.org/drawingml/2006/main" flipV="1">
          <a:off x="1249701" y="618206"/>
          <a:ext cx="1101581" cy="1146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0.66993</cdr:y>
    </cdr:from>
    <cdr:to>
      <cdr:x>0.55361</cdr:x>
      <cdr:y>0.73424</cdr:y>
    </cdr:to>
    <cdr:sp macro="" textlink="">
      <cdr:nvSpPr>
        <cdr:cNvPr id="10" name="TextBox 9"/>
        <cdr:cNvSpPr txBox="1"/>
      </cdr:nvSpPr>
      <cdr:spPr>
        <a:xfrm xmlns:a="http://schemas.openxmlformats.org/drawingml/2006/main">
          <a:off x="3744416" y="3965625"/>
          <a:ext cx="1258279" cy="3806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0.42233</cdr:x>
      <cdr:y>0.39363</cdr:y>
    </cdr:from>
    <cdr:to>
      <cdr:x>0.54219</cdr:x>
      <cdr:y>0.42936</cdr:y>
    </cdr:to>
    <cdr:sp macro="" textlink="">
      <cdr:nvSpPr>
        <cdr:cNvPr id="11" name="TextBox 10"/>
        <cdr:cNvSpPr txBox="1"/>
      </cdr:nvSpPr>
      <cdr:spPr>
        <a:xfrm xmlns:a="http://schemas.openxmlformats.org/drawingml/2006/main">
          <a:off x="3816424" y="2330098"/>
          <a:ext cx="1083114" cy="2115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0.42233</cdr:x>
      <cdr:y>0.34497</cdr:y>
    </cdr:from>
    <cdr:to>
      <cdr:x>0.52626</cdr:x>
      <cdr:y>0.38147</cdr:y>
    </cdr:to>
    <cdr:sp macro="" textlink="">
      <cdr:nvSpPr>
        <cdr:cNvPr id="12" name="TextBox 11"/>
        <cdr:cNvSpPr txBox="1"/>
      </cdr:nvSpPr>
      <cdr:spPr>
        <a:xfrm xmlns:a="http://schemas.openxmlformats.org/drawingml/2006/main">
          <a:off x="3816424" y="2042037"/>
          <a:ext cx="939122" cy="2160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0.41437</cdr:x>
      <cdr:y>0.27275</cdr:y>
    </cdr:from>
    <cdr:to>
      <cdr:x>0.54486</cdr:x>
      <cdr:y>0.33281</cdr:y>
    </cdr:to>
    <cdr:sp macro="" textlink="">
      <cdr:nvSpPr>
        <cdr:cNvPr id="13" name="TextBox 12"/>
        <cdr:cNvSpPr txBox="1"/>
      </cdr:nvSpPr>
      <cdr:spPr>
        <a:xfrm xmlns:a="http://schemas.openxmlformats.org/drawingml/2006/main">
          <a:off x="3744416" y="1614533"/>
          <a:ext cx="1179209"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0.21192</cdr:y>
    </cdr:from>
    <cdr:to>
      <cdr:x>0.54444</cdr:x>
      <cdr:y>0.25982</cdr:y>
    </cdr:to>
    <cdr:sp macro="" textlink="">
      <cdr:nvSpPr>
        <cdr:cNvPr id="14" name="TextBox 13"/>
        <cdr:cNvSpPr txBox="1"/>
      </cdr:nvSpPr>
      <cdr:spPr>
        <a:xfrm xmlns:a="http://schemas.openxmlformats.org/drawingml/2006/main">
          <a:off x="3744417" y="1254452"/>
          <a:ext cx="1175414" cy="283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0.4125</cdr:x>
      <cdr:y>0.17795</cdr:y>
    </cdr:from>
    <cdr:to>
      <cdr:x>0.52361</cdr:x>
      <cdr:y>0.36619</cdr:y>
    </cdr:to>
    <cdr:sp macro="" textlink="">
      <cdr:nvSpPr>
        <cdr:cNvPr id="15" name="TextBox 14"/>
        <cdr:cNvSpPr txBox="1"/>
      </cdr:nvSpPr>
      <cdr:spPr>
        <a:xfrm xmlns:a="http://schemas.openxmlformats.org/drawingml/2006/main">
          <a:off x="3394720" y="864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0.41437</cdr:x>
      <cdr:y>0.17543</cdr:y>
    </cdr:from>
    <cdr:to>
      <cdr:x>0.54444</cdr:x>
      <cdr:y>0.21192</cdr:y>
    </cdr:to>
    <cdr:sp macro="" textlink="">
      <cdr:nvSpPr>
        <cdr:cNvPr id="16" name="TextBox 15"/>
        <cdr:cNvSpPr txBox="1"/>
      </cdr:nvSpPr>
      <cdr:spPr>
        <a:xfrm xmlns:a="http://schemas.openxmlformats.org/drawingml/2006/main">
          <a:off x="3744416" y="1038451"/>
          <a:ext cx="1175415" cy="216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0.4303</cdr:x>
      <cdr:y>0.12677</cdr:y>
    </cdr:from>
    <cdr:to>
      <cdr:x>0.56194</cdr:x>
      <cdr:y>0.18684</cdr:y>
    </cdr:to>
    <cdr:sp macro="" textlink="">
      <cdr:nvSpPr>
        <cdr:cNvPr id="17" name="TextBox 16"/>
        <cdr:cNvSpPr txBox="1"/>
      </cdr:nvSpPr>
      <cdr:spPr>
        <a:xfrm xmlns:a="http://schemas.openxmlformats.org/drawingml/2006/main">
          <a:off x="3888432" y="750411"/>
          <a:ext cx="1189537" cy="355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0.11111</cdr:x>
      <cdr:y>0.64749</cdr:y>
    </cdr:from>
    <cdr:to>
      <cdr:x>0.28571</cdr:x>
      <cdr:y>0.75995</cdr:y>
    </cdr:to>
    <cdr:sp macro="" textlink="">
      <cdr:nvSpPr>
        <cdr:cNvPr id="3" name="TextBox 2"/>
        <cdr:cNvSpPr txBox="1"/>
      </cdr:nvSpPr>
      <cdr:spPr>
        <a:xfrm xmlns:a="http://schemas.openxmlformats.org/drawingml/2006/main">
          <a:off x="504056" y="3403566"/>
          <a:ext cx="792087" cy="591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0.44158</cdr:x>
      <cdr:y>0.30912</cdr:y>
    </cdr:from>
    <cdr:to>
      <cdr:x>0.60309</cdr:x>
      <cdr:y>0.39343</cdr:y>
    </cdr:to>
    <cdr:sp macro="" textlink="">
      <cdr:nvSpPr>
        <cdr:cNvPr id="4" name="TextBox 3"/>
        <cdr:cNvSpPr txBox="1"/>
      </cdr:nvSpPr>
      <cdr:spPr>
        <a:xfrm xmlns:a="http://schemas.openxmlformats.org/drawingml/2006/main">
          <a:off x="1898043" y="1584177"/>
          <a:ext cx="694245"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0.41881</cdr:x>
      <cdr:y>0.64384</cdr:y>
    </cdr:from>
    <cdr:to>
      <cdr:x>0.6016</cdr:x>
      <cdr:y>0.78554</cdr:y>
    </cdr:to>
    <cdr:sp macro="" textlink="">
      <cdr:nvSpPr>
        <cdr:cNvPr id="5" name="TextBox 4"/>
        <cdr:cNvSpPr txBox="1"/>
      </cdr:nvSpPr>
      <cdr:spPr>
        <a:xfrm xmlns:a="http://schemas.openxmlformats.org/drawingml/2006/main">
          <a:off x="1800200" y="3299524"/>
          <a:ext cx="785672" cy="726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0.22011</cdr:x>
      <cdr:y>0.53809</cdr:y>
    </cdr:from>
    <cdr:to>
      <cdr:x>0.31359</cdr:x>
      <cdr:y>0.60835</cdr:y>
    </cdr:to>
    <cdr:sp macro="" textlink="">
      <cdr:nvSpPr>
        <cdr:cNvPr id="7" name="TextBox 6"/>
        <cdr:cNvSpPr txBox="1"/>
      </cdr:nvSpPr>
      <cdr:spPr>
        <a:xfrm xmlns:a="http://schemas.openxmlformats.org/drawingml/2006/main">
          <a:off x="946098" y="2757560"/>
          <a:ext cx="401807" cy="36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  </a:t>
          </a:r>
          <a:endParaRPr lang="ru-RU" sz="1400" b="1" dirty="0"/>
        </a:p>
      </cdr:txBody>
    </cdr:sp>
  </cdr:relSizeAnchor>
  <cdr:relSizeAnchor xmlns:cdr="http://schemas.openxmlformats.org/drawingml/2006/chartDrawing">
    <cdr:from>
      <cdr:x>0.26804</cdr:x>
      <cdr:y>0.02481</cdr:y>
    </cdr:from>
    <cdr:to>
      <cdr:x>0.44634</cdr:x>
      <cdr:y>0.07795</cdr:y>
    </cdr:to>
    <cdr:sp macro="" textlink="">
      <cdr:nvSpPr>
        <cdr:cNvPr id="8" name="TextBox 7"/>
        <cdr:cNvSpPr txBox="1"/>
      </cdr:nvSpPr>
      <cdr:spPr>
        <a:xfrm xmlns:a="http://schemas.openxmlformats.org/drawingml/2006/main">
          <a:off x="1152128" y="144016"/>
          <a:ext cx="766391" cy="3084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0.16659</cdr:x>
      <cdr:y>0.51027</cdr:y>
    </cdr:from>
    <cdr:to>
      <cdr:x>0.38826</cdr:x>
      <cdr:y>0.65671</cdr:y>
    </cdr:to>
    <cdr:sp macro="" textlink="">
      <cdr:nvSpPr>
        <cdr:cNvPr id="9" name="TextBox 8"/>
        <cdr:cNvSpPr txBox="1"/>
      </cdr:nvSpPr>
      <cdr:spPr>
        <a:xfrm xmlns:a="http://schemas.openxmlformats.org/drawingml/2006/main">
          <a:off x="649399" y="1890314"/>
          <a:ext cx="864112" cy="5424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800" b="1" dirty="0" smtClean="0">
              <a:solidFill>
                <a:schemeClr val="bg1"/>
              </a:solidFill>
            </a:rPr>
            <a:t>21</a:t>
          </a:r>
          <a:r>
            <a:rPr lang="ru-RU" sz="2000" b="1" dirty="0" smtClean="0">
              <a:solidFill>
                <a:schemeClr val="bg1"/>
              </a:solidFill>
            </a:rPr>
            <a:t> </a:t>
          </a:r>
        </a:p>
        <a:p xmlns:a="http://schemas.openxmlformats.org/drawingml/2006/main">
          <a:pPr algn="ctr"/>
          <a:r>
            <a:rPr lang="ru-RU" sz="1400" b="1" dirty="0" smtClean="0">
              <a:solidFill>
                <a:schemeClr val="bg1"/>
              </a:solidFill>
            </a:rPr>
            <a:t>млн.руб.</a:t>
          </a:r>
          <a:endParaRPr lang="ru-RU" sz="1400" b="1" dirty="0">
            <a:solidFill>
              <a:schemeClr val="bg1"/>
            </a:solidFill>
          </a:endParaRPr>
        </a:p>
      </cdr:txBody>
    </cdr:sp>
  </cdr:relSizeAnchor>
  <cdr:relSizeAnchor xmlns:cdr="http://schemas.openxmlformats.org/drawingml/2006/chartDrawing">
    <cdr:from>
      <cdr:x>0.52995</cdr:x>
      <cdr:y>0.44594</cdr:y>
    </cdr:from>
    <cdr:to>
      <cdr:x>0.6962</cdr:x>
      <cdr:y>0.59723</cdr:y>
    </cdr:to>
    <cdr:sp macro="" textlink="">
      <cdr:nvSpPr>
        <cdr:cNvPr id="10" name="TextBox 9"/>
        <cdr:cNvSpPr txBox="1"/>
      </cdr:nvSpPr>
      <cdr:spPr>
        <a:xfrm xmlns:a="http://schemas.openxmlformats.org/drawingml/2006/main">
          <a:off x="2065845" y="1652001"/>
          <a:ext cx="648074" cy="56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800" b="1" dirty="0" smtClean="0">
              <a:solidFill>
                <a:schemeClr val="bg1"/>
              </a:solidFill>
            </a:rPr>
            <a:t>66</a:t>
          </a:r>
          <a:r>
            <a:rPr lang="ru-RU" sz="2000" b="1" dirty="0" smtClean="0">
              <a:solidFill>
                <a:schemeClr val="bg1"/>
              </a:solidFill>
            </a:rPr>
            <a:t> </a:t>
          </a:r>
        </a:p>
        <a:p xmlns:a="http://schemas.openxmlformats.org/drawingml/2006/main">
          <a:pPr algn="ctr"/>
          <a:r>
            <a:rPr lang="ru-RU" sz="1200" b="1" dirty="0" smtClean="0">
              <a:solidFill>
                <a:schemeClr val="bg1"/>
              </a:solidFill>
            </a:rPr>
            <a:t>млн.руб</a:t>
          </a:r>
          <a:r>
            <a:rPr lang="ru-RU" sz="1400" b="1" dirty="0" smtClean="0">
              <a:solidFill>
                <a:schemeClr val="bg1"/>
              </a:solidFill>
            </a:rPr>
            <a:t>.</a:t>
          </a:r>
          <a:endParaRPr lang="ru-RU" sz="1400" b="1" dirty="0">
            <a:solidFill>
              <a:schemeClr val="bg1"/>
            </a:solidFill>
          </a:endParaRPr>
        </a:p>
      </cdr:txBody>
    </cdr:sp>
  </cdr:relSizeAnchor>
  <cdr:relSizeAnchor xmlns:cdr="http://schemas.openxmlformats.org/drawingml/2006/chartDrawing">
    <cdr:from>
      <cdr:x>0.8254</cdr:x>
      <cdr:y>0</cdr:y>
    </cdr:from>
    <cdr:to>
      <cdr:x>1</cdr:x>
      <cdr:y>0.23701</cdr:y>
    </cdr:to>
    <cdr:sp macro="" textlink="">
      <cdr:nvSpPr>
        <cdr:cNvPr id="13" name="TextBox 12"/>
        <cdr:cNvSpPr txBox="1"/>
      </cdr:nvSpPr>
      <cdr:spPr>
        <a:xfrm xmlns:a="http://schemas.openxmlformats.org/drawingml/2006/main">
          <a:off x="3485448" y="-1628800"/>
          <a:ext cx="737290" cy="9767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0.11111</cdr:x>
      <cdr:y>0.64749</cdr:y>
    </cdr:from>
    <cdr:to>
      <cdr:x>0.28571</cdr:x>
      <cdr:y>0.75995</cdr:y>
    </cdr:to>
    <cdr:sp macro="" textlink="">
      <cdr:nvSpPr>
        <cdr:cNvPr id="3" name="TextBox 2"/>
        <cdr:cNvSpPr txBox="1"/>
      </cdr:nvSpPr>
      <cdr:spPr>
        <a:xfrm xmlns:a="http://schemas.openxmlformats.org/drawingml/2006/main">
          <a:off x="504056" y="3403566"/>
          <a:ext cx="792087" cy="591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0.44158</cdr:x>
      <cdr:y>0.30912</cdr:y>
    </cdr:from>
    <cdr:to>
      <cdr:x>0.60309</cdr:x>
      <cdr:y>0.39343</cdr:y>
    </cdr:to>
    <cdr:sp macro="" textlink="">
      <cdr:nvSpPr>
        <cdr:cNvPr id="4" name="TextBox 3"/>
        <cdr:cNvSpPr txBox="1"/>
      </cdr:nvSpPr>
      <cdr:spPr>
        <a:xfrm xmlns:a="http://schemas.openxmlformats.org/drawingml/2006/main">
          <a:off x="1898043" y="1584177"/>
          <a:ext cx="694245"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0.41881</cdr:x>
      <cdr:y>0.64384</cdr:y>
    </cdr:from>
    <cdr:to>
      <cdr:x>0.6016</cdr:x>
      <cdr:y>0.78554</cdr:y>
    </cdr:to>
    <cdr:sp macro="" textlink="">
      <cdr:nvSpPr>
        <cdr:cNvPr id="5" name="TextBox 4"/>
        <cdr:cNvSpPr txBox="1"/>
      </cdr:nvSpPr>
      <cdr:spPr>
        <a:xfrm xmlns:a="http://schemas.openxmlformats.org/drawingml/2006/main">
          <a:off x="1800200" y="3299524"/>
          <a:ext cx="785672" cy="726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bg1"/>
            </a:solidFill>
          </a:endParaRPr>
        </a:p>
      </cdr:txBody>
    </cdr:sp>
  </cdr:relSizeAnchor>
  <cdr:relSizeAnchor xmlns:cdr="http://schemas.openxmlformats.org/drawingml/2006/chartDrawing">
    <cdr:from>
      <cdr:x>0.22011</cdr:x>
      <cdr:y>0.53809</cdr:y>
    </cdr:from>
    <cdr:to>
      <cdr:x>0.31359</cdr:x>
      <cdr:y>0.60835</cdr:y>
    </cdr:to>
    <cdr:sp macro="" textlink="">
      <cdr:nvSpPr>
        <cdr:cNvPr id="7" name="TextBox 6"/>
        <cdr:cNvSpPr txBox="1"/>
      </cdr:nvSpPr>
      <cdr:spPr>
        <a:xfrm xmlns:a="http://schemas.openxmlformats.org/drawingml/2006/main">
          <a:off x="946098" y="2757560"/>
          <a:ext cx="401807" cy="36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  </a:t>
          </a:r>
          <a:endParaRPr lang="ru-RU" sz="1400" b="1" dirty="0"/>
        </a:p>
      </cdr:txBody>
    </cdr:sp>
  </cdr:relSizeAnchor>
  <cdr:relSizeAnchor xmlns:cdr="http://schemas.openxmlformats.org/drawingml/2006/chartDrawing">
    <cdr:from>
      <cdr:x>0.26804</cdr:x>
      <cdr:y>0.02481</cdr:y>
    </cdr:from>
    <cdr:to>
      <cdr:x>0.44634</cdr:x>
      <cdr:y>0.07795</cdr:y>
    </cdr:to>
    <cdr:sp macro="" textlink="">
      <cdr:nvSpPr>
        <cdr:cNvPr id="8" name="TextBox 7"/>
        <cdr:cNvSpPr txBox="1"/>
      </cdr:nvSpPr>
      <cdr:spPr>
        <a:xfrm xmlns:a="http://schemas.openxmlformats.org/drawingml/2006/main">
          <a:off x="1152128" y="144016"/>
          <a:ext cx="766391" cy="3084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0.06928</cdr:x>
      <cdr:y>0.49007</cdr:y>
    </cdr:from>
    <cdr:to>
      <cdr:x>0.34529</cdr:x>
      <cdr:y>0.64644</cdr:y>
    </cdr:to>
    <cdr:sp macro="" textlink="">
      <cdr:nvSpPr>
        <cdr:cNvPr id="9" name="TextBox 8"/>
        <cdr:cNvSpPr txBox="1"/>
      </cdr:nvSpPr>
      <cdr:spPr>
        <a:xfrm xmlns:a="http://schemas.openxmlformats.org/drawingml/2006/main">
          <a:off x="339248" y="2752842"/>
          <a:ext cx="1351495" cy="878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solidFill>
                <a:schemeClr val="bg1"/>
              </a:solidFill>
            </a:rPr>
            <a:t>.</a:t>
          </a:r>
          <a:endParaRPr lang="ru-RU" sz="1400" b="1" dirty="0">
            <a:solidFill>
              <a:schemeClr val="bg1"/>
            </a:solidFill>
          </a:endParaRPr>
        </a:p>
      </cdr:txBody>
    </cdr:sp>
  </cdr:relSizeAnchor>
  <cdr:relSizeAnchor xmlns:cdr="http://schemas.openxmlformats.org/drawingml/2006/chartDrawing">
    <cdr:from>
      <cdr:x>0.3651</cdr:x>
      <cdr:y>0.49123</cdr:y>
    </cdr:from>
    <cdr:to>
      <cdr:x>0.63892</cdr:x>
      <cdr:y>0.64912</cdr:y>
    </cdr:to>
    <cdr:sp macro="" textlink="">
      <cdr:nvSpPr>
        <cdr:cNvPr id="10" name="TextBox 9"/>
        <cdr:cNvSpPr txBox="1"/>
      </cdr:nvSpPr>
      <cdr:spPr>
        <a:xfrm xmlns:a="http://schemas.openxmlformats.org/drawingml/2006/main">
          <a:off x="1152128" y="2016224"/>
          <a:ext cx="864096"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800" b="1" dirty="0" smtClean="0">
            <a:solidFill>
              <a:schemeClr val="bg1"/>
            </a:solidFill>
          </a:endParaRPr>
        </a:p>
      </cdr:txBody>
    </cdr:sp>
  </cdr:relSizeAnchor>
  <cdr:relSizeAnchor xmlns:cdr="http://schemas.openxmlformats.org/drawingml/2006/chartDrawing">
    <cdr:from>
      <cdr:x>0.8254</cdr:x>
      <cdr:y>0</cdr:y>
    </cdr:from>
    <cdr:to>
      <cdr:x>1</cdr:x>
      <cdr:y>0.23701</cdr:y>
    </cdr:to>
    <cdr:sp macro="" textlink="">
      <cdr:nvSpPr>
        <cdr:cNvPr id="13" name="TextBox 12"/>
        <cdr:cNvSpPr txBox="1"/>
      </cdr:nvSpPr>
      <cdr:spPr>
        <a:xfrm xmlns:a="http://schemas.openxmlformats.org/drawingml/2006/main">
          <a:off x="3485448" y="-1628800"/>
          <a:ext cx="737290" cy="9767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0.5045</cdr:x>
      <cdr:y>0.00749</cdr:y>
    </cdr:from>
    <cdr:to>
      <cdr:x>0.6883</cdr:x>
      <cdr:y>0.16091</cdr:y>
    </cdr:to>
    <cdr:sp macro="" textlink="">
      <cdr:nvSpPr>
        <cdr:cNvPr id="2" name="TextBox 1"/>
        <cdr:cNvSpPr txBox="1"/>
      </cdr:nvSpPr>
      <cdr:spPr>
        <a:xfrm xmlns:a="http://schemas.openxmlformats.org/drawingml/2006/main">
          <a:off x="4032448" y="39861"/>
          <a:ext cx="1469092" cy="816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 на имущество </a:t>
          </a:r>
        </a:p>
        <a:p xmlns:a="http://schemas.openxmlformats.org/drawingml/2006/main">
          <a:pPr algn="ctr"/>
          <a:r>
            <a:rPr lang="ru-RU" sz="1300" b="1" dirty="0"/>
            <a:t>ф</a:t>
          </a:r>
          <a:r>
            <a:rPr lang="ru-RU" sz="1300" b="1" dirty="0" smtClean="0"/>
            <a:t>изических лиц</a:t>
          </a:r>
        </a:p>
        <a:p xmlns:a="http://schemas.openxmlformats.org/drawingml/2006/main">
          <a:pPr algn="ctr"/>
          <a:r>
            <a:rPr lang="ru-RU" sz="1300" b="1" dirty="0" smtClean="0"/>
            <a:t>10%</a:t>
          </a:r>
          <a:endParaRPr lang="ru-RU" sz="1300" b="1" dirty="0"/>
        </a:p>
      </cdr:txBody>
    </cdr:sp>
  </cdr:relSizeAnchor>
  <cdr:relSizeAnchor xmlns:cdr="http://schemas.openxmlformats.org/drawingml/2006/chartDrawing">
    <cdr:from>
      <cdr:x>0.7541</cdr:x>
      <cdr:y>0.02659</cdr:y>
    </cdr:from>
    <cdr:to>
      <cdr:x>0.94098</cdr:x>
      <cdr:y>0.25192</cdr:y>
    </cdr:to>
    <cdr:sp macro="" textlink="">
      <cdr:nvSpPr>
        <cdr:cNvPr id="3" name="TextBox 2"/>
        <cdr:cNvSpPr txBox="1"/>
      </cdr:nvSpPr>
      <cdr:spPr>
        <a:xfrm xmlns:a="http://schemas.openxmlformats.org/drawingml/2006/main">
          <a:off x="6624736" y="141473"/>
          <a:ext cx="1641736" cy="1199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 продажи </a:t>
          </a:r>
        </a:p>
        <a:p xmlns:a="http://schemas.openxmlformats.org/drawingml/2006/main">
          <a:pPr algn="ctr"/>
          <a:r>
            <a:rPr lang="ru-RU" sz="1300" b="1" dirty="0" smtClean="0"/>
            <a:t> материальных и </a:t>
          </a:r>
        </a:p>
        <a:p xmlns:a="http://schemas.openxmlformats.org/drawingml/2006/main">
          <a:pPr algn="ctr"/>
          <a:r>
            <a:rPr lang="ru-RU" sz="1300" b="1" dirty="0" smtClean="0"/>
            <a:t>нематериальных</a:t>
          </a:r>
        </a:p>
        <a:p xmlns:a="http://schemas.openxmlformats.org/drawingml/2006/main">
          <a:pPr algn="ctr"/>
          <a:r>
            <a:rPr lang="ru-RU" sz="1300" b="1" dirty="0" smtClean="0"/>
            <a:t>активов </a:t>
          </a:r>
        </a:p>
        <a:p xmlns:a="http://schemas.openxmlformats.org/drawingml/2006/main">
          <a:pPr algn="ctr"/>
          <a:r>
            <a:rPr lang="ru-RU" sz="1300" b="1" dirty="0"/>
            <a:t>2</a:t>
          </a:r>
          <a:r>
            <a:rPr lang="ru-RU" sz="1300" b="1" dirty="0" smtClean="0"/>
            <a:t>%</a:t>
          </a:r>
          <a:endParaRPr lang="ru-RU" sz="1300" b="1" dirty="0"/>
        </a:p>
      </cdr:txBody>
    </cdr:sp>
  </cdr:relSizeAnchor>
  <cdr:relSizeAnchor xmlns:cdr="http://schemas.openxmlformats.org/drawingml/2006/chartDrawing">
    <cdr:from>
      <cdr:x>0.83607</cdr:x>
      <cdr:y>0.29344</cdr:y>
    </cdr:from>
    <cdr:to>
      <cdr:x>0.98462</cdr:x>
      <cdr:y>0.63891</cdr:y>
    </cdr:to>
    <cdr:sp macro="" textlink="">
      <cdr:nvSpPr>
        <cdr:cNvPr id="4" name="TextBox 3"/>
        <cdr:cNvSpPr txBox="1"/>
      </cdr:nvSpPr>
      <cdr:spPr>
        <a:xfrm xmlns:a="http://schemas.openxmlformats.org/drawingml/2006/main">
          <a:off x="7344816" y="1561480"/>
          <a:ext cx="1305009" cy="1838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a:t>
          </a:r>
        </a:p>
        <a:p xmlns:a="http://schemas.openxmlformats.org/drawingml/2006/main">
          <a:pPr algn="ctr"/>
          <a:r>
            <a:rPr lang="ru-RU" sz="1300" b="1" dirty="0"/>
            <a:t>и</a:t>
          </a:r>
          <a:r>
            <a:rPr lang="ru-RU" sz="1300" b="1" dirty="0" smtClean="0"/>
            <a:t>спользования </a:t>
          </a:r>
        </a:p>
        <a:p xmlns:a="http://schemas.openxmlformats.org/drawingml/2006/main">
          <a:pPr algn="ctr"/>
          <a:r>
            <a:rPr lang="ru-RU" sz="1300" b="1" dirty="0" smtClean="0"/>
            <a:t>имущества,</a:t>
          </a:r>
        </a:p>
        <a:p xmlns:a="http://schemas.openxmlformats.org/drawingml/2006/main">
          <a:pPr algn="ctr"/>
          <a:r>
            <a:rPr lang="ru-RU" sz="1300" b="1" dirty="0" smtClean="0"/>
            <a:t>находящегося в</a:t>
          </a:r>
        </a:p>
        <a:p xmlns:a="http://schemas.openxmlformats.org/drawingml/2006/main">
          <a:pPr algn="ctr"/>
          <a:r>
            <a:rPr lang="ru-RU" sz="1300" b="1" dirty="0"/>
            <a:t>м</a:t>
          </a:r>
          <a:r>
            <a:rPr lang="ru-RU" sz="1300" b="1" dirty="0" smtClean="0"/>
            <a:t>униципальной</a:t>
          </a:r>
        </a:p>
        <a:p xmlns:a="http://schemas.openxmlformats.org/drawingml/2006/main">
          <a:pPr algn="ctr"/>
          <a:r>
            <a:rPr lang="ru-RU" sz="1300" b="1" dirty="0" smtClean="0"/>
            <a:t>собственности</a:t>
          </a:r>
        </a:p>
        <a:p xmlns:a="http://schemas.openxmlformats.org/drawingml/2006/main">
          <a:pPr algn="ctr"/>
          <a:r>
            <a:rPr lang="ru-RU" sz="1300" b="1" dirty="0"/>
            <a:t>6</a:t>
          </a:r>
          <a:r>
            <a:rPr lang="ru-RU" sz="1300" b="1" dirty="0" smtClean="0"/>
            <a:t>%</a:t>
          </a:r>
          <a:endParaRPr lang="ru-RU" sz="1300" b="1" dirty="0"/>
        </a:p>
      </cdr:txBody>
    </cdr:sp>
  </cdr:relSizeAnchor>
  <cdr:relSizeAnchor xmlns:cdr="http://schemas.openxmlformats.org/drawingml/2006/chartDrawing">
    <cdr:from>
      <cdr:x>0.43443</cdr:x>
      <cdr:y>0.57578</cdr:y>
    </cdr:from>
    <cdr:to>
      <cdr:x>0.70492</cdr:x>
      <cdr:y>0.7819</cdr:y>
    </cdr:to>
    <cdr:sp macro="" textlink="">
      <cdr:nvSpPr>
        <cdr:cNvPr id="5" name="TextBox 4"/>
        <cdr:cNvSpPr txBox="1"/>
      </cdr:nvSpPr>
      <cdr:spPr>
        <a:xfrm xmlns:a="http://schemas.openxmlformats.org/drawingml/2006/main">
          <a:off x="3816456" y="3063941"/>
          <a:ext cx="2376231" cy="10968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solidFill>
                <a:schemeClr val="tx1"/>
              </a:solidFill>
            </a:rPr>
            <a:t> Налог на доходы</a:t>
          </a:r>
        </a:p>
        <a:p xmlns:a="http://schemas.openxmlformats.org/drawingml/2006/main">
          <a:pPr algn="ctr"/>
          <a:r>
            <a:rPr lang="ru-RU" sz="1300" b="1" dirty="0" smtClean="0">
              <a:solidFill>
                <a:schemeClr val="tx1"/>
              </a:solidFill>
            </a:rPr>
            <a:t>  физических лиц</a:t>
          </a:r>
        </a:p>
        <a:p xmlns:a="http://schemas.openxmlformats.org/drawingml/2006/main">
          <a:pPr algn="ctr"/>
          <a:r>
            <a:rPr lang="ru-RU" sz="1300" b="1" dirty="0" smtClean="0">
              <a:solidFill>
                <a:schemeClr val="tx1"/>
              </a:solidFill>
            </a:rPr>
            <a:t>(НДФЛ) </a:t>
          </a:r>
        </a:p>
        <a:p xmlns:a="http://schemas.openxmlformats.org/drawingml/2006/main">
          <a:pPr algn="ctr"/>
          <a:r>
            <a:rPr lang="ru-RU" sz="1300" b="1" dirty="0" smtClean="0">
              <a:solidFill>
                <a:schemeClr val="tx1"/>
              </a:solidFill>
            </a:rPr>
            <a:t>52%</a:t>
          </a:r>
          <a:endParaRPr lang="ru-RU" sz="1300" b="1" dirty="0">
            <a:solidFill>
              <a:schemeClr val="tx1"/>
            </a:solidFill>
          </a:endParaRPr>
        </a:p>
      </cdr:txBody>
    </cdr:sp>
  </cdr:relSizeAnchor>
  <cdr:relSizeAnchor xmlns:cdr="http://schemas.openxmlformats.org/drawingml/2006/chartDrawing">
    <cdr:from>
      <cdr:x>0</cdr:x>
      <cdr:y>0.39987</cdr:y>
    </cdr:from>
    <cdr:to>
      <cdr:x>0.17305</cdr:x>
      <cdr:y>0.62991</cdr:y>
    </cdr:to>
    <cdr:sp macro="" textlink="">
      <cdr:nvSpPr>
        <cdr:cNvPr id="6" name="TextBox 5"/>
        <cdr:cNvSpPr txBox="1"/>
      </cdr:nvSpPr>
      <cdr:spPr>
        <a:xfrm xmlns:a="http://schemas.openxmlformats.org/drawingml/2006/main">
          <a:off x="0" y="2127845"/>
          <a:ext cx="152024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Налоги на </a:t>
          </a:r>
        </a:p>
        <a:p xmlns:a="http://schemas.openxmlformats.org/drawingml/2006/main">
          <a:pPr algn="ctr"/>
          <a:r>
            <a:rPr lang="ru-RU" sz="1300" b="1" dirty="0" smtClean="0"/>
            <a:t>совокупный</a:t>
          </a:r>
        </a:p>
        <a:p xmlns:a="http://schemas.openxmlformats.org/drawingml/2006/main">
          <a:pPr algn="ctr"/>
          <a:r>
            <a:rPr lang="ru-RU" sz="1300" b="1" dirty="0" smtClean="0"/>
            <a:t>доход</a:t>
          </a:r>
        </a:p>
        <a:p xmlns:a="http://schemas.openxmlformats.org/drawingml/2006/main">
          <a:pPr algn="ctr"/>
          <a:r>
            <a:rPr lang="ru-RU" sz="1300" b="1" dirty="0" smtClean="0"/>
            <a:t>13%</a:t>
          </a:r>
          <a:endParaRPr lang="ru-RU" sz="1300" b="1" dirty="0"/>
        </a:p>
      </cdr:txBody>
    </cdr:sp>
  </cdr:relSizeAnchor>
  <cdr:relSizeAnchor xmlns:cdr="http://schemas.openxmlformats.org/drawingml/2006/chartDrawing">
    <cdr:from>
      <cdr:x>0.08249</cdr:x>
      <cdr:y>0.10898</cdr:y>
    </cdr:from>
    <cdr:to>
      <cdr:x>0.1936</cdr:x>
      <cdr:y>0.34158</cdr:y>
    </cdr:to>
    <cdr:sp macro="" textlink="">
      <cdr:nvSpPr>
        <cdr:cNvPr id="7" name="TextBox 6"/>
        <cdr:cNvSpPr txBox="1"/>
      </cdr:nvSpPr>
      <cdr:spPr>
        <a:xfrm xmlns:a="http://schemas.openxmlformats.org/drawingml/2006/main">
          <a:off x="724670" y="579942"/>
          <a:ext cx="976099" cy="12377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Другие </a:t>
          </a:r>
        </a:p>
        <a:p xmlns:a="http://schemas.openxmlformats.org/drawingml/2006/main">
          <a:pPr algn="ctr"/>
          <a:r>
            <a:rPr lang="ru-RU" sz="1300" b="1" dirty="0" smtClean="0"/>
            <a:t>доходы</a:t>
          </a:r>
        </a:p>
        <a:p xmlns:a="http://schemas.openxmlformats.org/drawingml/2006/main">
          <a:pPr algn="ctr"/>
          <a:r>
            <a:rPr lang="ru-RU" sz="1300" b="1" dirty="0"/>
            <a:t>6</a:t>
          </a:r>
          <a:r>
            <a:rPr lang="ru-RU" sz="1300" b="1" dirty="0" smtClean="0"/>
            <a:t>%</a:t>
          </a:r>
          <a:endParaRPr lang="ru-RU" sz="1300" b="1" dirty="0"/>
        </a:p>
      </cdr:txBody>
    </cdr:sp>
  </cdr:relSizeAnchor>
  <cdr:relSizeAnchor xmlns:cdr="http://schemas.openxmlformats.org/drawingml/2006/chartDrawing">
    <cdr:from>
      <cdr:x>0.23657</cdr:x>
      <cdr:y>0.05341</cdr:y>
    </cdr:from>
    <cdr:to>
      <cdr:x>0.43443</cdr:x>
      <cdr:y>0.17522</cdr:y>
    </cdr:to>
    <cdr:sp macro="" textlink="">
      <cdr:nvSpPr>
        <cdr:cNvPr id="8" name="TextBox 7"/>
        <cdr:cNvSpPr txBox="1"/>
      </cdr:nvSpPr>
      <cdr:spPr>
        <a:xfrm xmlns:a="http://schemas.openxmlformats.org/drawingml/2006/main">
          <a:off x="2078261" y="284190"/>
          <a:ext cx="1738163" cy="648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Земельный налог</a:t>
          </a:r>
        </a:p>
        <a:p xmlns:a="http://schemas.openxmlformats.org/drawingml/2006/main">
          <a:pPr algn="ctr"/>
          <a:r>
            <a:rPr lang="ru-RU" sz="1300" b="1" dirty="0" smtClean="0"/>
            <a:t>11%</a:t>
          </a:r>
          <a:endParaRPr lang="ru-RU" sz="1300" b="1" dirty="0"/>
        </a:p>
      </cdr:txBody>
    </cdr:sp>
  </cdr:relSizeAnchor>
  <cdr:relSizeAnchor xmlns:cdr="http://schemas.openxmlformats.org/drawingml/2006/chartDrawing">
    <cdr:from>
      <cdr:x>0.72131</cdr:x>
      <cdr:y>0.31868</cdr:y>
    </cdr:from>
    <cdr:to>
      <cdr:x>0.8421</cdr:x>
      <cdr:y>0.34574</cdr:y>
    </cdr:to>
    <cdr:cxnSp macro="">
      <cdr:nvCxnSpPr>
        <cdr:cNvPr id="12" name="Прямая со стрелкой 11"/>
        <cdr:cNvCxnSpPr/>
      </cdr:nvCxnSpPr>
      <cdr:spPr>
        <a:xfrm xmlns:a="http://schemas.openxmlformats.org/drawingml/2006/main" flipV="1">
          <a:off x="6336704" y="1695816"/>
          <a:ext cx="1061124" cy="1439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0.5045</cdr:x>
      <cdr:y>0.00749</cdr:y>
    </cdr:from>
    <cdr:to>
      <cdr:x>0.6883</cdr:x>
      <cdr:y>0.16091</cdr:y>
    </cdr:to>
    <cdr:sp macro="" textlink="">
      <cdr:nvSpPr>
        <cdr:cNvPr id="2" name="TextBox 1"/>
        <cdr:cNvSpPr txBox="1"/>
      </cdr:nvSpPr>
      <cdr:spPr>
        <a:xfrm xmlns:a="http://schemas.openxmlformats.org/drawingml/2006/main">
          <a:off x="4032448" y="39861"/>
          <a:ext cx="1469092" cy="816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 на имущество </a:t>
          </a:r>
        </a:p>
        <a:p xmlns:a="http://schemas.openxmlformats.org/drawingml/2006/main">
          <a:pPr algn="ctr"/>
          <a:r>
            <a:rPr lang="ru-RU" sz="1300" b="1" dirty="0"/>
            <a:t>ф</a:t>
          </a:r>
          <a:r>
            <a:rPr lang="ru-RU" sz="1300" b="1" dirty="0" smtClean="0"/>
            <a:t>изических лиц</a:t>
          </a:r>
        </a:p>
        <a:p xmlns:a="http://schemas.openxmlformats.org/drawingml/2006/main">
          <a:pPr algn="ctr"/>
          <a:r>
            <a:rPr lang="ru-RU" sz="1300" b="1" dirty="0"/>
            <a:t>8</a:t>
          </a:r>
          <a:r>
            <a:rPr lang="ru-RU" sz="1300" b="1" dirty="0" smtClean="0"/>
            <a:t>%</a:t>
          </a:r>
          <a:endParaRPr lang="ru-RU" sz="1300" b="1" dirty="0"/>
        </a:p>
      </cdr:txBody>
    </cdr:sp>
  </cdr:relSizeAnchor>
  <cdr:relSizeAnchor xmlns:cdr="http://schemas.openxmlformats.org/drawingml/2006/chartDrawing">
    <cdr:from>
      <cdr:x>0.7541</cdr:x>
      <cdr:y>0.02659</cdr:y>
    </cdr:from>
    <cdr:to>
      <cdr:x>0.94098</cdr:x>
      <cdr:y>0.25192</cdr:y>
    </cdr:to>
    <cdr:sp macro="" textlink="">
      <cdr:nvSpPr>
        <cdr:cNvPr id="3" name="TextBox 2"/>
        <cdr:cNvSpPr txBox="1"/>
      </cdr:nvSpPr>
      <cdr:spPr>
        <a:xfrm xmlns:a="http://schemas.openxmlformats.org/drawingml/2006/main">
          <a:off x="6624736" y="141473"/>
          <a:ext cx="1641736" cy="1199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 продажи </a:t>
          </a:r>
        </a:p>
        <a:p xmlns:a="http://schemas.openxmlformats.org/drawingml/2006/main">
          <a:pPr algn="ctr"/>
          <a:r>
            <a:rPr lang="ru-RU" sz="1300" b="1" dirty="0" smtClean="0"/>
            <a:t> материальных и </a:t>
          </a:r>
        </a:p>
        <a:p xmlns:a="http://schemas.openxmlformats.org/drawingml/2006/main">
          <a:pPr algn="ctr"/>
          <a:r>
            <a:rPr lang="ru-RU" sz="1300" b="1" dirty="0" smtClean="0"/>
            <a:t>нематериальных</a:t>
          </a:r>
        </a:p>
        <a:p xmlns:a="http://schemas.openxmlformats.org/drawingml/2006/main">
          <a:pPr algn="ctr"/>
          <a:r>
            <a:rPr lang="ru-RU" sz="1300" b="1" dirty="0" smtClean="0"/>
            <a:t>активов </a:t>
          </a:r>
        </a:p>
        <a:p xmlns:a="http://schemas.openxmlformats.org/drawingml/2006/main">
          <a:pPr algn="ctr"/>
          <a:r>
            <a:rPr lang="ru-RU" sz="1300" b="1" dirty="0"/>
            <a:t>2</a:t>
          </a:r>
          <a:r>
            <a:rPr lang="ru-RU" sz="1300" b="1" dirty="0" smtClean="0"/>
            <a:t>%</a:t>
          </a:r>
          <a:endParaRPr lang="ru-RU" sz="1300" b="1" dirty="0"/>
        </a:p>
      </cdr:txBody>
    </cdr:sp>
  </cdr:relSizeAnchor>
  <cdr:relSizeAnchor xmlns:cdr="http://schemas.openxmlformats.org/drawingml/2006/chartDrawing">
    <cdr:from>
      <cdr:x>0.83607</cdr:x>
      <cdr:y>0.29344</cdr:y>
    </cdr:from>
    <cdr:to>
      <cdr:x>0.98462</cdr:x>
      <cdr:y>0.63891</cdr:y>
    </cdr:to>
    <cdr:sp macro="" textlink="">
      <cdr:nvSpPr>
        <cdr:cNvPr id="4" name="TextBox 3"/>
        <cdr:cNvSpPr txBox="1"/>
      </cdr:nvSpPr>
      <cdr:spPr>
        <a:xfrm xmlns:a="http://schemas.openxmlformats.org/drawingml/2006/main">
          <a:off x="7344816" y="1561480"/>
          <a:ext cx="1305009" cy="1838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a:t>
          </a:r>
        </a:p>
        <a:p xmlns:a="http://schemas.openxmlformats.org/drawingml/2006/main">
          <a:pPr algn="ctr"/>
          <a:r>
            <a:rPr lang="ru-RU" sz="1300" b="1" dirty="0"/>
            <a:t>и</a:t>
          </a:r>
          <a:r>
            <a:rPr lang="ru-RU" sz="1300" b="1" dirty="0" smtClean="0"/>
            <a:t>спользования </a:t>
          </a:r>
        </a:p>
        <a:p xmlns:a="http://schemas.openxmlformats.org/drawingml/2006/main">
          <a:pPr algn="ctr"/>
          <a:r>
            <a:rPr lang="ru-RU" sz="1300" b="1" dirty="0" smtClean="0"/>
            <a:t>имущества,</a:t>
          </a:r>
        </a:p>
        <a:p xmlns:a="http://schemas.openxmlformats.org/drawingml/2006/main">
          <a:pPr algn="ctr"/>
          <a:r>
            <a:rPr lang="ru-RU" sz="1300" b="1" dirty="0" smtClean="0"/>
            <a:t>находящегося в</a:t>
          </a:r>
        </a:p>
        <a:p xmlns:a="http://schemas.openxmlformats.org/drawingml/2006/main">
          <a:pPr algn="ctr"/>
          <a:r>
            <a:rPr lang="ru-RU" sz="1300" b="1" dirty="0"/>
            <a:t>м</a:t>
          </a:r>
          <a:r>
            <a:rPr lang="ru-RU" sz="1300" b="1" dirty="0" smtClean="0"/>
            <a:t>униципальной</a:t>
          </a:r>
        </a:p>
        <a:p xmlns:a="http://schemas.openxmlformats.org/drawingml/2006/main">
          <a:pPr algn="ctr"/>
          <a:r>
            <a:rPr lang="ru-RU" sz="1300" b="1" dirty="0" smtClean="0"/>
            <a:t>собственности</a:t>
          </a:r>
        </a:p>
        <a:p xmlns:a="http://schemas.openxmlformats.org/drawingml/2006/main">
          <a:pPr algn="ctr"/>
          <a:r>
            <a:rPr lang="ru-RU" sz="1300" b="1" dirty="0"/>
            <a:t>6</a:t>
          </a:r>
          <a:r>
            <a:rPr lang="ru-RU" sz="1300" b="1" dirty="0" smtClean="0"/>
            <a:t>%</a:t>
          </a:r>
          <a:endParaRPr lang="ru-RU" sz="1300" b="1" dirty="0"/>
        </a:p>
      </cdr:txBody>
    </cdr:sp>
  </cdr:relSizeAnchor>
  <cdr:relSizeAnchor xmlns:cdr="http://schemas.openxmlformats.org/drawingml/2006/chartDrawing">
    <cdr:from>
      <cdr:x>0.43443</cdr:x>
      <cdr:y>0.57578</cdr:y>
    </cdr:from>
    <cdr:to>
      <cdr:x>0.70492</cdr:x>
      <cdr:y>0.7819</cdr:y>
    </cdr:to>
    <cdr:sp macro="" textlink="">
      <cdr:nvSpPr>
        <cdr:cNvPr id="5" name="TextBox 4"/>
        <cdr:cNvSpPr txBox="1"/>
      </cdr:nvSpPr>
      <cdr:spPr>
        <a:xfrm xmlns:a="http://schemas.openxmlformats.org/drawingml/2006/main">
          <a:off x="3816456" y="3063941"/>
          <a:ext cx="2376231" cy="10968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solidFill>
                <a:schemeClr val="tx1"/>
              </a:solidFill>
            </a:rPr>
            <a:t> Налог на доходы</a:t>
          </a:r>
        </a:p>
        <a:p xmlns:a="http://schemas.openxmlformats.org/drawingml/2006/main">
          <a:pPr algn="ctr"/>
          <a:r>
            <a:rPr lang="ru-RU" sz="1300" b="1" dirty="0" smtClean="0">
              <a:solidFill>
                <a:schemeClr val="tx1"/>
              </a:solidFill>
            </a:rPr>
            <a:t>  физических лиц</a:t>
          </a:r>
        </a:p>
        <a:p xmlns:a="http://schemas.openxmlformats.org/drawingml/2006/main">
          <a:pPr algn="ctr"/>
          <a:r>
            <a:rPr lang="ru-RU" sz="1300" b="1" dirty="0" smtClean="0">
              <a:solidFill>
                <a:schemeClr val="tx1"/>
              </a:solidFill>
            </a:rPr>
            <a:t>(НДФЛ) </a:t>
          </a:r>
        </a:p>
        <a:p xmlns:a="http://schemas.openxmlformats.org/drawingml/2006/main">
          <a:pPr algn="ctr"/>
          <a:r>
            <a:rPr lang="ru-RU" sz="1300" b="1" dirty="0" smtClean="0">
              <a:solidFill>
                <a:schemeClr val="tx1"/>
              </a:solidFill>
            </a:rPr>
            <a:t>59%</a:t>
          </a:r>
          <a:endParaRPr lang="ru-RU" sz="1300" b="1" dirty="0">
            <a:solidFill>
              <a:schemeClr val="tx1"/>
            </a:solidFill>
          </a:endParaRPr>
        </a:p>
      </cdr:txBody>
    </cdr:sp>
  </cdr:relSizeAnchor>
  <cdr:relSizeAnchor xmlns:cdr="http://schemas.openxmlformats.org/drawingml/2006/chartDrawing">
    <cdr:from>
      <cdr:x>0</cdr:x>
      <cdr:y>0.39987</cdr:y>
    </cdr:from>
    <cdr:to>
      <cdr:x>0.17305</cdr:x>
      <cdr:y>0.62991</cdr:y>
    </cdr:to>
    <cdr:sp macro="" textlink="">
      <cdr:nvSpPr>
        <cdr:cNvPr id="6" name="TextBox 5"/>
        <cdr:cNvSpPr txBox="1"/>
      </cdr:nvSpPr>
      <cdr:spPr>
        <a:xfrm xmlns:a="http://schemas.openxmlformats.org/drawingml/2006/main">
          <a:off x="0" y="2127845"/>
          <a:ext cx="152024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Налоги на </a:t>
          </a:r>
        </a:p>
        <a:p xmlns:a="http://schemas.openxmlformats.org/drawingml/2006/main">
          <a:pPr algn="ctr"/>
          <a:r>
            <a:rPr lang="ru-RU" sz="1300" b="1" dirty="0" smtClean="0"/>
            <a:t>совокупный</a:t>
          </a:r>
        </a:p>
        <a:p xmlns:a="http://schemas.openxmlformats.org/drawingml/2006/main">
          <a:pPr algn="ctr"/>
          <a:r>
            <a:rPr lang="ru-RU" sz="1300" b="1" dirty="0" smtClean="0"/>
            <a:t>доход</a:t>
          </a:r>
        </a:p>
        <a:p xmlns:a="http://schemas.openxmlformats.org/drawingml/2006/main">
          <a:pPr algn="ctr"/>
          <a:r>
            <a:rPr lang="ru-RU" sz="1300" b="1" dirty="0" smtClean="0"/>
            <a:t>10%</a:t>
          </a:r>
          <a:endParaRPr lang="ru-RU" sz="1300" b="1" dirty="0"/>
        </a:p>
      </cdr:txBody>
    </cdr:sp>
  </cdr:relSizeAnchor>
  <cdr:relSizeAnchor xmlns:cdr="http://schemas.openxmlformats.org/drawingml/2006/chartDrawing">
    <cdr:from>
      <cdr:x>0.08249</cdr:x>
      <cdr:y>0.10898</cdr:y>
    </cdr:from>
    <cdr:to>
      <cdr:x>0.1936</cdr:x>
      <cdr:y>0.34158</cdr:y>
    </cdr:to>
    <cdr:sp macro="" textlink="">
      <cdr:nvSpPr>
        <cdr:cNvPr id="7" name="TextBox 6"/>
        <cdr:cNvSpPr txBox="1"/>
      </cdr:nvSpPr>
      <cdr:spPr>
        <a:xfrm xmlns:a="http://schemas.openxmlformats.org/drawingml/2006/main">
          <a:off x="724670" y="579942"/>
          <a:ext cx="976099" cy="12377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Другие </a:t>
          </a:r>
        </a:p>
        <a:p xmlns:a="http://schemas.openxmlformats.org/drawingml/2006/main">
          <a:pPr algn="ctr"/>
          <a:r>
            <a:rPr lang="ru-RU" sz="1300" b="1" dirty="0" smtClean="0"/>
            <a:t>доходы</a:t>
          </a:r>
        </a:p>
        <a:p xmlns:a="http://schemas.openxmlformats.org/drawingml/2006/main">
          <a:pPr algn="ctr"/>
          <a:r>
            <a:rPr lang="ru-RU" sz="1300" b="1" dirty="0" smtClean="0"/>
            <a:t>5%</a:t>
          </a:r>
          <a:endParaRPr lang="ru-RU" sz="1300" b="1" dirty="0"/>
        </a:p>
      </cdr:txBody>
    </cdr:sp>
  </cdr:relSizeAnchor>
  <cdr:relSizeAnchor xmlns:cdr="http://schemas.openxmlformats.org/drawingml/2006/chartDrawing">
    <cdr:from>
      <cdr:x>0.23657</cdr:x>
      <cdr:y>0.05341</cdr:y>
    </cdr:from>
    <cdr:to>
      <cdr:x>0.43443</cdr:x>
      <cdr:y>0.17522</cdr:y>
    </cdr:to>
    <cdr:sp macro="" textlink="">
      <cdr:nvSpPr>
        <cdr:cNvPr id="8" name="TextBox 7"/>
        <cdr:cNvSpPr txBox="1"/>
      </cdr:nvSpPr>
      <cdr:spPr>
        <a:xfrm xmlns:a="http://schemas.openxmlformats.org/drawingml/2006/main">
          <a:off x="2078261" y="284190"/>
          <a:ext cx="1738163" cy="648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Земельный налог</a:t>
          </a:r>
        </a:p>
        <a:p xmlns:a="http://schemas.openxmlformats.org/drawingml/2006/main">
          <a:pPr algn="ctr"/>
          <a:r>
            <a:rPr lang="ru-RU" sz="1300" b="1" dirty="0" smtClean="0"/>
            <a:t>10%</a:t>
          </a:r>
          <a:endParaRPr lang="ru-RU" sz="1300" b="1" dirty="0"/>
        </a:p>
      </cdr:txBody>
    </cdr:sp>
  </cdr:relSizeAnchor>
  <cdr:relSizeAnchor xmlns:cdr="http://schemas.openxmlformats.org/drawingml/2006/chartDrawing">
    <cdr:from>
      <cdr:x>0.7377</cdr:x>
      <cdr:y>0.30514</cdr:y>
    </cdr:from>
    <cdr:to>
      <cdr:x>0.8421</cdr:x>
      <cdr:y>0.31868</cdr:y>
    </cdr:to>
    <cdr:cxnSp macro="">
      <cdr:nvCxnSpPr>
        <cdr:cNvPr id="12" name="Прямая со стрелкой 11"/>
        <cdr:cNvCxnSpPr/>
      </cdr:nvCxnSpPr>
      <cdr:spPr>
        <a:xfrm xmlns:a="http://schemas.openxmlformats.org/drawingml/2006/main">
          <a:off x="6480720" y="1623788"/>
          <a:ext cx="917108" cy="7202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0.5045</cdr:x>
      <cdr:y>0.00749</cdr:y>
    </cdr:from>
    <cdr:to>
      <cdr:x>0.6883</cdr:x>
      <cdr:y>0.16091</cdr:y>
    </cdr:to>
    <cdr:sp macro="" textlink="">
      <cdr:nvSpPr>
        <cdr:cNvPr id="2" name="TextBox 1"/>
        <cdr:cNvSpPr txBox="1"/>
      </cdr:nvSpPr>
      <cdr:spPr>
        <a:xfrm xmlns:a="http://schemas.openxmlformats.org/drawingml/2006/main">
          <a:off x="4032448" y="39861"/>
          <a:ext cx="1469092" cy="816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 на имущество </a:t>
          </a:r>
        </a:p>
        <a:p xmlns:a="http://schemas.openxmlformats.org/drawingml/2006/main">
          <a:pPr algn="ctr"/>
          <a:r>
            <a:rPr lang="ru-RU" sz="1300" b="1" dirty="0"/>
            <a:t>ф</a:t>
          </a:r>
          <a:r>
            <a:rPr lang="ru-RU" sz="1300" b="1" dirty="0" smtClean="0"/>
            <a:t>изических лиц</a:t>
          </a:r>
        </a:p>
        <a:p xmlns:a="http://schemas.openxmlformats.org/drawingml/2006/main">
          <a:pPr algn="ctr"/>
          <a:r>
            <a:rPr lang="ru-RU" sz="1300" b="1" dirty="0" smtClean="0"/>
            <a:t>10%</a:t>
          </a:r>
          <a:endParaRPr lang="ru-RU" sz="1300" b="1" dirty="0"/>
        </a:p>
      </cdr:txBody>
    </cdr:sp>
  </cdr:relSizeAnchor>
  <cdr:relSizeAnchor xmlns:cdr="http://schemas.openxmlformats.org/drawingml/2006/chartDrawing">
    <cdr:from>
      <cdr:x>0.7541</cdr:x>
      <cdr:y>0.02659</cdr:y>
    </cdr:from>
    <cdr:to>
      <cdr:x>0.94098</cdr:x>
      <cdr:y>0.25192</cdr:y>
    </cdr:to>
    <cdr:sp macro="" textlink="">
      <cdr:nvSpPr>
        <cdr:cNvPr id="3" name="TextBox 2"/>
        <cdr:cNvSpPr txBox="1"/>
      </cdr:nvSpPr>
      <cdr:spPr>
        <a:xfrm xmlns:a="http://schemas.openxmlformats.org/drawingml/2006/main">
          <a:off x="6624736" y="141473"/>
          <a:ext cx="1641736" cy="1199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 продажи </a:t>
          </a:r>
        </a:p>
        <a:p xmlns:a="http://schemas.openxmlformats.org/drawingml/2006/main">
          <a:pPr algn="ctr"/>
          <a:r>
            <a:rPr lang="ru-RU" sz="1300" b="1" dirty="0" smtClean="0"/>
            <a:t> материальных и </a:t>
          </a:r>
        </a:p>
        <a:p xmlns:a="http://schemas.openxmlformats.org/drawingml/2006/main">
          <a:pPr algn="ctr"/>
          <a:r>
            <a:rPr lang="ru-RU" sz="1300" b="1" dirty="0" smtClean="0"/>
            <a:t>нематериальных</a:t>
          </a:r>
        </a:p>
        <a:p xmlns:a="http://schemas.openxmlformats.org/drawingml/2006/main">
          <a:pPr algn="ctr"/>
          <a:r>
            <a:rPr lang="ru-RU" sz="1300" b="1" dirty="0" smtClean="0"/>
            <a:t>активов </a:t>
          </a:r>
        </a:p>
        <a:p xmlns:a="http://schemas.openxmlformats.org/drawingml/2006/main">
          <a:pPr algn="ctr"/>
          <a:r>
            <a:rPr lang="ru-RU" sz="1300" b="1" dirty="0"/>
            <a:t>1</a:t>
          </a:r>
          <a:r>
            <a:rPr lang="ru-RU" sz="1300" b="1" dirty="0" smtClean="0"/>
            <a:t>%</a:t>
          </a:r>
          <a:endParaRPr lang="ru-RU" sz="1300" b="1" dirty="0"/>
        </a:p>
      </cdr:txBody>
    </cdr:sp>
  </cdr:relSizeAnchor>
  <cdr:relSizeAnchor xmlns:cdr="http://schemas.openxmlformats.org/drawingml/2006/chartDrawing">
    <cdr:from>
      <cdr:x>0.83607</cdr:x>
      <cdr:y>0.29344</cdr:y>
    </cdr:from>
    <cdr:to>
      <cdr:x>0.98462</cdr:x>
      <cdr:y>0.63891</cdr:y>
    </cdr:to>
    <cdr:sp macro="" textlink="">
      <cdr:nvSpPr>
        <cdr:cNvPr id="4" name="TextBox 3"/>
        <cdr:cNvSpPr txBox="1"/>
      </cdr:nvSpPr>
      <cdr:spPr>
        <a:xfrm xmlns:a="http://schemas.openxmlformats.org/drawingml/2006/main">
          <a:off x="7344816" y="1561480"/>
          <a:ext cx="1305009" cy="1838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000" b="1" dirty="0" smtClean="0"/>
            <a:t>    </a:t>
          </a:r>
          <a:r>
            <a:rPr lang="ru-RU" sz="1300" b="1" dirty="0" smtClean="0"/>
            <a:t>Доходы от</a:t>
          </a:r>
        </a:p>
        <a:p xmlns:a="http://schemas.openxmlformats.org/drawingml/2006/main">
          <a:pPr algn="ctr"/>
          <a:r>
            <a:rPr lang="ru-RU" sz="1300" b="1" dirty="0"/>
            <a:t>и</a:t>
          </a:r>
          <a:r>
            <a:rPr lang="ru-RU" sz="1300" b="1" dirty="0" smtClean="0"/>
            <a:t>спользования </a:t>
          </a:r>
        </a:p>
        <a:p xmlns:a="http://schemas.openxmlformats.org/drawingml/2006/main">
          <a:pPr algn="ctr"/>
          <a:r>
            <a:rPr lang="ru-RU" sz="1300" b="1" dirty="0" smtClean="0"/>
            <a:t>имущества,</a:t>
          </a:r>
        </a:p>
        <a:p xmlns:a="http://schemas.openxmlformats.org/drawingml/2006/main">
          <a:pPr algn="ctr"/>
          <a:r>
            <a:rPr lang="ru-RU" sz="1300" b="1" dirty="0" smtClean="0"/>
            <a:t>находящегося в</a:t>
          </a:r>
        </a:p>
        <a:p xmlns:a="http://schemas.openxmlformats.org/drawingml/2006/main">
          <a:pPr algn="ctr"/>
          <a:r>
            <a:rPr lang="ru-RU" sz="1300" b="1" dirty="0"/>
            <a:t>м</a:t>
          </a:r>
          <a:r>
            <a:rPr lang="ru-RU" sz="1300" b="1" dirty="0" smtClean="0"/>
            <a:t>униципальной</a:t>
          </a:r>
        </a:p>
        <a:p xmlns:a="http://schemas.openxmlformats.org/drawingml/2006/main">
          <a:pPr algn="ctr"/>
          <a:r>
            <a:rPr lang="ru-RU" sz="1300" b="1" dirty="0" smtClean="0"/>
            <a:t>собственности</a:t>
          </a:r>
        </a:p>
        <a:p xmlns:a="http://schemas.openxmlformats.org/drawingml/2006/main">
          <a:pPr algn="ctr"/>
          <a:r>
            <a:rPr lang="ru-RU" sz="1300" b="1" dirty="0"/>
            <a:t>4</a:t>
          </a:r>
          <a:r>
            <a:rPr lang="ru-RU" sz="1300" b="1" dirty="0" smtClean="0"/>
            <a:t>%</a:t>
          </a:r>
          <a:endParaRPr lang="ru-RU" sz="1300" b="1" dirty="0"/>
        </a:p>
      </cdr:txBody>
    </cdr:sp>
  </cdr:relSizeAnchor>
  <cdr:relSizeAnchor xmlns:cdr="http://schemas.openxmlformats.org/drawingml/2006/chartDrawing">
    <cdr:from>
      <cdr:x>0.43443</cdr:x>
      <cdr:y>0.57578</cdr:y>
    </cdr:from>
    <cdr:to>
      <cdr:x>0.70492</cdr:x>
      <cdr:y>0.7819</cdr:y>
    </cdr:to>
    <cdr:sp macro="" textlink="">
      <cdr:nvSpPr>
        <cdr:cNvPr id="5" name="TextBox 4"/>
        <cdr:cNvSpPr txBox="1"/>
      </cdr:nvSpPr>
      <cdr:spPr>
        <a:xfrm xmlns:a="http://schemas.openxmlformats.org/drawingml/2006/main">
          <a:off x="3816456" y="3063941"/>
          <a:ext cx="2376231" cy="10968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solidFill>
                <a:schemeClr val="tx1"/>
              </a:solidFill>
            </a:rPr>
            <a:t> Налог на доходы</a:t>
          </a:r>
        </a:p>
        <a:p xmlns:a="http://schemas.openxmlformats.org/drawingml/2006/main">
          <a:pPr algn="ctr"/>
          <a:r>
            <a:rPr lang="ru-RU" sz="1300" b="1" dirty="0" smtClean="0">
              <a:solidFill>
                <a:schemeClr val="tx1"/>
              </a:solidFill>
            </a:rPr>
            <a:t>  физических лиц</a:t>
          </a:r>
        </a:p>
        <a:p xmlns:a="http://schemas.openxmlformats.org/drawingml/2006/main">
          <a:pPr algn="ctr"/>
          <a:r>
            <a:rPr lang="ru-RU" sz="1300" b="1" dirty="0" smtClean="0">
              <a:solidFill>
                <a:schemeClr val="tx1"/>
              </a:solidFill>
            </a:rPr>
            <a:t>(НДФЛ) </a:t>
          </a:r>
        </a:p>
        <a:p xmlns:a="http://schemas.openxmlformats.org/drawingml/2006/main">
          <a:pPr algn="ctr"/>
          <a:r>
            <a:rPr lang="ru-RU" sz="1300" b="1" dirty="0" smtClean="0">
              <a:solidFill>
                <a:schemeClr val="tx1"/>
              </a:solidFill>
            </a:rPr>
            <a:t>58%</a:t>
          </a:r>
          <a:endParaRPr lang="ru-RU" sz="1300" b="1" dirty="0">
            <a:solidFill>
              <a:schemeClr val="tx1"/>
            </a:solidFill>
          </a:endParaRPr>
        </a:p>
      </cdr:txBody>
    </cdr:sp>
  </cdr:relSizeAnchor>
  <cdr:relSizeAnchor xmlns:cdr="http://schemas.openxmlformats.org/drawingml/2006/chartDrawing">
    <cdr:from>
      <cdr:x>0</cdr:x>
      <cdr:y>0.39987</cdr:y>
    </cdr:from>
    <cdr:to>
      <cdr:x>0.17305</cdr:x>
      <cdr:y>0.62991</cdr:y>
    </cdr:to>
    <cdr:sp macro="" textlink="">
      <cdr:nvSpPr>
        <cdr:cNvPr id="6" name="TextBox 5"/>
        <cdr:cNvSpPr txBox="1"/>
      </cdr:nvSpPr>
      <cdr:spPr>
        <a:xfrm xmlns:a="http://schemas.openxmlformats.org/drawingml/2006/main">
          <a:off x="0" y="2127845"/>
          <a:ext cx="152024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Налоги на </a:t>
          </a:r>
        </a:p>
        <a:p xmlns:a="http://schemas.openxmlformats.org/drawingml/2006/main">
          <a:pPr algn="ctr"/>
          <a:r>
            <a:rPr lang="ru-RU" sz="1300" b="1" dirty="0" smtClean="0"/>
            <a:t>совокупный</a:t>
          </a:r>
        </a:p>
        <a:p xmlns:a="http://schemas.openxmlformats.org/drawingml/2006/main">
          <a:pPr algn="ctr"/>
          <a:r>
            <a:rPr lang="ru-RU" sz="1300" b="1" dirty="0" smtClean="0"/>
            <a:t>доход</a:t>
          </a:r>
        </a:p>
        <a:p xmlns:a="http://schemas.openxmlformats.org/drawingml/2006/main">
          <a:pPr algn="ctr"/>
          <a:r>
            <a:rPr lang="ru-RU" sz="1300" b="1" dirty="0"/>
            <a:t>8</a:t>
          </a:r>
          <a:r>
            <a:rPr lang="ru-RU" sz="1300" b="1" dirty="0" smtClean="0"/>
            <a:t>%</a:t>
          </a:r>
          <a:endParaRPr lang="ru-RU" sz="1300" b="1" dirty="0"/>
        </a:p>
      </cdr:txBody>
    </cdr:sp>
  </cdr:relSizeAnchor>
  <cdr:relSizeAnchor xmlns:cdr="http://schemas.openxmlformats.org/drawingml/2006/chartDrawing">
    <cdr:from>
      <cdr:x>0.08249</cdr:x>
      <cdr:y>0.10898</cdr:y>
    </cdr:from>
    <cdr:to>
      <cdr:x>0.1936</cdr:x>
      <cdr:y>0.34158</cdr:y>
    </cdr:to>
    <cdr:sp macro="" textlink="">
      <cdr:nvSpPr>
        <cdr:cNvPr id="7" name="TextBox 6"/>
        <cdr:cNvSpPr txBox="1"/>
      </cdr:nvSpPr>
      <cdr:spPr>
        <a:xfrm xmlns:a="http://schemas.openxmlformats.org/drawingml/2006/main">
          <a:off x="724670" y="579942"/>
          <a:ext cx="976099" cy="12377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Другие </a:t>
          </a:r>
        </a:p>
        <a:p xmlns:a="http://schemas.openxmlformats.org/drawingml/2006/main">
          <a:pPr algn="ctr"/>
          <a:r>
            <a:rPr lang="ru-RU" sz="1300" b="1" dirty="0" smtClean="0"/>
            <a:t>доходы</a:t>
          </a:r>
        </a:p>
        <a:p xmlns:a="http://schemas.openxmlformats.org/drawingml/2006/main">
          <a:pPr algn="ctr"/>
          <a:r>
            <a:rPr lang="ru-RU" sz="1300" b="1" dirty="0"/>
            <a:t>9</a:t>
          </a:r>
          <a:r>
            <a:rPr lang="ru-RU" sz="1300" b="1" dirty="0" smtClean="0"/>
            <a:t>%</a:t>
          </a:r>
          <a:endParaRPr lang="ru-RU" sz="1300" b="1" dirty="0"/>
        </a:p>
      </cdr:txBody>
    </cdr:sp>
  </cdr:relSizeAnchor>
  <cdr:relSizeAnchor xmlns:cdr="http://schemas.openxmlformats.org/drawingml/2006/chartDrawing">
    <cdr:from>
      <cdr:x>0.23657</cdr:x>
      <cdr:y>0.05341</cdr:y>
    </cdr:from>
    <cdr:to>
      <cdr:x>0.43443</cdr:x>
      <cdr:y>0.17522</cdr:y>
    </cdr:to>
    <cdr:sp macro="" textlink="">
      <cdr:nvSpPr>
        <cdr:cNvPr id="8" name="TextBox 7"/>
        <cdr:cNvSpPr txBox="1"/>
      </cdr:nvSpPr>
      <cdr:spPr>
        <a:xfrm xmlns:a="http://schemas.openxmlformats.org/drawingml/2006/main">
          <a:off x="2078261" y="284190"/>
          <a:ext cx="1738163" cy="648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b="1" dirty="0" smtClean="0"/>
            <a:t>Земельный налог</a:t>
          </a:r>
        </a:p>
        <a:p xmlns:a="http://schemas.openxmlformats.org/drawingml/2006/main">
          <a:pPr algn="ctr"/>
          <a:r>
            <a:rPr lang="ru-RU" sz="1300" b="1" dirty="0" smtClean="0"/>
            <a:t>10%</a:t>
          </a:r>
          <a:endParaRPr lang="ru-RU" sz="1300" b="1" dirty="0"/>
        </a:p>
      </cdr:txBody>
    </cdr:sp>
  </cdr:relSizeAnchor>
  <cdr:relSizeAnchor xmlns:cdr="http://schemas.openxmlformats.org/drawingml/2006/chartDrawing">
    <cdr:from>
      <cdr:x>0.70492</cdr:x>
      <cdr:y>0.31868</cdr:y>
    </cdr:from>
    <cdr:to>
      <cdr:x>0.8421</cdr:x>
      <cdr:y>0.33221</cdr:y>
    </cdr:to>
    <cdr:cxnSp macro="">
      <cdr:nvCxnSpPr>
        <cdr:cNvPr id="12" name="Прямая со стрелкой 11"/>
        <cdr:cNvCxnSpPr/>
      </cdr:nvCxnSpPr>
      <cdr:spPr>
        <a:xfrm xmlns:a="http://schemas.openxmlformats.org/drawingml/2006/main" flipV="1">
          <a:off x="6192688" y="1695816"/>
          <a:ext cx="1205140" cy="719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0.14167</cdr:x>
      <cdr:y>0.66993</cdr:y>
    </cdr:from>
    <cdr:to>
      <cdr:x>0.26153</cdr:x>
      <cdr:y>0.85817</cdr:y>
    </cdr:to>
    <cdr:sp macro="" textlink="">
      <cdr:nvSpPr>
        <cdr:cNvPr id="2" name="TextBox 1"/>
        <cdr:cNvSpPr txBox="1"/>
      </cdr:nvSpPr>
      <cdr:spPr>
        <a:xfrm xmlns:a="http://schemas.openxmlformats.org/drawingml/2006/main">
          <a:off x="1224136" y="3428851"/>
          <a:ext cx="1035705" cy="9634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0.13749</cdr:x>
      <cdr:y>0.43013</cdr:y>
    </cdr:from>
    <cdr:to>
      <cdr:x>0.2661</cdr:x>
      <cdr:y>0.49019</cdr:y>
    </cdr:to>
    <cdr:sp macro="" textlink="">
      <cdr:nvSpPr>
        <cdr:cNvPr id="3" name="TextBox 2"/>
        <cdr:cNvSpPr txBox="1"/>
      </cdr:nvSpPr>
      <cdr:spPr>
        <a:xfrm xmlns:a="http://schemas.openxmlformats.org/drawingml/2006/main">
          <a:off x="1242392" y="2546122"/>
          <a:ext cx="1162184" cy="3555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0.14167</cdr:x>
      <cdr:y>0.37006</cdr:y>
    </cdr:from>
    <cdr:to>
      <cdr:x>0.25278</cdr:x>
      <cdr:y>0.43013</cdr:y>
    </cdr:to>
    <cdr:sp macro="" textlink="">
      <cdr:nvSpPr>
        <cdr:cNvPr id="4" name="TextBox 3"/>
        <cdr:cNvSpPr txBox="1"/>
      </cdr:nvSpPr>
      <cdr:spPr>
        <a:xfrm xmlns:a="http://schemas.openxmlformats.org/drawingml/2006/main">
          <a:off x="1280200" y="2190557"/>
          <a:ext cx="1004045" cy="3555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0.14167</cdr:x>
      <cdr:y>0.27275</cdr:y>
    </cdr:from>
    <cdr:to>
      <cdr:x>0.27028</cdr:x>
      <cdr:y>0.33281</cdr:y>
    </cdr:to>
    <cdr:sp macro="" textlink="">
      <cdr:nvSpPr>
        <cdr:cNvPr id="5" name="TextBox 4"/>
        <cdr:cNvSpPr txBox="1"/>
      </cdr:nvSpPr>
      <cdr:spPr>
        <a:xfrm xmlns:a="http://schemas.openxmlformats.org/drawingml/2006/main">
          <a:off x="1280200" y="1614533"/>
          <a:ext cx="1162184"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0.14343</cdr:x>
      <cdr:y>0.19976</cdr:y>
    </cdr:from>
    <cdr:to>
      <cdr:x>0.26986</cdr:x>
      <cdr:y>0.25982</cdr:y>
    </cdr:to>
    <cdr:sp macro="" textlink="">
      <cdr:nvSpPr>
        <cdr:cNvPr id="6" name="TextBox 5"/>
        <cdr:cNvSpPr txBox="1"/>
      </cdr:nvSpPr>
      <cdr:spPr>
        <a:xfrm xmlns:a="http://schemas.openxmlformats.org/drawingml/2006/main">
          <a:off x="1296105" y="1182473"/>
          <a:ext cx="1142484" cy="355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tx1"/>
            </a:solidFill>
          </a:endParaRPr>
        </a:p>
      </cdr:txBody>
    </cdr:sp>
  </cdr:relSizeAnchor>
  <cdr:relSizeAnchor xmlns:cdr="http://schemas.openxmlformats.org/drawingml/2006/chartDrawing">
    <cdr:from>
      <cdr:x>0.13749</cdr:x>
      <cdr:y>0.14107</cdr:y>
    </cdr:from>
    <cdr:to>
      <cdr:x>0.24861</cdr:x>
      <cdr:y>0.18226</cdr:y>
    </cdr:to>
    <cdr:sp macro="" textlink="">
      <cdr:nvSpPr>
        <cdr:cNvPr id="7" name="TextBox 6"/>
        <cdr:cNvSpPr txBox="1"/>
      </cdr:nvSpPr>
      <cdr:spPr>
        <a:xfrm xmlns:a="http://schemas.openxmlformats.org/drawingml/2006/main">
          <a:off x="1242392" y="835073"/>
          <a:ext cx="1004135" cy="2438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0.14343</cdr:x>
      <cdr:y>0.20553</cdr:y>
    </cdr:from>
    <cdr:to>
      <cdr:x>0.23225</cdr:x>
      <cdr:y>0.22256</cdr:y>
    </cdr:to>
    <cdr:sp macro="" textlink="">
      <cdr:nvSpPr>
        <cdr:cNvPr id="8" name="TextBox 7"/>
        <cdr:cNvSpPr txBox="1"/>
      </cdr:nvSpPr>
      <cdr:spPr>
        <a:xfrm xmlns:a="http://schemas.openxmlformats.org/drawingml/2006/main">
          <a:off x="1296105" y="1152128"/>
          <a:ext cx="802621" cy="95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0.14343</cdr:x>
      <cdr:y>0.12677</cdr:y>
    </cdr:from>
    <cdr:to>
      <cdr:x>0.26986</cdr:x>
      <cdr:y>0.16327</cdr:y>
    </cdr:to>
    <cdr:sp macro="" textlink="">
      <cdr:nvSpPr>
        <cdr:cNvPr id="9" name="TextBox 8"/>
        <cdr:cNvSpPr txBox="1"/>
      </cdr:nvSpPr>
      <cdr:spPr>
        <a:xfrm xmlns:a="http://schemas.openxmlformats.org/drawingml/2006/main">
          <a:off x="1296105" y="750423"/>
          <a:ext cx="1142484" cy="216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0.66993</cdr:y>
    </cdr:from>
    <cdr:to>
      <cdr:x>0.55361</cdr:x>
      <cdr:y>0.73424</cdr:y>
    </cdr:to>
    <cdr:sp macro="" textlink="">
      <cdr:nvSpPr>
        <cdr:cNvPr id="10" name="TextBox 9"/>
        <cdr:cNvSpPr txBox="1"/>
      </cdr:nvSpPr>
      <cdr:spPr>
        <a:xfrm xmlns:a="http://schemas.openxmlformats.org/drawingml/2006/main">
          <a:off x="3744416" y="3965625"/>
          <a:ext cx="1258279" cy="3806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0.42233</cdr:x>
      <cdr:y>0.39363</cdr:y>
    </cdr:from>
    <cdr:to>
      <cdr:x>0.54219</cdr:x>
      <cdr:y>0.42936</cdr:y>
    </cdr:to>
    <cdr:sp macro="" textlink="">
      <cdr:nvSpPr>
        <cdr:cNvPr id="11" name="TextBox 10"/>
        <cdr:cNvSpPr txBox="1"/>
      </cdr:nvSpPr>
      <cdr:spPr>
        <a:xfrm xmlns:a="http://schemas.openxmlformats.org/drawingml/2006/main">
          <a:off x="3816424" y="2330098"/>
          <a:ext cx="1083114" cy="2115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0.42233</cdr:x>
      <cdr:y>0.34497</cdr:y>
    </cdr:from>
    <cdr:to>
      <cdr:x>0.52626</cdr:x>
      <cdr:y>0.38071</cdr:y>
    </cdr:to>
    <cdr:sp macro="" textlink="">
      <cdr:nvSpPr>
        <cdr:cNvPr id="12" name="TextBox 11"/>
        <cdr:cNvSpPr txBox="1"/>
      </cdr:nvSpPr>
      <cdr:spPr>
        <a:xfrm xmlns:a="http://schemas.openxmlformats.org/drawingml/2006/main">
          <a:off x="3816424" y="2042066"/>
          <a:ext cx="939098" cy="211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bg1"/>
            </a:solidFill>
          </a:endParaRPr>
        </a:p>
      </cdr:txBody>
    </cdr:sp>
  </cdr:relSizeAnchor>
  <cdr:relSizeAnchor xmlns:cdr="http://schemas.openxmlformats.org/drawingml/2006/chartDrawing">
    <cdr:from>
      <cdr:x>0.41437</cdr:x>
      <cdr:y>0.27275</cdr:y>
    </cdr:from>
    <cdr:to>
      <cdr:x>0.54486</cdr:x>
      <cdr:y>0.33281</cdr:y>
    </cdr:to>
    <cdr:sp macro="" textlink="">
      <cdr:nvSpPr>
        <cdr:cNvPr id="13" name="TextBox 12"/>
        <cdr:cNvSpPr txBox="1"/>
      </cdr:nvSpPr>
      <cdr:spPr>
        <a:xfrm xmlns:a="http://schemas.openxmlformats.org/drawingml/2006/main">
          <a:off x="3744416" y="1614533"/>
          <a:ext cx="1179209" cy="35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dr:relSizeAnchor xmlns:cdr="http://schemas.openxmlformats.org/drawingml/2006/chartDrawing">
    <cdr:from>
      <cdr:x>0.41437</cdr:x>
      <cdr:y>0.21192</cdr:y>
    </cdr:from>
    <cdr:to>
      <cdr:x>0.54444</cdr:x>
      <cdr:y>0.25982</cdr:y>
    </cdr:to>
    <cdr:sp macro="" textlink="">
      <cdr:nvSpPr>
        <cdr:cNvPr id="14" name="TextBox 13"/>
        <cdr:cNvSpPr txBox="1"/>
      </cdr:nvSpPr>
      <cdr:spPr>
        <a:xfrm xmlns:a="http://schemas.openxmlformats.org/drawingml/2006/main">
          <a:off x="3744417" y="1254452"/>
          <a:ext cx="1175414" cy="283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solidFill>
              <a:schemeClr val="tx1"/>
            </a:solidFill>
          </a:endParaRPr>
        </a:p>
      </cdr:txBody>
    </cdr:sp>
  </cdr:relSizeAnchor>
  <cdr:relSizeAnchor xmlns:cdr="http://schemas.openxmlformats.org/drawingml/2006/chartDrawing">
    <cdr:from>
      <cdr:x>0.4125</cdr:x>
      <cdr:y>0.17795</cdr:y>
    </cdr:from>
    <cdr:to>
      <cdr:x>0.52361</cdr:x>
      <cdr:y>0.36619</cdr:y>
    </cdr:to>
    <cdr:sp macro="" textlink="">
      <cdr:nvSpPr>
        <cdr:cNvPr id="15" name="TextBox 14"/>
        <cdr:cNvSpPr txBox="1"/>
      </cdr:nvSpPr>
      <cdr:spPr>
        <a:xfrm xmlns:a="http://schemas.openxmlformats.org/drawingml/2006/main">
          <a:off x="3394720" y="864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0.41437</cdr:x>
      <cdr:y>0.17543</cdr:y>
    </cdr:from>
    <cdr:to>
      <cdr:x>0.54444</cdr:x>
      <cdr:y>0.21192</cdr:y>
    </cdr:to>
    <cdr:sp macro="" textlink="">
      <cdr:nvSpPr>
        <cdr:cNvPr id="16" name="TextBox 15"/>
        <cdr:cNvSpPr txBox="1"/>
      </cdr:nvSpPr>
      <cdr:spPr>
        <a:xfrm xmlns:a="http://schemas.openxmlformats.org/drawingml/2006/main">
          <a:off x="3744416" y="1038451"/>
          <a:ext cx="1175415" cy="216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ln>
              <a:solidFill>
                <a:schemeClr val="accent5">
                  <a:lumMod val="20000"/>
                  <a:lumOff val="80000"/>
                </a:schemeClr>
              </a:solidFill>
            </a:ln>
            <a:solidFill>
              <a:schemeClr val="bg1"/>
            </a:solidFill>
          </a:endParaRPr>
        </a:p>
      </cdr:txBody>
    </cdr:sp>
  </cdr:relSizeAnchor>
  <cdr:relSizeAnchor xmlns:cdr="http://schemas.openxmlformats.org/drawingml/2006/chartDrawing">
    <cdr:from>
      <cdr:x>0.4303</cdr:x>
      <cdr:y>0.12677</cdr:y>
    </cdr:from>
    <cdr:to>
      <cdr:x>0.56194</cdr:x>
      <cdr:y>0.18684</cdr:y>
    </cdr:to>
    <cdr:sp macro="" textlink="">
      <cdr:nvSpPr>
        <cdr:cNvPr id="17" name="TextBox 16"/>
        <cdr:cNvSpPr txBox="1"/>
      </cdr:nvSpPr>
      <cdr:spPr>
        <a:xfrm xmlns:a="http://schemas.openxmlformats.org/drawingml/2006/main">
          <a:off x="3888432" y="750411"/>
          <a:ext cx="1189537" cy="355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ru-RU"/>
          </a:p>
        </p:txBody>
      </p:sp>
      <p:sp>
        <p:nvSpPr>
          <p:cNvPr id="3" name="Дата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vl1pPr>
          </a:lstStyle>
          <a:p>
            <a:fld id="{6619CC66-9754-4A18-B547-210CDB24734B}" type="datetimeFigureOut">
              <a:rPr lang="ru-RU" smtClean="0"/>
              <a:pPr/>
              <a:t>05.05.2021</a:t>
            </a:fld>
            <a:endParaRPr lang="ru-RU"/>
          </a:p>
        </p:txBody>
      </p:sp>
      <p:sp>
        <p:nvSpPr>
          <p:cNvPr id="4" name="Образ слайда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ru-RU"/>
          </a:p>
        </p:txBody>
      </p:sp>
      <p:sp>
        <p:nvSpPr>
          <p:cNvPr id="5" name="Заметки 4"/>
          <p:cNvSpPr>
            <a:spLocks noGrp="1"/>
          </p:cNvSpPr>
          <p:nvPr>
            <p:ph type="body" sz="quarter" idx="3"/>
          </p:nvPr>
        </p:nvSpPr>
        <p:spPr>
          <a:xfrm>
            <a:off x="680562" y="4721662"/>
            <a:ext cx="5447666" cy="4473654"/>
          </a:xfrm>
          <a:prstGeom prst="rect">
            <a:avLst/>
          </a:prstGeom>
        </p:spPr>
        <p:txBody>
          <a:bodyPr vert="horz" lIns="91577" tIns="45789" rIns="91577" bIns="4578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vl1pPr>
          </a:lstStyle>
          <a:p>
            <a:endParaRPr lang="ru-RU"/>
          </a:p>
        </p:txBody>
      </p:sp>
      <p:sp>
        <p:nvSpPr>
          <p:cNvPr id="7" name="Номер слайда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vl1pPr>
          </a:lstStyle>
          <a:p>
            <a:fld id="{05470E12-0619-4C0A-AD19-A3180F03D3A5}" type="slidenum">
              <a:rPr lang="ru-RU" smtClean="0"/>
              <a:pPr/>
              <a:t>‹#›</a:t>
            </a:fld>
            <a:endParaRPr lang="ru-RU"/>
          </a:p>
        </p:txBody>
      </p:sp>
    </p:spTree>
    <p:extLst>
      <p:ext uri="{BB962C8B-B14F-4D97-AF65-F5344CB8AC3E}">
        <p14:creationId xmlns:p14="http://schemas.microsoft.com/office/powerpoint/2010/main" val="231939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7A21CA-4932-4C93-B415-9B922AAFE249}" type="slidenum">
              <a:rPr lang="ru-RU" smtClean="0"/>
              <a:pPr/>
              <a:t>20</a:t>
            </a:fld>
            <a:endParaRPr lang="ru-RU"/>
          </a:p>
        </p:txBody>
      </p:sp>
    </p:spTree>
    <p:extLst>
      <p:ext uri="{BB962C8B-B14F-4D97-AF65-F5344CB8AC3E}">
        <p14:creationId xmlns:p14="http://schemas.microsoft.com/office/powerpoint/2010/main" val="8625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03312E-50E2-4037-87E9-A7674B8A8D54}" type="slidenum">
              <a:rPr lang="ru-RU" smtClean="0"/>
              <a:pPr/>
              <a:t>25</a:t>
            </a:fld>
            <a:endParaRPr lang="ru-RU" dirty="0"/>
          </a:p>
        </p:txBody>
      </p:sp>
    </p:spTree>
    <p:extLst>
      <p:ext uri="{BB962C8B-B14F-4D97-AF65-F5344CB8AC3E}">
        <p14:creationId xmlns:p14="http://schemas.microsoft.com/office/powerpoint/2010/main" val="145393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03312E-50E2-4037-87E9-A7674B8A8D54}" type="slidenum">
              <a:rPr lang="ru-RU" smtClean="0"/>
              <a:pPr/>
              <a:t>35</a:t>
            </a:fld>
            <a:endParaRPr lang="ru-RU"/>
          </a:p>
        </p:txBody>
      </p:sp>
    </p:spTree>
    <p:extLst>
      <p:ext uri="{BB962C8B-B14F-4D97-AF65-F5344CB8AC3E}">
        <p14:creationId xmlns:p14="http://schemas.microsoft.com/office/powerpoint/2010/main" val="145393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470E12-0619-4C0A-AD19-A3180F03D3A5}" type="slidenum">
              <a:rPr lang="ru-RU" smtClean="0"/>
              <a:pPr/>
              <a:t>41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470E12-0619-4C0A-AD19-A3180F03D3A5}" type="slidenum">
              <a:rPr lang="ru-RU" smtClean="0"/>
              <a:pPr/>
              <a:t>51</a:t>
            </a:fld>
            <a:endParaRPr lang="ru-RU"/>
          </a:p>
        </p:txBody>
      </p:sp>
    </p:spTree>
    <p:extLst>
      <p:ext uri="{BB962C8B-B14F-4D97-AF65-F5344CB8AC3E}">
        <p14:creationId xmlns:p14="http://schemas.microsoft.com/office/powerpoint/2010/main" val="134345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470E12-0619-4C0A-AD19-A3180F03D3A5}" type="slidenum">
              <a:rPr lang="ru-RU" smtClean="0"/>
              <a:pPr/>
              <a:t>52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C53B023-F91D-4307-84F6-A342CB4EAB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26666E84-CA21-407A-9098-B0529236DD86}" type="slidenum">
              <a:rPr lang="ru-RU" smtClean="0"/>
              <a:pPr/>
              <a:t>‹#›</a:t>
            </a:fld>
            <a:endParaRPr lang="ru-RU"/>
          </a:p>
        </p:txBody>
      </p:sp>
      <p:grpSp>
        <p:nvGrpSpPr>
          <p:cNvPr id="2" name="Группа 6"/>
          <p:cNvGrpSpPr/>
          <p:nvPr userDrawn="1"/>
        </p:nvGrpSpPr>
        <p:grpSpPr>
          <a:xfrm>
            <a:off x="418982" y="-315416"/>
            <a:ext cx="8617514" cy="1496507"/>
            <a:chOff x="202958" y="-11723"/>
            <a:chExt cx="8617514" cy="1352491"/>
          </a:xfrm>
        </p:grpSpPr>
        <p:sp>
          <p:nvSpPr>
            <p:cNvPr id="8" name="Скругленный прямоугольник 7"/>
            <p:cNvSpPr/>
            <p:nvPr/>
          </p:nvSpPr>
          <p:spPr>
            <a:xfrm>
              <a:off x="611560" y="188640"/>
              <a:ext cx="8208912" cy="1152128"/>
            </a:xfrm>
            <a:prstGeom prst="roundRect">
              <a:avLst/>
            </a:prstGeom>
            <a:no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02958" y="-11723"/>
              <a:ext cx="8568952" cy="1340768"/>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grpSp>
      <p:grpSp>
        <p:nvGrpSpPr>
          <p:cNvPr id="3" name="Группа 9"/>
          <p:cNvGrpSpPr/>
          <p:nvPr userDrawn="1"/>
        </p:nvGrpSpPr>
        <p:grpSpPr>
          <a:xfrm>
            <a:off x="0" y="-83731"/>
            <a:ext cx="9144000" cy="200363"/>
            <a:chOff x="0" y="-11723"/>
            <a:chExt cx="9144000" cy="200363"/>
          </a:xfrm>
        </p:grpSpPr>
        <p:sp>
          <p:nvSpPr>
            <p:cNvPr id="11" name="Прямоугольник 10"/>
            <p:cNvSpPr/>
            <p:nvPr/>
          </p:nvSpPr>
          <p:spPr>
            <a:xfrm>
              <a:off x="0" y="-11723"/>
              <a:ext cx="5652120" cy="200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652120" y="-11723"/>
              <a:ext cx="3491880" cy="2003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79273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8" name="Slide Number Placeholder 7"/>
          <p:cNvSpPr>
            <a:spLocks noGrp="1"/>
          </p:cNvSpPr>
          <p:nvPr>
            <p:ph type="sldNum" sz="quarter" idx="11"/>
          </p:nvPr>
        </p:nvSpPr>
        <p:spPr/>
        <p:txBody>
          <a:bodyPr/>
          <a:lstStyle/>
          <a:p>
            <a:fld id="{BC53B023-F91D-4307-84F6-A342CB4EAB0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53B023-F91D-4307-84F6-A342CB4EAB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53B023-F91D-4307-84F6-A342CB4EAB0C}"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D14874-EE0B-4A09-90A9-9F07C3B20ED5}" type="datetimeFigureOut">
              <a:rPr lang="ru-RU" smtClean="0"/>
              <a:pPr/>
              <a:t>05.05.2021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C53B023-F91D-4307-84F6-A342CB4EAB0C}" type="slidenum">
              <a:rPr lang="ru-RU" smtClean="0"/>
              <a:pPr/>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CD14874-EE0B-4A09-90A9-9F07C3B20ED5}" type="datetimeFigureOut">
              <a:rPr lang="ru-RU" smtClean="0"/>
              <a:pPr/>
              <a:t>05.05.2021</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C53B023-F91D-4307-84F6-A342CB4EAB0C}" type="slidenum">
              <a:rPr lang="ru-RU" smtClean="0"/>
              <a:pPr/>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3.wdp"/><Relationship Id="rId2" Type="http://schemas.openxmlformats.org/officeDocument/2006/relationships/chart" Target="../charts/chart2.xml"/><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9.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png"/><Relationship Id="rId3" Type="http://schemas.openxmlformats.org/officeDocument/2006/relationships/image" Target="../media/image20.png"/><Relationship Id="rId7" Type="http://schemas.microsoft.com/office/2007/relationships/hdphoto" Target="../media/hdphoto16.wdp"/><Relationship Id="rId12" Type="http://schemas.microsoft.com/office/2007/relationships/hdphoto" Target="../media/hdphoto4.wdp"/><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chart" Target="../charts/chart5.xml"/><Relationship Id="rId10" Type="http://schemas.openxmlformats.org/officeDocument/2006/relationships/image" Target="../media/image23.png"/><Relationship Id="rId4" Type="http://schemas.microsoft.com/office/2007/relationships/hdphoto" Target="../media/hdphoto15.wdp"/><Relationship Id="rId9" Type="http://schemas.microsoft.com/office/2007/relationships/hdphoto" Target="../media/hdphoto17.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18.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chart" Target="../charts/chart6.xml"/><Relationship Id="rId9" Type="http://schemas.microsoft.com/office/2007/relationships/diagramDrawing" Target="../diagrams/drawing1.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1.xml"/><Relationship Id="rId1" Type="http://schemas.openxmlformats.org/officeDocument/2006/relationships/slideLayout" Target="../slideLayouts/slideLayout2.xml"/><Relationship Id="rId5" Type="http://schemas.microsoft.com/office/2007/relationships/hdphoto" Target="../media/hdphoto20.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8.xml"/><Relationship Id="rId1" Type="http://schemas.openxmlformats.org/officeDocument/2006/relationships/slideLayout" Target="../slideLayouts/slideLayout2.xml"/><Relationship Id="rId5" Type="http://schemas.microsoft.com/office/2007/relationships/hdphoto" Target="../media/hdphoto23.wdp"/><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13" Type="http://schemas.microsoft.com/office/2007/relationships/hdphoto" Target="../media/hdphoto29.wdp"/><Relationship Id="rId3" Type="http://schemas.openxmlformats.org/officeDocument/2006/relationships/image" Target="../media/image2.png"/><Relationship Id="rId7" Type="http://schemas.microsoft.com/office/2007/relationships/hdphoto" Target="../media/hdphoto26.wdp"/><Relationship Id="rId12" Type="http://schemas.openxmlformats.org/officeDocument/2006/relationships/image" Target="../media/image50.jpeg"/><Relationship Id="rId2"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image" Target="../media/image47.jpeg"/><Relationship Id="rId11" Type="http://schemas.microsoft.com/office/2007/relationships/hdphoto" Target="../media/hdphoto28.wdp"/><Relationship Id="rId5" Type="http://schemas.microsoft.com/office/2007/relationships/hdphoto" Target="../media/hdphoto25.wdp"/><Relationship Id="rId15" Type="http://schemas.microsoft.com/office/2007/relationships/hdphoto" Target="../media/hdphoto30.wdp"/><Relationship Id="rId10" Type="http://schemas.openxmlformats.org/officeDocument/2006/relationships/image" Target="../media/image49.jpeg"/><Relationship Id="rId4" Type="http://schemas.openxmlformats.org/officeDocument/2006/relationships/image" Target="../media/image46.jpeg"/><Relationship Id="rId9" Type="http://schemas.microsoft.com/office/2007/relationships/hdphoto" Target="../media/hdphoto27.wdp"/><Relationship Id="rId14"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microsoft.com/office/2007/relationships/hdphoto" Target="../media/hdphoto33.wdp"/><Relationship Id="rId3" Type="http://schemas.openxmlformats.org/officeDocument/2006/relationships/image" Target="../media/image52.png"/><Relationship Id="rId7"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2.wdp"/><Relationship Id="rId11" Type="http://schemas.openxmlformats.org/officeDocument/2006/relationships/chart" Target="../charts/chart23.xml"/><Relationship Id="rId5" Type="http://schemas.openxmlformats.org/officeDocument/2006/relationships/image" Target="../media/image53.jpeg"/><Relationship Id="rId10" Type="http://schemas.openxmlformats.org/officeDocument/2006/relationships/chart" Target="../charts/chart22.xml"/><Relationship Id="rId4" Type="http://schemas.microsoft.com/office/2007/relationships/hdphoto" Target="../media/hdphoto31.wdp"/><Relationship Id="rId9" Type="http://schemas.openxmlformats.org/officeDocument/2006/relationships/chart" Target="../charts/chart21.xml"/></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xml"/><Relationship Id="rId7" Type="http://schemas.openxmlformats.org/officeDocument/2006/relationships/chart" Target="../charts/chart2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chart" Target="../charts/chart25.xml"/><Relationship Id="rId4" Type="http://schemas.openxmlformats.org/officeDocument/2006/relationships/tags" Target="../tags/tag4.xml"/><Relationship Id="rId9" Type="http://schemas.microsoft.com/office/2007/relationships/hdphoto" Target="../media/hdphoto34.wdp"/></Relationships>
</file>

<file path=ppt/slides/_rels/slide35.xml.rels><?xml version="1.0" encoding="UTF-8" standalone="yes"?>
<Relationships xmlns="http://schemas.openxmlformats.org/package/2006/relationships"><Relationship Id="rId8" Type="http://schemas.microsoft.com/office/2007/relationships/hdphoto" Target="../media/hdphoto36.wdp"/><Relationship Id="rId3" Type="http://schemas.openxmlformats.org/officeDocument/2006/relationships/chart" Target="../charts/chart26.xml"/><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5.wdp"/><Relationship Id="rId5" Type="http://schemas.openxmlformats.org/officeDocument/2006/relationships/image" Target="../media/image56.png"/><Relationship Id="rId4" Type="http://schemas.openxmlformats.org/officeDocument/2006/relationships/chart" Target="../charts/chart27.xm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4.jpeg"/><Relationship Id="rId7" Type="http://schemas.microsoft.com/office/2007/relationships/hdphoto" Target="../media/hdphoto38.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chart" Target="../charts/chart28.xml"/><Relationship Id="rId4" Type="http://schemas.microsoft.com/office/2007/relationships/hdphoto" Target="../media/hdphoto37.wdp"/><Relationship Id="rId9"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9.wdp"/><Relationship Id="rId5" Type="http://schemas.openxmlformats.org/officeDocument/2006/relationships/image" Target="../media/image77.png"/><Relationship Id="rId4" Type="http://schemas.openxmlformats.org/officeDocument/2006/relationships/chart" Target="../charts/chart29.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chart" Target="../charts/chart32.xml"/><Relationship Id="rId2" Type="http://schemas.openxmlformats.org/officeDocument/2006/relationships/chart" Target="../charts/chart30.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40.wdp"/><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microsoft.com/office/2007/relationships/hdphoto" Target="../media/hdphoto41.wdp"/><Relationship Id="rId7" Type="http://schemas.openxmlformats.org/officeDocument/2006/relationships/image" Target="../media/image2.pn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microsoft.com/office/2007/relationships/hdphoto" Target="../media/hdphoto42.wdp"/><Relationship Id="rId7" Type="http://schemas.microsoft.com/office/2007/relationships/hdphoto" Target="../media/hdphoto44.wdp"/><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2.jpeg"/><Relationship Id="rId5" Type="http://schemas.microsoft.com/office/2007/relationships/hdphoto" Target="../media/hdphoto43.wdp"/><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45.wdp"/><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11560" y="1773196"/>
            <a:ext cx="8352928" cy="1098143"/>
          </a:xfrm>
        </p:spPr>
        <p:txBody>
          <a:bodyPr>
            <a:normAutofit/>
          </a:bodyPr>
          <a:lstStyle/>
          <a:p>
            <a:pPr algn="ctr"/>
            <a:r>
              <a:rPr lang="ru-RU" b="1" dirty="0" smtClean="0">
                <a:solidFill>
                  <a:schemeClr val="accent3">
                    <a:lumMod val="50000"/>
                  </a:schemeClr>
                </a:solidFill>
              </a:rPr>
              <a:t>По проекту решения Думы города Пятигорска «об исполнении бюджета города-курорта Пятигорска за 2020 год»</a:t>
            </a:r>
          </a:p>
        </p:txBody>
      </p:sp>
      <p:sp>
        <p:nvSpPr>
          <p:cNvPr id="3" name="Заголовок 2"/>
          <p:cNvSpPr>
            <a:spLocks noGrp="1"/>
          </p:cNvSpPr>
          <p:nvPr>
            <p:ph type="ctrTitle"/>
          </p:nvPr>
        </p:nvSpPr>
        <p:spPr>
          <a:xfrm>
            <a:off x="1259632" y="404664"/>
            <a:ext cx="7175351" cy="1793167"/>
          </a:xfrm>
        </p:spPr>
        <p:txBody>
          <a:bodyPr/>
          <a:lstStyle/>
          <a:p>
            <a:pPr marL="182880" indent="0" algn="ctr">
              <a:buNone/>
            </a:pPr>
            <a:r>
              <a:rPr lang="ru-RU" sz="4800" dirty="0" smtClean="0">
                <a:solidFill>
                  <a:schemeClr val="accent3">
                    <a:lumMod val="50000"/>
                  </a:schemeClr>
                </a:solidFill>
                <a:effectLst>
                  <a:outerShdw blurRad="38100" dist="38100" dir="2700000" algn="tl">
                    <a:srgbClr val="000000">
                      <a:alpha val="43137"/>
                    </a:srgbClr>
                  </a:outerShdw>
                </a:effectLst>
              </a:rPr>
              <a:t>БЮДЖЕТ </a:t>
            </a:r>
            <a:br>
              <a:rPr lang="ru-RU" sz="4800" dirty="0" smtClean="0">
                <a:solidFill>
                  <a:schemeClr val="accent3">
                    <a:lumMod val="50000"/>
                  </a:schemeClr>
                </a:solidFill>
                <a:effectLst>
                  <a:outerShdw blurRad="38100" dist="38100" dir="2700000" algn="tl">
                    <a:srgbClr val="000000">
                      <a:alpha val="43137"/>
                    </a:srgbClr>
                  </a:outerShdw>
                </a:effectLst>
              </a:rPr>
            </a:br>
            <a:r>
              <a:rPr lang="ru-RU" sz="4800" dirty="0" smtClean="0">
                <a:solidFill>
                  <a:schemeClr val="accent3">
                    <a:lumMod val="50000"/>
                  </a:schemeClr>
                </a:solidFill>
                <a:effectLst>
                  <a:outerShdw blurRad="38100" dist="38100" dir="2700000" algn="tl">
                    <a:srgbClr val="000000">
                      <a:alpha val="43137"/>
                    </a:srgbClr>
                  </a:outerShdw>
                </a:effectLst>
              </a:rPr>
              <a:t>ДЛЯ ГРАЖДАН</a:t>
            </a:r>
            <a:br>
              <a:rPr lang="ru-RU" sz="4800" dirty="0" smtClean="0">
                <a:solidFill>
                  <a:schemeClr val="accent3">
                    <a:lumMod val="50000"/>
                  </a:schemeClr>
                </a:solidFill>
                <a:effectLst>
                  <a:outerShdw blurRad="38100" dist="38100" dir="2700000" algn="tl">
                    <a:srgbClr val="000000">
                      <a:alpha val="43137"/>
                    </a:srgbClr>
                  </a:outerShdw>
                </a:effectLst>
              </a:rPr>
            </a:br>
            <a:r>
              <a:rPr lang="ru-RU" sz="4800" dirty="0" smtClean="0">
                <a:solidFill>
                  <a:schemeClr val="accent3">
                    <a:lumMod val="50000"/>
                  </a:schemeClr>
                </a:solidFill>
                <a:effectLst>
                  <a:outerShdw blurRad="38100" dist="38100" dir="2700000" algn="tl">
                    <a:srgbClr val="000000">
                      <a:alpha val="43137"/>
                    </a:srgbClr>
                  </a:outerShdw>
                </a:effectLst>
              </a:rPr>
              <a:t> </a:t>
            </a:r>
            <a:endParaRPr lang="ru-RU" sz="4800" dirty="0">
              <a:solidFill>
                <a:schemeClr val="accent3">
                  <a:lumMod val="50000"/>
                </a:schemeClr>
              </a:solidFill>
              <a:effectLst>
                <a:outerShdw blurRad="38100" dist="38100" dir="2700000" algn="tl">
                  <a:srgbClr val="000000">
                    <a:alpha val="43137"/>
                  </a:srgbClr>
                </a:outerShdw>
              </a:effectLst>
            </a:endParaRPr>
          </a:p>
        </p:txBody>
      </p:sp>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1"/>
          <p:cNvSpPr txBox="1">
            <a:spLocks/>
          </p:cNvSpPr>
          <p:nvPr/>
        </p:nvSpPr>
        <p:spPr>
          <a:xfrm>
            <a:off x="3608893" y="6093295"/>
            <a:ext cx="2088232" cy="57606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ru-RU" sz="1800" b="1" dirty="0" smtClean="0">
                <a:solidFill>
                  <a:schemeClr val="tx1"/>
                </a:solidFill>
              </a:rPr>
              <a:t>2021 год</a:t>
            </a:r>
          </a:p>
          <a:p>
            <a:pPr algn="ctr"/>
            <a:r>
              <a:rPr lang="ru-RU" sz="1800" b="1" dirty="0" smtClean="0">
                <a:solidFill>
                  <a:schemeClr val="tx1"/>
                </a:solidFill>
              </a:rPr>
              <a:t>город Пятигорск</a:t>
            </a:r>
            <a:endParaRPr lang="ru-RU" sz="1800" b="1" dirty="0">
              <a:solidFill>
                <a:schemeClr val="tx1"/>
              </a:solidFill>
            </a:endParaRPr>
          </a:p>
        </p:txBody>
      </p:sp>
      <p:pic>
        <p:nvPicPr>
          <p:cNvPr id="6" name="Рисунок 5" descr="https://kolomnagrad.ru/uploads/posts/2019-11/1573633754_260abe733e259bedf3a2acdcc9354630.jpg"/>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15816" y="2867406"/>
            <a:ext cx="3474386" cy="2808312"/>
          </a:xfrm>
          <a:prstGeom prst="rect">
            <a:avLst/>
          </a:prstGeom>
          <a:noFill/>
          <a:ln>
            <a:noFill/>
          </a:ln>
        </p:spPr>
      </p:pic>
    </p:spTree>
    <p:extLst>
      <p:ext uri="{BB962C8B-B14F-4D97-AF65-F5344CB8AC3E}">
        <p14:creationId xmlns:p14="http://schemas.microsoft.com/office/powerpoint/2010/main" val="34731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83581401"/>
              </p:ext>
            </p:extLst>
          </p:nvPr>
        </p:nvGraphicFramePr>
        <p:xfrm>
          <a:off x="3123297" y="1219080"/>
          <a:ext cx="7380000" cy="550793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827584" y="116632"/>
            <a:ext cx="8328855" cy="648072"/>
          </a:xfrm>
        </p:spPr>
        <p:txBody>
          <a:bodyPr>
            <a:noAutofit/>
          </a:bodyPr>
          <a:lstStyle/>
          <a:p>
            <a:pPr algn="ctr"/>
            <a:r>
              <a:rPr lang="ru-RU" sz="2000" dirty="0" smtClean="0">
                <a:solidFill>
                  <a:schemeClr val="tx1"/>
                </a:solidFill>
                <a:effectLst/>
              </a:rPr>
              <a:t/>
            </a:r>
            <a:br>
              <a:rPr lang="ru-RU" sz="2000" dirty="0" smtClean="0">
                <a:solidFill>
                  <a:schemeClr val="tx1"/>
                </a:solidFill>
                <a:effectLst/>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1200" dirty="0" smtClean="0">
                <a:solidFill>
                  <a:schemeClr val="tx1"/>
                </a:solidFill>
              </a:rPr>
              <a:t/>
            </a:r>
            <a:br>
              <a:rPr lang="ru-RU" sz="1200" dirty="0" smtClean="0">
                <a:solidFill>
                  <a:schemeClr val="tx1"/>
                </a:solidFill>
              </a:rPr>
            </a:br>
            <a:r>
              <a:rPr lang="ru-RU" sz="1200" dirty="0">
                <a:solidFill>
                  <a:schemeClr val="tx1"/>
                </a:solidFill>
              </a:rPr>
              <a:t/>
            </a:r>
            <a:br>
              <a:rPr lang="ru-RU" sz="1200" dirty="0">
                <a:solidFill>
                  <a:schemeClr val="tx1"/>
                </a:solidFill>
              </a:rPr>
            </a:br>
            <a:r>
              <a:rPr lang="ru-RU" sz="1800" dirty="0">
                <a:solidFill>
                  <a:schemeClr val="accent3">
                    <a:lumMod val="50000"/>
                  </a:schemeClr>
                </a:solidFill>
              </a:rPr>
              <a:t>Информация о доходах бюджета города-курорта Пятигорска по результатам исполнения за 2020 </a:t>
            </a:r>
            <a:r>
              <a:rPr lang="ru-RU" sz="1800" dirty="0" smtClean="0">
                <a:solidFill>
                  <a:schemeClr val="accent3">
                    <a:lumMod val="50000"/>
                  </a:schemeClr>
                </a:solidFill>
              </a:rPr>
              <a:t>год</a:t>
            </a:r>
            <a:endParaRPr lang="ru-RU" sz="1400" dirty="0">
              <a:solidFill>
                <a:schemeClr val="accent3">
                  <a:lumMod val="50000"/>
                </a:schemeClr>
              </a:solidFill>
            </a:endParaRPr>
          </a:p>
        </p:txBody>
      </p:sp>
      <p:grpSp>
        <p:nvGrpSpPr>
          <p:cNvPr id="7174" name="Группа 7173"/>
          <p:cNvGrpSpPr/>
          <p:nvPr/>
        </p:nvGrpSpPr>
        <p:grpSpPr>
          <a:xfrm>
            <a:off x="6370628" y="4192962"/>
            <a:ext cx="1539254" cy="877266"/>
            <a:chOff x="3304569" y="4269241"/>
            <a:chExt cx="1385990" cy="791479"/>
          </a:xfrm>
        </p:grpSpPr>
        <p:pic>
          <p:nvPicPr>
            <p:cNvPr id="69" name="Picture 2" descr="https://ds127.centerstart.ru/sites/ds127.centerstart.ru/files/archive/1.jp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1101430">
              <a:off x="3304569" y="4449434"/>
              <a:ext cx="1385990" cy="61128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
            <p:cNvSpPr txBox="1"/>
            <p:nvPr/>
          </p:nvSpPr>
          <p:spPr>
            <a:xfrm rot="939909">
              <a:off x="3532681" y="4522073"/>
              <a:ext cx="681781" cy="128895"/>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- 8  млн.р.</a:t>
              </a:r>
              <a:endParaRPr lang="ru-RU" sz="1200" b="1" i="1" dirty="0">
                <a:solidFill>
                  <a:schemeClr val="tx1"/>
                </a:solidFill>
              </a:endParaRPr>
            </a:p>
          </p:txBody>
        </p:sp>
        <p:sp>
          <p:nvSpPr>
            <p:cNvPr id="23" name="TextBox 1"/>
            <p:cNvSpPr txBox="1"/>
            <p:nvPr/>
          </p:nvSpPr>
          <p:spPr>
            <a:xfrm rot="879417">
              <a:off x="3642008" y="4269241"/>
              <a:ext cx="315078" cy="80852"/>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99,8%</a:t>
              </a:r>
              <a:endParaRPr lang="ru-RU" sz="1200" b="1" i="1" dirty="0">
                <a:solidFill>
                  <a:schemeClr val="tx1"/>
                </a:solidFill>
              </a:endParaRPr>
            </a:p>
          </p:txBody>
        </p:sp>
      </p:grpSp>
      <p:grpSp>
        <p:nvGrpSpPr>
          <p:cNvPr id="7171" name="Группа 7170"/>
          <p:cNvGrpSpPr/>
          <p:nvPr/>
        </p:nvGrpSpPr>
        <p:grpSpPr>
          <a:xfrm rot="21415197">
            <a:off x="4357484" y="2186072"/>
            <a:ext cx="1517045" cy="810241"/>
            <a:chOff x="1512643" y="3717486"/>
            <a:chExt cx="1385990" cy="810241"/>
          </a:xfrm>
        </p:grpSpPr>
        <p:pic>
          <p:nvPicPr>
            <p:cNvPr id="35" name="Picture 2" descr="https://ds127.centerstart.ru/sites/ds127.centerstart.ru/files/archive/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733792">
              <a:off x="1512643" y="3916441"/>
              <a:ext cx="1385990" cy="61128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
            <p:cNvSpPr txBox="1"/>
            <p:nvPr/>
          </p:nvSpPr>
          <p:spPr>
            <a:xfrm rot="794796">
              <a:off x="1848206" y="4010080"/>
              <a:ext cx="714862" cy="131855"/>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-130  млн.р.</a:t>
              </a:r>
              <a:endParaRPr lang="ru-RU" sz="1200" b="1" i="1" dirty="0">
                <a:solidFill>
                  <a:schemeClr val="tx1"/>
                </a:solidFill>
              </a:endParaRPr>
            </a:p>
          </p:txBody>
        </p:sp>
        <p:sp>
          <p:nvSpPr>
            <p:cNvPr id="37" name="TextBox 1"/>
            <p:cNvSpPr txBox="1"/>
            <p:nvPr/>
          </p:nvSpPr>
          <p:spPr>
            <a:xfrm rot="842997">
              <a:off x="1952922" y="3717486"/>
              <a:ext cx="444154" cy="118179"/>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i="1" dirty="0" smtClean="0"/>
                <a:t>  </a:t>
              </a:r>
              <a:r>
                <a:rPr lang="ru-RU" sz="1200" b="1" i="1" dirty="0" smtClean="0"/>
                <a:t>93 %</a:t>
              </a:r>
              <a:endParaRPr lang="ru-RU" sz="1200" b="1" i="1" dirty="0">
                <a:solidFill>
                  <a:schemeClr val="tx1"/>
                </a:solidFill>
              </a:endParaRPr>
            </a:p>
          </p:txBody>
        </p:sp>
      </p:grpSp>
      <p:grpSp>
        <p:nvGrpSpPr>
          <p:cNvPr id="7173" name="Группа 7172"/>
          <p:cNvGrpSpPr/>
          <p:nvPr/>
        </p:nvGrpSpPr>
        <p:grpSpPr>
          <a:xfrm>
            <a:off x="6432215" y="2335986"/>
            <a:ext cx="1497568" cy="709080"/>
            <a:chOff x="3822904" y="3743243"/>
            <a:chExt cx="1308021" cy="537057"/>
          </a:xfrm>
        </p:grpSpPr>
        <p:pic>
          <p:nvPicPr>
            <p:cNvPr id="32" name="Picture 2" descr="https://ds127.centerstart.ru/sites/ds127.centerstart.ru/files/archive/1.jp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20604760">
              <a:off x="3822904" y="3745815"/>
              <a:ext cx="1308021" cy="53448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
            <p:cNvSpPr txBox="1"/>
            <p:nvPr/>
          </p:nvSpPr>
          <p:spPr>
            <a:xfrm rot="20563424">
              <a:off x="3940273" y="3876442"/>
              <a:ext cx="674648" cy="125287"/>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+198  млн.р.</a:t>
              </a:r>
              <a:endParaRPr lang="ru-RU" sz="1200" b="1" i="1" dirty="0">
                <a:solidFill>
                  <a:schemeClr val="tx1"/>
                </a:solidFill>
              </a:endParaRPr>
            </a:p>
          </p:txBody>
        </p:sp>
        <p:sp>
          <p:nvSpPr>
            <p:cNvPr id="34" name="TextBox 1"/>
            <p:cNvSpPr txBox="1"/>
            <p:nvPr/>
          </p:nvSpPr>
          <p:spPr>
            <a:xfrm rot="20279154">
              <a:off x="3925956" y="3743243"/>
              <a:ext cx="311782" cy="78589"/>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112%</a:t>
              </a:r>
              <a:endParaRPr lang="ru-RU" sz="1200" b="1" i="1" dirty="0">
                <a:solidFill>
                  <a:schemeClr val="tx1"/>
                </a:solidFill>
              </a:endParaRPr>
            </a:p>
          </p:txBody>
        </p:sp>
      </p:grpSp>
      <p:grpSp>
        <p:nvGrpSpPr>
          <p:cNvPr id="7168" name="Группа 7167"/>
          <p:cNvGrpSpPr/>
          <p:nvPr/>
        </p:nvGrpSpPr>
        <p:grpSpPr>
          <a:xfrm>
            <a:off x="4219584" y="1285059"/>
            <a:ext cx="1792848" cy="756760"/>
            <a:chOff x="1324151" y="2784326"/>
            <a:chExt cx="1966425" cy="782706"/>
          </a:xfrm>
        </p:grpSpPr>
        <p:pic>
          <p:nvPicPr>
            <p:cNvPr id="38" name="Picture 2" descr="https://ds127.centerstart.ru/sites/ds127.centerstart.ru/files/archive/1.jp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1270" b="89844" l="4601" r="97429"/>
                      </a14:imgEffect>
                      <a14:imgEffect>
                        <a14:artisticGlowDiffused/>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rot="20061708">
              <a:off x="1324151" y="2807024"/>
              <a:ext cx="1966425" cy="76000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1"/>
            <p:cNvSpPr txBox="1"/>
            <p:nvPr/>
          </p:nvSpPr>
          <p:spPr>
            <a:xfrm rot="19738586">
              <a:off x="1545560" y="3034191"/>
              <a:ext cx="1197772" cy="211357"/>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+ 809  млн.р.</a:t>
              </a:r>
              <a:endParaRPr lang="ru-RU" sz="1200" b="1" i="1" dirty="0">
                <a:solidFill>
                  <a:schemeClr val="tx1"/>
                </a:solidFill>
              </a:endParaRPr>
            </a:p>
          </p:txBody>
        </p:sp>
        <p:sp>
          <p:nvSpPr>
            <p:cNvPr id="40" name="TextBox 1"/>
            <p:cNvSpPr txBox="1"/>
            <p:nvPr/>
          </p:nvSpPr>
          <p:spPr>
            <a:xfrm rot="19738586">
              <a:off x="1578528" y="2784326"/>
              <a:ext cx="727067" cy="208649"/>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i="1" dirty="0" smtClean="0">
                  <a:solidFill>
                    <a:schemeClr val="tx1"/>
                  </a:solidFill>
                </a:rPr>
                <a:t>118%</a:t>
              </a:r>
              <a:endParaRPr lang="ru-RU" sz="1600" b="1" i="1" dirty="0">
                <a:solidFill>
                  <a:schemeClr val="tx1"/>
                </a:solidFill>
              </a:endParaRPr>
            </a:p>
          </p:txBody>
        </p:sp>
      </p:grpSp>
      <p:grpSp>
        <p:nvGrpSpPr>
          <p:cNvPr id="7169" name="Группа 7168"/>
          <p:cNvGrpSpPr/>
          <p:nvPr/>
        </p:nvGrpSpPr>
        <p:grpSpPr>
          <a:xfrm>
            <a:off x="6444208" y="908400"/>
            <a:ext cx="1674681" cy="907504"/>
            <a:chOff x="3753570" y="2447788"/>
            <a:chExt cx="1873976" cy="840112"/>
          </a:xfrm>
        </p:grpSpPr>
        <p:pic>
          <p:nvPicPr>
            <p:cNvPr id="43" name="Picture 2" descr="https://ds127.centerstart.ru/sites/ds127.centerstart.ru/files/archive/1.jpg"/>
            <p:cNvPicPr>
              <a:picLocks noChangeAspect="1" noChangeArrowheads="1"/>
            </p:cNvPicPr>
            <p:nvPr/>
          </p:nvPicPr>
          <p:blipFill>
            <a:blip r:embed="rId9" cstate="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1270" b="89844" l="4601" r="97429"/>
                      </a14:imgEffect>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rot="20473495">
              <a:off x="3753570" y="2564669"/>
              <a:ext cx="1873976" cy="72323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1"/>
            <p:cNvSpPr txBox="1"/>
            <p:nvPr/>
          </p:nvSpPr>
          <p:spPr>
            <a:xfrm rot="20150373">
              <a:off x="3943603" y="2745112"/>
              <a:ext cx="1141460" cy="267578"/>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+ 190  млн.р.</a:t>
              </a:r>
              <a:endParaRPr lang="ru-RU" sz="1200" b="1" i="1" dirty="0">
                <a:solidFill>
                  <a:schemeClr val="tx1"/>
                </a:solidFill>
              </a:endParaRPr>
            </a:p>
          </p:txBody>
        </p:sp>
        <p:sp>
          <p:nvSpPr>
            <p:cNvPr id="45" name="TextBox 1"/>
            <p:cNvSpPr txBox="1"/>
            <p:nvPr/>
          </p:nvSpPr>
          <p:spPr>
            <a:xfrm rot="20150373">
              <a:off x="3973963" y="2447788"/>
              <a:ext cx="692885" cy="264151"/>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i="1" dirty="0" smtClean="0">
                  <a:solidFill>
                    <a:schemeClr val="tx1"/>
                  </a:solidFill>
                </a:rPr>
                <a:t>104 %</a:t>
              </a:r>
              <a:endParaRPr lang="ru-RU" sz="1600" b="1" i="1" dirty="0">
                <a:solidFill>
                  <a:schemeClr val="tx1"/>
                </a:solidFill>
              </a:endParaRPr>
            </a:p>
          </p:txBody>
        </p:sp>
      </p:grpSp>
      <p:grpSp>
        <p:nvGrpSpPr>
          <p:cNvPr id="55" name="Группа 54"/>
          <p:cNvGrpSpPr/>
          <p:nvPr/>
        </p:nvGrpSpPr>
        <p:grpSpPr>
          <a:xfrm>
            <a:off x="175284" y="4460017"/>
            <a:ext cx="4133017" cy="1049837"/>
            <a:chOff x="6441338" y="1240198"/>
            <a:chExt cx="2799545" cy="983541"/>
          </a:xfrm>
        </p:grpSpPr>
        <p:sp>
          <p:nvSpPr>
            <p:cNvPr id="56" name="Скругленный прямоугольник 55"/>
            <p:cNvSpPr/>
            <p:nvPr/>
          </p:nvSpPr>
          <p:spPr>
            <a:xfrm>
              <a:off x="6452296" y="1389657"/>
              <a:ext cx="371345" cy="219161"/>
            </a:xfrm>
            <a:prstGeom prst="roundRect">
              <a:avLst/>
            </a:prstGeom>
            <a:solidFill>
              <a:schemeClr val="bg1">
                <a:lumMod val="75000"/>
              </a:schemeClr>
            </a:solidFill>
            <a:ln w="95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1"/>
                </a:solidFill>
              </a:endParaRPr>
            </a:p>
          </p:txBody>
        </p:sp>
        <p:sp>
          <p:nvSpPr>
            <p:cNvPr id="57" name="Скругленный прямоугольник 56"/>
            <p:cNvSpPr/>
            <p:nvPr/>
          </p:nvSpPr>
          <p:spPr>
            <a:xfrm>
              <a:off x="6441338" y="1935861"/>
              <a:ext cx="382304" cy="193012"/>
            </a:xfrm>
            <a:prstGeom prst="roundRect">
              <a:avLst/>
            </a:prstGeom>
            <a:solidFill>
              <a:schemeClr val="accent3">
                <a:lumMod val="40000"/>
                <a:lumOff val="60000"/>
              </a:schemeClr>
            </a:solidFill>
            <a:ln w="95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1"/>
                </a:solidFill>
              </a:endParaRPr>
            </a:p>
          </p:txBody>
        </p:sp>
        <p:sp>
          <p:nvSpPr>
            <p:cNvPr id="58" name="TextBox 57"/>
            <p:cNvSpPr txBox="1"/>
            <p:nvPr/>
          </p:nvSpPr>
          <p:spPr>
            <a:xfrm>
              <a:off x="6853803" y="1240198"/>
              <a:ext cx="2257455" cy="432511"/>
            </a:xfrm>
            <a:prstGeom prst="rect">
              <a:avLst/>
            </a:prstGeom>
            <a:noFill/>
          </p:spPr>
          <p:txBody>
            <a:bodyPr wrap="square" rtlCol="0">
              <a:spAutoFit/>
            </a:bodyPr>
            <a:lstStyle/>
            <a:p>
              <a:r>
                <a:rPr lang="ru-RU" sz="1200" b="1" dirty="0" smtClean="0">
                  <a:solidFill>
                    <a:schemeClr val="tx2">
                      <a:lumMod val="50000"/>
                    </a:schemeClr>
                  </a:solidFill>
                </a:rPr>
                <a:t>Налоговые и неналоговые доходы</a:t>
              </a:r>
              <a:endParaRPr lang="ru-RU" sz="1200" b="1" dirty="0">
                <a:solidFill>
                  <a:schemeClr val="tx2">
                    <a:lumMod val="50000"/>
                  </a:schemeClr>
                </a:solidFill>
              </a:endParaRPr>
            </a:p>
          </p:txBody>
        </p:sp>
        <p:sp>
          <p:nvSpPr>
            <p:cNvPr id="59" name="TextBox 58"/>
            <p:cNvSpPr txBox="1"/>
            <p:nvPr/>
          </p:nvSpPr>
          <p:spPr>
            <a:xfrm>
              <a:off x="6853802" y="1791228"/>
              <a:ext cx="2387081" cy="432511"/>
            </a:xfrm>
            <a:prstGeom prst="rect">
              <a:avLst/>
            </a:prstGeom>
            <a:noFill/>
          </p:spPr>
          <p:txBody>
            <a:bodyPr wrap="square" rtlCol="0">
              <a:spAutoFit/>
            </a:bodyPr>
            <a:lstStyle/>
            <a:p>
              <a:r>
                <a:rPr lang="ru-RU" sz="1200" b="1" dirty="0" smtClean="0">
                  <a:solidFill>
                    <a:schemeClr val="tx2">
                      <a:lumMod val="50000"/>
                    </a:schemeClr>
                  </a:solidFill>
                </a:rPr>
                <a:t>Безвозмездные поступления</a:t>
              </a:r>
              <a:endParaRPr lang="ru-RU" sz="1200" b="1" dirty="0">
                <a:solidFill>
                  <a:schemeClr val="tx2">
                    <a:lumMod val="50000"/>
                  </a:schemeClr>
                </a:solidFill>
              </a:endParaRPr>
            </a:p>
          </p:txBody>
        </p:sp>
      </p:grpSp>
      <p:pic>
        <p:nvPicPr>
          <p:cNvPr id="60" name="Picture 2" descr="https://avatars.mds.yandex.net/get-zen_doc/2810999/pub_5ee356b3b0200314ab97fcff_5ee35851d2a345208ad0f089/scale_1200"/>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val="0"/>
              </a:ext>
            </a:extLst>
          </a:blip>
          <a:srcRect l="12094" t="5334" r="15910" b="5957"/>
          <a:stretch/>
        </p:blipFill>
        <p:spPr bwMode="auto">
          <a:xfrm>
            <a:off x="140559" y="1425280"/>
            <a:ext cx="3398007" cy="2616788"/>
          </a:xfrm>
          <a:prstGeom prst="rect">
            <a:avLst/>
          </a:prstGeom>
          <a:noFill/>
          <a:extLst>
            <a:ext uri="{909E8E84-426E-40DD-AFC4-6F175D3DCCD1}">
              <a14:hiddenFill xmlns:a14="http://schemas.microsoft.com/office/drawing/2010/main">
                <a:solidFill>
                  <a:srgbClr val="FFFFFF"/>
                </a:solidFill>
              </a14:hiddenFill>
            </a:ext>
          </a:extLst>
        </p:spPr>
      </p:pic>
      <p:grpSp>
        <p:nvGrpSpPr>
          <p:cNvPr id="7172" name="Группа 7171"/>
          <p:cNvGrpSpPr/>
          <p:nvPr/>
        </p:nvGrpSpPr>
        <p:grpSpPr>
          <a:xfrm>
            <a:off x="4446894" y="4367925"/>
            <a:ext cx="1450359" cy="655688"/>
            <a:chOff x="1364160" y="4501504"/>
            <a:chExt cx="1385990" cy="615905"/>
          </a:xfrm>
        </p:grpSpPr>
        <p:sp>
          <p:nvSpPr>
            <p:cNvPr id="14" name="TextBox 1"/>
            <p:cNvSpPr txBox="1"/>
            <p:nvPr/>
          </p:nvSpPr>
          <p:spPr>
            <a:xfrm rot="20795879">
              <a:off x="1454707" y="4501504"/>
              <a:ext cx="334486" cy="82470"/>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135%</a:t>
              </a:r>
              <a:endParaRPr lang="ru-RU" sz="1200" b="1" i="1" dirty="0">
                <a:solidFill>
                  <a:schemeClr val="tx1"/>
                </a:solidFill>
              </a:endParaRPr>
            </a:p>
          </p:txBody>
        </p:sp>
        <p:pic>
          <p:nvPicPr>
            <p:cNvPr id="63" name="Picture 2" descr="https://ds127.centerstart.ru/sites/ds127.centerstart.ru/files/archive/1.jp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20136854">
              <a:off x="1364160" y="4506123"/>
              <a:ext cx="1385990" cy="6112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rot="20417299">
              <a:off x="1524915" y="4673283"/>
              <a:ext cx="722420" cy="135653"/>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i="1" dirty="0" smtClean="0"/>
                <a:t>+ 939  млн.р.</a:t>
              </a:r>
              <a:endParaRPr lang="ru-RU" sz="1200" b="1" i="1" dirty="0">
                <a:solidFill>
                  <a:schemeClr val="tx1"/>
                </a:solidFill>
              </a:endParaRPr>
            </a:p>
          </p:txBody>
        </p:sp>
      </p:grpSp>
      <p:pic>
        <p:nvPicPr>
          <p:cNvPr id="41" name="Picture 2" descr="C:\Users\superuser\Desktop\герб пятигорска.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2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alesupnow.ru/storage/app/media/f8ed016f9ed1a41088db1791928a316b-min.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2998" t="3306" r="3768" b="2810"/>
          <a:stretch/>
        </p:blipFill>
        <p:spPr bwMode="auto">
          <a:xfrm>
            <a:off x="3671286" y="4077071"/>
            <a:ext cx="5336822" cy="27517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61747" y="375292"/>
            <a:ext cx="8856984" cy="692696"/>
          </a:xfrm>
        </p:spPr>
        <p:txBody>
          <a:bodyPr>
            <a:noAutofit/>
          </a:bodyPr>
          <a:lstStyle/>
          <a:p>
            <a:pPr indent="0" algn="ctr">
              <a:buNone/>
            </a:pPr>
            <a:r>
              <a:rPr lang="ru-RU" sz="1800" dirty="0">
                <a:solidFill>
                  <a:schemeClr val="accent3">
                    <a:lumMod val="50000"/>
                  </a:schemeClr>
                </a:solidFill>
              </a:rPr>
              <a:t>Динамика поступлений в бюджет города-курорта Пятигорска налоговых и неналоговых доходов   </a:t>
            </a:r>
            <a:br>
              <a:rPr lang="ru-RU" sz="1800" dirty="0">
                <a:solidFill>
                  <a:schemeClr val="accent3">
                    <a:lumMod val="50000"/>
                  </a:schemeClr>
                </a:solidFill>
              </a:rPr>
            </a:br>
            <a:r>
              <a:rPr lang="ru-RU" sz="1800" dirty="0" smtClean="0">
                <a:solidFill>
                  <a:schemeClr val="accent3">
                    <a:lumMod val="50000"/>
                  </a:schemeClr>
                </a:solidFill>
              </a:rPr>
              <a:t>за </a:t>
            </a:r>
            <a:r>
              <a:rPr lang="ru-RU" sz="1800" dirty="0">
                <a:solidFill>
                  <a:schemeClr val="accent3">
                    <a:lumMod val="50000"/>
                  </a:schemeClr>
                </a:solidFill>
              </a:rPr>
              <a:t>2018-2020 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57761194"/>
              </p:ext>
            </p:extLst>
          </p:nvPr>
        </p:nvGraphicFramePr>
        <p:xfrm>
          <a:off x="167248" y="692696"/>
          <a:ext cx="8653224" cy="4658701"/>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1" y="6309317"/>
            <a:ext cx="2699791" cy="276999"/>
          </a:xfrm>
          <a:prstGeom prst="rect">
            <a:avLst/>
          </a:prstGeom>
        </p:spPr>
        <p:txBody>
          <a:bodyPr wrap="square">
            <a:spAutoFit/>
          </a:bodyPr>
          <a:lstStyle/>
          <a:p>
            <a:pPr algn="ctr"/>
            <a:endParaRPr lang="ru-RU" sz="1200" b="1" dirty="0"/>
          </a:p>
        </p:txBody>
      </p:sp>
      <p:sp>
        <p:nvSpPr>
          <p:cNvPr id="5" name="Прямоугольник 4"/>
          <p:cNvSpPr/>
          <p:nvPr/>
        </p:nvSpPr>
        <p:spPr>
          <a:xfrm>
            <a:off x="4055681" y="6309318"/>
            <a:ext cx="184730" cy="276999"/>
          </a:xfrm>
          <a:prstGeom prst="rect">
            <a:avLst/>
          </a:prstGeom>
        </p:spPr>
        <p:txBody>
          <a:bodyPr wrap="none">
            <a:spAutoFit/>
          </a:bodyPr>
          <a:lstStyle/>
          <a:p>
            <a:pPr algn="ctr"/>
            <a:endParaRPr lang="ru-RU" sz="1200" b="1" dirty="0"/>
          </a:p>
        </p:txBody>
      </p:sp>
      <p:grpSp>
        <p:nvGrpSpPr>
          <p:cNvPr id="8" name="Группа 7"/>
          <p:cNvGrpSpPr/>
          <p:nvPr/>
        </p:nvGrpSpPr>
        <p:grpSpPr>
          <a:xfrm rot="20556591">
            <a:off x="1998995" y="2149406"/>
            <a:ext cx="1704766" cy="871608"/>
            <a:chOff x="1295280" y="3251933"/>
            <a:chExt cx="1550019" cy="721080"/>
          </a:xfrm>
        </p:grpSpPr>
        <p:pic>
          <p:nvPicPr>
            <p:cNvPr id="9" name="Picture 2" descr="https://ds127.centerstart.ru/sites/ds127.centerstart.ru/files/archive/1.jp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20473495">
              <a:off x="1295280" y="3251933"/>
              <a:ext cx="1550019" cy="721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p:nvPr/>
          </p:nvSpPr>
          <p:spPr>
            <a:xfrm rot="20399483">
              <a:off x="1548997" y="3374316"/>
              <a:ext cx="944134" cy="200531"/>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b="1" i="1" dirty="0" smtClean="0"/>
                <a:t>+ 135</a:t>
              </a:r>
              <a:endParaRPr lang="ru-RU" sz="1800" b="1" i="1" dirty="0">
                <a:solidFill>
                  <a:schemeClr val="tx1"/>
                </a:solidFill>
              </a:endParaRPr>
            </a:p>
          </p:txBody>
        </p:sp>
      </p:grpSp>
      <p:sp>
        <p:nvSpPr>
          <p:cNvPr id="6" name="Прямоугольник 5"/>
          <p:cNvSpPr/>
          <p:nvPr/>
        </p:nvSpPr>
        <p:spPr>
          <a:xfrm>
            <a:off x="2442296" y="980728"/>
            <a:ext cx="1176989" cy="369332"/>
          </a:xfrm>
          <a:prstGeom prst="rect">
            <a:avLst/>
          </a:prstGeom>
        </p:spPr>
        <p:txBody>
          <a:bodyPr wrap="none">
            <a:spAutoFit/>
          </a:bodyPr>
          <a:lstStyle/>
          <a:p>
            <a:r>
              <a:rPr lang="ru-RU" b="1" i="1" dirty="0" smtClean="0"/>
              <a:t>млн.руб.</a:t>
            </a:r>
            <a:endParaRPr lang="ru-RU" b="1" i="1" dirty="0"/>
          </a:p>
        </p:txBody>
      </p:sp>
      <p:grpSp>
        <p:nvGrpSpPr>
          <p:cNvPr id="13" name="Группа 12"/>
          <p:cNvGrpSpPr/>
          <p:nvPr/>
        </p:nvGrpSpPr>
        <p:grpSpPr>
          <a:xfrm rot="20556591">
            <a:off x="4239337" y="1584898"/>
            <a:ext cx="1704766" cy="871608"/>
            <a:chOff x="1295280" y="3251933"/>
            <a:chExt cx="1550019" cy="721080"/>
          </a:xfrm>
        </p:grpSpPr>
        <p:pic>
          <p:nvPicPr>
            <p:cNvPr id="14" name="Picture 2" descr="https://ds127.centerstart.ru/sites/ds127.centerstart.ru/files/archive/1.jp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20473495">
              <a:off x="1295280" y="3251933"/>
              <a:ext cx="1550019" cy="721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
            <p:cNvSpPr txBox="1"/>
            <p:nvPr/>
          </p:nvSpPr>
          <p:spPr>
            <a:xfrm rot="20399483">
              <a:off x="1548997" y="3374316"/>
              <a:ext cx="944134" cy="200531"/>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b="1" i="1" dirty="0" smtClean="0"/>
                <a:t>+ 344</a:t>
              </a:r>
              <a:endParaRPr lang="ru-RU" sz="1800" b="1" i="1" dirty="0">
                <a:solidFill>
                  <a:schemeClr val="tx1"/>
                </a:solidFill>
              </a:endParaRPr>
            </a:p>
          </p:txBody>
        </p:sp>
      </p:grpSp>
      <p:pic>
        <p:nvPicPr>
          <p:cNvPr id="16" name="Picture 2" descr="C:\Users\superuser\Desktop\герб пятигорск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705" y="33470"/>
            <a:ext cx="8784976" cy="812863"/>
          </a:xfrm>
        </p:spPr>
        <p:txBody>
          <a:bodyPr>
            <a:noAutofit/>
          </a:bodyPr>
          <a:lstStyle/>
          <a:p>
            <a:pPr algn="ctr">
              <a:lnSpc>
                <a:spcPts val="1920"/>
              </a:lnSpc>
            </a:pPr>
            <a:r>
              <a:rPr lang="ru-RU" sz="1600" dirty="0" smtClean="0">
                <a:solidFill>
                  <a:schemeClr val="accent3">
                    <a:lumMod val="50000"/>
                  </a:schemeClr>
                </a:solidFill>
              </a:rPr>
              <a:t>ОСНОВНЫЕ Причины роста объема собственных </a:t>
            </a:r>
            <a:br>
              <a:rPr lang="ru-RU" sz="1600" dirty="0" smtClean="0">
                <a:solidFill>
                  <a:schemeClr val="accent3">
                    <a:lumMod val="50000"/>
                  </a:schemeClr>
                </a:solidFill>
              </a:rPr>
            </a:br>
            <a:r>
              <a:rPr lang="ru-RU" sz="1600" dirty="0" smtClean="0">
                <a:solidFill>
                  <a:schemeClr val="accent3">
                    <a:lumMod val="50000"/>
                  </a:schemeClr>
                </a:solidFill>
              </a:rPr>
              <a:t>доходов бюджета </a:t>
            </a:r>
            <a:r>
              <a:rPr lang="ru-RU" sz="1600" dirty="0">
                <a:solidFill>
                  <a:schemeClr val="accent3">
                    <a:lumMod val="50000"/>
                  </a:schemeClr>
                </a:solidFill>
              </a:rPr>
              <a:t>города-курорта Пятигорска  </a:t>
            </a:r>
            <a:r>
              <a:rPr lang="ru-RU" sz="1600" dirty="0" smtClean="0">
                <a:solidFill>
                  <a:schemeClr val="accent3">
                    <a:lumMod val="50000"/>
                  </a:schemeClr>
                </a:solidFill>
              </a:rPr>
              <a:t/>
            </a:r>
            <a:br>
              <a:rPr lang="ru-RU" sz="1600" dirty="0" smtClean="0">
                <a:solidFill>
                  <a:schemeClr val="accent3">
                    <a:lumMod val="50000"/>
                  </a:schemeClr>
                </a:solidFill>
              </a:rPr>
            </a:br>
            <a:r>
              <a:rPr lang="ru-RU" sz="1600" dirty="0" smtClean="0">
                <a:solidFill>
                  <a:schemeClr val="accent3">
                    <a:lumMod val="50000"/>
                  </a:schemeClr>
                </a:solidFill>
              </a:rPr>
              <a:t>в </a:t>
            </a:r>
            <a:r>
              <a:rPr lang="ru-RU" sz="1600" dirty="0">
                <a:solidFill>
                  <a:schemeClr val="accent3">
                    <a:lumMod val="50000"/>
                  </a:schemeClr>
                </a:solidFill>
              </a:rPr>
              <a:t>2020 </a:t>
            </a:r>
            <a:r>
              <a:rPr lang="ru-RU" sz="1600" dirty="0" smtClean="0">
                <a:solidFill>
                  <a:schemeClr val="accent3">
                    <a:lumMod val="50000"/>
                  </a:schemeClr>
                </a:solidFill>
              </a:rPr>
              <a:t>году в сравнении  с 2019 годом </a:t>
            </a:r>
            <a:endParaRPr lang="ru-RU" sz="1600" dirty="0">
              <a:solidFill>
                <a:schemeClr val="accent3">
                  <a:lumMod val="50000"/>
                </a:schemeClr>
              </a:solidFill>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799694936"/>
              </p:ext>
            </p:extLst>
          </p:nvPr>
        </p:nvGraphicFramePr>
        <p:xfrm>
          <a:off x="5002721" y="1161159"/>
          <a:ext cx="3898193" cy="3704517"/>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Группа 6"/>
          <p:cNvGrpSpPr/>
          <p:nvPr/>
        </p:nvGrpSpPr>
        <p:grpSpPr>
          <a:xfrm rot="438946">
            <a:off x="6014299" y="1621302"/>
            <a:ext cx="1552510" cy="864737"/>
            <a:chOff x="5572148" y="3279468"/>
            <a:chExt cx="1914316" cy="836087"/>
          </a:xfrm>
        </p:grpSpPr>
        <p:pic>
          <p:nvPicPr>
            <p:cNvPr id="8" name="Picture 2" descr="https://ds127.centerstart.ru/sites/ds127.centerstart.ru/files/archive/1.jp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19393323">
              <a:off x="5572148" y="3279468"/>
              <a:ext cx="1914316" cy="8360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
            <p:cNvSpPr txBox="1"/>
            <p:nvPr/>
          </p:nvSpPr>
          <p:spPr>
            <a:xfrm rot="20149234">
              <a:off x="5880996" y="3453881"/>
              <a:ext cx="1222137" cy="487265"/>
            </a:xfrm>
            <a:prstGeom prst="rect">
              <a:avLst/>
            </a:prstGeom>
            <a:scene3d>
              <a:camera prst="orthographicFront">
                <a:rot lat="1200000" lon="0" rev="600000"/>
              </a:camera>
              <a:lightRig rig="threePt" dir="t"/>
            </a:scene3d>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b="1" i="1" dirty="0" smtClean="0"/>
                <a:t>+ </a:t>
              </a:r>
              <a:r>
                <a:rPr lang="ru-RU" sz="1600" b="1" i="1" dirty="0" smtClean="0"/>
                <a:t>45,</a:t>
              </a:r>
              <a:r>
                <a:rPr lang="ru-RU" sz="1200" b="1" i="1" dirty="0" smtClean="0"/>
                <a:t> </a:t>
              </a:r>
              <a:r>
                <a:rPr lang="ru-RU" b="1" i="1" dirty="0" smtClean="0"/>
                <a:t>млн.руб</a:t>
              </a:r>
              <a:endParaRPr lang="ru-RU" i="1" dirty="0"/>
            </a:p>
          </p:txBody>
        </p:sp>
      </p:grpSp>
      <p:sp>
        <p:nvSpPr>
          <p:cNvPr id="3" name="TextBox 2"/>
          <p:cNvSpPr txBox="1"/>
          <p:nvPr/>
        </p:nvSpPr>
        <p:spPr>
          <a:xfrm>
            <a:off x="537664" y="837155"/>
            <a:ext cx="7704856" cy="461665"/>
          </a:xfrm>
          <a:prstGeom prst="rect">
            <a:avLst/>
          </a:prstGeom>
          <a:noFill/>
        </p:spPr>
        <p:txBody>
          <a:bodyPr wrap="square" rtlCol="0">
            <a:spAutoFit/>
          </a:bodyPr>
          <a:lstStyle/>
          <a:p>
            <a:pPr algn="ctr"/>
            <a:r>
              <a:rPr lang="ru-RU" b="1" u="sng" dirty="0" smtClean="0">
                <a:latin typeface="Trebuchet MS"/>
              </a:rPr>
              <a:t>Прирост собственных доходов  </a:t>
            </a:r>
            <a:r>
              <a:rPr lang="ru-RU" sz="2400" b="1" u="sng" dirty="0" smtClean="0">
                <a:solidFill>
                  <a:srgbClr val="FF0000"/>
                </a:solidFill>
                <a:latin typeface="Trebuchet MS"/>
              </a:rPr>
              <a:t>344 </a:t>
            </a:r>
            <a:r>
              <a:rPr lang="ru-RU" sz="2400" b="1" u="sng" dirty="0" smtClean="0">
                <a:solidFill>
                  <a:srgbClr val="FF0000"/>
                </a:solidFill>
                <a:latin typeface="Times New Roman" panose="02020603050405020304" pitchFamily="18" charset="0"/>
                <a:cs typeface="Times New Roman" panose="02020603050405020304" pitchFamily="18" charset="0"/>
              </a:rPr>
              <a:t>млн</a:t>
            </a:r>
            <a:r>
              <a:rPr lang="ru-RU" b="1" u="sng" dirty="0" smtClean="0">
                <a:solidFill>
                  <a:srgbClr val="FF0000"/>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руб.</a:t>
            </a:r>
            <a:endParaRPr lang="ru-RU" b="1" u="sng" dirty="0">
              <a:latin typeface="Trebuchet MS"/>
            </a:endParaRPr>
          </a:p>
        </p:txBody>
      </p:sp>
      <p:graphicFrame>
        <p:nvGraphicFramePr>
          <p:cNvPr id="18" name="Объект 5"/>
          <p:cNvGraphicFramePr>
            <a:graphicFrameLocks noGrp="1"/>
          </p:cNvGraphicFramePr>
          <p:nvPr>
            <p:ph sz="half" idx="1"/>
            <p:extLst>
              <p:ext uri="{D42A27DB-BD31-4B8C-83A1-F6EECF244321}">
                <p14:modId xmlns:p14="http://schemas.microsoft.com/office/powerpoint/2010/main" val="2004878553"/>
              </p:ext>
            </p:extLst>
          </p:nvPr>
        </p:nvGraphicFramePr>
        <p:xfrm>
          <a:off x="515368" y="1087376"/>
          <a:ext cx="4111706" cy="5183093"/>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Группа 18"/>
          <p:cNvGrpSpPr/>
          <p:nvPr/>
        </p:nvGrpSpPr>
        <p:grpSpPr>
          <a:xfrm rot="815812">
            <a:off x="1655891" y="1633961"/>
            <a:ext cx="1800200" cy="1036867"/>
            <a:chOff x="6113828" y="3593816"/>
            <a:chExt cx="1914316" cy="1134583"/>
          </a:xfrm>
        </p:grpSpPr>
        <p:pic>
          <p:nvPicPr>
            <p:cNvPr id="20" name="Picture 2" descr="https://ds127.centerstart.ru/sites/ds127.centerstart.ru/files/archive/1.jpg"/>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19393323">
              <a:off x="6113828" y="3593816"/>
              <a:ext cx="1914316" cy="9791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
            <p:cNvSpPr txBox="1"/>
            <p:nvPr/>
          </p:nvSpPr>
          <p:spPr>
            <a:xfrm rot="19794737">
              <a:off x="6126607" y="3858916"/>
              <a:ext cx="1755976" cy="869483"/>
            </a:xfrm>
            <a:prstGeom prst="rect">
              <a:avLst/>
            </a:prstGeom>
            <a:scene3d>
              <a:camera prst="orthographicFront">
                <a:rot lat="1200000" lon="0" rev="600000"/>
              </a:camera>
              <a:lightRig rig="threePt" dir="t"/>
            </a:scene3d>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i="1" dirty="0" smtClean="0"/>
                <a:t>+ </a:t>
              </a:r>
              <a:r>
                <a:rPr lang="ru-RU" sz="1600" b="1" i="1" dirty="0" smtClean="0"/>
                <a:t>298</a:t>
              </a:r>
              <a:r>
                <a:rPr lang="ru-RU" sz="1200" b="1" i="1" dirty="0" smtClean="0"/>
                <a:t> </a:t>
              </a:r>
              <a:r>
                <a:rPr lang="ru-RU" b="1" i="1" dirty="0" smtClean="0"/>
                <a:t>млн.руб</a:t>
              </a:r>
              <a:endParaRPr lang="ru-RU" i="1" dirty="0"/>
            </a:p>
          </p:txBody>
        </p:sp>
      </p:grpSp>
      <p:sp>
        <p:nvSpPr>
          <p:cNvPr id="4" name="Прямоугольник 3"/>
          <p:cNvSpPr/>
          <p:nvPr/>
        </p:nvSpPr>
        <p:spPr>
          <a:xfrm>
            <a:off x="115938" y="5811722"/>
            <a:ext cx="8784976" cy="938719"/>
          </a:xfrm>
          <a:prstGeom prst="rect">
            <a:avLst/>
          </a:prstGeom>
        </p:spPr>
        <p:txBody>
          <a:bodyPr wrap="square">
            <a:spAutoFit/>
          </a:bodyPr>
          <a:lstStyle/>
          <a:p>
            <a:pPr>
              <a:lnSpc>
                <a:spcPts val="2160"/>
              </a:lnSpc>
            </a:pPr>
            <a:r>
              <a:rPr lang="ru-RU" sz="1600" b="1" dirty="0">
                <a:latin typeface="Trebuchet MS"/>
              </a:rPr>
              <a:t>На </a:t>
            </a:r>
            <a:r>
              <a:rPr lang="ru-RU" sz="1600" b="1" dirty="0" smtClean="0">
                <a:latin typeface="Trebuchet MS"/>
              </a:rPr>
              <a:t>увеличение собственных доходов повлияла реализация мероприятий Программы оздоровления муниципальных финансов города-курорта Пятигорска на 2018 – 2025 гг. Поступление дополнительных доходов - </a:t>
            </a:r>
            <a:r>
              <a:rPr lang="ru-RU" sz="1600" b="1" dirty="0" smtClean="0">
                <a:solidFill>
                  <a:srgbClr val="FF0000"/>
                </a:solidFill>
                <a:latin typeface="Trebuchet MS"/>
              </a:rPr>
              <a:t>88,9 </a:t>
            </a:r>
            <a:r>
              <a:rPr lang="ru-RU" sz="1600" b="1" dirty="0">
                <a:solidFill>
                  <a:srgbClr val="FF0000"/>
                </a:solidFill>
                <a:latin typeface="Times New Roman" panose="02020603050405020304" pitchFamily="18" charset="0"/>
                <a:cs typeface="Times New Roman" panose="02020603050405020304" pitchFamily="18" charset="0"/>
              </a:rPr>
              <a:t>млн. руб.</a:t>
            </a:r>
            <a:endParaRPr lang="ru-RU" sz="1600" b="1" dirty="0">
              <a:solidFill>
                <a:srgbClr val="FF0000"/>
              </a:solidFill>
              <a:latin typeface="Trebuchet MS"/>
            </a:endParaRPr>
          </a:p>
        </p:txBody>
      </p:sp>
      <p:sp>
        <p:nvSpPr>
          <p:cNvPr id="16" name="TextBox 15"/>
          <p:cNvSpPr txBox="1"/>
          <p:nvPr/>
        </p:nvSpPr>
        <p:spPr>
          <a:xfrm>
            <a:off x="515368" y="4765282"/>
            <a:ext cx="3912616" cy="1077218"/>
          </a:xfrm>
          <a:prstGeom prst="rect">
            <a:avLst/>
          </a:prstGeom>
          <a:noFill/>
        </p:spPr>
        <p:txBody>
          <a:bodyPr wrap="square" rtlCol="0">
            <a:spAutoFit/>
          </a:bodyPr>
          <a:lstStyle/>
          <a:p>
            <a:pPr indent="449263" algn="just">
              <a:defRPr/>
            </a:pPr>
            <a:r>
              <a:rPr lang="ru-RU" sz="1200" b="1" i="1" dirty="0" smtClean="0">
                <a:solidFill>
                  <a:prstClr val="black"/>
                </a:solidFill>
                <a:latin typeface="Trebuchet MS"/>
              </a:rPr>
              <a:t>Увеличение на </a:t>
            </a:r>
            <a:r>
              <a:rPr lang="ru-RU" sz="1600" b="1" i="1" dirty="0" smtClean="0">
                <a:solidFill>
                  <a:prstClr val="black"/>
                </a:solidFill>
                <a:latin typeface="Trebuchet MS"/>
              </a:rPr>
              <a:t>8,4%</a:t>
            </a:r>
            <a:r>
              <a:rPr lang="ru-RU" sz="1200" b="1" i="1" dirty="0" smtClean="0">
                <a:solidFill>
                  <a:prstClr val="black"/>
                </a:solidFill>
                <a:latin typeface="Trebuchet MS"/>
              </a:rPr>
              <a:t> размера норматива</a:t>
            </a:r>
          </a:p>
          <a:p>
            <a:pPr indent="449263" algn="just">
              <a:defRPr/>
            </a:pPr>
            <a:r>
              <a:rPr lang="ru-RU" sz="1200" b="1" i="1" dirty="0" smtClean="0">
                <a:solidFill>
                  <a:prstClr val="black"/>
                </a:solidFill>
                <a:latin typeface="Trebuchet MS"/>
              </a:rPr>
              <a:t> </a:t>
            </a:r>
            <a:r>
              <a:rPr lang="ru-RU" sz="1200" b="1" i="1" dirty="0">
                <a:solidFill>
                  <a:prstClr val="black"/>
                </a:solidFill>
                <a:latin typeface="Trebuchet MS"/>
              </a:rPr>
              <a:t>отчислений доходов от </a:t>
            </a:r>
            <a:r>
              <a:rPr lang="ru-RU" sz="1200" b="1" i="1" dirty="0" smtClean="0">
                <a:solidFill>
                  <a:prstClr val="black"/>
                </a:solidFill>
                <a:latin typeface="Trebuchet MS"/>
              </a:rPr>
              <a:t>НДФЛ</a:t>
            </a:r>
          </a:p>
          <a:p>
            <a:pPr indent="449263" algn="just">
              <a:defRPr/>
            </a:pPr>
            <a:endParaRPr lang="ru-RU" sz="1200" b="1" i="1" dirty="0" smtClean="0">
              <a:solidFill>
                <a:prstClr val="black"/>
              </a:solidFill>
              <a:latin typeface="Trebuchet MS"/>
            </a:endParaRPr>
          </a:p>
          <a:p>
            <a:pPr indent="449263" algn="just">
              <a:defRPr/>
            </a:pPr>
            <a:r>
              <a:rPr lang="ru-RU" sz="1200" b="1" i="1" dirty="0" smtClean="0">
                <a:solidFill>
                  <a:prstClr val="black"/>
                </a:solidFill>
                <a:latin typeface="Trebuchet MS"/>
              </a:rPr>
              <a:t>Рост </a:t>
            </a:r>
            <a:r>
              <a:rPr lang="ru-RU" sz="1200" b="1" i="1" dirty="0">
                <a:solidFill>
                  <a:prstClr val="black"/>
                </a:solidFill>
                <a:latin typeface="Trebuchet MS"/>
              </a:rPr>
              <a:t>фонда оплаты труда по отдельным </a:t>
            </a:r>
            <a:endParaRPr lang="ru-RU" sz="1200" b="1" i="1" dirty="0" smtClean="0">
              <a:solidFill>
                <a:prstClr val="black"/>
              </a:solidFill>
              <a:latin typeface="Trebuchet MS"/>
            </a:endParaRPr>
          </a:p>
          <a:p>
            <a:pPr indent="449263" algn="just">
              <a:defRPr/>
            </a:pPr>
            <a:r>
              <a:rPr lang="ru-RU" sz="1200" b="1" i="1" dirty="0" smtClean="0">
                <a:solidFill>
                  <a:prstClr val="black"/>
                </a:solidFill>
                <a:latin typeface="Trebuchet MS"/>
              </a:rPr>
              <a:t>налогоплательщикам</a:t>
            </a:r>
            <a:endParaRPr lang="ru-RU" sz="1200" b="1" i="1" dirty="0">
              <a:solidFill>
                <a:prstClr val="black"/>
              </a:solidFill>
              <a:latin typeface="Trebuchet MS"/>
            </a:endParaRPr>
          </a:p>
        </p:txBody>
      </p:sp>
      <p:pic>
        <p:nvPicPr>
          <p:cNvPr id="17" name="Рисунок 16" descr="https://st.depositphotos.com/1745098/3460/i/950/depositphotos_34602515-stock-photo-red-check-mark.jpg"/>
          <p:cNvPicPr/>
          <p:nvPr/>
        </p:nvPicPr>
        <p:blipFill>
          <a:blip r:embed="rId8" cstate="print">
            <a:extLst>
              <a:ext uri="{BEBA8EAE-BF5A-486C-A8C5-ECC9F3942E4B}">
                <a14:imgProps xmlns:a14="http://schemas.microsoft.com/office/drawing/2010/main">
                  <a14:imgLayer r:embed="rId9">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519541" y="5250928"/>
            <a:ext cx="576064" cy="424104"/>
          </a:xfrm>
          <a:prstGeom prst="rect">
            <a:avLst/>
          </a:prstGeom>
          <a:noFill/>
          <a:ln>
            <a:noFill/>
          </a:ln>
        </p:spPr>
      </p:pic>
      <p:pic>
        <p:nvPicPr>
          <p:cNvPr id="22" name="Рисунок 21" descr="https://st.depositphotos.com/1745098/3460/i/950/depositphotos_34602515-stock-photo-red-check-mark.jpg"/>
          <p:cNvPicPr/>
          <p:nvPr/>
        </p:nvPicPr>
        <p:blipFill>
          <a:blip r:embed="rId8" cstate="print">
            <a:extLst>
              <a:ext uri="{BEBA8EAE-BF5A-486C-A8C5-ECC9F3942E4B}">
                <a14:imgProps xmlns:a14="http://schemas.microsoft.com/office/drawing/2010/main">
                  <a14:imgLayer r:embed="rId9">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489973" y="4826824"/>
            <a:ext cx="576064" cy="424104"/>
          </a:xfrm>
          <a:prstGeom prst="rect">
            <a:avLst/>
          </a:prstGeom>
          <a:noFill/>
          <a:ln>
            <a:noFill/>
          </a:ln>
        </p:spPr>
      </p:pic>
      <p:pic>
        <p:nvPicPr>
          <p:cNvPr id="23" name="Рисунок 22" descr="https://st.depositphotos.com/1745098/3460/i/950/depositphotos_34602515-stock-photo-red-check-mark.jpg"/>
          <p:cNvPicPr/>
          <p:nvPr/>
        </p:nvPicPr>
        <p:blipFill>
          <a:blip r:embed="rId10" cstate="print">
            <a:extLst>
              <a:ext uri="{BEBA8EAE-BF5A-486C-A8C5-ECC9F3942E4B}">
                <a14:imgProps xmlns:a14="http://schemas.microsoft.com/office/drawing/2010/main">
                  <a14:imgLayer r:embed="rId9">
                    <a14:imgEffect>
                      <a14:backgroundRemoval t="0" b="94271" l="0" r="93457"/>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51985" y="4865676"/>
            <a:ext cx="576064" cy="424104"/>
          </a:xfrm>
          <a:prstGeom prst="rect">
            <a:avLst/>
          </a:prstGeom>
          <a:noFill/>
          <a:ln>
            <a:noFill/>
          </a:ln>
        </p:spPr>
      </p:pic>
      <p:sp>
        <p:nvSpPr>
          <p:cNvPr id="5" name="TextBox 4"/>
          <p:cNvSpPr txBox="1"/>
          <p:nvPr/>
        </p:nvSpPr>
        <p:spPr>
          <a:xfrm>
            <a:off x="5148064" y="4865676"/>
            <a:ext cx="3600400" cy="738664"/>
          </a:xfrm>
          <a:prstGeom prst="rect">
            <a:avLst/>
          </a:prstGeom>
          <a:noFill/>
        </p:spPr>
        <p:txBody>
          <a:bodyPr wrap="square" rtlCol="0">
            <a:spAutoFit/>
          </a:bodyPr>
          <a:lstStyle/>
          <a:p>
            <a:pPr>
              <a:defRPr sz="1400" b="1" i="1" u="none" strike="noStrike" kern="1200" baseline="0">
                <a:solidFill>
                  <a:srgbClr val="000000"/>
                </a:solidFill>
                <a:latin typeface="+mn-lt"/>
                <a:ea typeface="+mn-ea"/>
                <a:cs typeface="+mn-cs"/>
              </a:defRPr>
            </a:pPr>
            <a:r>
              <a:rPr lang="ru-RU" sz="1400" b="1" i="1" dirty="0" smtClean="0">
                <a:solidFill>
                  <a:prstClr val="black"/>
                </a:solidFill>
                <a:latin typeface="Trebuchet MS"/>
              </a:rPr>
              <a:t>Погашение </a:t>
            </a:r>
            <a:r>
              <a:rPr lang="ru-RU" sz="1400" b="1" i="1" dirty="0">
                <a:solidFill>
                  <a:prstClr val="black"/>
                </a:solidFill>
                <a:latin typeface="Trebuchet MS"/>
              </a:rPr>
              <a:t>задолженности, образовавшейся на 01.01.2020 г</a:t>
            </a:r>
            <a:r>
              <a:rPr lang="ru-RU" sz="1400" b="1" i="1" dirty="0" smtClean="0">
                <a:solidFill>
                  <a:prstClr val="black"/>
                </a:solidFill>
                <a:latin typeface="Trebuchet MS"/>
              </a:rPr>
              <a:t>.</a:t>
            </a:r>
            <a:endParaRPr lang="ru-RU" sz="1400" b="1" i="1" dirty="0">
              <a:solidFill>
                <a:prstClr val="black"/>
              </a:solidFill>
              <a:latin typeface="Trebuchet MS"/>
            </a:endParaRPr>
          </a:p>
          <a:p>
            <a:pPr>
              <a:defRPr sz="1400" b="1" i="1" u="none" strike="noStrike" kern="1200" baseline="0">
                <a:solidFill>
                  <a:srgbClr val="000000"/>
                </a:solidFill>
                <a:latin typeface="+mn-lt"/>
                <a:ea typeface="+mn-ea"/>
                <a:cs typeface="+mn-cs"/>
              </a:defRPr>
            </a:pPr>
            <a:r>
              <a:rPr lang="ru-RU" sz="1400" b="1" i="1" dirty="0">
                <a:solidFill>
                  <a:prstClr val="black"/>
                </a:solidFill>
                <a:latin typeface="Trebuchet MS"/>
              </a:rPr>
              <a:t>по штрафам</a:t>
            </a:r>
          </a:p>
        </p:txBody>
      </p:sp>
      <p:pic>
        <p:nvPicPr>
          <p:cNvPr id="25" name="Picture 10" descr="https://st2.depositphotos.com/3159197/7456/i/950/depositphotos_74567387-stock-photo-3d-white-people-with-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9219" l="1367" r="98438"/>
                    </a14:imgEffect>
                  </a14:imgLayer>
                </a14:imgProps>
              </a:ext>
              <a:ext uri="{28A0092B-C50C-407E-A947-70E740481C1C}">
                <a14:useLocalDpi xmlns:a14="http://schemas.microsoft.com/office/drawing/2010/main" val="0"/>
              </a:ext>
            </a:extLst>
          </a:blip>
          <a:srcRect/>
          <a:stretch>
            <a:fillRect/>
          </a:stretch>
        </p:blipFill>
        <p:spPr bwMode="auto">
          <a:xfrm>
            <a:off x="3858594" y="2434738"/>
            <a:ext cx="1643199" cy="17533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superuser\Desktop\герб пятигорска.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40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https://st2.depositphotos.com/3643473/5961/i/950/depositphotos_59610147-stock-photo-person-running-on-arrow-pointing.jpg"/>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1352867">
            <a:off x="5295704" y="4099123"/>
            <a:ext cx="2661142" cy="1169607"/>
          </a:xfrm>
          <a:prstGeom prst="rect">
            <a:avLst/>
          </a:prstGeom>
          <a:noFill/>
          <a:ln>
            <a:noFill/>
          </a:ln>
        </p:spPr>
      </p:pic>
      <p:graphicFrame>
        <p:nvGraphicFramePr>
          <p:cNvPr id="15" name="Объект 1"/>
          <p:cNvGraphicFramePr>
            <a:graphicFrameLocks/>
          </p:cNvGraphicFramePr>
          <p:nvPr>
            <p:extLst>
              <p:ext uri="{D42A27DB-BD31-4B8C-83A1-F6EECF244321}">
                <p14:modId xmlns:p14="http://schemas.microsoft.com/office/powerpoint/2010/main" val="3978549455"/>
              </p:ext>
            </p:extLst>
          </p:nvPr>
        </p:nvGraphicFramePr>
        <p:xfrm>
          <a:off x="4211960" y="4155374"/>
          <a:ext cx="4911949" cy="2490442"/>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384772" y="12744"/>
            <a:ext cx="8248649" cy="784830"/>
          </a:xfrm>
          <a:prstGeom prst="rect">
            <a:avLst/>
          </a:prstGeom>
        </p:spPr>
        <p:txBody>
          <a:bodyPr wrap="square">
            <a:spAutoFit/>
          </a:bodyPr>
          <a:lstStyle/>
          <a:p>
            <a:pPr lvl="0" algn="ctr"/>
            <a:r>
              <a:rPr lang="ru-RU" sz="1500" cap="all" spc="-60" dirty="0" smtClean="0">
                <a:solidFill>
                  <a:schemeClr val="accent3">
                    <a:lumMod val="50000"/>
                  </a:schemeClr>
                </a:solidFill>
                <a:latin typeface="+mj-lt"/>
                <a:ea typeface="+mj-ea"/>
                <a:cs typeface="+mj-cs"/>
              </a:rPr>
              <a:t>Дополнительные </a:t>
            </a:r>
            <a:r>
              <a:rPr lang="ru-RU" sz="1500" cap="all" spc="-60" dirty="0">
                <a:solidFill>
                  <a:schemeClr val="accent3">
                    <a:lumMod val="50000"/>
                  </a:schemeClr>
                </a:solidFill>
                <a:latin typeface="+mj-lt"/>
                <a:ea typeface="+mj-ea"/>
                <a:cs typeface="+mj-cs"/>
              </a:rPr>
              <a:t>поступления собственных доходов</a:t>
            </a:r>
          </a:p>
          <a:p>
            <a:pPr lvl="0" algn="ctr"/>
            <a:r>
              <a:rPr lang="ru-RU" sz="1500" cap="all" spc="-60" dirty="0">
                <a:solidFill>
                  <a:schemeClr val="accent3">
                    <a:lumMod val="50000"/>
                  </a:schemeClr>
                </a:solidFill>
                <a:latin typeface="+mj-lt"/>
                <a:ea typeface="+mj-ea"/>
                <a:cs typeface="+mj-cs"/>
              </a:rPr>
              <a:t>в результате реализации Программы оздоровления</a:t>
            </a:r>
          </a:p>
          <a:p>
            <a:pPr lvl="0" algn="ctr"/>
            <a:r>
              <a:rPr lang="ru-RU" sz="1500" cap="all" spc="-60" dirty="0">
                <a:solidFill>
                  <a:schemeClr val="accent3">
                    <a:lumMod val="50000"/>
                  </a:schemeClr>
                </a:solidFill>
                <a:latin typeface="+mj-lt"/>
                <a:ea typeface="+mj-ea"/>
                <a:cs typeface="+mj-cs"/>
              </a:rPr>
              <a:t> муниципальных финансов города - курорта </a:t>
            </a:r>
            <a:r>
              <a:rPr lang="ru-RU" sz="1500" cap="all" spc="-60" dirty="0" smtClean="0">
                <a:solidFill>
                  <a:schemeClr val="accent3">
                    <a:lumMod val="50000"/>
                  </a:schemeClr>
                </a:solidFill>
                <a:latin typeface="+mj-lt"/>
                <a:ea typeface="+mj-ea"/>
                <a:cs typeface="+mj-cs"/>
              </a:rPr>
              <a:t>Пятигорска</a:t>
            </a:r>
            <a:endParaRPr lang="ru-RU" sz="1500" cap="all" spc="-60" dirty="0">
              <a:solidFill>
                <a:schemeClr val="accent3">
                  <a:lumMod val="50000"/>
                </a:schemeClr>
              </a:solidFill>
              <a:latin typeface="+mj-lt"/>
              <a:ea typeface="+mj-ea"/>
              <a:cs typeface="+mj-cs"/>
            </a:endParaRPr>
          </a:p>
        </p:txBody>
      </p:sp>
      <p:sp>
        <p:nvSpPr>
          <p:cNvPr id="12" name="Прямоугольник 11"/>
          <p:cNvSpPr/>
          <p:nvPr/>
        </p:nvSpPr>
        <p:spPr>
          <a:xfrm rot="279065">
            <a:off x="4025715" y="787874"/>
            <a:ext cx="2376264" cy="707886"/>
          </a:xfrm>
          <a:prstGeom prst="rect">
            <a:avLst/>
          </a:prstGeom>
        </p:spPr>
        <p:txBody>
          <a:bodyPr wrap="square">
            <a:spAutoFit/>
          </a:bodyPr>
          <a:lstStyle/>
          <a:p>
            <a:pPr>
              <a:defRPr/>
            </a:pPr>
            <a:r>
              <a:rPr lang="ru-RU" sz="2400" b="1" u="sng"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+88,9</a:t>
            </a:r>
            <a:r>
              <a:rPr lang="ru-RU" b="1" u="sng"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млн</a:t>
            </a:r>
            <a:r>
              <a:rPr lang="ru-RU" b="1" u="sng"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u="sng"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руб.</a:t>
            </a:r>
          </a:p>
          <a:p>
            <a:pPr>
              <a:defRPr/>
            </a:pPr>
            <a:r>
              <a:rPr lang="ru-RU" sz="16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b="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за </a:t>
            </a:r>
            <a:r>
              <a:rPr lang="ru-RU" sz="16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год</a:t>
            </a:r>
          </a:p>
        </p:txBody>
      </p:sp>
      <p:graphicFrame>
        <p:nvGraphicFramePr>
          <p:cNvPr id="13" name="Схема 12"/>
          <p:cNvGraphicFramePr/>
          <p:nvPr>
            <p:extLst>
              <p:ext uri="{D42A27DB-BD31-4B8C-83A1-F6EECF244321}">
                <p14:modId xmlns:p14="http://schemas.microsoft.com/office/powerpoint/2010/main" val="273047767"/>
              </p:ext>
            </p:extLst>
          </p:nvPr>
        </p:nvGraphicFramePr>
        <p:xfrm>
          <a:off x="-180528" y="1430053"/>
          <a:ext cx="4968552" cy="4669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Схема 13"/>
          <p:cNvGraphicFramePr/>
          <p:nvPr>
            <p:extLst>
              <p:ext uri="{D42A27DB-BD31-4B8C-83A1-F6EECF244321}">
                <p14:modId xmlns:p14="http://schemas.microsoft.com/office/powerpoint/2010/main" val="2682839829"/>
              </p:ext>
            </p:extLst>
          </p:nvPr>
        </p:nvGraphicFramePr>
        <p:xfrm>
          <a:off x="4244028" y="1829916"/>
          <a:ext cx="4899972" cy="26512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Прямоугольник 15"/>
          <p:cNvSpPr/>
          <p:nvPr/>
        </p:nvSpPr>
        <p:spPr>
          <a:xfrm rot="421013">
            <a:off x="954840" y="1224583"/>
            <a:ext cx="3384376" cy="400110"/>
          </a:xfrm>
          <a:prstGeom prst="rect">
            <a:avLst/>
          </a:prstGeom>
        </p:spPr>
        <p:txBody>
          <a:bodyPr wrap="square">
            <a:spAutoFit/>
          </a:bodyPr>
          <a:lstStyle/>
          <a:p>
            <a:pPr lvl="0"/>
            <a:r>
              <a:rPr lang="ru-RU" sz="1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НАЛОГОВЫЕ</a:t>
            </a:r>
            <a:r>
              <a:rPr lang="ru-RU"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ПЛАТЕЖИ </a:t>
            </a:r>
            <a:r>
              <a:rPr lang="ru-RU" sz="2000" b="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+73,9</a:t>
            </a:r>
            <a:endParaRPr lang="ru-RU" sz="28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Прямоугольник 16"/>
          <p:cNvSpPr/>
          <p:nvPr/>
        </p:nvSpPr>
        <p:spPr>
          <a:xfrm rot="419211">
            <a:off x="5648508" y="1652980"/>
            <a:ext cx="3776848" cy="369332"/>
          </a:xfrm>
          <a:prstGeom prst="rect">
            <a:avLst/>
          </a:prstGeom>
        </p:spPr>
        <p:txBody>
          <a:bodyPr wrap="square">
            <a:spAutoFit/>
          </a:bodyPr>
          <a:lstStyle/>
          <a:p>
            <a:pPr lvl="0"/>
            <a:r>
              <a:rPr lang="ru-RU" sz="1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НЕНАЛОГОВЫЕ</a:t>
            </a:r>
            <a:r>
              <a:rPr lang="ru-RU" sz="1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ПЛАТЕЖИ</a:t>
            </a:r>
            <a:r>
              <a:rPr lang="ru-RU" sz="1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+15,0</a:t>
            </a:r>
            <a:endParaRPr lang="ru-RU" sz="24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Прямоугольник 19"/>
          <p:cNvSpPr/>
          <p:nvPr/>
        </p:nvSpPr>
        <p:spPr>
          <a:xfrm>
            <a:off x="4211960" y="6437695"/>
            <a:ext cx="4740737" cy="415498"/>
          </a:xfrm>
          <a:prstGeom prst="rect">
            <a:avLst/>
          </a:prstGeom>
        </p:spPr>
        <p:txBody>
          <a:bodyPr wrap="square">
            <a:spAutoFit/>
          </a:bodyPr>
          <a:lstStyle/>
          <a:p>
            <a:pPr lvl="0" algn="ctr"/>
            <a:r>
              <a:rPr lang="ru-RU" sz="1050" b="1" dirty="0">
                <a:solidFill>
                  <a:schemeClr val="tx2">
                    <a:lumMod val="75000"/>
                  </a:schemeClr>
                </a:solidFill>
                <a:latin typeface="Arial" panose="020B0604020202020204" pitchFamily="34" charset="0"/>
                <a:cs typeface="Arial" panose="020B0604020202020204" pitchFamily="34" charset="0"/>
              </a:rPr>
              <a:t>Динамика дополнительных поступлений </a:t>
            </a:r>
            <a:endParaRPr lang="ru-RU" sz="1050" b="1" dirty="0" smtClean="0">
              <a:solidFill>
                <a:schemeClr val="tx2">
                  <a:lumMod val="75000"/>
                </a:schemeClr>
              </a:solidFill>
              <a:latin typeface="Arial" panose="020B0604020202020204" pitchFamily="34" charset="0"/>
              <a:cs typeface="Arial" panose="020B0604020202020204" pitchFamily="34" charset="0"/>
            </a:endParaRPr>
          </a:p>
          <a:p>
            <a:pPr lvl="0" algn="ctr"/>
            <a:r>
              <a:rPr lang="ru-RU" altLang="ru-RU" sz="1050" b="1" i="1" dirty="0" smtClean="0">
                <a:solidFill>
                  <a:schemeClr val="tx2">
                    <a:lumMod val="75000"/>
                  </a:schemeClr>
                </a:solidFill>
                <a:latin typeface="Arial" panose="020B0604020202020204" pitchFamily="34" charset="0"/>
                <a:cs typeface="Arial" panose="020B0604020202020204" pitchFamily="34" charset="0"/>
              </a:rPr>
              <a:t>за </a:t>
            </a:r>
            <a:r>
              <a:rPr lang="ru-RU" altLang="ru-RU" sz="1050" b="1" i="1" dirty="0">
                <a:solidFill>
                  <a:schemeClr val="tx2">
                    <a:lumMod val="75000"/>
                  </a:schemeClr>
                </a:solidFill>
                <a:latin typeface="Arial" panose="020B0604020202020204" pitchFamily="34" charset="0"/>
                <a:cs typeface="Arial" panose="020B0604020202020204" pitchFamily="34" charset="0"/>
              </a:rPr>
              <a:t>2018 - 2020 годы (в млн. руб.)</a:t>
            </a:r>
            <a:endParaRPr lang="ru-RU" sz="1050" b="1" i="1" dirty="0">
              <a:solidFill>
                <a:schemeClr val="tx2">
                  <a:lumMod val="75000"/>
                </a:schemeClr>
              </a:solidFill>
              <a:latin typeface="Arial" panose="020B0604020202020204" pitchFamily="34" charset="0"/>
              <a:cs typeface="Arial" panose="020B0604020202020204" pitchFamily="34" charset="0"/>
            </a:endParaRPr>
          </a:p>
        </p:txBody>
      </p:sp>
      <p:pic>
        <p:nvPicPr>
          <p:cNvPr id="11" name="Picture 2" descr="C:\Users\superuser\Desktop\герб пятигорска.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692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2.depositphotos.com/1000765/5881/i/950/depositphotos_58814961-stock-photo-3d-small-people-teamwork-statist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013176"/>
            <a:ext cx="1968187" cy="1752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sz="quarter" idx="4294967295"/>
            <p:extLst>
              <p:ext uri="{D42A27DB-BD31-4B8C-83A1-F6EECF244321}">
                <p14:modId xmlns:p14="http://schemas.microsoft.com/office/powerpoint/2010/main" val="573350607"/>
              </p:ext>
            </p:extLst>
          </p:nvPr>
        </p:nvGraphicFramePr>
        <p:xfrm>
          <a:off x="107504" y="1373164"/>
          <a:ext cx="8784976" cy="532137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1210389" y="116632"/>
            <a:ext cx="7561677" cy="1287016"/>
          </a:xfrm>
        </p:spPr>
        <p:txBody>
          <a:bodyPr>
            <a:normAutofit fontScale="90000"/>
          </a:bodyPr>
          <a:lstStyle/>
          <a:p>
            <a:pPr marL="0" indent="0" algn="ctr">
              <a:buNone/>
            </a:pPr>
            <a:r>
              <a:rPr lang="ru-RU" sz="2000" b="1" dirty="0" smtClean="0">
                <a:solidFill>
                  <a:schemeClr val="accent3">
                    <a:lumMod val="50000"/>
                  </a:schemeClr>
                </a:solidFill>
                <a:effectLst/>
              </a:rPr>
              <a:t>Структура собственных (налоговых и неналоговых) доходов бюджета города-курорта Пятигорска по </a:t>
            </a:r>
            <a:r>
              <a:rPr lang="ru-RU" sz="2000" dirty="0" smtClean="0">
                <a:solidFill>
                  <a:schemeClr val="accent3">
                    <a:lumMod val="50000"/>
                  </a:schemeClr>
                </a:solidFill>
                <a:effectLst/>
              </a:rPr>
              <a:t>результатам исполнения</a:t>
            </a:r>
            <a:r>
              <a:rPr lang="ru-RU" sz="2000" b="1" dirty="0" smtClean="0">
                <a:solidFill>
                  <a:schemeClr val="accent3">
                    <a:lumMod val="50000"/>
                  </a:schemeClr>
                </a:solidFill>
                <a:effectLst/>
              </a:rPr>
              <a:t> за 2019 год (%)</a:t>
            </a:r>
            <a:endParaRPr lang="ru-RU" sz="2000" b="1" dirty="0">
              <a:solidFill>
                <a:schemeClr val="accent3">
                  <a:lumMod val="50000"/>
                </a:schemeClr>
              </a:solidFill>
              <a:effectLst/>
            </a:endParaRPr>
          </a:p>
        </p:txBody>
      </p:sp>
      <p:cxnSp>
        <p:nvCxnSpPr>
          <p:cNvPr id="5" name="Прямая со стрелкой 4"/>
          <p:cNvCxnSpPr/>
          <p:nvPr/>
        </p:nvCxnSpPr>
        <p:spPr>
          <a:xfrm flipH="1" flipV="1">
            <a:off x="3395579" y="2060848"/>
            <a:ext cx="253934" cy="55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flipV="1">
            <a:off x="1863569" y="2499954"/>
            <a:ext cx="636944" cy="4249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flipH="1">
            <a:off x="1180275" y="3501008"/>
            <a:ext cx="583413"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V="1">
            <a:off x="6012160" y="2347511"/>
            <a:ext cx="648072" cy="5054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4991228" y="2060848"/>
            <a:ext cx="81009" cy="573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2" name="Picture 2" descr="C:\Users\superuser\Desktop\герб пятигорс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82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st2.depositphotos.com/1000765/5881/i/950/depositphotos_58814961-stock-photo-3d-small-people-teamwork-statist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013176"/>
            <a:ext cx="1968187" cy="17521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91398" y="116632"/>
            <a:ext cx="7561677" cy="1287016"/>
          </a:xfrm>
        </p:spPr>
        <p:txBody>
          <a:bodyPr>
            <a:normAutofit fontScale="90000"/>
          </a:bodyPr>
          <a:lstStyle/>
          <a:p>
            <a:pPr marL="0" indent="0" algn="ctr">
              <a:buNone/>
            </a:pPr>
            <a:r>
              <a:rPr lang="ru-RU" sz="2000" b="1" dirty="0" smtClean="0">
                <a:solidFill>
                  <a:schemeClr val="accent3">
                    <a:lumMod val="50000"/>
                  </a:schemeClr>
                </a:solidFill>
                <a:effectLst/>
              </a:rPr>
              <a:t>Структура собственных (налоговых и неналоговых) доходов бюджета города-курорта Пятигорска по первоначальному плану на 2020 год (%)</a:t>
            </a:r>
            <a:endParaRPr lang="ru-RU" sz="2000" b="1" dirty="0">
              <a:solidFill>
                <a:schemeClr val="accent3">
                  <a:lumMod val="50000"/>
                </a:schemeClr>
              </a:solidFill>
              <a:effectLst/>
            </a:endParaRPr>
          </a:p>
        </p:txBody>
      </p:sp>
      <p:cxnSp>
        <p:nvCxnSpPr>
          <p:cNvPr id="5" name="Прямая со стрелкой 4"/>
          <p:cNvCxnSpPr/>
          <p:nvPr/>
        </p:nvCxnSpPr>
        <p:spPr>
          <a:xfrm flipH="1" flipV="1">
            <a:off x="3395579" y="2060848"/>
            <a:ext cx="253934" cy="55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flipV="1">
            <a:off x="1863569" y="2499954"/>
            <a:ext cx="636944" cy="4249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flipH="1">
            <a:off x="1180275" y="3501008"/>
            <a:ext cx="583413"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V="1">
            <a:off x="5868144" y="2224063"/>
            <a:ext cx="648072" cy="4687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4991228" y="2060848"/>
            <a:ext cx="81009" cy="573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2"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sz="quarter" idx="4294967295"/>
            <p:extLst>
              <p:ext uri="{D42A27DB-BD31-4B8C-83A1-F6EECF244321}">
                <p14:modId xmlns:p14="http://schemas.microsoft.com/office/powerpoint/2010/main" val="1984675408"/>
              </p:ext>
            </p:extLst>
          </p:nvPr>
        </p:nvGraphicFramePr>
        <p:xfrm>
          <a:off x="107504" y="1373164"/>
          <a:ext cx="8784976" cy="5321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507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st2.depositphotos.com/1000765/5881/i/950/depositphotos_58814961-stock-photo-3d-small-people-teamwork-statist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013176"/>
            <a:ext cx="1968187" cy="1752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sz="quarter" idx="4294967295"/>
            <p:extLst>
              <p:ext uri="{D42A27DB-BD31-4B8C-83A1-F6EECF244321}">
                <p14:modId xmlns:p14="http://schemas.microsoft.com/office/powerpoint/2010/main" val="61042461"/>
              </p:ext>
            </p:extLst>
          </p:nvPr>
        </p:nvGraphicFramePr>
        <p:xfrm>
          <a:off x="107504" y="1373164"/>
          <a:ext cx="8784976" cy="532137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1291398" y="116632"/>
            <a:ext cx="7561677" cy="1287016"/>
          </a:xfrm>
        </p:spPr>
        <p:txBody>
          <a:bodyPr>
            <a:normAutofit fontScale="90000"/>
          </a:bodyPr>
          <a:lstStyle/>
          <a:p>
            <a:pPr marL="0" indent="0" algn="ctr">
              <a:buNone/>
            </a:pPr>
            <a:r>
              <a:rPr lang="ru-RU" sz="2000" b="1" dirty="0" smtClean="0">
                <a:solidFill>
                  <a:schemeClr val="accent3">
                    <a:lumMod val="50000"/>
                  </a:schemeClr>
                </a:solidFill>
                <a:effectLst/>
              </a:rPr>
              <a:t>Структура собственных (налоговых и неналоговых) доходов бюджета города-курорта Пятигорска по </a:t>
            </a:r>
            <a:r>
              <a:rPr lang="ru-RU" sz="2000" dirty="0" smtClean="0">
                <a:solidFill>
                  <a:schemeClr val="accent3">
                    <a:lumMod val="50000"/>
                  </a:schemeClr>
                </a:solidFill>
                <a:effectLst/>
              </a:rPr>
              <a:t>результатам исполнения</a:t>
            </a:r>
            <a:r>
              <a:rPr lang="ru-RU" sz="2000" b="1" dirty="0" smtClean="0">
                <a:solidFill>
                  <a:schemeClr val="accent3">
                    <a:lumMod val="50000"/>
                  </a:schemeClr>
                </a:solidFill>
                <a:effectLst/>
              </a:rPr>
              <a:t> за 2020 год (%)</a:t>
            </a:r>
            <a:endParaRPr lang="ru-RU" sz="2000" b="1" dirty="0">
              <a:solidFill>
                <a:schemeClr val="accent3">
                  <a:lumMod val="50000"/>
                </a:schemeClr>
              </a:solidFill>
              <a:effectLst/>
            </a:endParaRPr>
          </a:p>
        </p:txBody>
      </p:sp>
      <p:cxnSp>
        <p:nvCxnSpPr>
          <p:cNvPr id="5" name="Прямая со стрелкой 4"/>
          <p:cNvCxnSpPr/>
          <p:nvPr/>
        </p:nvCxnSpPr>
        <p:spPr>
          <a:xfrm flipH="1" flipV="1">
            <a:off x="3395579" y="2060848"/>
            <a:ext cx="253934" cy="55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flipV="1">
            <a:off x="1863569" y="2499954"/>
            <a:ext cx="636944" cy="4249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flipH="1" flipV="1">
            <a:off x="1180276" y="3573016"/>
            <a:ext cx="683293"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V="1">
            <a:off x="5940152" y="2347511"/>
            <a:ext cx="792088" cy="5054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4991228" y="2060848"/>
            <a:ext cx="81009" cy="573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2" name="Picture 2" descr="C:\Users\superuser\Desktop\герб пятигорс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1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463928278"/>
              </p:ext>
            </p:extLst>
          </p:nvPr>
        </p:nvGraphicFramePr>
        <p:xfrm>
          <a:off x="0" y="857617"/>
          <a:ext cx="9036496" cy="5605588"/>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1115616" y="-310582"/>
            <a:ext cx="7796643" cy="1378570"/>
          </a:xfrm>
        </p:spPr>
        <p:txBody>
          <a:bodyPr>
            <a:noAutofit/>
          </a:bodyPr>
          <a:lstStyle/>
          <a:p>
            <a:pPr marL="0" indent="0" algn="ctr">
              <a:buNone/>
            </a:pPr>
            <a:r>
              <a:rPr lang="ru-RU" sz="1800" dirty="0" smtClean="0">
                <a:solidFill>
                  <a:schemeClr val="tx1"/>
                </a:solidFill>
                <a:effectLst/>
              </a:rPr>
              <a:t>Объем собственных (налоговых и неналоговых)</a:t>
            </a:r>
            <a:br>
              <a:rPr lang="ru-RU" sz="1800" dirty="0" smtClean="0">
                <a:solidFill>
                  <a:schemeClr val="tx1"/>
                </a:solidFill>
                <a:effectLst/>
              </a:rPr>
            </a:br>
            <a:r>
              <a:rPr lang="ru-RU" sz="1800" dirty="0" smtClean="0">
                <a:solidFill>
                  <a:schemeClr val="tx1"/>
                </a:solidFill>
                <a:effectLst/>
              </a:rPr>
              <a:t>доходов бюджета города-курорта Пятигорска по результатам исполнения за 2019-2020 гг.(тыс.руб.) </a:t>
            </a:r>
            <a:endParaRPr lang="ru-RU" sz="1800" dirty="0">
              <a:solidFill>
                <a:schemeClr val="tx1"/>
              </a:solidFill>
              <a:effectLst/>
            </a:endParaRPr>
          </a:p>
        </p:txBody>
      </p:sp>
      <p:sp>
        <p:nvSpPr>
          <p:cNvPr id="3" name="Прямоугольник 2"/>
          <p:cNvSpPr/>
          <p:nvPr/>
        </p:nvSpPr>
        <p:spPr>
          <a:xfrm>
            <a:off x="107504" y="6309317"/>
            <a:ext cx="2592288" cy="307777"/>
          </a:xfrm>
          <a:prstGeom prst="rect">
            <a:avLst/>
          </a:prstGeom>
        </p:spPr>
        <p:txBody>
          <a:bodyPr wrap="square">
            <a:spAutoFit/>
          </a:bodyPr>
          <a:lstStyle/>
          <a:p>
            <a:pPr algn="ctr"/>
            <a:r>
              <a:rPr lang="ru-RU" sz="1400" b="1" dirty="0" smtClean="0"/>
              <a:t>Всего 1 509 670 тыс.руб.</a:t>
            </a:r>
            <a:endParaRPr lang="ru-RU" sz="1400" b="1" dirty="0"/>
          </a:p>
        </p:txBody>
      </p:sp>
      <p:sp>
        <p:nvSpPr>
          <p:cNvPr id="5" name="Прямоугольник 4"/>
          <p:cNvSpPr/>
          <p:nvPr/>
        </p:nvSpPr>
        <p:spPr>
          <a:xfrm>
            <a:off x="2974460" y="6309318"/>
            <a:ext cx="2347181" cy="307777"/>
          </a:xfrm>
          <a:prstGeom prst="rect">
            <a:avLst/>
          </a:prstGeom>
        </p:spPr>
        <p:txBody>
          <a:bodyPr wrap="none">
            <a:spAutoFit/>
          </a:bodyPr>
          <a:lstStyle/>
          <a:p>
            <a:pPr algn="ctr"/>
            <a:r>
              <a:rPr lang="ru-RU" sz="1400" b="1" dirty="0" smtClean="0"/>
              <a:t>Всего 1 853 966 тыс.руб.</a:t>
            </a:r>
            <a:endParaRPr lang="ru-RU" sz="1400" b="1" dirty="0"/>
          </a:p>
        </p:txBody>
      </p:sp>
      <p:pic>
        <p:nvPicPr>
          <p:cNvPr id="8"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t.depositphotos.com/1760000/5105/i/950/depositphotos_51058893-stock-photo-3d-man-with-bar-graph.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084167" y="4580352"/>
            <a:ext cx="2881355" cy="216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8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0171" y="116632"/>
            <a:ext cx="7418709" cy="1143000"/>
          </a:xfrm>
        </p:spPr>
        <p:txBody>
          <a:bodyPr>
            <a:noAutofit/>
          </a:bodyPr>
          <a:lstStyle/>
          <a:p>
            <a:pPr marL="0" indent="0" algn="ctr">
              <a:buNone/>
            </a:pPr>
            <a:r>
              <a:rPr lang="ru-RU" sz="2000" dirty="0" smtClean="0">
                <a:solidFill>
                  <a:schemeClr val="tx1"/>
                </a:solidFill>
                <a:effectLst/>
              </a:rPr>
              <a:t>Динамика поступлений налоговых доходов </a:t>
            </a:r>
            <a:r>
              <a:rPr lang="ru-RU" sz="2000" dirty="0">
                <a:solidFill>
                  <a:schemeClr val="tx1"/>
                </a:solidFill>
                <a:effectLst/>
              </a:rPr>
              <a:t>по результатам исполнения </a:t>
            </a:r>
            <a:r>
              <a:rPr lang="ru-RU" sz="2000" dirty="0" smtClean="0">
                <a:solidFill>
                  <a:schemeClr val="tx1"/>
                </a:solidFill>
                <a:effectLst/>
              </a:rPr>
              <a:t>бюджета города-курорта Пятигорска                                 за 2019-2020гг</a:t>
            </a:r>
            <a:r>
              <a:rPr lang="ru-RU" sz="2000" dirty="0">
                <a:solidFill>
                  <a:schemeClr val="tx1"/>
                </a:solidFill>
                <a:effectLst/>
              </a:rPr>
              <a:t>.(тыс.руб.) </a:t>
            </a: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2548231469"/>
              </p:ext>
            </p:extLst>
          </p:nvPr>
        </p:nvGraphicFramePr>
        <p:xfrm>
          <a:off x="179512" y="1412776"/>
          <a:ext cx="8856984" cy="5774408"/>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082494" y="3810618"/>
            <a:ext cx="1836593" cy="523220"/>
          </a:xfrm>
          <a:prstGeom prst="rect">
            <a:avLst/>
          </a:prstGeom>
        </p:spPr>
        <p:txBody>
          <a:bodyPr wrap="none">
            <a:spAutoFit/>
          </a:bodyPr>
          <a:lstStyle/>
          <a:p>
            <a:pPr algn="ctr"/>
            <a:r>
              <a:rPr lang="ru-RU" sz="1400" b="1" dirty="0" smtClean="0"/>
              <a:t>Всего за год</a:t>
            </a:r>
          </a:p>
          <a:p>
            <a:pPr algn="ctr"/>
            <a:r>
              <a:rPr lang="ru-RU" sz="1400" b="1" dirty="0" smtClean="0"/>
              <a:t>1 340 948 тыс. руб.</a:t>
            </a:r>
            <a:endParaRPr lang="ru-RU" sz="1400" b="1" dirty="0"/>
          </a:p>
        </p:txBody>
      </p:sp>
      <p:sp>
        <p:nvSpPr>
          <p:cNvPr id="5" name="Прямоугольник 4"/>
          <p:cNvSpPr/>
          <p:nvPr/>
        </p:nvSpPr>
        <p:spPr>
          <a:xfrm>
            <a:off x="6048164" y="2375302"/>
            <a:ext cx="1836593" cy="523220"/>
          </a:xfrm>
          <a:prstGeom prst="rect">
            <a:avLst/>
          </a:prstGeom>
        </p:spPr>
        <p:txBody>
          <a:bodyPr wrap="none">
            <a:spAutoFit/>
          </a:bodyPr>
          <a:lstStyle/>
          <a:p>
            <a:pPr algn="ctr"/>
            <a:r>
              <a:rPr lang="ru-RU" sz="1400" b="1" dirty="0" smtClean="0"/>
              <a:t>Всего за год</a:t>
            </a:r>
          </a:p>
          <a:p>
            <a:pPr algn="ctr"/>
            <a:r>
              <a:rPr lang="ru-RU" sz="1400" b="1" dirty="0" smtClean="0"/>
              <a:t>1 660 824 тыс. руб.</a:t>
            </a:r>
            <a:endParaRPr lang="ru-RU" sz="1400" b="1" dirty="0"/>
          </a:p>
        </p:txBody>
      </p:sp>
      <p:pic>
        <p:nvPicPr>
          <p:cNvPr id="9"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2.depositphotos.com/3336339/5373/i/950/depositphotos_53736037-stock-photo-3d-man-with-arrow.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36096" y="4203086"/>
            <a:ext cx="3390571" cy="25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18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4154879248"/>
              </p:ext>
            </p:extLst>
          </p:nvPr>
        </p:nvGraphicFramePr>
        <p:xfrm>
          <a:off x="0" y="1772816"/>
          <a:ext cx="8889032" cy="5195143"/>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1401763" y="188640"/>
            <a:ext cx="7418709" cy="994122"/>
          </a:xfrm>
        </p:spPr>
        <p:txBody>
          <a:bodyPr>
            <a:noAutofit/>
          </a:bodyPr>
          <a:lstStyle/>
          <a:p>
            <a:pPr marL="0" indent="0" algn="ctr">
              <a:buNone/>
            </a:pPr>
            <a:r>
              <a:rPr lang="ru-RU" sz="1800" dirty="0" smtClean="0">
                <a:solidFill>
                  <a:schemeClr val="tx1"/>
                </a:solidFill>
                <a:effectLst/>
              </a:rPr>
              <a:t>Динамика поступлений неналоговых доходов по результатам </a:t>
            </a:r>
            <a:r>
              <a:rPr lang="ru-RU" sz="1800" dirty="0">
                <a:solidFill>
                  <a:schemeClr val="tx1"/>
                </a:solidFill>
                <a:effectLst/>
              </a:rPr>
              <a:t>исполнения бюджета города-курорта Пятигорска </a:t>
            </a:r>
            <a:r>
              <a:rPr lang="ru-RU" sz="1800" dirty="0" smtClean="0">
                <a:solidFill>
                  <a:schemeClr val="tx1"/>
                </a:solidFill>
                <a:effectLst/>
              </a:rPr>
              <a:t>за 2019-2020 гг. </a:t>
            </a:r>
            <a:br>
              <a:rPr lang="ru-RU" sz="1800" dirty="0" smtClean="0">
                <a:solidFill>
                  <a:schemeClr val="tx1"/>
                </a:solidFill>
                <a:effectLst/>
              </a:rPr>
            </a:br>
            <a:r>
              <a:rPr lang="ru-RU" sz="1800" dirty="0">
                <a:solidFill>
                  <a:schemeClr val="tx1"/>
                </a:solidFill>
                <a:effectLst/>
              </a:rPr>
              <a:t> </a:t>
            </a:r>
            <a:r>
              <a:rPr lang="ru-RU" sz="1800" dirty="0" smtClean="0">
                <a:solidFill>
                  <a:schemeClr val="tx1"/>
                </a:solidFill>
                <a:effectLst/>
              </a:rPr>
              <a:t>                                                       (в тыс. руб.)</a:t>
            </a:r>
            <a:endParaRPr lang="ru-RU" sz="1800" dirty="0">
              <a:solidFill>
                <a:schemeClr val="tx1"/>
              </a:solidFill>
              <a:effectLst/>
            </a:endParaRPr>
          </a:p>
        </p:txBody>
      </p:sp>
      <p:sp>
        <p:nvSpPr>
          <p:cNvPr id="3" name="Прямоугольник 2"/>
          <p:cNvSpPr/>
          <p:nvPr/>
        </p:nvSpPr>
        <p:spPr>
          <a:xfrm>
            <a:off x="6516480" y="2276871"/>
            <a:ext cx="1966116" cy="584775"/>
          </a:xfrm>
          <a:prstGeom prst="rect">
            <a:avLst/>
          </a:prstGeom>
        </p:spPr>
        <p:txBody>
          <a:bodyPr wrap="none">
            <a:spAutoFit/>
          </a:bodyPr>
          <a:lstStyle/>
          <a:p>
            <a:pPr algn="ctr"/>
            <a:r>
              <a:rPr lang="ru-RU" sz="1600" b="1" dirty="0" smtClean="0"/>
              <a:t>Всего за год</a:t>
            </a:r>
          </a:p>
          <a:p>
            <a:pPr algn="ctr"/>
            <a:r>
              <a:rPr lang="ru-RU" sz="1600" b="1" dirty="0" smtClean="0"/>
              <a:t> 168 722 тыс. руб.</a:t>
            </a:r>
            <a:endParaRPr lang="ru-RU" sz="1600" b="1" dirty="0"/>
          </a:p>
        </p:txBody>
      </p:sp>
      <p:sp>
        <p:nvSpPr>
          <p:cNvPr id="5" name="Прямоугольник 4"/>
          <p:cNvSpPr/>
          <p:nvPr/>
        </p:nvSpPr>
        <p:spPr>
          <a:xfrm>
            <a:off x="6516480" y="3244333"/>
            <a:ext cx="2159977" cy="584775"/>
          </a:xfrm>
          <a:prstGeom prst="rect">
            <a:avLst/>
          </a:prstGeom>
        </p:spPr>
        <p:txBody>
          <a:bodyPr wrap="square">
            <a:spAutoFit/>
          </a:bodyPr>
          <a:lstStyle/>
          <a:p>
            <a:pPr algn="ctr"/>
            <a:r>
              <a:rPr lang="ru-RU" sz="1600" b="1" dirty="0" smtClean="0"/>
              <a:t>Всего за год </a:t>
            </a:r>
          </a:p>
          <a:p>
            <a:pPr algn="ctr"/>
            <a:r>
              <a:rPr lang="ru-RU" sz="1600" b="1" dirty="0" smtClean="0"/>
              <a:t>193 142 тыс. руб.</a:t>
            </a:r>
            <a:endParaRPr lang="ru-RU" sz="1600" b="1" dirty="0"/>
          </a:p>
        </p:txBody>
      </p:sp>
      <p:pic>
        <p:nvPicPr>
          <p:cNvPr id="9"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2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1"/>
          <p:cNvSpPr txBox="1">
            <a:spLocks/>
          </p:cNvSpPr>
          <p:nvPr/>
        </p:nvSpPr>
        <p:spPr>
          <a:xfrm>
            <a:off x="612195" y="-32413"/>
            <a:ext cx="8352928" cy="39345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ru-RU" sz="2000" b="1" dirty="0" smtClean="0">
                <a:solidFill>
                  <a:schemeClr val="tx1"/>
                </a:solidFill>
              </a:rPr>
              <a:t>ОГЛАВЛЕНИЕ:</a:t>
            </a:r>
            <a:endParaRPr lang="ru-RU" sz="2000" b="1"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70928643"/>
              </p:ext>
            </p:extLst>
          </p:nvPr>
        </p:nvGraphicFramePr>
        <p:xfrm>
          <a:off x="971600" y="260648"/>
          <a:ext cx="7993523" cy="6496967"/>
        </p:xfrm>
        <a:graphic>
          <a:graphicData uri="http://schemas.openxmlformats.org/drawingml/2006/table">
            <a:tbl>
              <a:tblPr firstRow="1" firstCol="1" bandRow="1">
                <a:tableStyleId>{8799B23B-EC83-4686-B30A-512413B5E67A}</a:tableStyleId>
              </a:tblPr>
              <a:tblGrid>
                <a:gridCol w="7591371"/>
                <a:gridCol w="402152"/>
              </a:tblGrid>
              <a:tr h="154690">
                <a:tc>
                  <a:txBody>
                    <a:bodyPr/>
                    <a:lstStyle/>
                    <a:p>
                      <a:pPr algn="l">
                        <a:lnSpc>
                          <a:spcPct val="115000"/>
                        </a:lnSpc>
                        <a:spcAft>
                          <a:spcPts val="0"/>
                        </a:spcAft>
                      </a:pPr>
                      <a:r>
                        <a:rPr lang="ru-RU" sz="900" dirty="0">
                          <a:effectLst/>
                        </a:rPr>
                        <a:t>Введение</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4</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Описание административно-территориального деления города Пятигорска</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5</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dirty="0">
                          <a:effectLst/>
                        </a:rPr>
                        <a:t>Основы исполнения бюджета города</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6</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Итоги реализации бюджетной, налоговой и долговой политики в 2020 году</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7</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Основные показатели социально-экономического развития города Пятигорска на 2020 год и на плановый период 2021-2023 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8</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Основные характеристики исполнения бюджета города-курорта Пятигорска за 2020 год</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9</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Информация о доходах бюджета города-курорта Пятигорска по результатам исполнения за 2020 год</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10</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Динамика поступлений в бюджет города-курорта Пятигорска налоговых и неналоговых доходов   </a:t>
                      </a:r>
                      <a:br>
                        <a:rPr lang="ru-RU" sz="900" dirty="0">
                          <a:effectLst/>
                        </a:rPr>
                      </a:br>
                      <a:r>
                        <a:rPr lang="ru-RU" sz="900" dirty="0">
                          <a:effectLst/>
                        </a:rPr>
                        <a:t>за 2018-2020 годы  </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11</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ОСНОВНЫЕ Причины роста объема собственных доходов бюджета города-курорта Пятигорска  в 2020 году в сравнении  с 2019 годом</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12</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Дополнительные поступления собственных доходов в результате реализации Программы оздоровления</a:t>
                      </a:r>
                    </a:p>
                    <a:p>
                      <a:pPr algn="l">
                        <a:lnSpc>
                          <a:spcPct val="115000"/>
                        </a:lnSpc>
                        <a:spcAft>
                          <a:spcPts val="0"/>
                        </a:spcAft>
                      </a:pPr>
                      <a:r>
                        <a:rPr lang="ru-RU" sz="900">
                          <a:effectLst/>
                        </a:rPr>
                        <a:t> муниципальных финансов города - курорта Пятигорска</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13</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Структура собственных (налоговых и неналоговых) доходов бюджета города-курорта Пятигорска по результатам исполнения за 2019 год</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14</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Структура собственных (налоговых и неналоговых) доходов бюджета города-курорта Пятигорска по первоначальному плану на 2020 год</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15</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Структура собственных (налоговых и неналоговых) доходов бюджета города-курорта Пятигорска по результатам исполнения за 2020 год</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16</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Объем собственных (налоговых и неналоговых) доходов бюджета города-курорта Пятигорска по результатам исполнения за 2019-2020 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17</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Динамика поступлений налоговых доходов по результатам исполнения бюджета города-курорта Пятигорска за 2019-2020гг.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smtClean="0">
                          <a:effectLst/>
                        </a:rPr>
                        <a:t>18</a:t>
                      </a:r>
                      <a:endParaRPr lang="ru-RU" sz="900" dirty="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Доходы бюджета города-курорта Пятигорска от использования муниципального имущества за период 2017-2020гг.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20</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Динамика поступлений доходов бюджета города–курорта Пятигорска за 2019-2020 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21</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Основные сведения о межбюджетных отношениях города-курорта Пятигорска</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22</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Объем и структура межбюджетных трансфертов, полученных в 2020 году в динамике с 2019 годом</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23</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Объем и структура поступления межбюджетных трансфертов в бюджет города – курорта Пятигорска по результатам исполнения за 2019-2020 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24</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Основные сведения о расходах по  разделам и подразделам классификации расходов бюджета города-курорта Пятигорска  за 2019 и 2020 гг.</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25</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Информация о расходах бюджета с учетом интересов целевых групп (социальная поддержка семей с детьми)   в 2019 -2020 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26</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a:effectLst/>
                        </a:rPr>
                        <a:t>Информация о расходах бюджета с учетом интересов целевых групп (защита детей-сирот) </a:t>
                      </a:r>
                      <a:br>
                        <a:rPr lang="ru-RU" sz="900" dirty="0">
                          <a:effectLst/>
                        </a:rPr>
                      </a:br>
                      <a:r>
                        <a:rPr lang="ru-RU" sz="900" dirty="0">
                          <a:effectLst/>
                        </a:rPr>
                        <a:t>в 2020 году в сравнении с 2019 годом</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27</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Информация о расходах бюджета с учетом интересов целевых групп (социальное обеспечение ветеранов, инвалидов, пожилых граждан) в 2020 году в сравнении с 2019 годом</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28</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a:effectLst/>
                        </a:rPr>
                        <a:t>Информация о расходах бюджета с учетом интересов целевых групп (предоставление мер социальной поддержки прочим категориям граждан) в 2020 году в сравнении с 2019 годом</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29</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Направления расходов дорожного фонда города-курорта Пятигорска по результатам исполнения бюджета за 2020 год</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30</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Источники расходов дорожного фонда по результатам исполнения бюджета  города-курорта Пятигорска за 2019-2020гг.</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31</a:t>
                      </a:r>
                      <a:endParaRPr lang="ru-RU" sz="900">
                        <a:effectLst/>
                        <a:latin typeface="Calibri"/>
                        <a:ea typeface="Calibri"/>
                        <a:cs typeface="Times New Roman"/>
                      </a:endParaRPr>
                    </a:p>
                  </a:txBody>
                  <a:tcPr marL="20016" marR="20016" marT="0" marB="0"/>
                </a:tc>
              </a:tr>
              <a:tr h="154690">
                <a:tc>
                  <a:txBody>
                    <a:bodyPr/>
                    <a:lstStyle/>
                    <a:p>
                      <a:pPr algn="l">
                        <a:lnSpc>
                          <a:spcPct val="115000"/>
                        </a:lnSpc>
                        <a:spcAft>
                          <a:spcPts val="0"/>
                        </a:spcAft>
                      </a:pPr>
                      <a:r>
                        <a:rPr lang="ru-RU" sz="900">
                          <a:effectLst/>
                        </a:rPr>
                        <a:t>Сведения об общественно значимых проектах в городе Пятигорске, за счет расходов инвестиционного характера в 2020 году</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a:effectLst/>
                        </a:rPr>
                        <a:t>32</a:t>
                      </a:r>
                      <a:endParaRPr lang="ru-RU" sz="900">
                        <a:effectLst/>
                        <a:latin typeface="Calibri"/>
                        <a:ea typeface="Calibri"/>
                        <a:cs typeface="Times New Roman"/>
                      </a:endParaRPr>
                    </a:p>
                  </a:txBody>
                  <a:tcPr marL="20016" marR="20016" marT="0" marB="0"/>
                </a:tc>
              </a:tr>
              <a:tr h="309379">
                <a:tc>
                  <a:txBody>
                    <a:bodyPr/>
                    <a:lstStyle/>
                    <a:p>
                      <a:pPr algn="l">
                        <a:lnSpc>
                          <a:spcPct val="115000"/>
                        </a:lnSpc>
                        <a:spcAft>
                          <a:spcPts val="0"/>
                        </a:spcAft>
                      </a:pPr>
                      <a:r>
                        <a:rPr lang="ru-RU" sz="900" dirty="0" smtClean="0">
                          <a:effectLst/>
                        </a:rPr>
                        <a:t>Расходы бюджета города – курорта Пятигорска в 2020 году на мероприятия, имеющие приоритетное значение для жителей муниципального образования и определяемые с учётом их мнения</a:t>
                      </a:r>
                      <a:endParaRPr lang="ru-RU" sz="900" dirty="0">
                        <a:effectLst/>
                      </a:endParaRPr>
                    </a:p>
                  </a:txBody>
                  <a:tcPr marL="20016" marR="20016" marT="0" marB="0"/>
                </a:tc>
                <a:tc>
                  <a:txBody>
                    <a:bodyPr/>
                    <a:lstStyle/>
                    <a:p>
                      <a:pPr algn="l">
                        <a:lnSpc>
                          <a:spcPct val="115000"/>
                        </a:lnSpc>
                        <a:spcAft>
                          <a:spcPts val="0"/>
                        </a:spcAft>
                      </a:pPr>
                      <a:r>
                        <a:rPr lang="ru-RU" sz="900" dirty="0">
                          <a:effectLst/>
                        </a:rPr>
                        <a:t>33</a:t>
                      </a:r>
                      <a:endParaRPr lang="ru-RU" sz="900" dirty="0">
                        <a:effectLst/>
                        <a:latin typeface="Calibri"/>
                        <a:ea typeface="Calibri"/>
                        <a:cs typeface="Times New Roman"/>
                      </a:endParaRPr>
                    </a:p>
                  </a:txBody>
                  <a:tcPr marL="20016" marR="20016" marT="0" marB="0"/>
                </a:tc>
              </a:tr>
            </a:tbl>
          </a:graphicData>
        </a:graphic>
      </p:graphicFrame>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26271" cy="98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8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300064" y="346135"/>
            <a:ext cx="9144000" cy="589154"/>
          </a:xfrm>
          <a:prstGeom prst="rect">
            <a:avLst/>
          </a:prstGeom>
        </p:spPr>
        <p:txBody>
          <a:bodyPr lIns="95777" tIns="47888" rIns="95777" bIns="47888">
            <a:spAutoFit/>
          </a:bodyPr>
          <a:lstStyle/>
          <a:p>
            <a:pPr algn="ctr" eaLnBrk="0" hangingPunct="0">
              <a:lnSpc>
                <a:spcPct val="80000"/>
              </a:lnSpc>
              <a:defRPr/>
            </a:pPr>
            <a:r>
              <a:rPr lang="ru-RU" altLang="ru-RU" sz="2000" dirty="0" smtClean="0">
                <a:ln w="3175" cmpd="sng">
                  <a:solidFill>
                    <a:schemeClr val="tx1"/>
                  </a:solidFill>
                  <a:prstDash val="solid"/>
                </a:ln>
                <a:cs typeface="Times New Roman" pitchFamily="18" charset="0"/>
              </a:rPr>
              <a:t>Доходы бюджета города-курорта Пятигорска от использования муниципального имущества за </a:t>
            </a:r>
            <a:r>
              <a:rPr lang="ru-RU" altLang="ru-RU" dirty="0" smtClean="0">
                <a:ln w="3175" cmpd="sng">
                  <a:solidFill>
                    <a:schemeClr val="tx1"/>
                  </a:solidFill>
                  <a:prstDash val="solid"/>
                </a:ln>
                <a:cs typeface="Times New Roman" pitchFamily="18" charset="0"/>
              </a:rPr>
              <a:t>период</a:t>
            </a:r>
            <a:r>
              <a:rPr lang="ru-RU" altLang="ru-RU" sz="2000" dirty="0" smtClean="0">
                <a:ln w="3175" cmpd="sng">
                  <a:solidFill>
                    <a:schemeClr val="tx1"/>
                  </a:solidFill>
                  <a:prstDash val="solid"/>
                </a:ln>
                <a:cs typeface="Times New Roman" pitchFamily="18" charset="0"/>
              </a:rPr>
              <a:t> 2017-2020гг. (</a:t>
            </a:r>
            <a:r>
              <a:rPr lang="ru-RU" altLang="ru-RU" sz="1600" dirty="0" smtClean="0">
                <a:ln w="3175" cmpd="sng">
                  <a:solidFill>
                    <a:schemeClr val="tx1"/>
                  </a:solidFill>
                  <a:prstDash val="solid"/>
                </a:ln>
                <a:cs typeface="Times New Roman" pitchFamily="18" charset="0"/>
              </a:rPr>
              <a:t>в тыс. руб.</a:t>
            </a:r>
            <a:r>
              <a:rPr lang="ru-RU" altLang="ru-RU" sz="2000" dirty="0" smtClean="0">
                <a:ln w="3175" cmpd="sng">
                  <a:solidFill>
                    <a:schemeClr val="tx1"/>
                  </a:solidFill>
                  <a:prstDash val="solid"/>
                </a:ln>
                <a:cs typeface="Times New Roman" pitchFamily="18" charset="0"/>
              </a:rPr>
              <a:t>)</a:t>
            </a:r>
            <a:endParaRPr lang="ru-RU" altLang="ru-RU" sz="2000" dirty="0">
              <a:ln w="3175" cmpd="sng">
                <a:solidFill>
                  <a:schemeClr val="tx1"/>
                </a:solidFill>
                <a:prstDash val="solid"/>
              </a:ln>
              <a:cs typeface="Times New Roman" pitchFamily="18" charset="0"/>
            </a:endParaRPr>
          </a:p>
        </p:txBody>
      </p:sp>
      <p:grpSp>
        <p:nvGrpSpPr>
          <p:cNvPr id="32" name="Группа 31"/>
          <p:cNvGrpSpPr/>
          <p:nvPr/>
        </p:nvGrpSpPr>
        <p:grpSpPr>
          <a:xfrm>
            <a:off x="33983" y="6249331"/>
            <a:ext cx="9217025" cy="458857"/>
            <a:chOff x="2091858" y="6438268"/>
            <a:chExt cx="5158447" cy="287148"/>
          </a:xfrm>
        </p:grpSpPr>
        <p:grpSp>
          <p:nvGrpSpPr>
            <p:cNvPr id="2" name="Группа 7"/>
            <p:cNvGrpSpPr/>
            <p:nvPr/>
          </p:nvGrpSpPr>
          <p:grpSpPr>
            <a:xfrm>
              <a:off x="5819218" y="6438268"/>
              <a:ext cx="1431087" cy="269645"/>
              <a:chOff x="1446928" y="6135588"/>
              <a:chExt cx="1431087" cy="269645"/>
            </a:xfrm>
          </p:grpSpPr>
          <p:sp>
            <p:nvSpPr>
              <p:cNvPr id="24" name="TextBox 23"/>
              <p:cNvSpPr txBox="1"/>
              <p:nvPr/>
            </p:nvSpPr>
            <p:spPr>
              <a:xfrm>
                <a:off x="1606603" y="6135588"/>
                <a:ext cx="1271412" cy="269645"/>
              </a:xfrm>
              <a:prstGeom prst="rect">
                <a:avLst/>
              </a:prstGeom>
              <a:noFill/>
            </p:spPr>
            <p:txBody>
              <a:bodyPr wrap="square" rtlCol="0">
                <a:spAutoFit/>
              </a:bodyPr>
              <a:lstStyle/>
              <a:p>
                <a:r>
                  <a:rPr lang="ru-RU" sz="1100" b="1" dirty="0" smtClean="0">
                    <a:solidFill>
                      <a:schemeClr val="tx1">
                        <a:lumMod val="75000"/>
                        <a:lumOff val="25000"/>
                      </a:schemeClr>
                    </a:solidFill>
                  </a:rPr>
                  <a:t>Аренда за земли </a:t>
                </a:r>
              </a:p>
              <a:p>
                <a:r>
                  <a:rPr lang="ru-RU" sz="1100" b="1" dirty="0" smtClean="0">
                    <a:solidFill>
                      <a:schemeClr val="tx1">
                        <a:lumMod val="75000"/>
                        <a:lumOff val="25000"/>
                      </a:schemeClr>
                    </a:solidFill>
                  </a:rPr>
                  <a:t>в </a:t>
                </a:r>
                <a:r>
                  <a:rPr lang="ru-RU" sz="1100" b="1" dirty="0" err="1" smtClean="0">
                    <a:solidFill>
                      <a:schemeClr val="tx1">
                        <a:lumMod val="75000"/>
                        <a:lumOff val="25000"/>
                      </a:schemeClr>
                    </a:solidFill>
                  </a:rPr>
                  <a:t>муниц</a:t>
                </a:r>
                <a:r>
                  <a:rPr lang="ru-RU" sz="1100" b="1" dirty="0" smtClean="0">
                    <a:solidFill>
                      <a:schemeClr val="tx1">
                        <a:lumMod val="75000"/>
                        <a:lumOff val="25000"/>
                      </a:schemeClr>
                    </a:solidFill>
                  </a:rPr>
                  <a:t>. собственности</a:t>
                </a:r>
                <a:endParaRPr lang="ru-RU" sz="1100" b="1" dirty="0">
                  <a:solidFill>
                    <a:schemeClr val="tx1">
                      <a:lumMod val="75000"/>
                      <a:lumOff val="25000"/>
                    </a:schemeClr>
                  </a:solidFill>
                </a:endParaRPr>
              </a:p>
            </p:txBody>
          </p:sp>
          <p:sp>
            <p:nvSpPr>
              <p:cNvPr id="15" name="Овал 14"/>
              <p:cNvSpPr/>
              <p:nvPr/>
            </p:nvSpPr>
            <p:spPr>
              <a:xfrm>
                <a:off x="1446928" y="6194728"/>
                <a:ext cx="200822" cy="200822"/>
              </a:xfrm>
              <a:prstGeom prst="ellipse">
                <a:avLst/>
              </a:prstGeom>
              <a:solidFill>
                <a:srgbClr val="CC5350"/>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ru-RU" sz="1200" b="1">
                  <a:solidFill>
                    <a:prstClr val="black"/>
                  </a:solidFill>
                  <a:ea typeface="Tahoma" pitchFamily="34" charset="0"/>
                  <a:cs typeface="Tahoma" pitchFamily="34" charset="0"/>
                </a:endParaRPr>
              </a:p>
            </p:txBody>
          </p:sp>
        </p:grpSp>
        <p:grpSp>
          <p:nvGrpSpPr>
            <p:cNvPr id="3" name="Группа 8"/>
            <p:cNvGrpSpPr/>
            <p:nvPr/>
          </p:nvGrpSpPr>
          <p:grpSpPr>
            <a:xfrm>
              <a:off x="4710053" y="6455772"/>
              <a:ext cx="1253198" cy="269644"/>
              <a:chOff x="3501192" y="6135588"/>
              <a:chExt cx="1253198" cy="269644"/>
            </a:xfrm>
          </p:grpSpPr>
          <p:sp>
            <p:nvSpPr>
              <p:cNvPr id="26" name="TextBox 25"/>
              <p:cNvSpPr txBox="1"/>
              <p:nvPr/>
            </p:nvSpPr>
            <p:spPr>
              <a:xfrm>
                <a:off x="3702014" y="6135588"/>
                <a:ext cx="1052376" cy="269644"/>
              </a:xfrm>
              <a:prstGeom prst="rect">
                <a:avLst/>
              </a:prstGeom>
              <a:noFill/>
            </p:spPr>
            <p:txBody>
              <a:bodyPr wrap="square" rtlCol="0">
                <a:spAutoFit/>
              </a:bodyPr>
              <a:lstStyle/>
              <a:p>
                <a:r>
                  <a:rPr lang="ru-RU" sz="1100" b="1" dirty="0" smtClean="0">
                    <a:solidFill>
                      <a:schemeClr val="tx1">
                        <a:lumMod val="75000"/>
                        <a:lumOff val="25000"/>
                      </a:schemeClr>
                    </a:solidFill>
                  </a:rPr>
                  <a:t>Аренда имущества </a:t>
                </a:r>
              </a:p>
              <a:p>
                <a:r>
                  <a:rPr lang="ru-RU" sz="1100" b="1" dirty="0" err="1" smtClean="0">
                    <a:solidFill>
                      <a:schemeClr val="tx1">
                        <a:lumMod val="75000"/>
                        <a:lumOff val="25000"/>
                      </a:schemeClr>
                    </a:solidFill>
                  </a:rPr>
                  <a:t>муниц</a:t>
                </a:r>
                <a:r>
                  <a:rPr lang="ru-RU" sz="1100" b="1" dirty="0" smtClean="0">
                    <a:solidFill>
                      <a:schemeClr val="tx1">
                        <a:lumMod val="75000"/>
                        <a:lumOff val="25000"/>
                      </a:schemeClr>
                    </a:solidFill>
                  </a:rPr>
                  <a:t>. казны</a:t>
                </a:r>
                <a:endParaRPr lang="ru-RU" sz="1100" b="1" dirty="0">
                  <a:solidFill>
                    <a:schemeClr val="tx1">
                      <a:lumMod val="75000"/>
                      <a:lumOff val="25000"/>
                    </a:schemeClr>
                  </a:solidFill>
                </a:endParaRPr>
              </a:p>
            </p:txBody>
          </p:sp>
          <p:sp>
            <p:nvSpPr>
              <p:cNvPr id="28" name="Овал 27"/>
              <p:cNvSpPr/>
              <p:nvPr/>
            </p:nvSpPr>
            <p:spPr>
              <a:xfrm>
                <a:off x="3501192" y="6195702"/>
                <a:ext cx="200822" cy="200822"/>
              </a:xfrm>
              <a:prstGeom prst="ellipse">
                <a:avLst/>
              </a:prstGeom>
              <a:solidFill>
                <a:srgbClr val="F2CC76"/>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ru-RU" sz="1200" b="1">
                  <a:solidFill>
                    <a:prstClr val="black"/>
                  </a:solidFill>
                  <a:ea typeface="Tahoma" pitchFamily="34" charset="0"/>
                  <a:cs typeface="Tahoma" pitchFamily="34" charset="0"/>
                </a:endParaRPr>
              </a:p>
            </p:txBody>
          </p:sp>
        </p:grpSp>
        <p:grpSp>
          <p:nvGrpSpPr>
            <p:cNvPr id="4" name="Группа 9"/>
            <p:cNvGrpSpPr/>
            <p:nvPr/>
          </p:nvGrpSpPr>
          <p:grpSpPr>
            <a:xfrm>
              <a:off x="3375321" y="6447020"/>
              <a:ext cx="1486071" cy="269645"/>
              <a:chOff x="5387038" y="6135588"/>
              <a:chExt cx="1486071" cy="269645"/>
            </a:xfrm>
          </p:grpSpPr>
          <p:sp>
            <p:nvSpPr>
              <p:cNvPr id="30" name="TextBox 29"/>
              <p:cNvSpPr txBox="1"/>
              <p:nvPr/>
            </p:nvSpPr>
            <p:spPr>
              <a:xfrm>
                <a:off x="5573931" y="6135588"/>
                <a:ext cx="1299178" cy="269645"/>
              </a:xfrm>
              <a:prstGeom prst="rect">
                <a:avLst/>
              </a:prstGeom>
              <a:noFill/>
            </p:spPr>
            <p:txBody>
              <a:bodyPr wrap="square" rtlCol="0">
                <a:spAutoFit/>
              </a:bodyPr>
              <a:lstStyle/>
              <a:p>
                <a:r>
                  <a:rPr lang="ru-RU" sz="1100" b="1" dirty="0" smtClean="0">
                    <a:solidFill>
                      <a:schemeClr val="tx1">
                        <a:lumMod val="75000"/>
                        <a:lumOff val="25000"/>
                      </a:schemeClr>
                    </a:solidFill>
                  </a:rPr>
                  <a:t>Доходы от приватизации</a:t>
                </a:r>
              </a:p>
              <a:p>
                <a:r>
                  <a:rPr lang="ru-RU" sz="1100" b="1" dirty="0" err="1">
                    <a:solidFill>
                      <a:schemeClr val="tx1">
                        <a:lumMod val="75000"/>
                        <a:lumOff val="25000"/>
                      </a:schemeClr>
                    </a:solidFill>
                  </a:rPr>
                  <a:t>м</a:t>
                </a:r>
                <a:r>
                  <a:rPr lang="ru-RU" sz="1100" b="1" dirty="0" err="1" smtClean="0">
                    <a:solidFill>
                      <a:schemeClr val="tx1">
                        <a:lumMod val="75000"/>
                        <a:lumOff val="25000"/>
                      </a:schemeClr>
                    </a:solidFill>
                  </a:rPr>
                  <a:t>униц</a:t>
                </a:r>
                <a:r>
                  <a:rPr lang="ru-RU" sz="1100" b="1" dirty="0" smtClean="0">
                    <a:solidFill>
                      <a:schemeClr val="tx1">
                        <a:lumMod val="75000"/>
                        <a:lumOff val="25000"/>
                      </a:schemeClr>
                    </a:solidFill>
                  </a:rPr>
                  <a:t>. имущества</a:t>
                </a:r>
                <a:endParaRPr lang="ru-RU" sz="1100" b="1" dirty="0">
                  <a:solidFill>
                    <a:schemeClr val="tx1">
                      <a:lumMod val="75000"/>
                      <a:lumOff val="25000"/>
                    </a:schemeClr>
                  </a:solidFill>
                </a:endParaRPr>
              </a:p>
            </p:txBody>
          </p:sp>
          <p:sp>
            <p:nvSpPr>
              <p:cNvPr id="31" name="Овал 30"/>
              <p:cNvSpPr/>
              <p:nvPr/>
            </p:nvSpPr>
            <p:spPr>
              <a:xfrm>
                <a:off x="5387038" y="6198890"/>
                <a:ext cx="200822" cy="200822"/>
              </a:xfrm>
              <a:prstGeom prst="ellipse">
                <a:avLst/>
              </a:prstGeom>
              <a:solidFill>
                <a:srgbClr val="64B484"/>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ru-RU" sz="1200" b="1">
                  <a:solidFill>
                    <a:prstClr val="black"/>
                  </a:solidFill>
                  <a:ea typeface="Tahoma" pitchFamily="34" charset="0"/>
                  <a:cs typeface="Tahoma" pitchFamily="34" charset="0"/>
                </a:endParaRPr>
              </a:p>
            </p:txBody>
          </p:sp>
        </p:grpSp>
        <p:grpSp>
          <p:nvGrpSpPr>
            <p:cNvPr id="5" name="Группа 10"/>
            <p:cNvGrpSpPr/>
            <p:nvPr/>
          </p:nvGrpSpPr>
          <p:grpSpPr>
            <a:xfrm>
              <a:off x="2091858" y="6438955"/>
              <a:ext cx="1364830" cy="277753"/>
              <a:chOff x="7005758" y="6118771"/>
              <a:chExt cx="1364830" cy="277753"/>
            </a:xfrm>
          </p:grpSpPr>
          <p:sp>
            <p:nvSpPr>
              <p:cNvPr id="33" name="TextBox 32"/>
              <p:cNvSpPr txBox="1"/>
              <p:nvPr/>
            </p:nvSpPr>
            <p:spPr>
              <a:xfrm>
                <a:off x="7166442" y="6118771"/>
                <a:ext cx="1204146" cy="269645"/>
              </a:xfrm>
              <a:prstGeom prst="rect">
                <a:avLst/>
              </a:prstGeom>
              <a:noFill/>
            </p:spPr>
            <p:txBody>
              <a:bodyPr wrap="square" rtlCol="0">
                <a:spAutoFit/>
              </a:bodyPr>
              <a:lstStyle/>
              <a:p>
                <a:r>
                  <a:rPr lang="ru-RU" sz="1100" b="1" dirty="0" smtClean="0">
                    <a:solidFill>
                      <a:schemeClr val="tx1">
                        <a:lumMod val="75000"/>
                        <a:lumOff val="25000"/>
                      </a:schemeClr>
                    </a:solidFill>
                  </a:rPr>
                  <a:t>Прочие доходы </a:t>
                </a:r>
                <a:endParaRPr lang="ru-RU" sz="1100" b="1" dirty="0">
                  <a:solidFill>
                    <a:schemeClr val="tx1">
                      <a:lumMod val="75000"/>
                      <a:lumOff val="25000"/>
                    </a:schemeClr>
                  </a:solidFill>
                </a:endParaRPr>
              </a:p>
              <a:p>
                <a:r>
                  <a:rPr lang="ru-RU" sz="1100" b="1" dirty="0" smtClean="0">
                    <a:solidFill>
                      <a:schemeClr val="tx1">
                        <a:lumMod val="75000"/>
                        <a:lumOff val="25000"/>
                      </a:schemeClr>
                    </a:solidFill>
                  </a:rPr>
                  <a:t>от </a:t>
                </a:r>
                <a:r>
                  <a:rPr lang="ru-RU" sz="1100" b="1" dirty="0" err="1" smtClean="0">
                    <a:solidFill>
                      <a:schemeClr val="tx1">
                        <a:lumMod val="75000"/>
                        <a:lumOff val="25000"/>
                      </a:schemeClr>
                    </a:solidFill>
                  </a:rPr>
                  <a:t>использов</a:t>
                </a:r>
                <a:r>
                  <a:rPr lang="ru-RU" sz="1100" b="1" dirty="0" smtClean="0">
                    <a:solidFill>
                      <a:schemeClr val="tx1">
                        <a:lumMod val="75000"/>
                        <a:lumOff val="25000"/>
                      </a:schemeClr>
                    </a:solidFill>
                  </a:rPr>
                  <a:t>. имущества</a:t>
                </a:r>
                <a:endParaRPr lang="ru-RU" sz="1100" b="1" dirty="0">
                  <a:solidFill>
                    <a:schemeClr val="tx1">
                      <a:lumMod val="75000"/>
                      <a:lumOff val="25000"/>
                    </a:schemeClr>
                  </a:solidFill>
                </a:endParaRPr>
              </a:p>
            </p:txBody>
          </p:sp>
          <p:sp>
            <p:nvSpPr>
              <p:cNvPr id="34" name="Овал 33"/>
              <p:cNvSpPr/>
              <p:nvPr/>
            </p:nvSpPr>
            <p:spPr>
              <a:xfrm>
                <a:off x="7005758" y="6195702"/>
                <a:ext cx="200822" cy="200822"/>
              </a:xfrm>
              <a:prstGeom prst="ellipse">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ru-RU" sz="1200" b="1">
                  <a:solidFill>
                    <a:prstClr val="black"/>
                  </a:solidFill>
                  <a:ea typeface="Tahoma" pitchFamily="34" charset="0"/>
                  <a:cs typeface="Tahoma" pitchFamily="34" charset="0"/>
                </a:endParaRPr>
              </a:p>
            </p:txBody>
          </p:sp>
        </p:grpSp>
      </p:grpSp>
      <p:grpSp>
        <p:nvGrpSpPr>
          <p:cNvPr id="29" name="Группа 28"/>
          <p:cNvGrpSpPr/>
          <p:nvPr/>
        </p:nvGrpSpPr>
        <p:grpSpPr>
          <a:xfrm>
            <a:off x="-540568" y="1895821"/>
            <a:ext cx="7920880" cy="4485446"/>
            <a:chOff x="-443499" y="1738753"/>
            <a:chExt cx="9180512" cy="4642574"/>
          </a:xfrm>
        </p:grpSpPr>
        <p:graphicFrame>
          <p:nvGraphicFramePr>
            <p:cNvPr id="12" name="Объект 1"/>
            <p:cNvGraphicFramePr>
              <a:graphicFrameLocks/>
            </p:cNvGraphicFramePr>
            <p:nvPr>
              <p:extLst>
                <p:ext uri="{D42A27DB-BD31-4B8C-83A1-F6EECF244321}">
                  <p14:modId xmlns:p14="http://schemas.microsoft.com/office/powerpoint/2010/main" val="3044129676"/>
                </p:ext>
              </p:extLst>
            </p:nvPr>
          </p:nvGraphicFramePr>
          <p:xfrm>
            <a:off x="-443499" y="2051700"/>
            <a:ext cx="9180512" cy="4329627"/>
          </p:xfrm>
          <a:graphic>
            <a:graphicData uri="http://schemas.openxmlformats.org/drawingml/2006/chart">
              <c:chart xmlns:c="http://schemas.openxmlformats.org/drawingml/2006/chart" xmlns:r="http://schemas.openxmlformats.org/officeDocument/2006/relationships" r:id="rId3"/>
            </a:graphicData>
          </a:graphic>
        </p:graphicFrame>
        <p:sp>
          <p:nvSpPr>
            <p:cNvPr id="18" name="Скругленный прямоугольник 17"/>
            <p:cNvSpPr/>
            <p:nvPr/>
          </p:nvSpPr>
          <p:spPr>
            <a:xfrm>
              <a:off x="1199972" y="1738753"/>
              <a:ext cx="1292683" cy="485763"/>
            </a:xfrm>
            <a:prstGeom prst="roundRect">
              <a:avLst>
                <a:gd name="adj" fmla="val 50000"/>
              </a:avLst>
            </a:prstGeom>
            <a:solidFill>
              <a:schemeClr val="accent6">
                <a:lumMod val="75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t>342 824</a:t>
              </a:r>
              <a:endParaRPr lang="ru-RU" sz="1600" b="1" dirty="0"/>
            </a:p>
          </p:txBody>
        </p:sp>
        <p:sp>
          <p:nvSpPr>
            <p:cNvPr id="19" name="Скругленный прямоугольник 18"/>
            <p:cNvSpPr/>
            <p:nvPr/>
          </p:nvSpPr>
          <p:spPr>
            <a:xfrm flipH="1">
              <a:off x="2798509" y="3296530"/>
              <a:ext cx="1431705" cy="463276"/>
            </a:xfrm>
            <a:prstGeom prst="roundRect">
              <a:avLst>
                <a:gd name="adj" fmla="val 50000"/>
              </a:avLst>
            </a:prstGeom>
            <a:solidFill>
              <a:schemeClr val="accent6">
                <a:lumMod val="75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t>189 495</a:t>
              </a:r>
              <a:endParaRPr lang="ru-RU" sz="1600" b="1" dirty="0"/>
            </a:p>
          </p:txBody>
        </p:sp>
      </p:grpSp>
      <p:sp>
        <p:nvSpPr>
          <p:cNvPr id="38" name="Скругленный прямоугольник 37"/>
          <p:cNvSpPr/>
          <p:nvPr/>
        </p:nvSpPr>
        <p:spPr>
          <a:xfrm flipH="1">
            <a:off x="4096648" y="3989854"/>
            <a:ext cx="1087582" cy="485763"/>
          </a:xfrm>
          <a:prstGeom prst="roundRect">
            <a:avLst>
              <a:gd name="adj" fmla="val 50000"/>
            </a:avLst>
          </a:prstGeom>
          <a:solidFill>
            <a:schemeClr val="accent6">
              <a:lumMod val="75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t>122 960</a:t>
            </a:r>
            <a:endParaRPr lang="ru-RU" sz="1600" b="1" dirty="0"/>
          </a:p>
        </p:txBody>
      </p:sp>
      <p:sp>
        <p:nvSpPr>
          <p:cNvPr id="39" name="Скругленный прямоугольник 38"/>
          <p:cNvSpPr/>
          <p:nvPr/>
        </p:nvSpPr>
        <p:spPr>
          <a:xfrm flipH="1">
            <a:off x="5748228" y="4086024"/>
            <a:ext cx="1080120" cy="485763"/>
          </a:xfrm>
          <a:prstGeom prst="roundRect">
            <a:avLst>
              <a:gd name="adj" fmla="val 50000"/>
            </a:avLst>
          </a:prstGeom>
          <a:solidFill>
            <a:schemeClr val="accent6">
              <a:lumMod val="75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t>110 925</a:t>
            </a:r>
            <a:endParaRPr lang="ru-RU" sz="1600" b="1" dirty="0"/>
          </a:p>
        </p:txBody>
      </p:sp>
      <p:cxnSp>
        <p:nvCxnSpPr>
          <p:cNvPr id="9" name="Прямая со стрелкой 8"/>
          <p:cNvCxnSpPr/>
          <p:nvPr/>
        </p:nvCxnSpPr>
        <p:spPr>
          <a:xfrm rot="300000">
            <a:off x="1774274" y="1623708"/>
            <a:ext cx="1008000" cy="11284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rot="180000">
            <a:off x="3248232" y="3126098"/>
            <a:ext cx="1044000" cy="380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rot="-1080000">
            <a:off x="4904787" y="3465251"/>
            <a:ext cx="1044000" cy="4697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Скругленный прямоугольник 45"/>
          <p:cNvSpPr/>
          <p:nvPr/>
        </p:nvSpPr>
        <p:spPr>
          <a:xfrm>
            <a:off x="1228820" y="1292864"/>
            <a:ext cx="571512" cy="500708"/>
          </a:xfrm>
          <a:prstGeom prst="roundRect">
            <a:avLst>
              <a:gd name="adj" fmla="val 50000"/>
            </a:avLst>
          </a:prstGeom>
          <a:solidFill>
            <a:schemeClr val="accent2">
              <a:lumMod val="40000"/>
              <a:lumOff val="60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ln>
                  <a:solidFill>
                    <a:schemeClr val="tx1"/>
                  </a:solidFill>
                </a:ln>
                <a:solidFill>
                  <a:schemeClr val="tx1"/>
                </a:solidFill>
              </a:rPr>
              <a:t>24,4</a:t>
            </a:r>
            <a:endParaRPr lang="ru-RU" sz="1600" b="1" dirty="0">
              <a:ln>
                <a:solidFill>
                  <a:schemeClr val="tx1"/>
                </a:solidFill>
              </a:ln>
              <a:solidFill>
                <a:schemeClr val="tx1"/>
              </a:solidFill>
            </a:endParaRPr>
          </a:p>
        </p:txBody>
      </p:sp>
      <p:sp>
        <p:nvSpPr>
          <p:cNvPr id="47" name="Скругленный прямоугольник 46"/>
          <p:cNvSpPr/>
          <p:nvPr/>
        </p:nvSpPr>
        <p:spPr>
          <a:xfrm>
            <a:off x="2661190" y="2750214"/>
            <a:ext cx="571512" cy="500708"/>
          </a:xfrm>
          <a:prstGeom prst="roundRect">
            <a:avLst>
              <a:gd name="adj" fmla="val 50000"/>
            </a:avLst>
          </a:prstGeom>
          <a:solidFill>
            <a:schemeClr val="accent2">
              <a:lumMod val="40000"/>
              <a:lumOff val="60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ln>
                  <a:solidFill>
                    <a:schemeClr val="tx1"/>
                  </a:solidFill>
                </a:ln>
                <a:solidFill>
                  <a:schemeClr val="tx1"/>
                </a:solidFill>
              </a:rPr>
              <a:t>13,8</a:t>
            </a:r>
            <a:endParaRPr lang="ru-RU" sz="1600" b="1" dirty="0">
              <a:ln>
                <a:solidFill>
                  <a:schemeClr val="tx1"/>
                </a:solidFill>
              </a:ln>
              <a:solidFill>
                <a:schemeClr val="tx1"/>
              </a:solidFill>
            </a:endParaRPr>
          </a:p>
        </p:txBody>
      </p:sp>
      <p:sp>
        <p:nvSpPr>
          <p:cNvPr id="48" name="Скругленный прямоугольник 47"/>
          <p:cNvSpPr/>
          <p:nvPr/>
        </p:nvSpPr>
        <p:spPr>
          <a:xfrm>
            <a:off x="4286247" y="3274442"/>
            <a:ext cx="571512" cy="500708"/>
          </a:xfrm>
          <a:prstGeom prst="roundRect">
            <a:avLst>
              <a:gd name="adj" fmla="val 50000"/>
            </a:avLst>
          </a:prstGeom>
          <a:solidFill>
            <a:schemeClr val="accent2">
              <a:lumMod val="40000"/>
              <a:lumOff val="60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ln>
                  <a:solidFill>
                    <a:schemeClr val="tx1"/>
                  </a:solidFill>
                </a:ln>
                <a:solidFill>
                  <a:schemeClr val="tx1"/>
                </a:solidFill>
              </a:rPr>
              <a:t>8,1</a:t>
            </a:r>
            <a:endParaRPr lang="ru-RU" sz="1600" b="1" dirty="0">
              <a:ln>
                <a:solidFill>
                  <a:schemeClr val="tx1"/>
                </a:solidFill>
              </a:ln>
              <a:solidFill>
                <a:schemeClr val="tx1"/>
              </a:solidFill>
            </a:endParaRPr>
          </a:p>
        </p:txBody>
      </p:sp>
      <p:sp>
        <p:nvSpPr>
          <p:cNvPr id="49" name="Скругленный прямоугольник 48"/>
          <p:cNvSpPr/>
          <p:nvPr/>
        </p:nvSpPr>
        <p:spPr>
          <a:xfrm>
            <a:off x="6002532" y="3510547"/>
            <a:ext cx="571512" cy="500708"/>
          </a:xfrm>
          <a:prstGeom prst="roundRect">
            <a:avLst>
              <a:gd name="adj" fmla="val 50000"/>
            </a:avLst>
          </a:prstGeom>
          <a:solidFill>
            <a:schemeClr val="accent2">
              <a:lumMod val="40000"/>
              <a:lumOff val="60000"/>
            </a:schemeClr>
          </a:solidFill>
          <a:ln>
            <a:noFill/>
          </a:ln>
          <a:effectLst>
            <a:outerShdw blurRad="76200" dist="76200" dir="2700000" algn="tl" rotWithShape="0">
              <a:prstClr val="black">
                <a:alpha val="36000"/>
              </a:prstClr>
            </a:outerShdw>
          </a:effectLst>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ln>
                  <a:solidFill>
                    <a:schemeClr val="tx1"/>
                  </a:solidFill>
                </a:ln>
                <a:solidFill>
                  <a:schemeClr val="tx1"/>
                </a:solidFill>
              </a:rPr>
              <a:t>6,0</a:t>
            </a:r>
            <a:endParaRPr lang="ru-RU" sz="1600" b="1" dirty="0">
              <a:ln>
                <a:solidFill>
                  <a:schemeClr val="tx1"/>
                </a:solidFill>
              </a:ln>
              <a:solidFill>
                <a:schemeClr val="tx1"/>
              </a:solidFill>
            </a:endParaRPr>
          </a:p>
        </p:txBody>
      </p:sp>
      <p:sp>
        <p:nvSpPr>
          <p:cNvPr id="23" name="TextBox 22"/>
          <p:cNvSpPr txBox="1"/>
          <p:nvPr/>
        </p:nvSpPr>
        <p:spPr>
          <a:xfrm>
            <a:off x="-67323" y="1220053"/>
            <a:ext cx="1296143" cy="646331"/>
          </a:xfrm>
          <a:prstGeom prst="rect">
            <a:avLst/>
          </a:prstGeom>
          <a:noFill/>
        </p:spPr>
        <p:txBody>
          <a:bodyPr wrap="square" rtlCol="0">
            <a:spAutoFit/>
          </a:bodyPr>
          <a:lstStyle/>
          <a:p>
            <a:pPr algn="ctr"/>
            <a:r>
              <a:rPr lang="ru-RU" sz="1200" dirty="0" smtClean="0">
                <a:ln>
                  <a:solidFill>
                    <a:schemeClr val="tx1"/>
                  </a:solidFill>
                </a:ln>
              </a:rPr>
              <a:t>Уд. вес</a:t>
            </a:r>
          </a:p>
          <a:p>
            <a:pPr algn="ctr"/>
            <a:r>
              <a:rPr lang="ru-RU" sz="1200" dirty="0" smtClean="0">
                <a:ln>
                  <a:solidFill>
                    <a:schemeClr val="tx1"/>
                  </a:solidFill>
                </a:ln>
              </a:rPr>
              <a:t>в собственных доходах</a:t>
            </a:r>
            <a:endParaRPr lang="ru-RU" sz="1200" dirty="0">
              <a:ln>
                <a:solidFill>
                  <a:schemeClr val="tx1"/>
                </a:solidFill>
              </a:ln>
            </a:endParaRPr>
          </a:p>
        </p:txBody>
      </p:sp>
      <p:sp>
        <p:nvSpPr>
          <p:cNvPr id="42" name="TextBox 1"/>
          <p:cNvSpPr txBox="1"/>
          <p:nvPr/>
        </p:nvSpPr>
        <p:spPr>
          <a:xfrm>
            <a:off x="4061192" y="3284986"/>
            <a:ext cx="1021615" cy="2880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dirty="0">
              <a:ln>
                <a:noFill/>
              </a:ln>
              <a:solidFill>
                <a:sysClr val="windowText" lastClr="000000"/>
              </a:solidFill>
              <a:effectLst/>
              <a:uLnTx/>
              <a:uFillTx/>
              <a:latin typeface="Trebuchet MS"/>
              <a:ea typeface="+mn-ea"/>
              <a:cs typeface="+mn-cs"/>
            </a:endParaRPr>
          </a:p>
        </p:txBody>
      </p:sp>
      <p:sp>
        <p:nvSpPr>
          <p:cNvPr id="6" name="TextBox 5"/>
          <p:cNvSpPr txBox="1"/>
          <p:nvPr/>
        </p:nvSpPr>
        <p:spPr>
          <a:xfrm>
            <a:off x="-1620688" y="3645024"/>
            <a:ext cx="18473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endParaRPr lang="ru-RU" sz="1200" dirty="0" smtClean="0"/>
          </a:p>
        </p:txBody>
      </p:sp>
      <p:sp>
        <p:nvSpPr>
          <p:cNvPr id="43" name="TextBox 42"/>
          <p:cNvSpPr txBox="1"/>
          <p:nvPr/>
        </p:nvSpPr>
        <p:spPr>
          <a:xfrm>
            <a:off x="7236295" y="5747895"/>
            <a:ext cx="1534561" cy="338554"/>
          </a:xfrm>
          <a:prstGeom prst="rect">
            <a:avLst/>
          </a:prstGeom>
          <a:noFill/>
        </p:spPr>
        <p:txBody>
          <a:bodyPr wrap="square" rtlCol="0">
            <a:spAutoFit/>
          </a:bodyPr>
          <a:lstStyle/>
          <a:p>
            <a:pPr algn="ctr"/>
            <a:endParaRPr lang="ru-RU" sz="1600" b="1" dirty="0">
              <a:solidFill>
                <a:schemeClr val="tx1">
                  <a:lumMod val="75000"/>
                  <a:lumOff val="25000"/>
                </a:schemeClr>
              </a:solidFill>
            </a:endParaRPr>
          </a:p>
        </p:txBody>
      </p:sp>
      <p:sp>
        <p:nvSpPr>
          <p:cNvPr id="44" name="Скругленный прямоугольник 43"/>
          <p:cNvSpPr/>
          <p:nvPr/>
        </p:nvSpPr>
        <p:spPr>
          <a:xfrm>
            <a:off x="6809014" y="1292863"/>
            <a:ext cx="2011458" cy="4793585"/>
          </a:xfrm>
          <a:prstGeom prst="roundRect">
            <a:avLst/>
          </a:prstGeom>
          <a:solidFill>
            <a:schemeClr val="lt1">
              <a:alpha val="0"/>
            </a:schemeClr>
          </a:solid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ru-RU" sz="1100" b="1" dirty="0" smtClean="0">
                <a:solidFill>
                  <a:schemeClr val="tx1"/>
                </a:solidFill>
              </a:rPr>
              <a:t>      В бюджете </a:t>
            </a:r>
            <a:r>
              <a:rPr lang="ru-RU" sz="1100" b="1" dirty="0">
                <a:solidFill>
                  <a:schemeClr val="tx1"/>
                </a:solidFill>
              </a:rPr>
              <a:t>города-курорта </a:t>
            </a:r>
            <a:r>
              <a:rPr lang="ru-RU" sz="1100" b="1" dirty="0" smtClean="0">
                <a:solidFill>
                  <a:schemeClr val="tx1"/>
                </a:solidFill>
              </a:rPr>
              <a:t>Пятигорска в период 2018-2020гг</a:t>
            </a:r>
            <a:r>
              <a:rPr lang="ru-RU" sz="1100" b="1" dirty="0">
                <a:solidFill>
                  <a:schemeClr val="tx1"/>
                </a:solidFill>
              </a:rPr>
              <a:t>. </a:t>
            </a:r>
            <a:r>
              <a:rPr lang="ru-RU" sz="1100" b="1" dirty="0" smtClean="0">
                <a:solidFill>
                  <a:schemeClr val="tx1"/>
                </a:solidFill>
              </a:rPr>
              <a:t>в сравнении с 2017 годом значительно </a:t>
            </a:r>
            <a:r>
              <a:rPr lang="ru-RU" sz="1100" b="1" dirty="0">
                <a:solidFill>
                  <a:schemeClr val="tx1"/>
                </a:solidFill>
              </a:rPr>
              <a:t>сократились </a:t>
            </a:r>
            <a:r>
              <a:rPr lang="ru-RU" sz="1100" b="1" dirty="0" smtClean="0">
                <a:solidFill>
                  <a:schemeClr val="tx1"/>
                </a:solidFill>
              </a:rPr>
              <a:t>(на 143%) неналоговые </a:t>
            </a:r>
            <a:r>
              <a:rPr lang="ru-RU" sz="1100" b="1" dirty="0">
                <a:solidFill>
                  <a:schemeClr val="tx1"/>
                </a:solidFill>
              </a:rPr>
              <a:t>доходы, в том числе от:                                                    </a:t>
            </a:r>
            <a:r>
              <a:rPr lang="ru-RU" sz="1100" b="1" dirty="0" smtClean="0">
                <a:solidFill>
                  <a:schemeClr val="tx1"/>
                </a:solidFill>
              </a:rPr>
              <a:t>       </a:t>
            </a:r>
          </a:p>
          <a:p>
            <a:pPr lvl="0" algn="ctr"/>
            <a:r>
              <a:rPr lang="ru-RU" sz="1100" b="1" dirty="0">
                <a:solidFill>
                  <a:schemeClr val="tx1"/>
                </a:solidFill>
              </a:rPr>
              <a:t>-</a:t>
            </a:r>
            <a:r>
              <a:rPr lang="ru-RU" sz="1100" b="1" dirty="0" smtClean="0">
                <a:solidFill>
                  <a:schemeClr val="tx1"/>
                </a:solidFill>
              </a:rPr>
              <a:t> арендной </a:t>
            </a:r>
            <a:r>
              <a:rPr lang="ru-RU" sz="1100" b="1" dirty="0">
                <a:solidFill>
                  <a:schemeClr val="tx1"/>
                </a:solidFill>
              </a:rPr>
              <a:t>платы за землю </a:t>
            </a:r>
            <a:r>
              <a:rPr lang="ru-RU" sz="1100" b="1" dirty="0" smtClean="0">
                <a:solidFill>
                  <a:schemeClr val="tx1"/>
                </a:solidFill>
              </a:rPr>
              <a:t>– в 2018году на </a:t>
            </a:r>
            <a:r>
              <a:rPr lang="ru-RU" sz="1100" b="1" dirty="0">
                <a:solidFill>
                  <a:schemeClr val="tx1"/>
                </a:solidFill>
              </a:rPr>
              <a:t>52% (</a:t>
            </a:r>
            <a:r>
              <a:rPr lang="ru-RU" sz="1100" b="1" dirty="0" smtClean="0">
                <a:solidFill>
                  <a:schemeClr val="tx1"/>
                </a:solidFill>
              </a:rPr>
              <a:t>или на 139 млн. р.),  </a:t>
            </a:r>
            <a:r>
              <a:rPr lang="ru-RU" sz="1100" b="1" dirty="0">
                <a:solidFill>
                  <a:schemeClr val="tx1"/>
                </a:solidFill>
              </a:rPr>
              <a:t>в 2019 году </a:t>
            </a:r>
            <a:r>
              <a:rPr lang="ru-RU" sz="1100" b="1" dirty="0" smtClean="0">
                <a:solidFill>
                  <a:schemeClr val="tx1"/>
                </a:solidFill>
              </a:rPr>
              <a:t>на </a:t>
            </a:r>
            <a:r>
              <a:rPr lang="ru-RU" sz="1100" b="1" dirty="0">
                <a:solidFill>
                  <a:schemeClr val="tx1"/>
                </a:solidFill>
              </a:rPr>
              <a:t>80% (или на 213 млн</a:t>
            </a:r>
            <a:r>
              <a:rPr lang="ru-RU" sz="1100" b="1" dirty="0" smtClean="0">
                <a:solidFill>
                  <a:schemeClr val="tx1"/>
                </a:solidFill>
              </a:rPr>
              <a:t>. р</a:t>
            </a:r>
            <a:r>
              <a:rPr lang="ru-RU" sz="1100" b="1" dirty="0">
                <a:solidFill>
                  <a:schemeClr val="tx1"/>
                </a:solidFill>
              </a:rPr>
              <a:t>.), </a:t>
            </a:r>
            <a:r>
              <a:rPr lang="ru-RU" sz="1100" b="1" dirty="0" smtClean="0">
                <a:solidFill>
                  <a:schemeClr val="tx1"/>
                </a:solidFill>
              </a:rPr>
              <a:t> в 2020 году на 82% (или 219 млн. р.), в </a:t>
            </a:r>
            <a:r>
              <a:rPr lang="ru-RU" sz="1100" b="1" dirty="0">
                <a:solidFill>
                  <a:schemeClr val="tx1"/>
                </a:solidFill>
              </a:rPr>
              <a:t>связи со вступлением в силу постановления Правительства РФ от 05.05.2017г. № 531, повлекшего снижение ставок арендной платы до уровня земельного </a:t>
            </a:r>
            <a:r>
              <a:rPr lang="ru-RU" sz="1100" b="1" dirty="0" smtClean="0">
                <a:solidFill>
                  <a:schemeClr val="tx1"/>
                </a:solidFill>
              </a:rPr>
              <a:t>налога</a:t>
            </a:r>
          </a:p>
        </p:txBody>
      </p:sp>
      <p:pic>
        <p:nvPicPr>
          <p:cNvPr id="35" name="Picture 2" descr="C:\Users\superuser\Desktop\герб пятигорс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049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quarter" idx="4294967295"/>
            <p:extLst>
              <p:ext uri="{D42A27DB-BD31-4B8C-83A1-F6EECF244321}">
                <p14:modId xmlns:p14="http://schemas.microsoft.com/office/powerpoint/2010/main" val="1007423431"/>
              </p:ext>
            </p:extLst>
          </p:nvPr>
        </p:nvGraphicFramePr>
        <p:xfrm>
          <a:off x="5076056" y="1240232"/>
          <a:ext cx="4298325" cy="5472607"/>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1547664" y="260648"/>
            <a:ext cx="7416824" cy="1080120"/>
          </a:xfrm>
        </p:spPr>
        <p:txBody>
          <a:bodyPr>
            <a:noAutofit/>
          </a:bodyPr>
          <a:lstStyle/>
          <a:p>
            <a:pPr marL="0" indent="0" algn="ctr">
              <a:buNone/>
            </a:pPr>
            <a:r>
              <a:rPr lang="ru-RU" sz="2000" dirty="0">
                <a:solidFill>
                  <a:schemeClr val="tx1"/>
                </a:solidFill>
                <a:effectLst/>
              </a:rPr>
              <a:t>Динамика поступлений </a:t>
            </a:r>
            <a:r>
              <a:rPr lang="ru-RU" sz="2000" dirty="0" smtClean="0">
                <a:solidFill>
                  <a:schemeClr val="tx1"/>
                </a:solidFill>
                <a:effectLst/>
              </a:rPr>
              <a:t>доходов </a:t>
            </a:r>
            <a:r>
              <a:rPr lang="ru-RU" sz="2000" dirty="0">
                <a:solidFill>
                  <a:schemeClr val="tx1"/>
                </a:solidFill>
                <a:effectLst/>
              </a:rPr>
              <a:t>бюджета города–курорта Пятигорска </a:t>
            </a:r>
            <a:r>
              <a:rPr lang="ru-RU" sz="2000" b="1" dirty="0" smtClean="0">
                <a:solidFill>
                  <a:prstClr val="black"/>
                </a:solidFill>
                <a:effectLst/>
              </a:rPr>
              <a:t>за 2019-2020 гг. (млн.руб.)  </a:t>
            </a:r>
            <a:endParaRPr lang="ru-RU" sz="2000" b="1" dirty="0">
              <a:effectLst/>
            </a:endParaRPr>
          </a:p>
        </p:txBody>
      </p:sp>
      <p:cxnSp>
        <p:nvCxnSpPr>
          <p:cNvPr id="10" name="Прямая со стрелкой 9"/>
          <p:cNvCxnSpPr/>
          <p:nvPr/>
        </p:nvCxnSpPr>
        <p:spPr>
          <a:xfrm flipV="1">
            <a:off x="6404320" y="4581128"/>
            <a:ext cx="864096" cy="50405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Прямоугольник 8"/>
          <p:cNvSpPr/>
          <p:nvPr/>
        </p:nvSpPr>
        <p:spPr>
          <a:xfrm>
            <a:off x="80476" y="1670050"/>
            <a:ext cx="5211604" cy="4909036"/>
          </a:xfrm>
          <a:prstGeom prst="rect">
            <a:avLst/>
          </a:prstGeom>
        </p:spPr>
        <p:txBody>
          <a:bodyPr wrap="square">
            <a:spAutoFit/>
          </a:bodyPr>
          <a:lstStyle/>
          <a:p>
            <a:pPr lvl="0" algn="just"/>
            <a:r>
              <a:rPr lang="ru-RU" sz="1300" b="1" dirty="0"/>
              <a:t>В бюджете города-курорта Пятигорска </a:t>
            </a:r>
            <a:r>
              <a:rPr lang="ru-RU" sz="1300" b="1" dirty="0" smtClean="0"/>
              <a:t>в 2020 </a:t>
            </a:r>
            <a:r>
              <a:rPr lang="ru-RU" sz="1300" b="1" dirty="0"/>
              <a:t>году по сравнению с </a:t>
            </a:r>
            <a:r>
              <a:rPr lang="ru-RU" sz="1300" b="1" dirty="0" smtClean="0"/>
              <a:t>2019 годом сложился </a:t>
            </a:r>
            <a:r>
              <a:rPr lang="ru-RU" sz="1300" b="1" dirty="0"/>
              <a:t>прирост общего объема поступлений доходов в сумме 485 млн.руб</a:t>
            </a:r>
            <a:r>
              <a:rPr lang="ru-RU" sz="1300" b="1" dirty="0" smtClean="0"/>
              <a:t>., из них:</a:t>
            </a:r>
          </a:p>
          <a:p>
            <a:pPr indent="449263" algn="just"/>
            <a:r>
              <a:rPr lang="ru-RU" sz="1300" b="1" dirty="0" smtClean="0"/>
              <a:t>- </a:t>
            </a:r>
            <a:r>
              <a:rPr lang="ru-RU" sz="1300" b="1" dirty="0"/>
              <a:t>344 </a:t>
            </a:r>
            <a:r>
              <a:rPr lang="ru-RU" sz="1300" b="1" dirty="0" smtClean="0"/>
              <a:t>млн.руб. по налоговым </a:t>
            </a:r>
            <a:r>
              <a:rPr lang="ru-RU" sz="1300" b="1" dirty="0"/>
              <a:t>и </a:t>
            </a:r>
            <a:r>
              <a:rPr lang="ru-RU" sz="1300" b="1" dirty="0" smtClean="0"/>
              <a:t>неналоговым доходам;</a:t>
            </a:r>
          </a:p>
          <a:p>
            <a:pPr indent="449263" algn="just"/>
            <a:r>
              <a:rPr lang="ru-RU" sz="1300" b="1" dirty="0" smtClean="0"/>
              <a:t>- 141 млн.руб. по безвозмездным поступлениям.</a:t>
            </a:r>
          </a:p>
          <a:p>
            <a:pPr indent="449263" algn="just"/>
            <a:r>
              <a:rPr lang="ru-RU" sz="1300" b="1" dirty="0"/>
              <a:t>Увеличение объема собственных доходов сложилось в основном за счет прироста поступлений:</a:t>
            </a:r>
          </a:p>
          <a:p>
            <a:pPr algn="just"/>
            <a:r>
              <a:rPr lang="ru-RU" sz="1300" b="1" dirty="0"/>
              <a:t>          - на 298 млн.руб. от НДФЛ</a:t>
            </a:r>
            <a:r>
              <a:rPr lang="ru-RU" sz="1300" b="1" dirty="0" smtClean="0"/>
              <a:t>, </a:t>
            </a:r>
            <a:r>
              <a:rPr lang="ru-RU" sz="1200" b="1" dirty="0"/>
              <a:t>в связи с ростом с </a:t>
            </a:r>
            <a:r>
              <a:rPr lang="ru-RU" sz="1200" b="1" dirty="0" smtClean="0"/>
              <a:t>                            27</a:t>
            </a:r>
            <a:r>
              <a:rPr lang="ru-RU" sz="1200" b="1" dirty="0"/>
              <a:t>% </a:t>
            </a:r>
            <a:r>
              <a:rPr lang="ru-RU" sz="1200" b="1" dirty="0" smtClean="0"/>
              <a:t> </a:t>
            </a:r>
            <a:r>
              <a:rPr lang="ru-RU" sz="1200" b="1" dirty="0"/>
              <a:t>до 35,4% </a:t>
            </a:r>
            <a:r>
              <a:rPr lang="ru-RU" sz="1200" b="1" dirty="0" smtClean="0"/>
              <a:t> </a:t>
            </a:r>
            <a:r>
              <a:rPr lang="ru-RU" sz="1200" b="1" dirty="0"/>
              <a:t>размера норматива отчислений в бюджет города-курорта Пятигорска от </a:t>
            </a:r>
            <a:r>
              <a:rPr lang="ru-RU" sz="1200" b="1" dirty="0" smtClean="0"/>
              <a:t>НДФЛ</a:t>
            </a:r>
            <a:r>
              <a:rPr lang="ru-RU" sz="1200" b="1" dirty="0" smtClean="0">
                <a:solidFill>
                  <a:prstClr val="black"/>
                </a:solidFill>
              </a:rPr>
              <a:t> </a:t>
            </a:r>
            <a:r>
              <a:rPr lang="ru-RU" sz="1200" b="1" dirty="0">
                <a:solidFill>
                  <a:prstClr val="black"/>
                </a:solidFill>
              </a:rPr>
              <a:t>за счет дополнительного норматива отчислений от НДФЛ (8,4</a:t>
            </a:r>
            <a:r>
              <a:rPr lang="ru-RU" sz="1200" b="1" dirty="0" smtClean="0">
                <a:solidFill>
                  <a:prstClr val="black"/>
                </a:solidFill>
              </a:rPr>
              <a:t>%), связанного </a:t>
            </a:r>
            <a:r>
              <a:rPr lang="ru-RU" sz="1200" b="1" dirty="0">
                <a:solidFill>
                  <a:prstClr val="black"/>
                </a:solidFill>
              </a:rPr>
              <a:t>с замещением 100% дотации на выравнивание бюджетной обеспеченности, в соответствии с решением Думы города Пятигорска  от 24 октября 2019 года № 48-40 </a:t>
            </a:r>
            <a:r>
              <a:rPr lang="ru-RU" sz="1200" b="1" dirty="0" smtClean="0">
                <a:solidFill>
                  <a:prstClr val="black"/>
                </a:solidFill>
              </a:rPr>
              <a:t>ГД;</a:t>
            </a:r>
            <a:endParaRPr lang="ru-RU" sz="1200" b="1" dirty="0">
              <a:solidFill>
                <a:prstClr val="black"/>
              </a:solidFill>
            </a:endParaRPr>
          </a:p>
          <a:p>
            <a:pPr algn="just"/>
            <a:r>
              <a:rPr lang="ru-RU" sz="1300" b="1" dirty="0" smtClean="0"/>
              <a:t>            - </a:t>
            </a:r>
            <a:r>
              <a:rPr lang="ru-RU" sz="1300" b="1" dirty="0"/>
              <a:t>на 44 млн.руб. от штрафов (санкций), в связи с  погашением </a:t>
            </a:r>
            <a:r>
              <a:rPr lang="ru-RU" sz="1300" b="1" dirty="0" smtClean="0"/>
              <a:t>задолженности прошлых лет, сложившейся на 01.01.2020г. (в том числе по  МУП </a:t>
            </a:r>
            <a:r>
              <a:rPr lang="ru-RU" sz="1300" b="1" dirty="0"/>
              <a:t>«</a:t>
            </a:r>
            <a:r>
              <a:rPr lang="ru-RU" sz="1300" b="1" dirty="0" err="1"/>
              <a:t>Спецавтохозяйство</a:t>
            </a:r>
            <a:r>
              <a:rPr lang="ru-RU" sz="1300" b="1" dirty="0"/>
              <a:t>» на основании судебного решения, связанного с нарушением природоохранного </a:t>
            </a:r>
            <a:r>
              <a:rPr lang="ru-RU" sz="1300" b="1" dirty="0" smtClean="0"/>
              <a:t>законодательства).</a:t>
            </a:r>
            <a:endParaRPr lang="ru-RU" sz="1300" b="1" dirty="0"/>
          </a:p>
          <a:p>
            <a:pPr indent="449263" algn="just"/>
            <a:r>
              <a:rPr lang="ru-RU" sz="1200" b="1" dirty="0"/>
              <a:t>На увеличение собственных доходов в 2020 году также повлияла реализация совместных мероприятий Программы оздоровления муниципальных финансов города-курорта Пятигорска на 2018-2025гг. (дополнительные налоговые и неналоговые доходы составили 88,9 млн. руб.).</a:t>
            </a:r>
          </a:p>
          <a:p>
            <a:pPr algn="just"/>
            <a:r>
              <a:rPr lang="ru-RU" sz="1200" dirty="0" smtClean="0"/>
              <a:t>       </a:t>
            </a:r>
          </a:p>
        </p:txBody>
      </p:sp>
      <p:cxnSp>
        <p:nvCxnSpPr>
          <p:cNvPr id="12" name="Прямая со стрелкой 11"/>
          <p:cNvCxnSpPr/>
          <p:nvPr/>
        </p:nvCxnSpPr>
        <p:spPr>
          <a:xfrm flipV="1">
            <a:off x="6404320" y="3212976"/>
            <a:ext cx="864096" cy="50405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11"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00711" y="-99392"/>
            <a:ext cx="7543824" cy="817882"/>
          </a:xfrm>
          <a:noFill/>
          <a:ln/>
        </p:spPr>
        <p:txBody>
          <a:bodyPr tIns="0" bIns="0">
            <a:normAutofit/>
          </a:bodyPr>
          <a:lstStyle/>
          <a:p>
            <a:pPr marL="0" indent="0" algn="ctr">
              <a:buNone/>
            </a:pPr>
            <a:r>
              <a:rPr lang="ru-RU" sz="2000" dirty="0" smtClean="0">
                <a:solidFill>
                  <a:schemeClr val="accent3">
                    <a:lumMod val="50000"/>
                  </a:schemeClr>
                </a:solidFill>
                <a:effectLst/>
              </a:rPr>
              <a:t>Основные сведения о межбюджетных отношениях города-курорта Пятигорска</a:t>
            </a:r>
            <a:endParaRPr lang="ru-RU" sz="2000" dirty="0">
              <a:solidFill>
                <a:schemeClr val="accent3">
                  <a:lumMod val="50000"/>
                </a:schemeClr>
              </a:solidFill>
              <a:effectLst/>
            </a:endParaRPr>
          </a:p>
        </p:txBody>
      </p:sp>
      <p:sp>
        <p:nvSpPr>
          <p:cNvPr id="43011" name="Rectangle 3"/>
          <p:cNvSpPr>
            <a:spLocks noGrp="1" noChangeArrowheads="1"/>
          </p:cNvSpPr>
          <p:nvPr>
            <p:ph sz="quarter" idx="4294967295"/>
          </p:nvPr>
        </p:nvSpPr>
        <p:spPr>
          <a:xfrm>
            <a:off x="899592" y="779956"/>
            <a:ext cx="8092857" cy="576064"/>
          </a:xfrm>
          <a:prstGeom prst="rect">
            <a:avLst/>
          </a:prstGeom>
        </p:spPr>
        <p:txBody>
          <a:bodyPr>
            <a:noAutofit/>
          </a:bodyPr>
          <a:lstStyle/>
          <a:p>
            <a:pPr marL="0" indent="0" algn="ctr">
              <a:buFontTx/>
              <a:buNone/>
            </a:pPr>
            <a:r>
              <a:rPr lang="ru-RU" sz="1600" dirty="0" smtClean="0">
                <a:solidFill>
                  <a:schemeClr val="tx1"/>
                </a:solidFill>
              </a:rPr>
              <a:t>Межбюджетные трансферты</a:t>
            </a:r>
            <a:r>
              <a:rPr lang="ru-RU" sz="1400" dirty="0" smtClean="0"/>
              <a:t> </a:t>
            </a:r>
            <a:r>
              <a:rPr lang="ru-RU" sz="1400" dirty="0"/>
              <a:t>-</a:t>
            </a:r>
            <a:r>
              <a:rPr lang="ru-RU" sz="1400" b="1" dirty="0"/>
              <a:t> это средства </a:t>
            </a:r>
            <a:r>
              <a:rPr lang="ru-RU" sz="1400" b="1" dirty="0" smtClean="0"/>
              <a:t>бюджета города-курорта Пятигорска, получаемые из других бюджетов бюджетной системы РФ (из федерального и краевого бюджетов)</a:t>
            </a:r>
            <a:endParaRPr lang="ru-RU" sz="1400" b="1" dirty="0"/>
          </a:p>
        </p:txBody>
      </p:sp>
      <p:sp>
        <p:nvSpPr>
          <p:cNvPr id="43014" name="Rectangle 6"/>
          <p:cNvSpPr>
            <a:spLocks noChangeArrowheads="1"/>
          </p:cNvSpPr>
          <p:nvPr/>
        </p:nvSpPr>
        <p:spPr bwMode="auto">
          <a:xfrm>
            <a:off x="786912" y="2470151"/>
            <a:ext cx="6444762" cy="3527425"/>
          </a:xfrm>
          <a:prstGeom prst="rect">
            <a:avLst/>
          </a:prstGeom>
          <a:noFill/>
          <a:ln w="9525">
            <a:noFill/>
            <a:miter lim="800000"/>
            <a:headEnd/>
            <a:tailEnd/>
          </a:ln>
          <a:effectLst/>
        </p:spPr>
        <p:txBody>
          <a:bodyPr anchor="ctr"/>
          <a:lstStyle/>
          <a:p>
            <a:pPr indent="539750" algn="ctr"/>
            <a:endParaRPr lang="ru-RU">
              <a:solidFill>
                <a:prstClr val="black"/>
              </a:solidFill>
            </a:endParaRPr>
          </a:p>
        </p:txBody>
      </p:sp>
      <p:sp>
        <p:nvSpPr>
          <p:cNvPr id="43016" name="Rectangle 8"/>
          <p:cNvSpPr>
            <a:spLocks noChangeArrowheads="1"/>
          </p:cNvSpPr>
          <p:nvPr/>
        </p:nvSpPr>
        <p:spPr bwMode="auto">
          <a:xfrm>
            <a:off x="5724128" y="2758183"/>
            <a:ext cx="2893693" cy="1891530"/>
          </a:xfrm>
          <a:prstGeom prst="rect">
            <a:avLst/>
          </a:prstGeom>
          <a:solidFill>
            <a:schemeClr val="accent3">
              <a:lumMod val="20000"/>
              <a:lumOff val="80000"/>
            </a:schemeClr>
          </a:solidFill>
          <a:ln w="19050">
            <a:solidFill>
              <a:schemeClr val="tx1"/>
            </a:solidFill>
            <a:miter lim="800000"/>
            <a:headEnd/>
            <a:tailEnd/>
          </a:ln>
          <a:effectLst/>
        </p:spPr>
        <p:txBody>
          <a:bodyPr lIns="108000" tIns="0" rIns="108000" bIns="0" anchor="ctr"/>
          <a:lstStyle/>
          <a:p>
            <a:pPr algn="ctr"/>
            <a:r>
              <a:rPr lang="ru-RU" sz="1500" b="1" u="sng" dirty="0" smtClean="0">
                <a:solidFill>
                  <a:prstClr val="black"/>
                </a:solidFill>
              </a:rPr>
              <a:t>Дотация</a:t>
            </a:r>
            <a:r>
              <a:rPr lang="ru-RU" sz="1500" b="1" dirty="0" smtClean="0">
                <a:solidFill>
                  <a:prstClr val="black"/>
                </a:solidFill>
              </a:rPr>
              <a:t> </a:t>
            </a:r>
            <a:r>
              <a:rPr lang="ru-RU" sz="1500" b="1" dirty="0">
                <a:solidFill>
                  <a:prstClr val="black"/>
                </a:solidFill>
              </a:rPr>
              <a:t>- бюджетные средства</a:t>
            </a:r>
            <a:r>
              <a:rPr lang="ru-RU" sz="1500" b="1" dirty="0" smtClean="0">
                <a:solidFill>
                  <a:prstClr val="black"/>
                </a:solidFill>
              </a:rPr>
              <a:t>, </a:t>
            </a:r>
            <a:r>
              <a:rPr lang="ru-RU" sz="1500" b="1" dirty="0">
                <a:solidFill>
                  <a:prstClr val="black"/>
                </a:solidFill>
              </a:rPr>
              <a:t>предоставляемые на безвозмездной и безвозвратной </a:t>
            </a:r>
            <a:r>
              <a:rPr lang="ru-RU" sz="1500" b="1" dirty="0" smtClean="0">
                <a:solidFill>
                  <a:prstClr val="black"/>
                </a:solidFill>
              </a:rPr>
              <a:t>основе, в том числе </a:t>
            </a:r>
            <a:r>
              <a:rPr lang="ru-RU" sz="1500" b="1" dirty="0">
                <a:solidFill>
                  <a:prstClr val="black"/>
                </a:solidFill>
              </a:rPr>
              <a:t>без установления направлений их </a:t>
            </a:r>
            <a:r>
              <a:rPr lang="ru-RU" sz="1500" b="1" dirty="0" smtClean="0">
                <a:solidFill>
                  <a:prstClr val="black"/>
                </a:solidFill>
              </a:rPr>
              <a:t>использования</a:t>
            </a:r>
            <a:endParaRPr lang="ru-RU" sz="1500" b="1" dirty="0">
              <a:solidFill>
                <a:prstClr val="black"/>
              </a:solidFill>
            </a:endParaRPr>
          </a:p>
        </p:txBody>
      </p:sp>
      <p:sp>
        <p:nvSpPr>
          <p:cNvPr id="43017" name="Rectangle 9"/>
          <p:cNvSpPr>
            <a:spLocks noChangeArrowheads="1"/>
          </p:cNvSpPr>
          <p:nvPr/>
        </p:nvSpPr>
        <p:spPr bwMode="auto">
          <a:xfrm>
            <a:off x="308126" y="2754478"/>
            <a:ext cx="2463674" cy="3796771"/>
          </a:xfrm>
          <a:prstGeom prst="rect">
            <a:avLst/>
          </a:prstGeom>
          <a:solidFill>
            <a:schemeClr val="accent3">
              <a:lumMod val="20000"/>
              <a:lumOff val="80000"/>
            </a:schemeClr>
          </a:solidFill>
          <a:ln w="19050">
            <a:solidFill>
              <a:schemeClr val="tx1"/>
            </a:solidFill>
            <a:miter lim="800000"/>
            <a:headEnd/>
            <a:tailEnd/>
          </a:ln>
          <a:effectLst/>
        </p:spPr>
        <p:txBody>
          <a:bodyPr lIns="0" tIns="0" rIns="0" bIns="0" anchor="ctr"/>
          <a:lstStyle/>
          <a:p>
            <a:pPr algn="ctr"/>
            <a:r>
              <a:rPr lang="ru-RU" sz="1400" b="1" u="sng" dirty="0">
                <a:solidFill>
                  <a:prstClr val="black"/>
                </a:solidFill>
              </a:rPr>
              <a:t>Субвенция</a:t>
            </a:r>
            <a:r>
              <a:rPr lang="ru-RU" sz="1400" b="1" dirty="0">
                <a:solidFill>
                  <a:prstClr val="black"/>
                </a:solidFill>
              </a:rPr>
              <a:t> </a:t>
            </a:r>
            <a:r>
              <a:rPr lang="ru-RU" sz="1400" b="1" dirty="0" smtClean="0">
                <a:solidFill>
                  <a:prstClr val="black"/>
                </a:solidFill>
              </a:rPr>
              <a:t>– </a:t>
            </a:r>
          </a:p>
          <a:p>
            <a:pPr algn="ctr"/>
            <a:r>
              <a:rPr lang="ru-RU" sz="1400" b="1" dirty="0" smtClean="0">
                <a:solidFill>
                  <a:prstClr val="black"/>
                </a:solidFill>
              </a:rPr>
              <a:t>бюджетные </a:t>
            </a:r>
            <a:r>
              <a:rPr lang="ru-RU" sz="1400" b="1" dirty="0">
                <a:solidFill>
                  <a:prstClr val="black"/>
                </a:solidFill>
              </a:rPr>
              <a:t>средства, </a:t>
            </a:r>
            <a:r>
              <a:rPr lang="ru-RU" sz="1400" b="1" dirty="0" smtClean="0">
                <a:solidFill>
                  <a:prstClr val="black"/>
                </a:solidFill>
              </a:rPr>
              <a:t>получаемые на </a:t>
            </a:r>
            <a:r>
              <a:rPr lang="ru-RU" sz="1400" b="1" dirty="0">
                <a:solidFill>
                  <a:prstClr val="black"/>
                </a:solidFill>
              </a:rPr>
              <a:t>безвозмездной и безвозвратной </a:t>
            </a:r>
            <a:r>
              <a:rPr lang="ru-RU" sz="1400" b="1" dirty="0" smtClean="0">
                <a:solidFill>
                  <a:prstClr val="black"/>
                </a:solidFill>
              </a:rPr>
              <a:t>основе </a:t>
            </a:r>
            <a:r>
              <a:rPr lang="ru-RU" sz="1400" b="1" dirty="0">
                <a:solidFill>
                  <a:prstClr val="black"/>
                </a:solidFill>
              </a:rPr>
              <a:t>на осуществление определенных целевых расходов, возникающих при выполнении полномочий </a:t>
            </a:r>
            <a:r>
              <a:rPr lang="ru-RU" sz="1400" b="1" dirty="0" smtClean="0">
                <a:solidFill>
                  <a:prstClr val="black"/>
                </a:solidFill>
              </a:rPr>
              <a:t>государственного органа власти, </a:t>
            </a:r>
            <a:r>
              <a:rPr lang="ru-RU" sz="1400" b="1" dirty="0">
                <a:solidFill>
                  <a:prstClr val="black"/>
                </a:solidFill>
              </a:rPr>
              <a:t>переданных для осуществления </a:t>
            </a:r>
            <a:r>
              <a:rPr lang="ru-RU" sz="1400" b="1" dirty="0" smtClean="0">
                <a:solidFill>
                  <a:prstClr val="black"/>
                </a:solidFill>
              </a:rPr>
              <a:t>органам местного самоуправления</a:t>
            </a:r>
            <a:endParaRPr lang="ru-RU" sz="1400" b="1" dirty="0">
              <a:solidFill>
                <a:prstClr val="black"/>
              </a:solidFill>
            </a:endParaRPr>
          </a:p>
        </p:txBody>
      </p:sp>
      <p:sp>
        <p:nvSpPr>
          <p:cNvPr id="43018" name="Rectangle 10"/>
          <p:cNvSpPr>
            <a:spLocks noChangeArrowheads="1"/>
          </p:cNvSpPr>
          <p:nvPr/>
        </p:nvSpPr>
        <p:spPr bwMode="auto">
          <a:xfrm>
            <a:off x="3203848" y="2782627"/>
            <a:ext cx="2232248" cy="3768622"/>
          </a:xfrm>
          <a:prstGeom prst="rect">
            <a:avLst/>
          </a:prstGeom>
          <a:solidFill>
            <a:schemeClr val="accent3">
              <a:lumMod val="20000"/>
              <a:lumOff val="80000"/>
            </a:schemeClr>
          </a:solidFill>
          <a:ln w="19050">
            <a:solidFill>
              <a:schemeClr val="tx1"/>
            </a:solidFill>
            <a:miter lim="800000"/>
            <a:headEnd/>
            <a:tailEnd/>
          </a:ln>
          <a:effectLst/>
        </p:spPr>
        <p:txBody>
          <a:bodyPr lIns="0" tIns="0" rIns="0" bIns="0" anchor="ctr"/>
          <a:lstStyle/>
          <a:p>
            <a:pPr algn="ctr"/>
            <a:r>
              <a:rPr lang="ru-RU" sz="1500" b="1" u="sng" dirty="0">
                <a:solidFill>
                  <a:prstClr val="black"/>
                </a:solidFill>
              </a:rPr>
              <a:t>Субсидия</a:t>
            </a:r>
            <a:r>
              <a:rPr lang="ru-RU" sz="1500" b="1" dirty="0">
                <a:solidFill>
                  <a:prstClr val="black"/>
                </a:solidFill>
              </a:rPr>
              <a:t> - бюджетные средства</a:t>
            </a:r>
            <a:r>
              <a:rPr lang="ru-RU" sz="1500" b="1" dirty="0" smtClean="0">
                <a:solidFill>
                  <a:prstClr val="black"/>
                </a:solidFill>
              </a:rPr>
              <a:t>, получаемые </a:t>
            </a:r>
            <a:r>
              <a:rPr lang="ru-RU" sz="1500" b="1" dirty="0">
                <a:solidFill>
                  <a:prstClr val="black"/>
                </a:solidFill>
              </a:rPr>
              <a:t>в целях софинансирования расходных обязательств, возникающих при выполнении полномочий органов местного самоуправления по вопросам местного </a:t>
            </a:r>
            <a:r>
              <a:rPr lang="ru-RU" sz="1500" b="1" dirty="0" smtClean="0">
                <a:solidFill>
                  <a:prstClr val="black"/>
                </a:solidFill>
              </a:rPr>
              <a:t>значения</a:t>
            </a:r>
            <a:endParaRPr lang="ru-RU" sz="1500" b="1" dirty="0">
              <a:solidFill>
                <a:prstClr val="black"/>
              </a:solidFill>
            </a:endParaRPr>
          </a:p>
        </p:txBody>
      </p:sp>
      <p:sp>
        <p:nvSpPr>
          <p:cNvPr id="43019" name="AutoShape 11"/>
          <p:cNvSpPr>
            <a:spLocks noChangeArrowheads="1"/>
          </p:cNvSpPr>
          <p:nvPr/>
        </p:nvSpPr>
        <p:spPr bwMode="auto">
          <a:xfrm rot="7897213">
            <a:off x="724099" y="1692623"/>
            <a:ext cx="1631727" cy="837486"/>
          </a:xfrm>
          <a:prstGeom prst="curvedUpArrow">
            <a:avLst>
              <a:gd name="adj1" fmla="val 33789"/>
              <a:gd name="adj2" fmla="val 77846"/>
              <a:gd name="adj3" fmla="val 75527"/>
            </a:avLst>
          </a:prstGeom>
          <a:solidFill>
            <a:schemeClr val="accent3">
              <a:lumMod val="75000"/>
            </a:schemeClr>
          </a:solidFill>
          <a:ln w="19050">
            <a:solidFill>
              <a:schemeClr val="tx1"/>
            </a:solidFill>
            <a:miter lim="800000"/>
            <a:headEnd/>
            <a:tailEnd/>
          </a:ln>
          <a:effectLst/>
          <a:scene3d>
            <a:camera prst="orthographicFront">
              <a:rot lat="0" lon="0" rev="0"/>
            </a:camera>
            <a:lightRig rig="threePt" dir="t"/>
          </a:scene3d>
        </p:spPr>
        <p:txBody>
          <a:bodyPr wrap="none" anchor="ctr"/>
          <a:lstStyle/>
          <a:p>
            <a:endParaRPr lang="ru-RU">
              <a:solidFill>
                <a:prstClr val="black"/>
              </a:solidFill>
            </a:endParaRPr>
          </a:p>
        </p:txBody>
      </p:sp>
      <p:sp>
        <p:nvSpPr>
          <p:cNvPr id="43020" name="AutoShape 12"/>
          <p:cNvSpPr>
            <a:spLocks noChangeArrowheads="1"/>
          </p:cNvSpPr>
          <p:nvPr/>
        </p:nvSpPr>
        <p:spPr bwMode="auto">
          <a:xfrm>
            <a:off x="4074600" y="2125835"/>
            <a:ext cx="490743" cy="632347"/>
          </a:xfrm>
          <a:prstGeom prst="downArrow">
            <a:avLst>
              <a:gd name="adj1" fmla="val 50000"/>
              <a:gd name="adj2" fmla="val 25000"/>
            </a:avLst>
          </a:prstGeom>
          <a:solidFill>
            <a:schemeClr val="accent3">
              <a:lumMod val="75000"/>
            </a:schemeClr>
          </a:solidFill>
          <a:ln w="15875">
            <a:solidFill>
              <a:schemeClr val="tx1"/>
            </a:solidFill>
            <a:miter lim="800000"/>
            <a:headEnd/>
            <a:tailEnd/>
          </a:ln>
          <a:effectLst/>
        </p:spPr>
        <p:txBody>
          <a:bodyPr wrap="none" anchor="ctr"/>
          <a:lstStyle/>
          <a:p>
            <a:endParaRPr lang="ru-RU">
              <a:solidFill>
                <a:prstClr val="black"/>
              </a:solidFill>
            </a:endParaRPr>
          </a:p>
        </p:txBody>
      </p:sp>
      <p:sp>
        <p:nvSpPr>
          <p:cNvPr id="43021" name="AutoShape 13"/>
          <p:cNvSpPr>
            <a:spLocks noChangeArrowheads="1"/>
          </p:cNvSpPr>
          <p:nvPr/>
        </p:nvSpPr>
        <p:spPr bwMode="auto">
          <a:xfrm rot="2313247">
            <a:off x="6455910" y="1805858"/>
            <a:ext cx="1780837" cy="660397"/>
          </a:xfrm>
          <a:prstGeom prst="curvedDownArrow">
            <a:avLst>
              <a:gd name="adj1" fmla="val 49229"/>
              <a:gd name="adj2" fmla="val 98704"/>
              <a:gd name="adj3" fmla="val 83417"/>
            </a:avLst>
          </a:prstGeom>
          <a:solidFill>
            <a:schemeClr val="accent3">
              <a:lumMod val="75000"/>
            </a:schemeClr>
          </a:solidFill>
          <a:ln w="19050">
            <a:solidFill>
              <a:schemeClr val="tx1"/>
            </a:solidFill>
            <a:miter lim="800000"/>
            <a:headEnd/>
            <a:tailEnd/>
          </a:ln>
          <a:effectLst/>
        </p:spPr>
        <p:txBody>
          <a:bodyPr wrap="none" anchor="ctr"/>
          <a:lstStyle/>
          <a:p>
            <a:endParaRPr lang="ru-RU">
              <a:solidFill>
                <a:prstClr val="black"/>
              </a:solidFill>
            </a:endParaRPr>
          </a:p>
        </p:txBody>
      </p:sp>
      <p:sp>
        <p:nvSpPr>
          <p:cNvPr id="43015" name="AutoShape 7"/>
          <p:cNvSpPr>
            <a:spLocks noChangeArrowheads="1"/>
          </p:cNvSpPr>
          <p:nvPr/>
        </p:nvSpPr>
        <p:spPr bwMode="auto">
          <a:xfrm>
            <a:off x="2195736" y="1628799"/>
            <a:ext cx="4536504" cy="497037"/>
          </a:xfrm>
          <a:prstGeom prst="roundRect">
            <a:avLst>
              <a:gd name="adj" fmla="val 16667"/>
            </a:avLst>
          </a:prstGeom>
          <a:solidFill>
            <a:schemeClr val="accent3">
              <a:lumMod val="20000"/>
              <a:lumOff val="80000"/>
            </a:schemeClr>
          </a:solidFill>
          <a:ln w="19050">
            <a:solidFill>
              <a:schemeClr val="tx1"/>
            </a:solidFill>
            <a:round/>
            <a:headEnd/>
            <a:tailEnd/>
          </a:ln>
          <a:effectLst/>
        </p:spPr>
        <p:txBody>
          <a:bodyPr lIns="126000" rIns="126000" anchor="ctr"/>
          <a:lstStyle/>
          <a:p>
            <a:pPr algn="ctr"/>
            <a:r>
              <a:rPr lang="ru-RU" b="1" dirty="0" smtClean="0">
                <a:solidFill>
                  <a:prstClr val="black"/>
                </a:solidFill>
              </a:rPr>
              <a:t>Формы </a:t>
            </a:r>
            <a:r>
              <a:rPr lang="ru-RU" b="1" dirty="0">
                <a:solidFill>
                  <a:prstClr val="black"/>
                </a:solidFill>
              </a:rPr>
              <a:t>межбюджетных трансфертов </a:t>
            </a:r>
          </a:p>
        </p:txBody>
      </p:sp>
      <p:pic>
        <p:nvPicPr>
          <p:cNvPr id="1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2000" fill="hold"/>
                                        <p:tgtEl>
                                          <p:spTgt spid="43010"/>
                                        </p:tgtEl>
                                        <p:attrNameLst>
                                          <p:attrName>ppt_x</p:attrName>
                                        </p:attrNameLst>
                                      </p:cBhvr>
                                      <p:tavLst>
                                        <p:tav tm="0">
                                          <p:val>
                                            <p:strVal val="#ppt_x"/>
                                          </p:val>
                                        </p:tav>
                                        <p:tav tm="100000">
                                          <p:val>
                                            <p:strVal val="#ppt_x"/>
                                          </p:val>
                                        </p:tav>
                                      </p:tavLst>
                                    </p:anim>
                                    <p:anim calcmode="lin" valueType="num">
                                      <p:cBhvr additive="base">
                                        <p:cTn id="8" dur="2000" fill="hold"/>
                                        <p:tgtEl>
                                          <p:spTgt spid="43010"/>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wipe(up)">
                                      <p:cBhvr>
                                        <p:cTn id="11" dur="2000"/>
                                        <p:tgtEl>
                                          <p:spTgt spid="43011">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3015"/>
                                        </p:tgtEl>
                                        <p:attrNameLst>
                                          <p:attrName>style.visibility</p:attrName>
                                        </p:attrNameLst>
                                      </p:cBhvr>
                                      <p:to>
                                        <p:strVal val="visible"/>
                                      </p:to>
                                    </p:set>
                                    <p:animEffect transition="in" filter="wipe(up)">
                                      <p:cBhvr>
                                        <p:cTn id="15" dur="2000"/>
                                        <p:tgtEl>
                                          <p:spTgt spid="43015"/>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43019"/>
                                        </p:tgtEl>
                                        <p:attrNameLst>
                                          <p:attrName>style.visibility</p:attrName>
                                        </p:attrNameLst>
                                      </p:cBhvr>
                                      <p:to>
                                        <p:strVal val="visible"/>
                                      </p:to>
                                    </p:set>
                                    <p:animEffect transition="in" filter="wipe(up)">
                                      <p:cBhvr>
                                        <p:cTn id="19" dur="2000"/>
                                        <p:tgtEl>
                                          <p:spTgt spid="43019"/>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43016"/>
                                        </p:tgtEl>
                                        <p:attrNameLst>
                                          <p:attrName>style.visibility</p:attrName>
                                        </p:attrNameLst>
                                      </p:cBhvr>
                                      <p:to>
                                        <p:strVal val="visible"/>
                                      </p:to>
                                    </p:set>
                                    <p:animEffect transition="in" filter="wipe(up)">
                                      <p:cBhvr>
                                        <p:cTn id="23" dur="2000"/>
                                        <p:tgtEl>
                                          <p:spTgt spid="43016"/>
                                        </p:tgtEl>
                                      </p:cBhvr>
                                    </p:animEffect>
                                  </p:childTnLst>
                                </p:cTn>
                              </p:par>
                            </p:childTnLst>
                          </p:cTn>
                        </p:par>
                        <p:par>
                          <p:cTn id="24" fill="hold">
                            <p:stCondLst>
                              <p:cond delay="8000"/>
                            </p:stCondLst>
                            <p:childTnLst>
                              <p:par>
                                <p:cTn id="25" presetID="22" presetClass="entr" presetSubtype="1" fill="hold" grpId="0" nodeType="afterEffect">
                                  <p:stCondLst>
                                    <p:cond delay="0"/>
                                  </p:stCondLst>
                                  <p:childTnLst>
                                    <p:set>
                                      <p:cBhvr>
                                        <p:cTn id="26" dur="1" fill="hold">
                                          <p:stCondLst>
                                            <p:cond delay="0"/>
                                          </p:stCondLst>
                                        </p:cTn>
                                        <p:tgtEl>
                                          <p:spTgt spid="43020"/>
                                        </p:tgtEl>
                                        <p:attrNameLst>
                                          <p:attrName>style.visibility</p:attrName>
                                        </p:attrNameLst>
                                      </p:cBhvr>
                                      <p:to>
                                        <p:strVal val="visible"/>
                                      </p:to>
                                    </p:set>
                                    <p:animEffect transition="in" filter="wipe(up)">
                                      <p:cBhvr>
                                        <p:cTn id="27" dur="2000"/>
                                        <p:tgtEl>
                                          <p:spTgt spid="43020"/>
                                        </p:tgtEl>
                                      </p:cBhvr>
                                    </p:animEffect>
                                  </p:childTnLst>
                                </p:cTn>
                              </p:par>
                            </p:childTnLst>
                          </p:cTn>
                        </p:par>
                        <p:par>
                          <p:cTn id="28" fill="hold">
                            <p:stCondLst>
                              <p:cond delay="10000"/>
                            </p:stCondLst>
                            <p:childTnLst>
                              <p:par>
                                <p:cTn id="29" presetID="22" presetClass="entr" presetSubtype="1" fill="hold" grpId="0" nodeType="afterEffect">
                                  <p:stCondLst>
                                    <p:cond delay="0"/>
                                  </p:stCondLst>
                                  <p:childTnLst>
                                    <p:set>
                                      <p:cBhvr>
                                        <p:cTn id="30" dur="1" fill="hold">
                                          <p:stCondLst>
                                            <p:cond delay="0"/>
                                          </p:stCondLst>
                                        </p:cTn>
                                        <p:tgtEl>
                                          <p:spTgt spid="43017"/>
                                        </p:tgtEl>
                                        <p:attrNameLst>
                                          <p:attrName>style.visibility</p:attrName>
                                        </p:attrNameLst>
                                      </p:cBhvr>
                                      <p:to>
                                        <p:strVal val="visible"/>
                                      </p:to>
                                    </p:set>
                                    <p:animEffect transition="in" filter="wipe(up)">
                                      <p:cBhvr>
                                        <p:cTn id="31" dur="2000"/>
                                        <p:tgtEl>
                                          <p:spTgt spid="43017"/>
                                        </p:tgtEl>
                                      </p:cBhvr>
                                    </p:animEffect>
                                  </p:childTnLst>
                                </p:cTn>
                              </p:par>
                            </p:childTnLst>
                          </p:cTn>
                        </p:par>
                        <p:par>
                          <p:cTn id="32" fill="hold">
                            <p:stCondLst>
                              <p:cond delay="12000"/>
                            </p:stCondLst>
                            <p:childTnLst>
                              <p:par>
                                <p:cTn id="33" presetID="22" presetClass="entr" presetSubtype="1" fill="hold" grpId="0" nodeType="afterEffect">
                                  <p:stCondLst>
                                    <p:cond delay="0"/>
                                  </p:stCondLst>
                                  <p:childTnLst>
                                    <p:set>
                                      <p:cBhvr>
                                        <p:cTn id="34" dur="1" fill="hold">
                                          <p:stCondLst>
                                            <p:cond delay="0"/>
                                          </p:stCondLst>
                                        </p:cTn>
                                        <p:tgtEl>
                                          <p:spTgt spid="43021"/>
                                        </p:tgtEl>
                                        <p:attrNameLst>
                                          <p:attrName>style.visibility</p:attrName>
                                        </p:attrNameLst>
                                      </p:cBhvr>
                                      <p:to>
                                        <p:strVal val="visible"/>
                                      </p:to>
                                    </p:set>
                                    <p:animEffect transition="in" filter="wipe(up)">
                                      <p:cBhvr>
                                        <p:cTn id="35" dur="2000"/>
                                        <p:tgtEl>
                                          <p:spTgt spid="43021"/>
                                        </p:tgtEl>
                                      </p:cBhvr>
                                    </p:animEffect>
                                  </p:childTnLst>
                                </p:cTn>
                              </p:par>
                            </p:childTnLst>
                          </p:cTn>
                        </p:par>
                        <p:par>
                          <p:cTn id="36" fill="hold">
                            <p:stCondLst>
                              <p:cond delay="14000"/>
                            </p:stCondLst>
                            <p:childTnLst>
                              <p:par>
                                <p:cTn id="37" presetID="22" presetClass="entr" presetSubtype="1" fill="hold" grpId="0" nodeType="afterEffect">
                                  <p:stCondLst>
                                    <p:cond delay="0"/>
                                  </p:stCondLst>
                                  <p:childTnLst>
                                    <p:set>
                                      <p:cBhvr>
                                        <p:cTn id="38" dur="1" fill="hold">
                                          <p:stCondLst>
                                            <p:cond delay="0"/>
                                          </p:stCondLst>
                                        </p:cTn>
                                        <p:tgtEl>
                                          <p:spTgt spid="43018"/>
                                        </p:tgtEl>
                                        <p:attrNameLst>
                                          <p:attrName>style.visibility</p:attrName>
                                        </p:attrNameLst>
                                      </p:cBhvr>
                                      <p:to>
                                        <p:strVal val="visible"/>
                                      </p:to>
                                    </p:set>
                                    <p:animEffect transition="in" filter="wipe(up)">
                                      <p:cBhvr>
                                        <p:cTn id="39" dur="20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build="p"/>
      <p:bldP spid="43016" grpId="0" animBg="1"/>
      <p:bldP spid="43017" grpId="0" animBg="1"/>
      <p:bldP spid="43018" grpId="0" animBg="1"/>
      <p:bldP spid="43019" grpId="0" animBg="1"/>
      <p:bldP spid="43020" grpId="0" animBg="1"/>
      <p:bldP spid="43021" grpId="0" animBg="1"/>
      <p:bldP spid="430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1998707305"/>
              </p:ext>
            </p:extLst>
          </p:nvPr>
        </p:nvGraphicFramePr>
        <p:xfrm>
          <a:off x="2339752" y="532683"/>
          <a:ext cx="6336704" cy="6784749"/>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454786" y="0"/>
            <a:ext cx="8856984" cy="676584"/>
          </a:xfrm>
        </p:spPr>
        <p:txBody>
          <a:bodyPr>
            <a:noAutofit/>
          </a:bodyPr>
          <a:lstStyle/>
          <a:p>
            <a:pPr marL="0" indent="0" algn="ctr">
              <a:buNone/>
            </a:pPr>
            <a:r>
              <a:rPr lang="ru-RU" sz="1800" dirty="0">
                <a:solidFill>
                  <a:schemeClr val="accent3">
                    <a:lumMod val="50000"/>
                  </a:schemeClr>
                </a:solidFill>
                <a:effectLst/>
              </a:rPr>
              <a:t>Объем и структура межбюджетных </a:t>
            </a:r>
            <a:r>
              <a:rPr lang="ru-RU" sz="1800" dirty="0" smtClean="0">
                <a:solidFill>
                  <a:schemeClr val="accent3">
                    <a:lumMod val="50000"/>
                  </a:schemeClr>
                </a:solidFill>
                <a:effectLst/>
              </a:rPr>
              <a:t>трансфертов, полученных в 2020 году </a:t>
            </a:r>
            <a:r>
              <a:rPr lang="ru-RU" sz="1800" dirty="0">
                <a:solidFill>
                  <a:schemeClr val="accent3">
                    <a:lumMod val="50000"/>
                  </a:schemeClr>
                </a:solidFill>
                <a:effectLst/>
              </a:rPr>
              <a:t>в динамике </a:t>
            </a:r>
            <a:r>
              <a:rPr lang="ru-RU" sz="1800" dirty="0" smtClean="0">
                <a:solidFill>
                  <a:schemeClr val="accent3">
                    <a:lumMod val="50000"/>
                  </a:schemeClr>
                </a:solidFill>
                <a:effectLst/>
              </a:rPr>
              <a:t>с 2019 годом</a:t>
            </a:r>
            <a:endParaRPr lang="ru-RU" sz="1800" dirty="0">
              <a:solidFill>
                <a:schemeClr val="accent3">
                  <a:lumMod val="50000"/>
                </a:schemeClr>
              </a:solidFill>
              <a:effectLst/>
            </a:endParaRPr>
          </a:p>
        </p:txBody>
      </p:sp>
      <p:sp>
        <p:nvSpPr>
          <p:cNvPr id="3" name="Прямоугольник 2"/>
          <p:cNvSpPr/>
          <p:nvPr/>
        </p:nvSpPr>
        <p:spPr>
          <a:xfrm>
            <a:off x="1" y="6309317"/>
            <a:ext cx="2699791" cy="276999"/>
          </a:xfrm>
          <a:prstGeom prst="rect">
            <a:avLst/>
          </a:prstGeom>
        </p:spPr>
        <p:txBody>
          <a:bodyPr wrap="square">
            <a:spAutoFit/>
          </a:bodyPr>
          <a:lstStyle/>
          <a:p>
            <a:pPr algn="ctr"/>
            <a:endParaRPr lang="ru-RU" sz="1200" b="1" dirty="0">
              <a:solidFill>
                <a:prstClr val="black"/>
              </a:solidFill>
            </a:endParaRPr>
          </a:p>
        </p:txBody>
      </p:sp>
      <p:sp>
        <p:nvSpPr>
          <p:cNvPr id="5" name="Прямоугольник 4"/>
          <p:cNvSpPr/>
          <p:nvPr/>
        </p:nvSpPr>
        <p:spPr>
          <a:xfrm>
            <a:off x="4055681" y="6309318"/>
            <a:ext cx="184730" cy="276999"/>
          </a:xfrm>
          <a:prstGeom prst="rect">
            <a:avLst/>
          </a:prstGeom>
        </p:spPr>
        <p:txBody>
          <a:bodyPr wrap="none">
            <a:spAutoFit/>
          </a:bodyPr>
          <a:lstStyle/>
          <a:p>
            <a:pPr algn="ctr"/>
            <a:endParaRPr lang="ru-RU" sz="1200" b="1" dirty="0">
              <a:solidFill>
                <a:prstClr val="black"/>
              </a:solidFill>
            </a:endParaRPr>
          </a:p>
        </p:txBody>
      </p:sp>
      <p:pic>
        <p:nvPicPr>
          <p:cNvPr id="8"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s://thumbs.dreamstime.com/z/documenti-modo-approfondito-d-esame-con-magnifyer-12707143.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615" b="90692" l="10000" r="90000"/>
                    </a14:imgEffect>
                  </a14:imgLayer>
                </a14:imgProps>
              </a:ext>
              <a:ext uri="{28A0092B-C50C-407E-A947-70E740481C1C}">
                <a14:useLocalDpi xmlns:a14="http://schemas.microsoft.com/office/drawing/2010/main" val="0"/>
              </a:ext>
            </a:extLst>
          </a:blip>
          <a:srcRect/>
          <a:stretch>
            <a:fillRect/>
          </a:stretch>
        </p:blipFill>
        <p:spPr bwMode="auto">
          <a:xfrm>
            <a:off x="183592" y="1390710"/>
            <a:ext cx="3134139" cy="32336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3592" y="4365104"/>
            <a:ext cx="2703559" cy="1754326"/>
          </a:xfrm>
          <a:prstGeom prst="rect">
            <a:avLst/>
          </a:prstGeom>
        </p:spPr>
        <p:txBody>
          <a:bodyPr wrap="square">
            <a:spAutoFit/>
          </a:bodyPr>
          <a:lstStyle/>
          <a:p>
            <a:pPr algn="ctr"/>
            <a:r>
              <a:rPr lang="ru-RU" dirty="0" smtClean="0"/>
              <a:t>Объем </a:t>
            </a:r>
            <a:r>
              <a:rPr lang="ru-RU" dirty="0"/>
              <a:t>безвозмездных поступлений </a:t>
            </a:r>
            <a:r>
              <a:rPr lang="ru-RU" dirty="0" smtClean="0"/>
              <a:t>по сравнению с 2019 годом увеличился </a:t>
            </a:r>
          </a:p>
          <a:p>
            <a:pPr algn="ctr"/>
            <a:r>
              <a:rPr lang="ru-RU" dirty="0" smtClean="0"/>
              <a:t>на </a:t>
            </a:r>
            <a:r>
              <a:rPr lang="ru-RU" b="1" dirty="0" smtClean="0">
                <a:solidFill>
                  <a:schemeClr val="tx2">
                    <a:lumMod val="75000"/>
                  </a:schemeClr>
                </a:solidFill>
              </a:rPr>
              <a:t>149 949 </a:t>
            </a:r>
            <a:r>
              <a:rPr lang="ru-RU" dirty="0" smtClean="0"/>
              <a:t>тыс.руб. </a:t>
            </a:r>
            <a:r>
              <a:rPr lang="ru-RU" dirty="0"/>
              <a:t>или на </a:t>
            </a:r>
            <a:r>
              <a:rPr lang="ru-RU" b="1" dirty="0" smtClean="0">
                <a:solidFill>
                  <a:schemeClr val="tx2">
                    <a:lumMod val="75000"/>
                  </a:schemeClr>
                </a:solidFill>
              </a:rPr>
              <a:t>4,3%</a:t>
            </a:r>
            <a:r>
              <a:rPr lang="ru-RU" dirty="0" smtClean="0"/>
              <a:t>. </a:t>
            </a:r>
            <a:endParaRPr lang="ru-RU" dirty="0"/>
          </a:p>
        </p:txBody>
      </p:sp>
      <p:sp>
        <p:nvSpPr>
          <p:cNvPr id="7" name="TextBox 6"/>
          <p:cNvSpPr txBox="1"/>
          <p:nvPr/>
        </p:nvSpPr>
        <p:spPr>
          <a:xfrm>
            <a:off x="3354097" y="1180636"/>
            <a:ext cx="1440160" cy="369332"/>
          </a:xfrm>
          <a:prstGeom prst="rect">
            <a:avLst/>
          </a:prstGeom>
          <a:noFill/>
        </p:spPr>
        <p:txBody>
          <a:bodyPr wrap="square" rtlCol="0">
            <a:spAutoFit/>
          </a:bodyPr>
          <a:lstStyle/>
          <a:p>
            <a:r>
              <a:rPr lang="ru-RU" b="1" dirty="0" smtClean="0">
                <a:solidFill>
                  <a:schemeClr val="accent3">
                    <a:lumMod val="50000"/>
                  </a:schemeClr>
                </a:solidFill>
              </a:rPr>
              <a:t>3 515 452</a:t>
            </a:r>
            <a:endParaRPr lang="ru-RU" b="1" dirty="0">
              <a:solidFill>
                <a:schemeClr val="accent3">
                  <a:lumMod val="50000"/>
                </a:schemeClr>
              </a:solidFill>
            </a:endParaRPr>
          </a:p>
        </p:txBody>
      </p:sp>
      <p:sp>
        <p:nvSpPr>
          <p:cNvPr id="11" name="TextBox 10"/>
          <p:cNvSpPr txBox="1"/>
          <p:nvPr/>
        </p:nvSpPr>
        <p:spPr>
          <a:xfrm>
            <a:off x="5652120" y="1021378"/>
            <a:ext cx="1440160" cy="369332"/>
          </a:xfrm>
          <a:prstGeom prst="rect">
            <a:avLst/>
          </a:prstGeom>
          <a:noFill/>
        </p:spPr>
        <p:txBody>
          <a:bodyPr wrap="square" rtlCol="0">
            <a:spAutoFit/>
          </a:bodyPr>
          <a:lstStyle/>
          <a:p>
            <a:r>
              <a:rPr lang="ru-RU" b="1" dirty="0" smtClean="0">
                <a:solidFill>
                  <a:schemeClr val="accent3">
                    <a:lumMod val="50000"/>
                  </a:schemeClr>
                </a:solidFill>
              </a:rPr>
              <a:t>3 665 401</a:t>
            </a:r>
            <a:endParaRPr lang="ru-RU" b="1" dirty="0">
              <a:solidFill>
                <a:schemeClr val="accent3">
                  <a:lumMod val="50000"/>
                </a:schemeClr>
              </a:solidFill>
            </a:endParaRPr>
          </a:p>
        </p:txBody>
      </p:sp>
      <p:sp>
        <p:nvSpPr>
          <p:cNvPr id="9" name="Прямоугольник 8"/>
          <p:cNvSpPr/>
          <p:nvPr/>
        </p:nvSpPr>
        <p:spPr>
          <a:xfrm>
            <a:off x="7524328" y="713102"/>
            <a:ext cx="1229824" cy="369332"/>
          </a:xfrm>
          <a:prstGeom prst="rect">
            <a:avLst/>
          </a:prstGeom>
        </p:spPr>
        <p:txBody>
          <a:bodyPr wrap="none">
            <a:spAutoFit/>
          </a:bodyPr>
          <a:lstStyle/>
          <a:p>
            <a:r>
              <a:rPr lang="ru-RU" dirty="0"/>
              <a:t>(тыс.руб.)</a:t>
            </a:r>
          </a:p>
        </p:txBody>
      </p:sp>
    </p:spTree>
    <p:extLst>
      <p:ext uri="{BB962C8B-B14F-4D97-AF65-F5344CB8AC3E}">
        <p14:creationId xmlns:p14="http://schemas.microsoft.com/office/powerpoint/2010/main" val="3972192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20662"/>
            <a:ext cx="7776864" cy="1143000"/>
          </a:xfrm>
        </p:spPr>
        <p:txBody>
          <a:bodyPr>
            <a:noAutofit/>
          </a:bodyPr>
          <a:lstStyle/>
          <a:p>
            <a:pPr marL="0" indent="0" algn="ctr">
              <a:buNone/>
            </a:pPr>
            <a:r>
              <a:rPr lang="ru-RU" sz="2000" dirty="0" smtClean="0">
                <a:solidFill>
                  <a:schemeClr val="tx1"/>
                </a:solidFill>
                <a:effectLst/>
              </a:rPr>
              <a:t>Объем и структура </a:t>
            </a:r>
            <a:r>
              <a:rPr lang="ru-RU" sz="2000" dirty="0">
                <a:solidFill>
                  <a:schemeClr val="tx1"/>
                </a:solidFill>
                <a:effectLst/>
              </a:rPr>
              <a:t>поступления межбюджетных трансфертов в бюджет города – курорта Пятигорска </a:t>
            </a:r>
            <a:r>
              <a:rPr lang="ru-RU" sz="2000" dirty="0" smtClean="0">
                <a:solidFill>
                  <a:schemeClr val="tx1"/>
                </a:solidFill>
                <a:effectLst/>
              </a:rPr>
              <a:t>по результатам исполнения за 2019-2020 гг. (тыс.руб.)</a:t>
            </a:r>
            <a:endParaRPr lang="ru-RU" sz="2000" dirty="0">
              <a:solidFill>
                <a:schemeClr val="tx1"/>
              </a:solidFill>
              <a:effectLst/>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1104851256"/>
              </p:ext>
            </p:extLst>
          </p:nvPr>
        </p:nvGraphicFramePr>
        <p:xfrm>
          <a:off x="-180528" y="1340768"/>
          <a:ext cx="8954788" cy="5002486"/>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7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660232" y="2420887"/>
            <a:ext cx="1742785" cy="569387"/>
          </a:xfrm>
          <a:prstGeom prst="rect">
            <a:avLst/>
          </a:prstGeom>
        </p:spPr>
        <p:txBody>
          <a:bodyPr wrap="none">
            <a:spAutoFit/>
          </a:bodyPr>
          <a:lstStyle/>
          <a:p>
            <a:r>
              <a:rPr lang="ru-RU" sz="1300" b="1" dirty="0" smtClean="0"/>
              <a:t>Всего за год </a:t>
            </a:r>
          </a:p>
          <a:p>
            <a:r>
              <a:rPr lang="ru-RU" sz="1300" b="1" dirty="0" smtClean="0"/>
              <a:t>3 515 452 тыс.руб</a:t>
            </a:r>
            <a:r>
              <a:rPr lang="ru-RU" dirty="0" smtClean="0"/>
              <a:t>.</a:t>
            </a:r>
            <a:endParaRPr lang="ru-RU" dirty="0"/>
          </a:p>
        </p:txBody>
      </p:sp>
      <p:sp>
        <p:nvSpPr>
          <p:cNvPr id="5" name="Прямоугольник 4"/>
          <p:cNvSpPr/>
          <p:nvPr/>
        </p:nvSpPr>
        <p:spPr>
          <a:xfrm>
            <a:off x="6738779" y="3645024"/>
            <a:ext cx="1718740" cy="592470"/>
          </a:xfrm>
          <a:prstGeom prst="rect">
            <a:avLst/>
          </a:prstGeom>
        </p:spPr>
        <p:txBody>
          <a:bodyPr wrap="none">
            <a:spAutoFit/>
          </a:bodyPr>
          <a:lstStyle/>
          <a:p>
            <a:pPr>
              <a:lnSpc>
                <a:spcPct val="150000"/>
              </a:lnSpc>
            </a:pPr>
            <a:r>
              <a:rPr lang="ru-RU" sz="1300" b="1" dirty="0" smtClean="0"/>
              <a:t>Всего за год </a:t>
            </a:r>
          </a:p>
          <a:p>
            <a:r>
              <a:rPr lang="ru-RU" sz="1300" b="1" dirty="0" smtClean="0"/>
              <a:t>3 665 401 тыс.руб.</a:t>
            </a:r>
            <a:endParaRPr lang="ru-RU" sz="1300" b="1" dirty="0"/>
          </a:p>
        </p:txBody>
      </p:sp>
    </p:spTree>
    <p:extLst>
      <p:ext uri="{BB962C8B-B14F-4D97-AF65-F5344CB8AC3E}">
        <p14:creationId xmlns:p14="http://schemas.microsoft.com/office/powerpoint/2010/main" val="323766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Заголовок 1"/>
          <p:cNvSpPr>
            <a:spLocks noGrp="1"/>
          </p:cNvSpPr>
          <p:nvPr>
            <p:ph type="ctrTitle"/>
          </p:nvPr>
        </p:nvSpPr>
        <p:spPr>
          <a:xfrm>
            <a:off x="1135667" y="44624"/>
            <a:ext cx="7916804" cy="1080120"/>
          </a:xfrm>
        </p:spPr>
        <p:txBody>
          <a:bodyPr/>
          <a:lstStyle/>
          <a:p>
            <a:pPr marL="182880" indent="0" algn="ctr">
              <a:buNone/>
            </a:pPr>
            <a:r>
              <a:rPr lang="ru-RU" sz="1800" dirty="0">
                <a:solidFill>
                  <a:schemeClr val="accent3">
                    <a:lumMod val="50000"/>
                  </a:schemeClr>
                </a:solidFill>
                <a:effectLst/>
              </a:rPr>
              <a:t>Основные сведения </a:t>
            </a:r>
            <a:r>
              <a:rPr lang="ru-RU" sz="1800" dirty="0" smtClean="0">
                <a:solidFill>
                  <a:schemeClr val="accent3">
                    <a:lumMod val="50000"/>
                  </a:schemeClr>
                </a:solidFill>
                <a:effectLst/>
              </a:rPr>
              <a:t>о расходах по  разделам и подразделам классификации расходов бюджета города-курорта Пятигорска  за 2019 и 2020 гг.</a:t>
            </a:r>
            <a:endParaRPr lang="ru-RU" sz="1800" dirty="0">
              <a:solidFill>
                <a:schemeClr val="accent3">
                  <a:lumMod val="50000"/>
                </a:schemeClr>
              </a:solidFill>
              <a:effectLst/>
            </a:endParaRPr>
          </a:p>
        </p:txBody>
      </p:sp>
      <p:sp>
        <p:nvSpPr>
          <p:cNvPr id="2" name="Прямоугольник 1"/>
          <p:cNvSpPr/>
          <p:nvPr/>
        </p:nvSpPr>
        <p:spPr>
          <a:xfrm>
            <a:off x="7524328" y="1086693"/>
            <a:ext cx="1186543" cy="338554"/>
          </a:xfrm>
          <a:prstGeom prst="rect">
            <a:avLst/>
          </a:prstGeom>
        </p:spPr>
        <p:txBody>
          <a:bodyPr wrap="none">
            <a:spAutoFit/>
          </a:bodyPr>
          <a:lstStyle/>
          <a:p>
            <a:r>
              <a:rPr lang="ru-RU" sz="1600" dirty="0" smtClean="0"/>
              <a:t>(млн.руб</a:t>
            </a:r>
            <a:r>
              <a:rPr lang="ru-RU" sz="1600" dirty="0"/>
              <a:t>.)</a:t>
            </a:r>
          </a:p>
        </p:txBody>
      </p:sp>
      <p:graphicFrame>
        <p:nvGraphicFramePr>
          <p:cNvPr id="3" name="Диаграмма 2"/>
          <p:cNvGraphicFramePr/>
          <p:nvPr>
            <p:extLst>
              <p:ext uri="{D42A27DB-BD31-4B8C-83A1-F6EECF244321}">
                <p14:modId xmlns:p14="http://schemas.microsoft.com/office/powerpoint/2010/main" val="1749209641"/>
              </p:ext>
            </p:extLst>
          </p:nvPr>
        </p:nvGraphicFramePr>
        <p:xfrm>
          <a:off x="464217" y="1200734"/>
          <a:ext cx="8496944" cy="5540634"/>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descr="C:\Users\superuser\Desktop\СЛАЙДЫ!!!!!!!\не удалять графики для слайдов\картинки\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811" y="3212976"/>
            <a:ext cx="374400" cy="37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uperuser\Desktop\герб пятигорска.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62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peruser\Desktop\Картинки для бюджета\efefef5031b266894ba1eb5c3cc57d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97"/>
            <a:ext cx="1882502" cy="1301720"/>
          </a:xfrm>
          <a:prstGeom prst="ellipse">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043608" y="194157"/>
            <a:ext cx="6478535" cy="906611"/>
          </a:xfrm>
          <a:noFill/>
          <a:ln>
            <a:noFill/>
          </a:ln>
        </p:spPr>
        <p:style>
          <a:lnRef idx="1">
            <a:schemeClr val="accent2"/>
          </a:lnRef>
          <a:fillRef idx="2">
            <a:schemeClr val="accent2"/>
          </a:fillRef>
          <a:effectRef idx="1">
            <a:schemeClr val="accent2"/>
          </a:effectRef>
          <a:fontRef idx="minor">
            <a:schemeClr val="dk1"/>
          </a:fontRef>
        </p:style>
        <p:txBody>
          <a:bodyPr/>
          <a:lstStyle/>
          <a:p>
            <a:pPr algn="ctr"/>
            <a:r>
              <a:rPr lang="ru-RU" sz="1500" spc="-60" dirty="0">
                <a:solidFill>
                  <a:schemeClr val="accent3">
                    <a:lumMod val="50000"/>
                  </a:schemeClr>
                </a:solidFill>
                <a:latin typeface="+mj-lt"/>
                <a:ea typeface="+mj-ea"/>
                <a:cs typeface="+mj-cs"/>
              </a:rPr>
              <a:t>Информация о расходах бюджета с учетом интересов целевых </a:t>
            </a:r>
            <a:r>
              <a:rPr lang="ru-RU" sz="1500" spc="-60" dirty="0" smtClean="0">
                <a:solidFill>
                  <a:schemeClr val="accent3">
                    <a:lumMod val="50000"/>
                  </a:schemeClr>
                </a:solidFill>
                <a:latin typeface="+mj-lt"/>
                <a:ea typeface="+mj-ea"/>
                <a:cs typeface="+mj-cs"/>
              </a:rPr>
              <a:t>групп</a:t>
            </a:r>
            <a:br>
              <a:rPr lang="ru-RU" sz="1500" spc="-60" dirty="0" smtClean="0">
                <a:solidFill>
                  <a:schemeClr val="accent3">
                    <a:lumMod val="50000"/>
                  </a:schemeClr>
                </a:solidFill>
                <a:latin typeface="+mj-lt"/>
                <a:ea typeface="+mj-ea"/>
                <a:cs typeface="+mj-cs"/>
              </a:rPr>
            </a:br>
            <a:r>
              <a:rPr lang="ru-RU" sz="1500" spc="-60" dirty="0" smtClean="0">
                <a:solidFill>
                  <a:schemeClr val="accent3">
                    <a:lumMod val="50000"/>
                  </a:schemeClr>
                </a:solidFill>
                <a:latin typeface="+mj-lt"/>
                <a:ea typeface="+mj-ea"/>
                <a:cs typeface="+mj-cs"/>
              </a:rPr>
              <a:t> </a:t>
            </a:r>
            <a:r>
              <a:rPr lang="ru-RU" sz="1500" spc="-60" dirty="0">
                <a:solidFill>
                  <a:schemeClr val="tx2">
                    <a:lumMod val="75000"/>
                  </a:schemeClr>
                </a:solidFill>
                <a:latin typeface="+mj-lt"/>
                <a:ea typeface="+mj-ea"/>
                <a:cs typeface="+mj-cs"/>
              </a:rPr>
              <a:t>(социальная поддержка семей с детьми</a:t>
            </a:r>
            <a:r>
              <a:rPr lang="ru-RU" sz="1500" spc="-60" dirty="0" smtClean="0">
                <a:solidFill>
                  <a:schemeClr val="tx2">
                    <a:lumMod val="75000"/>
                  </a:schemeClr>
                </a:solidFill>
                <a:latin typeface="+mj-lt"/>
                <a:ea typeface="+mj-ea"/>
                <a:cs typeface="+mj-cs"/>
              </a:rPr>
              <a:t>)</a:t>
            </a:r>
            <a:br>
              <a:rPr lang="ru-RU" sz="1500" spc="-60" dirty="0" smtClean="0">
                <a:solidFill>
                  <a:schemeClr val="tx2">
                    <a:lumMod val="75000"/>
                  </a:schemeClr>
                </a:solidFill>
                <a:latin typeface="+mj-lt"/>
                <a:ea typeface="+mj-ea"/>
                <a:cs typeface="+mj-cs"/>
              </a:rPr>
            </a:br>
            <a:r>
              <a:rPr lang="ru-RU" sz="1500" spc="-60" dirty="0" smtClean="0">
                <a:solidFill>
                  <a:schemeClr val="accent3">
                    <a:lumMod val="50000"/>
                  </a:schemeClr>
                </a:solidFill>
                <a:latin typeface="+mj-lt"/>
                <a:ea typeface="+mj-ea"/>
                <a:cs typeface="+mj-cs"/>
              </a:rPr>
              <a:t>   </a:t>
            </a:r>
            <a:r>
              <a:rPr lang="ru-RU" sz="1500" spc="-60" dirty="0">
                <a:solidFill>
                  <a:schemeClr val="accent3">
                    <a:lumMod val="50000"/>
                  </a:schemeClr>
                </a:solidFill>
                <a:latin typeface="+mj-lt"/>
                <a:ea typeface="+mj-ea"/>
                <a:cs typeface="+mj-cs"/>
              </a:rPr>
              <a:t>в 2019 -2020 гг.</a:t>
            </a:r>
            <a:br>
              <a:rPr lang="ru-RU" sz="1500" spc="-60" dirty="0">
                <a:solidFill>
                  <a:schemeClr val="accent3">
                    <a:lumMod val="50000"/>
                  </a:schemeClr>
                </a:solidFill>
                <a:latin typeface="+mj-lt"/>
                <a:ea typeface="+mj-ea"/>
                <a:cs typeface="+mj-cs"/>
              </a:rPr>
            </a:br>
            <a:endParaRPr lang="ru-RU" sz="1500" spc="-60" dirty="0">
              <a:solidFill>
                <a:schemeClr val="accent3">
                  <a:lumMod val="50000"/>
                </a:schemeClr>
              </a:solidFill>
              <a:latin typeface="+mj-lt"/>
              <a:ea typeface="+mj-ea"/>
              <a:cs typeface="+mj-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47726910"/>
              </p:ext>
            </p:extLst>
          </p:nvPr>
        </p:nvGraphicFramePr>
        <p:xfrm>
          <a:off x="210882" y="1286336"/>
          <a:ext cx="8691892" cy="5309305"/>
        </p:xfrm>
        <a:graphic>
          <a:graphicData uri="http://schemas.openxmlformats.org/drawingml/2006/table">
            <a:tbl>
              <a:tblPr>
                <a:tableStyleId>{5C22544A-7EE6-4342-B048-85BDC9FD1C3A}</a:tableStyleId>
              </a:tblPr>
              <a:tblGrid>
                <a:gridCol w="5492882"/>
                <a:gridCol w="793552"/>
                <a:gridCol w="793552"/>
                <a:gridCol w="805953"/>
                <a:gridCol w="805953"/>
              </a:tblGrid>
              <a:tr h="89401">
                <a:tc rowSpan="3">
                  <a:txBody>
                    <a:bodyPr/>
                    <a:lstStyle/>
                    <a:p>
                      <a:pPr algn="ctr" rtl="0" fontAlgn="ctr"/>
                      <a:r>
                        <a:rPr lang="ru-RU" sz="800" u="none" strike="noStrike" dirty="0">
                          <a:effectLst/>
                        </a:rPr>
                        <a:t>Наименование расходов</a:t>
                      </a:r>
                      <a:endParaRPr lang="ru-RU" sz="8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rtl="0" fontAlgn="ctr"/>
                      <a:r>
                        <a:rPr lang="ru-RU" sz="900" b="1" u="none" strike="noStrike" dirty="0">
                          <a:effectLst/>
                        </a:rPr>
                        <a:t>2019 год</a:t>
                      </a:r>
                      <a:endParaRPr lang="ru-RU" sz="900" b="1"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900" b="1" u="none" strike="noStrike" dirty="0">
                          <a:effectLst/>
                        </a:rPr>
                        <a:t>2020 год</a:t>
                      </a:r>
                      <a:endParaRPr lang="ru-RU" sz="900" b="1"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129806">
                <a:tc vMerge="1">
                  <a:txBody>
                    <a:bodyPr/>
                    <a:lstStyle/>
                    <a:p>
                      <a:endParaRPr lang="ru-RU"/>
                    </a:p>
                  </a:txBody>
                  <a:tcPr/>
                </a:tc>
                <a:tc gridSpan="2">
                  <a:txBody>
                    <a:bodyPr/>
                    <a:lstStyle/>
                    <a:p>
                      <a:pPr algn="ctr" rtl="0" fontAlgn="ctr"/>
                      <a:r>
                        <a:rPr lang="ru-RU" sz="700" u="none" strike="noStrike" dirty="0">
                          <a:effectLst/>
                        </a:rPr>
                        <a:t>Исполнено</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700" u="none" strike="noStrike" dirty="0">
                          <a:effectLst/>
                        </a:rPr>
                        <a:t>Исполнено</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389416">
                <a:tc vMerge="1">
                  <a:txBody>
                    <a:bodyPr/>
                    <a:lstStyle/>
                    <a:p>
                      <a:endParaRPr lang="ru-RU"/>
                    </a:p>
                  </a:txBody>
                  <a:tcPr/>
                </a:tc>
                <a:tc>
                  <a:txBody>
                    <a:bodyPr/>
                    <a:lstStyle/>
                    <a:p>
                      <a:pPr algn="ctr" rtl="0" fontAlgn="ctr"/>
                      <a:r>
                        <a:rPr lang="ru-RU" sz="700" u="none" strike="noStrike" dirty="0">
                          <a:effectLst/>
                        </a:rPr>
                        <a:t>количество получателей</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700" u="none" strike="noStrike" dirty="0">
                          <a:effectLst/>
                        </a:rPr>
                        <a:t>Объем расходов (тыс.руб.)</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700" u="none" strike="noStrike" dirty="0">
                          <a:effectLst/>
                        </a:rPr>
                        <a:t>количество получателей</a:t>
                      </a:r>
                      <a:endParaRPr lang="ru-RU" sz="700" b="0" i="0" u="none" strike="noStrike" dirty="0">
                        <a:solidFill>
                          <a:srgbClr val="000000"/>
                        </a:solidFill>
                        <a:effectLst/>
                        <a:latin typeface="Times New Roman"/>
                      </a:endParaRPr>
                    </a:p>
                  </a:txBody>
                  <a:tcPr marL="5118" marR="5118" marT="511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700" u="none" strike="noStrike" dirty="0">
                          <a:effectLst/>
                        </a:rPr>
                        <a:t>Объем расходов (тыс.руб.)</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49025">
                <a:tc>
                  <a:txBody>
                    <a:bodyPr/>
                    <a:lstStyle/>
                    <a:p>
                      <a:pPr algn="l" rtl="0" fontAlgn="ctr"/>
                      <a:r>
                        <a:rPr lang="ru-RU" sz="700" u="none" strike="noStrike" dirty="0">
                          <a:effectLst/>
                        </a:rPr>
                        <a:t>Выплаты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в соответствии с Федеральным законом от 19 мая 1995 года № 81-ФЗ «О государственных пособиях гражданам, имеющим детей»</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521</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92 000,00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776,00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94 566,64</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Ежемесячная выплата в связи с рождением (усыновлением) первого ребенка</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1 321,00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137 796,68</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9611">
                <a:tc>
                  <a:txBody>
                    <a:bodyPr/>
                    <a:lstStyle/>
                    <a:p>
                      <a:pPr algn="l" rtl="0" fontAlgn="ctr"/>
                      <a:r>
                        <a:rPr lang="ru-RU" sz="700" u="none" strike="noStrike" dirty="0">
                          <a:effectLst/>
                        </a:rPr>
                        <a:t>Выплата денежной компенсации семьям, в которых в период с 1 января 2011 года по 31 декабря 2015 года родился третий или последующий ребенок</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84</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1 110,00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159,00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2 047,25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9611">
                <a:tc>
                  <a:txBody>
                    <a:bodyPr/>
                    <a:lstStyle/>
                    <a:p>
                      <a:pPr algn="l" rtl="0" fontAlgn="ctr"/>
                      <a:r>
                        <a:rPr lang="ru-RU" sz="700" u="none" strike="noStrike" dirty="0">
                          <a:effectLst/>
                        </a:rPr>
                        <a:t>Ежемесячная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857</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66 000,00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956,00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89 950,00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Ежемесячное пособие на ребенка </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7 664</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59 893,28</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7 461,00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67 850,00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9611">
                <a:tc>
                  <a:txBody>
                    <a:bodyPr/>
                    <a:lstStyle/>
                    <a:p>
                      <a:pPr algn="l" rtl="0" fontAlgn="ctr"/>
                      <a:r>
                        <a:rPr lang="ru-RU" sz="700" u="none" strike="noStrike" dirty="0">
                          <a:effectLst/>
                        </a:rPr>
                        <a:t>Выплата ежемесячной денежной компенсации на каждого ребенка в возрасте до 18 лет многодетным семьям</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2 130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26 434,00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2 180,00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55 130,86</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89416">
                <a:tc>
                  <a:txBody>
                    <a:bodyPr/>
                    <a:lstStyle/>
                    <a:p>
                      <a:pPr algn="l" rtl="0" fontAlgn="ctr"/>
                      <a:r>
                        <a:rPr lang="ru-RU" sz="700" u="none" strike="noStrike" dirty="0">
                          <a:effectLst/>
                        </a:rPr>
                        <a:t>Ежегодная денежная компенсация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896</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1 919,42</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945,00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2 099,03</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1975">
                <a:tc>
                  <a:txBody>
                    <a:bodyPr/>
                    <a:lstStyle/>
                    <a:p>
                      <a:pPr algn="l" rtl="0" fontAlgn="ctr"/>
                      <a:r>
                        <a:rPr lang="ru-RU" sz="700" u="none" strike="noStrike" dirty="0">
                          <a:effectLst/>
                        </a:rPr>
                        <a:t>Выплата компенсации части родительской платы за присмотр и уход детей, посещающих детский сад</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6 750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37 971,78</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4 023,00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26 401,45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Ежемесячные денежные выплаты семьям  погибших ветеранов боевых действий</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151,12</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15,00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146,42</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Выплата ежегодного социального пособия на проезд учащимся (студентам)</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105,75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72,00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98,77</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Предоставление  молодым семьям социальных выплат на приобретение (строительство) жилья</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103</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76 693,62</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128,00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102 246,84</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89416">
                <a:tc>
                  <a:txBody>
                    <a:bodyPr/>
                    <a:lstStyle/>
                    <a:p>
                      <a:pPr algn="l" rtl="0" fontAlgn="ctr"/>
                      <a:r>
                        <a:rPr lang="ru-RU" sz="700" u="none" strike="noStrike" dirty="0">
                          <a:effectLst/>
                        </a:rPr>
                        <a:t>Мероприятия по приобретению льготного месячного проездного билета для проезда  отдельным категориям граждан в городском электрическом, пассажирском автобусном транспорте (школьники)</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282</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1 015,20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131,00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456,00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Приобретение новогодних подарков детям  дошкольных образовательных учреждений </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9 207</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2 301,75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2 297,00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459,40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89416">
                <a:tc>
                  <a:txBody>
                    <a:bodyPr/>
                    <a:lstStyle/>
                    <a:p>
                      <a:pPr algn="l" rtl="0" fontAlgn="ctr"/>
                      <a:r>
                        <a:rPr lang="ru-RU" sz="700" u="none" strike="noStrike" dirty="0">
                          <a:effectLst/>
                        </a:rPr>
                        <a:t>Приобретение новогодних подарков детям, обучающимся по образовательным программам начального общего образования в муниципальных и частных образовательных организациях Ставропольского края</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9 514</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4 757,00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9 592,00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4 435,73</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Организация трудовой занятости несовершеннолетних граждан в каникулярное время</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705</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1 000,00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ctr"/>
                      <a:r>
                        <a:rPr lang="ru-RU" sz="700" u="none" strike="noStrike" dirty="0">
                          <a:effectLst/>
                        </a:rPr>
                        <a:t>Организация отдыха и оздоровление детей и подростков в каникулярное время</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3 963</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8 037,87</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9611">
                <a:tc>
                  <a:txBody>
                    <a:bodyPr/>
                    <a:lstStyle/>
                    <a:p>
                      <a:pPr algn="l" rtl="0" fontAlgn="ctr"/>
                      <a:r>
                        <a:rPr lang="ru-RU" sz="700" u="none" strike="noStrike" dirty="0">
                          <a:effectLst/>
                        </a:rPr>
                        <a:t>Организация бесплатного горячего питания школьников с целью социальной поддержки отдельных категорий учащихся</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760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5 115,00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941,00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6 257,51</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59611">
                <a:tc>
                  <a:txBody>
                    <a:bodyPr/>
                    <a:lstStyle/>
                    <a:p>
                      <a:pPr algn="l" rtl="0" fontAlgn="ctr"/>
                      <a:r>
                        <a:rPr lang="ru-RU" sz="700" u="none" strike="noStrike" dirty="0">
                          <a:effectLst/>
                        </a:rPr>
                        <a:t>Организация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7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ru-RU" sz="900" u="none" strike="noStrike" dirty="0">
                          <a:effectLst/>
                        </a:rPr>
                        <a:t>-</a:t>
                      </a:r>
                      <a:endParaRPr lang="ru-RU" sz="900" b="0" i="0" u="none" strike="noStrike" dirty="0">
                        <a:solidFill>
                          <a:srgbClr val="000000"/>
                        </a:solidFill>
                        <a:effectLst/>
                        <a:latin typeface="Calibri"/>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ru-RU" sz="900" u="none" strike="noStrike" dirty="0">
                          <a:effectLst/>
                        </a:rPr>
                        <a:t>-</a:t>
                      </a:r>
                      <a:endParaRPr lang="ru-RU" sz="900" b="0" i="0" u="none" strike="noStrike" dirty="0">
                        <a:solidFill>
                          <a:srgbClr val="000000"/>
                        </a:solidFill>
                        <a:effectLst/>
                        <a:latin typeface="Calibri"/>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9 460,00</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38 004,86</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9806">
                <a:tc>
                  <a:txBody>
                    <a:bodyPr/>
                    <a:lstStyle/>
                    <a:p>
                      <a:pPr algn="l" rtl="0" fontAlgn="b"/>
                      <a:r>
                        <a:rPr lang="ru-RU" sz="700" u="none" strike="noStrike" dirty="0">
                          <a:effectLst/>
                        </a:rPr>
                        <a:t>ИТОГО</a:t>
                      </a:r>
                      <a:endParaRPr lang="ru-RU" sz="700" b="1" i="0" u="none" strike="noStrike" dirty="0">
                        <a:solidFill>
                          <a:srgbClr val="000000"/>
                        </a:solidFill>
                        <a:effectLst/>
                        <a:latin typeface="Times New Roman"/>
                      </a:endParaRPr>
                    </a:p>
                  </a:txBody>
                  <a:tcPr marL="5118" marR="5118" marT="511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900" u="none" strike="noStrike" dirty="0">
                          <a:effectLst/>
                        </a:rPr>
                        <a:t>***</a:t>
                      </a:r>
                      <a:endParaRPr lang="ru-RU" sz="900" b="1" i="0" u="none" strike="noStrike" dirty="0">
                        <a:solidFill>
                          <a:srgbClr val="000000"/>
                        </a:solidFill>
                        <a:effectLst/>
                        <a:latin typeface="Times New Roman"/>
                      </a:endParaRPr>
                    </a:p>
                  </a:txBody>
                  <a:tcPr marL="5118" marR="5118" marT="511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900" u="none" strike="noStrike">
                          <a:effectLst/>
                        </a:rPr>
                        <a:t>384 505,79</a:t>
                      </a:r>
                      <a:endParaRPr lang="ru-RU" sz="900" b="1" i="0" u="none" strike="noStrike">
                        <a:solidFill>
                          <a:srgbClr val="000000"/>
                        </a:solidFill>
                        <a:effectLst/>
                        <a:latin typeface="Times New Roman"/>
                      </a:endParaRPr>
                    </a:p>
                  </a:txBody>
                  <a:tcPr marL="5118" marR="5118" marT="511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a:t>
                      </a:r>
                      <a:endParaRPr lang="ru-RU" sz="900" b="0"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900" u="none" strike="noStrike" dirty="0">
                          <a:effectLst/>
                        </a:rPr>
                        <a:t>627 947,44</a:t>
                      </a:r>
                      <a:endParaRPr lang="ru-RU" sz="900" b="1" i="0" u="none" strike="noStrike" dirty="0">
                        <a:solidFill>
                          <a:srgbClr val="000000"/>
                        </a:solidFill>
                        <a:effectLst/>
                        <a:latin typeface="Times New Roman"/>
                      </a:endParaRPr>
                    </a:p>
                  </a:txBody>
                  <a:tcPr marL="5118" marR="5118" marT="511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4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188640"/>
            <a:ext cx="5814591" cy="1037100"/>
          </a:xfrm>
          <a:solidFill>
            <a:schemeClr val="bg1"/>
          </a:solidFill>
          <a:ln>
            <a:noFill/>
          </a:ln>
        </p:spPr>
        <p:style>
          <a:lnRef idx="1">
            <a:schemeClr val="accent2"/>
          </a:lnRef>
          <a:fillRef idx="2">
            <a:schemeClr val="accent2"/>
          </a:fillRef>
          <a:effectRef idx="1">
            <a:schemeClr val="accent2"/>
          </a:effectRef>
          <a:fontRef idx="minor">
            <a:schemeClr val="dk1"/>
          </a:fontRef>
        </p:style>
        <p:txBody>
          <a:bodyPr/>
          <a:lstStyle/>
          <a:p>
            <a:pPr marL="182880" algn="ctr"/>
            <a:r>
              <a:rPr lang="ru-RU" sz="1500" spc="-60" dirty="0">
                <a:solidFill>
                  <a:schemeClr val="accent3">
                    <a:lumMod val="50000"/>
                  </a:schemeClr>
                </a:solidFill>
                <a:latin typeface="+mj-lt"/>
                <a:ea typeface="+mj-ea"/>
                <a:cs typeface="+mj-cs"/>
              </a:rPr>
              <a:t>Информация о расходах бюджета с учетом интересов целевых групп </a:t>
            </a:r>
            <a:r>
              <a:rPr lang="ru-RU" sz="1500" spc="-60" dirty="0" smtClean="0">
                <a:solidFill>
                  <a:schemeClr val="accent3">
                    <a:lumMod val="50000"/>
                  </a:schemeClr>
                </a:solidFill>
                <a:latin typeface="+mj-lt"/>
                <a:ea typeface="+mj-ea"/>
                <a:cs typeface="+mj-cs"/>
              </a:rPr>
              <a:t/>
            </a:r>
            <a:br>
              <a:rPr lang="ru-RU" sz="1500" spc="-60" dirty="0" smtClean="0">
                <a:solidFill>
                  <a:schemeClr val="accent3">
                    <a:lumMod val="50000"/>
                  </a:schemeClr>
                </a:solidFill>
                <a:latin typeface="+mj-lt"/>
                <a:ea typeface="+mj-ea"/>
                <a:cs typeface="+mj-cs"/>
              </a:rPr>
            </a:br>
            <a:r>
              <a:rPr lang="ru-RU" sz="1500" spc="-60" dirty="0" smtClean="0">
                <a:solidFill>
                  <a:schemeClr val="tx2">
                    <a:lumMod val="75000"/>
                  </a:schemeClr>
                </a:solidFill>
                <a:latin typeface="+mj-lt"/>
                <a:ea typeface="+mj-ea"/>
                <a:cs typeface="+mj-cs"/>
              </a:rPr>
              <a:t>(</a:t>
            </a:r>
            <a:r>
              <a:rPr lang="ru-RU" sz="1500" spc="-60" dirty="0">
                <a:solidFill>
                  <a:schemeClr val="tx2">
                    <a:lumMod val="75000"/>
                  </a:schemeClr>
                </a:solidFill>
                <a:latin typeface="+mj-lt"/>
                <a:ea typeface="+mj-ea"/>
                <a:cs typeface="+mj-cs"/>
              </a:rPr>
              <a:t>защита детей-сирот</a:t>
            </a:r>
            <a:r>
              <a:rPr lang="ru-RU" sz="1500" spc="-60" dirty="0" smtClean="0">
                <a:solidFill>
                  <a:schemeClr val="tx2">
                    <a:lumMod val="75000"/>
                  </a:schemeClr>
                </a:solidFill>
                <a:latin typeface="+mj-lt"/>
                <a:ea typeface="+mj-ea"/>
                <a:cs typeface="+mj-cs"/>
              </a:rPr>
              <a:t>) </a:t>
            </a:r>
            <a:br>
              <a:rPr lang="ru-RU" sz="1500" spc="-60" dirty="0" smtClean="0">
                <a:solidFill>
                  <a:schemeClr val="tx2">
                    <a:lumMod val="75000"/>
                  </a:schemeClr>
                </a:solidFill>
                <a:latin typeface="+mj-lt"/>
                <a:ea typeface="+mj-ea"/>
                <a:cs typeface="+mj-cs"/>
              </a:rPr>
            </a:br>
            <a:r>
              <a:rPr lang="ru-RU" sz="1500" spc="-60" dirty="0" smtClean="0">
                <a:solidFill>
                  <a:schemeClr val="accent3">
                    <a:lumMod val="50000"/>
                  </a:schemeClr>
                </a:solidFill>
                <a:latin typeface="+mj-lt"/>
                <a:ea typeface="+mj-ea"/>
                <a:cs typeface="+mj-cs"/>
              </a:rPr>
              <a:t>в 2020 году в сравнении с 2019 годом</a:t>
            </a:r>
            <a:endParaRPr lang="ru-RU" sz="1500" spc="-60" dirty="0">
              <a:solidFill>
                <a:schemeClr val="accent3">
                  <a:lumMod val="50000"/>
                </a:schemeClr>
              </a:solidFill>
              <a:latin typeface="+mj-lt"/>
              <a:ea typeface="+mj-ea"/>
              <a:cs typeface="+mj-cs"/>
            </a:endParaRPr>
          </a:p>
        </p:txBody>
      </p:sp>
      <p:pic>
        <p:nvPicPr>
          <p:cNvPr id="4" name="Picture 2" descr="C:\Users\superuser\Desktop\СЛАЙДЫ!!!!!!!\Новая папка\Картинки для бюджета\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88640"/>
            <a:ext cx="1707637" cy="1335318"/>
          </a:xfrm>
          <a:prstGeom prst="ellipse">
            <a:avLst/>
          </a:prstGeom>
          <a:ln>
            <a:noFill/>
          </a:ln>
          <a:effectLst>
            <a:softEdge rad="12700"/>
          </a:effectLst>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962194235"/>
              </p:ext>
            </p:extLst>
          </p:nvPr>
        </p:nvGraphicFramePr>
        <p:xfrm>
          <a:off x="107504" y="1628800"/>
          <a:ext cx="8836429" cy="4675782"/>
        </p:xfrm>
        <a:graphic>
          <a:graphicData uri="http://schemas.openxmlformats.org/drawingml/2006/table">
            <a:tbl>
              <a:tblPr>
                <a:tableStyleId>{5C22544A-7EE6-4342-B048-85BDC9FD1C3A}</a:tableStyleId>
              </a:tblPr>
              <a:tblGrid>
                <a:gridCol w="2720881"/>
                <a:gridCol w="1728307"/>
                <a:gridCol w="1728307"/>
                <a:gridCol w="1329467"/>
                <a:gridCol w="1329467"/>
              </a:tblGrid>
              <a:tr h="185835">
                <a:tc rowSpan="3">
                  <a:txBody>
                    <a:bodyPr/>
                    <a:lstStyle/>
                    <a:p>
                      <a:pPr algn="ctr" rtl="0" fontAlgn="ctr"/>
                      <a:r>
                        <a:rPr lang="ru-RU" sz="1000" u="none" strike="noStrike" dirty="0">
                          <a:effectLst/>
                        </a:rPr>
                        <a:t>Наименование расходов</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rtl="0" fontAlgn="ctr"/>
                      <a:r>
                        <a:rPr lang="ru-RU" sz="1050" b="1" u="none" strike="noStrike" dirty="0">
                          <a:effectLst/>
                        </a:rPr>
                        <a:t>2019 год</a:t>
                      </a:r>
                      <a:endParaRPr lang="ru-RU" sz="105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1050" b="1" u="none" strike="noStrike" dirty="0">
                          <a:effectLst/>
                        </a:rPr>
                        <a:t>2020 год</a:t>
                      </a:r>
                      <a:endParaRPr lang="ru-RU" sz="105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176985">
                <a:tc vMerge="1">
                  <a:txBody>
                    <a:bodyPr/>
                    <a:lstStyle/>
                    <a:p>
                      <a:endParaRPr lang="ru-RU"/>
                    </a:p>
                  </a:txBody>
                  <a:tcPr/>
                </a:tc>
                <a:tc gridSpan="2">
                  <a:txBody>
                    <a:bodyPr/>
                    <a:lstStyle/>
                    <a:p>
                      <a:pPr algn="ctr" rtl="0" fontAlgn="ctr"/>
                      <a:r>
                        <a:rPr lang="ru-RU" sz="1000" u="none" strike="noStrike" dirty="0">
                          <a:effectLst/>
                        </a:rPr>
                        <a:t>Исполнено</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1000" u="none" strike="noStrike" dirty="0">
                          <a:effectLst/>
                        </a:rPr>
                        <a:t>Исполнено</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480705">
                <a:tc vMerge="1">
                  <a:txBody>
                    <a:bodyPr/>
                    <a:lstStyle/>
                    <a:p>
                      <a:endParaRPr lang="ru-RU"/>
                    </a:p>
                  </a:txBody>
                  <a:tcPr/>
                </a:tc>
                <a:tc>
                  <a:txBody>
                    <a:bodyPr/>
                    <a:lstStyle/>
                    <a:p>
                      <a:pPr algn="ctr" rtl="0" fontAlgn="ctr"/>
                      <a:r>
                        <a:rPr lang="ru-RU" sz="1000" u="none" strike="noStrike" dirty="0">
                          <a:effectLst/>
                        </a:rPr>
                        <a:t>количество получателей</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Объем расходов (тыс.руб.)</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количество получателей</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Объем расходов (тыс.руб.)</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30956">
                <a:tc>
                  <a:txBody>
                    <a:bodyPr/>
                    <a:lstStyle/>
                    <a:p>
                      <a:pPr algn="l" rtl="0" fontAlgn="ctr"/>
                      <a:r>
                        <a:rPr lang="ru-RU" sz="1000" u="none" strike="noStrike" dirty="0">
                          <a:effectLst/>
                        </a:rPr>
                        <a:t>Выплаты денежных средств на содержание ребенка опекуну (попечителю)</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137</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10 094,16</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129</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9 999,80</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109845">
                <a:tc>
                  <a:txBody>
                    <a:bodyPr/>
                    <a:lstStyle/>
                    <a:p>
                      <a:pPr algn="l" rtl="0" fontAlgn="ctr"/>
                      <a:r>
                        <a:rPr lang="ru-RU" sz="1000" u="none" strike="noStrike" dirty="0">
                          <a:effectLst/>
                        </a:rPr>
                        <a:t>Бесплатный проезд детей-сирот и детей, оставшихся без попечения родителей, находящихся под опекой (попечительством), обучающихся в муниципальных образовательных учреждениях Ставропольского края </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65</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595,68</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52</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496,08</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952559">
                <a:tc>
                  <a:txBody>
                    <a:bodyPr/>
                    <a:lstStyle/>
                    <a:p>
                      <a:pPr algn="l" rtl="0" fontAlgn="ctr"/>
                      <a:r>
                        <a:rPr lang="ru-RU" sz="1000" u="none" strike="noStrike" dirty="0">
                          <a:effectLst/>
                        </a:rPr>
                        <a:t>Выплаты на содержание детей-сирот и детей, оставшихся без попечения родителей, в приемных семьях, а также на вознаграждение, причитающееся приемным родителям</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29</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5 205,19</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30</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5 457,67</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53971">
                <a:tc>
                  <a:txBody>
                    <a:bodyPr/>
                    <a:lstStyle/>
                    <a:p>
                      <a:pPr algn="l" rtl="0" fontAlgn="ctr"/>
                      <a:r>
                        <a:rPr lang="ru-RU" sz="1000" u="none" strike="noStrike" dirty="0">
                          <a:effectLst/>
                        </a:rPr>
                        <a:t>Выплата единовременного пособия усыновителям</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5</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750</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11</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1 650,00</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707941">
                <a:tc>
                  <a:txBody>
                    <a:bodyPr/>
                    <a:lstStyle/>
                    <a:p>
                      <a:pPr algn="l" rtl="0" fontAlgn="ctr"/>
                      <a:r>
                        <a:rPr lang="ru-RU" sz="1000" u="none" strike="noStrike" dirty="0">
                          <a:effectLst/>
                        </a:rPr>
                        <a:t>Организация бесплатного горячего питания школьников с целью социальной поддержки отдельных категорий учащихся</a:t>
                      </a:r>
                      <a:endParaRPr lang="ru-RU" sz="1000" b="0"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152</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1 064,95</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ru-RU" sz="1100" b="1" u="none" strike="noStrike" dirty="0">
                          <a:effectLst/>
                        </a:rPr>
                        <a:t>-</a:t>
                      </a:r>
                      <a:endParaRPr lang="ru-RU" sz="1100" b="1" i="0" u="none" strike="noStrike" dirty="0">
                        <a:solidFill>
                          <a:srgbClr val="000000"/>
                        </a:solidFill>
                        <a:effectLst/>
                        <a:latin typeface="Calibri"/>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ru-RU" sz="1100" b="1" u="none" strike="noStrike" dirty="0">
                          <a:effectLst/>
                        </a:rPr>
                        <a:t>-</a:t>
                      </a:r>
                      <a:endParaRPr lang="ru-RU" sz="1100" b="1" i="0" u="none" strike="noStrike" dirty="0">
                        <a:solidFill>
                          <a:srgbClr val="000000"/>
                        </a:solidFill>
                        <a:effectLst/>
                        <a:latin typeface="Calibri"/>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76985">
                <a:tc>
                  <a:txBody>
                    <a:bodyPr/>
                    <a:lstStyle/>
                    <a:p>
                      <a:pPr algn="l" rtl="0" fontAlgn="b"/>
                      <a:r>
                        <a:rPr lang="ru-RU" sz="1000" u="none" strike="noStrike" dirty="0">
                          <a:effectLst/>
                        </a:rPr>
                        <a:t>ИТОГО</a:t>
                      </a:r>
                      <a:endParaRPr lang="ru-RU" sz="1000" b="1" i="0" u="none" strike="noStrike" dirty="0">
                        <a:solidFill>
                          <a:srgbClr val="000000"/>
                        </a:solidFill>
                        <a:effectLst/>
                        <a:latin typeface="Times New Roman"/>
                      </a:endParaRPr>
                    </a:p>
                  </a:txBody>
                  <a:tcPr marL="6860" marR="6860" marT="686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b="1" u="none" strike="noStrike" dirty="0">
                          <a:effectLst/>
                        </a:rPr>
                        <a:t>***</a:t>
                      </a:r>
                      <a:endParaRPr lang="ru-RU" sz="1100" b="1" i="0" u="none" strike="noStrike" dirty="0">
                        <a:solidFill>
                          <a:srgbClr val="000000"/>
                        </a:solidFill>
                        <a:effectLst/>
                        <a:latin typeface="Times New Roman"/>
                      </a:endParaRPr>
                    </a:p>
                  </a:txBody>
                  <a:tcPr marL="6860" marR="6860" marT="686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b="1" u="none" strike="noStrike" dirty="0">
                          <a:effectLst/>
                        </a:rPr>
                        <a:t>17 709,98</a:t>
                      </a:r>
                      <a:endParaRPr lang="ru-RU" sz="1100" b="1" i="0" u="none" strike="noStrike" dirty="0">
                        <a:solidFill>
                          <a:srgbClr val="000000"/>
                        </a:solidFill>
                        <a:effectLst/>
                        <a:latin typeface="Times New Roman"/>
                      </a:endParaRPr>
                    </a:p>
                  </a:txBody>
                  <a:tcPr marL="6860" marR="6860" marT="686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b="1" u="none" strike="noStrike" dirty="0">
                          <a:effectLst/>
                        </a:rPr>
                        <a:t>***</a:t>
                      </a:r>
                      <a:endParaRPr lang="ru-RU" sz="1100" b="1" i="0" u="none" strike="noStrike" dirty="0">
                        <a:solidFill>
                          <a:srgbClr val="000000"/>
                        </a:solidFill>
                        <a:effectLst/>
                        <a:latin typeface="Times New Roman"/>
                      </a:endParaRPr>
                    </a:p>
                  </a:txBody>
                  <a:tcPr marL="6860" marR="6860" marT="686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b="1" u="none" strike="noStrike" dirty="0">
                          <a:effectLst/>
                        </a:rPr>
                        <a:t>17 603,55</a:t>
                      </a:r>
                      <a:endParaRPr lang="ru-RU" sz="1100" b="1" i="0" u="none" strike="noStrike" dirty="0">
                        <a:solidFill>
                          <a:srgbClr val="000000"/>
                        </a:solidFill>
                        <a:effectLst/>
                        <a:latin typeface="Times New Roman"/>
                      </a:endParaRPr>
                    </a:p>
                  </a:txBody>
                  <a:tcPr marL="6860" marR="6860" marT="686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13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uperuser\Desktop\СЛАЙДЫ!!!!!!!\Новая папка\Картинки для бюджета\c7296ce514e16e77be5a0bd846a77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6259" y="260647"/>
            <a:ext cx="994601" cy="661723"/>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49796" y="-99392"/>
            <a:ext cx="8208911" cy="936103"/>
          </a:xfrm>
          <a:noFill/>
          <a:ln>
            <a:noFill/>
          </a:ln>
        </p:spPr>
        <p:style>
          <a:lnRef idx="1">
            <a:schemeClr val="accent2"/>
          </a:lnRef>
          <a:fillRef idx="2">
            <a:schemeClr val="accent2"/>
          </a:fillRef>
          <a:effectRef idx="1">
            <a:schemeClr val="accent2"/>
          </a:effectRef>
          <a:fontRef idx="minor">
            <a:schemeClr val="dk1"/>
          </a:fontRef>
        </p:style>
        <p:txBody>
          <a:bodyPr/>
          <a:lstStyle/>
          <a:p>
            <a:pPr marL="182880" indent="0" algn="ctr"/>
            <a:r>
              <a:rPr lang="ru-RU" sz="1300" spc="-60" dirty="0">
                <a:solidFill>
                  <a:schemeClr val="accent3">
                    <a:lumMod val="50000"/>
                  </a:schemeClr>
                </a:solidFill>
                <a:latin typeface="+mj-lt"/>
                <a:ea typeface="+mj-ea"/>
                <a:cs typeface="+mj-cs"/>
              </a:rPr>
              <a:t>Информация о расходах бюджета с учетом интересов целевых групп </a:t>
            </a:r>
            <a:br>
              <a:rPr lang="ru-RU" sz="1300" spc="-60" dirty="0">
                <a:solidFill>
                  <a:schemeClr val="accent3">
                    <a:lumMod val="50000"/>
                  </a:schemeClr>
                </a:solidFill>
                <a:latin typeface="+mj-lt"/>
                <a:ea typeface="+mj-ea"/>
                <a:cs typeface="+mj-cs"/>
              </a:rPr>
            </a:br>
            <a:r>
              <a:rPr lang="ru-RU" sz="1300" spc="-60" dirty="0" smtClean="0">
                <a:solidFill>
                  <a:schemeClr val="tx2">
                    <a:lumMod val="75000"/>
                  </a:schemeClr>
                </a:solidFill>
                <a:latin typeface="+mj-lt"/>
                <a:ea typeface="+mj-ea"/>
                <a:cs typeface="+mj-cs"/>
              </a:rPr>
              <a:t>(социальное </a:t>
            </a:r>
            <a:r>
              <a:rPr lang="ru-RU" sz="1300" spc="-60" dirty="0">
                <a:solidFill>
                  <a:schemeClr val="tx2">
                    <a:lumMod val="75000"/>
                  </a:schemeClr>
                </a:solidFill>
                <a:latin typeface="+mj-lt"/>
                <a:ea typeface="+mj-ea"/>
                <a:cs typeface="+mj-cs"/>
              </a:rPr>
              <a:t>обеспечение ветеранов, инвалидов, пожилых </a:t>
            </a:r>
            <a:r>
              <a:rPr lang="ru-RU" sz="1300" spc="-60" dirty="0" smtClean="0">
                <a:solidFill>
                  <a:schemeClr val="tx2">
                    <a:lumMod val="75000"/>
                  </a:schemeClr>
                </a:solidFill>
                <a:latin typeface="+mj-lt"/>
                <a:ea typeface="+mj-ea"/>
                <a:cs typeface="+mj-cs"/>
              </a:rPr>
              <a:t>граждан) </a:t>
            </a:r>
            <a:br>
              <a:rPr lang="ru-RU" sz="1300" spc="-60" dirty="0" smtClean="0">
                <a:solidFill>
                  <a:schemeClr val="tx2">
                    <a:lumMod val="75000"/>
                  </a:schemeClr>
                </a:solidFill>
                <a:latin typeface="+mj-lt"/>
                <a:ea typeface="+mj-ea"/>
                <a:cs typeface="+mj-cs"/>
              </a:rPr>
            </a:br>
            <a:r>
              <a:rPr lang="ru-RU" sz="1300" spc="-60" dirty="0" smtClean="0">
                <a:solidFill>
                  <a:schemeClr val="accent3">
                    <a:lumMod val="50000"/>
                  </a:schemeClr>
                </a:solidFill>
                <a:latin typeface="+mj-lt"/>
                <a:ea typeface="+mj-ea"/>
                <a:cs typeface="+mj-cs"/>
              </a:rPr>
              <a:t>в 2020 году в сравнении с 2019 годом</a:t>
            </a:r>
            <a:endParaRPr lang="ru-RU" sz="1300" spc="-60" dirty="0">
              <a:solidFill>
                <a:schemeClr val="accent3">
                  <a:lumMod val="50000"/>
                </a:schemeClr>
              </a:solidFill>
              <a:latin typeface="+mj-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96811863"/>
              </p:ext>
            </p:extLst>
          </p:nvPr>
        </p:nvGraphicFramePr>
        <p:xfrm>
          <a:off x="82640" y="875403"/>
          <a:ext cx="8856987" cy="5982597"/>
        </p:xfrm>
        <a:graphic>
          <a:graphicData uri="http://schemas.openxmlformats.org/drawingml/2006/table">
            <a:tbl>
              <a:tblPr>
                <a:tableStyleId>{5C22544A-7EE6-4342-B048-85BDC9FD1C3A}</a:tableStyleId>
              </a:tblPr>
              <a:tblGrid>
                <a:gridCol w="3806194"/>
                <a:gridCol w="1117874"/>
                <a:gridCol w="1355902"/>
                <a:gridCol w="1355902"/>
                <a:gridCol w="1221115"/>
              </a:tblGrid>
              <a:tr h="124101">
                <a:tc rowSpan="3">
                  <a:txBody>
                    <a:bodyPr/>
                    <a:lstStyle/>
                    <a:p>
                      <a:pPr algn="ctr" rtl="0" fontAlgn="ctr"/>
                      <a:r>
                        <a:rPr lang="ru-RU" sz="700" u="none" strike="noStrike" dirty="0">
                          <a:effectLst/>
                        </a:rPr>
                        <a:t>Наименование расходов</a:t>
                      </a:r>
                      <a:endParaRPr lang="ru-RU" sz="7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rtl="0" fontAlgn="ctr"/>
                      <a:r>
                        <a:rPr lang="ru-RU" sz="1000" b="1" u="none" strike="noStrike" dirty="0">
                          <a:effectLst/>
                        </a:rPr>
                        <a:t>2019 год</a:t>
                      </a:r>
                      <a:endParaRPr lang="ru-RU" sz="1000" b="1"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1000" b="1" u="none" strike="noStrike" dirty="0">
                          <a:effectLst/>
                        </a:rPr>
                        <a:t>2020 год</a:t>
                      </a:r>
                      <a:endParaRPr lang="ru-RU" sz="1000" b="1"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124101">
                <a:tc vMerge="1">
                  <a:txBody>
                    <a:bodyPr/>
                    <a:lstStyle/>
                    <a:p>
                      <a:endParaRPr lang="ru-RU"/>
                    </a:p>
                  </a:txBody>
                  <a:tcPr/>
                </a:tc>
                <a:tc gridSpan="2">
                  <a:txBody>
                    <a:bodyPr/>
                    <a:lstStyle/>
                    <a:p>
                      <a:pPr algn="ctr" rtl="0" fontAlgn="ctr"/>
                      <a:r>
                        <a:rPr lang="ru-RU" sz="800" u="none" strike="noStrike" dirty="0">
                          <a:effectLst/>
                        </a:rPr>
                        <a:t>Исполнено</a:t>
                      </a:r>
                      <a:endParaRPr lang="ru-RU" sz="8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800" u="none" strike="noStrike" kern="1200" dirty="0" smtClean="0">
                          <a:solidFill>
                            <a:schemeClr val="dk1"/>
                          </a:solidFill>
                          <a:effectLst/>
                          <a:latin typeface="+mn-lt"/>
                          <a:ea typeface="+mn-ea"/>
                          <a:cs typeface="+mn-cs"/>
                        </a:rPr>
                        <a:t>Исполнено</a:t>
                      </a:r>
                      <a:endParaRPr lang="ru-RU" sz="800" u="none" strike="noStrike" kern="1200" dirty="0">
                        <a:solidFill>
                          <a:schemeClr val="dk1"/>
                        </a:solidFill>
                        <a:effectLst/>
                        <a:latin typeface="+mn-lt"/>
                        <a:ea typeface="+mn-ea"/>
                        <a:cs typeface="+mn-cs"/>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rtl="0" fontAlgn="ctr"/>
                      <a:endParaRPr lang="ru-RU" sz="8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08977">
                <a:tc vMerge="1">
                  <a:txBody>
                    <a:bodyPr/>
                    <a:lstStyle/>
                    <a:p>
                      <a:endParaRPr lang="ru-RU"/>
                    </a:p>
                  </a:txBody>
                  <a:tcPr/>
                </a:tc>
                <a:tc>
                  <a:txBody>
                    <a:bodyPr/>
                    <a:lstStyle/>
                    <a:p>
                      <a:pPr algn="ctr" rtl="0" fontAlgn="ctr"/>
                      <a:r>
                        <a:rPr lang="ru-RU" sz="700" u="none" strike="noStrike" dirty="0">
                          <a:effectLst/>
                        </a:rPr>
                        <a:t>количество получателей</a:t>
                      </a:r>
                      <a:endParaRPr lang="ru-RU" sz="7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700" u="none" strike="noStrike" dirty="0">
                          <a:effectLst/>
                        </a:rPr>
                        <a:t>Объем расходов (тыс.руб.)</a:t>
                      </a:r>
                      <a:endParaRPr lang="ru-RU" sz="7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700" u="none" strike="noStrike" kern="1200" dirty="0">
                          <a:solidFill>
                            <a:schemeClr val="dk1"/>
                          </a:solidFill>
                          <a:effectLst/>
                          <a:latin typeface="+mn-lt"/>
                          <a:ea typeface="+mn-ea"/>
                          <a:cs typeface="+mn-cs"/>
                        </a:rPr>
                        <a:t>Количество получателей</a:t>
                      </a: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700" u="none" strike="noStrike" kern="1200" dirty="0">
                          <a:solidFill>
                            <a:schemeClr val="dk1"/>
                          </a:solidFill>
                          <a:effectLst/>
                          <a:latin typeface="+mn-lt"/>
                          <a:ea typeface="+mn-ea"/>
                          <a:cs typeface="+mn-cs"/>
                        </a:rPr>
                        <a:t>Объем расходов (тыс.руб.)</a:t>
                      </a: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Ежемесячная денежная выплата  ветеранам труда, труженикам тыла </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10 162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193 917,05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9 </a:t>
                      </a:r>
                      <a:r>
                        <a:rPr lang="ru-RU" sz="1000" u="none" strike="noStrike" dirty="0" smtClean="0">
                          <a:effectLst/>
                        </a:rPr>
                        <a:t>630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192 878,12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Ежемесячная денежная выплата ветеранам труда Ставропольского края</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6 980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134 387,99</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6 </a:t>
                      </a:r>
                      <a:r>
                        <a:rPr lang="ru-RU" sz="1000" u="none" strike="noStrike" dirty="0" smtClean="0">
                          <a:effectLst/>
                        </a:rPr>
                        <a:t>761</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135 476,92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5706">
                <a:tc>
                  <a:txBody>
                    <a:bodyPr/>
                    <a:lstStyle/>
                    <a:p>
                      <a:pPr algn="l" rtl="0" fontAlgn="ctr"/>
                      <a:r>
                        <a:rPr lang="ru-RU" sz="700" u="none" strike="noStrike" dirty="0">
                          <a:effectLst/>
                        </a:rPr>
                        <a:t>Выплаты инвалидам компенсаций страховых премий по договорам обязательного страхования гражданской ответственности владельцев транспортных средств </a:t>
                      </a:r>
                      <a:endParaRPr lang="ru-RU" sz="7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13,77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29,10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32470">
                <a:tc>
                  <a:txBody>
                    <a:bodyPr/>
                    <a:lstStyle/>
                    <a:p>
                      <a:pPr algn="l" rtl="0" fontAlgn="b"/>
                      <a:r>
                        <a:rPr lang="ru-RU" sz="700" u="none" strike="noStrike" dirty="0">
                          <a:effectLst/>
                        </a:rPr>
                        <a:t>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11 316</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56 893,93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10 </a:t>
                      </a:r>
                      <a:r>
                        <a:rPr lang="ru-RU" sz="1000" u="none" strike="noStrike" dirty="0" smtClean="0">
                          <a:effectLst/>
                        </a:rPr>
                        <a:t>813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54 724,20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ctr"/>
                      <a:r>
                        <a:rPr lang="ru-RU" sz="700" u="none" strike="noStrike" dirty="0">
                          <a:effectLst/>
                        </a:rPr>
                        <a:t>Ежемесячная доплата к пенсии граждан ставшими инвалидами при исполнении служебных обязанностей в районах боевых действий </a:t>
                      </a:r>
                      <a:endParaRPr lang="ru-RU" sz="7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29,97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31,11</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Компенсация расходов на оплату жилого помещения и коммунальных услуг инвалидам, ветеранам и гражданам Чернобыльской АЭС</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10 272</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131 770,00</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10 </a:t>
                      </a:r>
                      <a:r>
                        <a:rPr lang="ru-RU" sz="1000" u="none" strike="noStrike" dirty="0" smtClean="0">
                          <a:effectLst/>
                        </a:rPr>
                        <a:t>105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131 227,00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Ежемесячная денежная выплата реабилитированным лицам и лицам, пострадавшим от политических репрессий </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282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5 318,67</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262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5 228,50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Компенсация отдельным категориям граждан оплаты взноса на капитальный ремонт общего имущества в многоквартирном доме</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1 746</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3 452,38</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 </a:t>
                      </a:r>
                      <a:r>
                        <a:rPr lang="ru-RU" sz="1000" u="none" strike="noStrike" dirty="0" smtClean="0">
                          <a:effectLst/>
                        </a:rPr>
                        <a:t>730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4 701,00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Проведение ремонта жилых помещений участникам (инвалидам) Великой Отечественной войны</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430,54</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512,64</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20723">
                <a:tc>
                  <a:txBody>
                    <a:bodyPr/>
                    <a:lstStyle/>
                    <a:p>
                      <a:pPr algn="l" rtl="0" fontAlgn="b"/>
                      <a:r>
                        <a:rPr lang="ru-RU" sz="700" u="none" strike="noStrike" dirty="0">
                          <a:effectLst/>
                        </a:rPr>
                        <a:t>Проведение ремонта жилых помещений ветеранов (инвалидов) боевых действий, постоянно проживающих на территории муниципального образования города-курорта Пятигорска</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4</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167,95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235,52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20723">
                <a:tc>
                  <a:txBody>
                    <a:bodyPr/>
                    <a:lstStyle/>
                    <a:p>
                      <a:pPr algn="l" rtl="0" fontAlgn="b"/>
                      <a:r>
                        <a:rPr lang="ru-RU" sz="700" u="none" strike="noStrike" dirty="0">
                          <a:effectLst/>
                        </a:rPr>
                        <a:t>Мероприятия по приобретению льготного месячного проездного билета для проезда  отдельным категориям граждан в городском электрическом, пассажирском автобусном транспорте (пенсионеры)</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459</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1 652,70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243</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889,80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2441">
                <a:tc>
                  <a:txBody>
                    <a:bodyPr/>
                    <a:lstStyle/>
                    <a:p>
                      <a:pPr algn="l" rtl="0" fontAlgn="b"/>
                      <a:r>
                        <a:rPr lang="ru-RU" sz="700" u="none" strike="noStrike" dirty="0">
                          <a:effectLst/>
                        </a:rPr>
                        <a:t>Предоставление права бесплатного (льготного)  проезда   в городском электрическом, пассажирском автобусном транспорте  участникам (инвалидам) ВОВ</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83</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229,91</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31</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137,40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42441">
                <a:tc>
                  <a:txBody>
                    <a:bodyPr/>
                    <a:lstStyle/>
                    <a:p>
                      <a:pPr algn="l" rtl="0" fontAlgn="b"/>
                      <a:r>
                        <a:rPr lang="ru-RU" sz="700" u="none" strike="noStrike" dirty="0">
                          <a:effectLst/>
                        </a:rPr>
                        <a:t>Ежемесячная денежная выплата  отдельным категориям  пенсионеров, получающих пенсию через госучреждение - управление пенсионного фонда по г. Пятигорску</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3 191</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11 656,76</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 </a:t>
                      </a:r>
                      <a:r>
                        <a:rPr lang="ru-RU" sz="1000" u="none" strike="noStrike" dirty="0" smtClean="0">
                          <a:effectLst/>
                        </a:rPr>
                        <a:t>668</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9 782,99</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Ежемесячная денежная выплата  заслуженным работникам народного хозяйства РФ, РСФСР (СССР)</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2</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8,98</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2,87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Ежемесячная денежная выплата участникам боев за город Пятигорск</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6</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142,74</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122,30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57554">
                <a:tc>
                  <a:txBody>
                    <a:bodyPr/>
                    <a:lstStyle/>
                    <a:p>
                      <a:pPr algn="l" rtl="0" fontAlgn="b"/>
                      <a:r>
                        <a:rPr lang="ru-RU" sz="700" u="none" strike="noStrike" dirty="0">
                          <a:effectLst/>
                        </a:rPr>
                        <a:t>Единовременная денежная выплата участникам и инвалидам ВОВ; несовершеннолетним узникам концлагерей, гетто и других мест принудительного содержания, созданных фашистами и их союзниками в период второй мировой войны;  лицам, награжденным знаком «Жителю блокадного Ленинграда» ко Дню Победы</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149</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298</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117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585,00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Обеспечение работы компьютерного класса для инвалидов, ветеранов и иных категорий граждан, нуждающихся в реабилитации</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48</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180,25</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30,88</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75349">
                <a:tc>
                  <a:txBody>
                    <a:bodyPr/>
                    <a:lstStyle/>
                    <a:p>
                      <a:pPr algn="l" rtl="0" fontAlgn="b"/>
                      <a:r>
                        <a:rPr lang="ru-RU" sz="700" u="none" strike="noStrike" dirty="0">
                          <a:effectLst/>
                        </a:rPr>
                        <a:t>Организация бесплатного горячего питания школьников с целью социальной поддержки отдельных категорий учащихся (дети-инвалиды)</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279</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2 346,57</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ru-RU" sz="2400" dirty="0"/>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ru-RU" sz="1050" u="none" strike="noStrike" dirty="0">
                          <a:effectLst/>
                        </a:rPr>
                        <a:t> </a:t>
                      </a:r>
                      <a:endParaRPr lang="ru-RU" sz="1050" b="0" i="0" u="none" strike="noStrike" dirty="0">
                        <a:solidFill>
                          <a:srgbClr val="000000"/>
                        </a:solidFill>
                        <a:effectLst/>
                        <a:latin typeface="Calibri"/>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Оказание поддержки общественным организациям ветеранов и инвалидов</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693</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723,22</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Мероприятия  по  перевозке  инвалидов в «Социальном такси»</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989</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719,51</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0,00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Реализация мероприятий государственной программы Российской Федерации "Доступная среда"</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0</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0</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0,00</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14850">
                <a:tc>
                  <a:txBody>
                    <a:bodyPr/>
                    <a:lstStyle/>
                    <a:p>
                      <a:pPr algn="l" rtl="0" fontAlgn="b"/>
                      <a:r>
                        <a:rPr lang="ru-RU" sz="700" u="none" strike="noStrike" dirty="0">
                          <a:effectLst/>
                        </a:rPr>
                        <a:t>Беспрепятственный доступ инвалидов к информации (обеспечение инвалидов по слуху услугами по сурдопереводу)</a:t>
                      </a:r>
                      <a:endParaRPr lang="ru-RU" sz="700" b="0"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160</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a:effectLst/>
                        </a:rPr>
                        <a:t>170,53</a:t>
                      </a:r>
                      <a:endParaRPr lang="ru-RU" sz="1000" b="0" i="0" u="none" strike="noStrike">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smtClean="0">
                          <a:effectLst/>
                        </a:rPr>
                        <a:t>118</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171,97</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24101">
                <a:tc>
                  <a:txBody>
                    <a:bodyPr/>
                    <a:lstStyle/>
                    <a:p>
                      <a:pPr algn="l" rtl="0" fontAlgn="b"/>
                      <a:r>
                        <a:rPr lang="ru-RU" sz="700" u="none" strike="noStrike" dirty="0">
                          <a:effectLst/>
                        </a:rPr>
                        <a:t>ИТОГО</a:t>
                      </a:r>
                      <a:endParaRPr lang="ru-RU" sz="700" b="1" i="0" u="none" strike="noStrike" dirty="0">
                        <a:solidFill>
                          <a:srgbClr val="000000"/>
                        </a:solidFill>
                        <a:effectLst/>
                        <a:latin typeface="Times New Roman"/>
                      </a:endParaRPr>
                    </a:p>
                  </a:txBody>
                  <a:tcPr marL="3127" marR="3127" marT="3127"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000" u="none" strike="noStrike" dirty="0">
                          <a:effectLst/>
                        </a:rPr>
                        <a:t>***</a:t>
                      </a:r>
                      <a:endParaRPr lang="ru-RU" sz="1000" b="1"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000" u="none" strike="noStrike" dirty="0">
                          <a:effectLst/>
                        </a:rPr>
                        <a:t>544 481,20</a:t>
                      </a:r>
                      <a:endParaRPr lang="ru-RU" sz="1000" b="1" i="0" u="none" strike="noStrike" dirty="0">
                        <a:solidFill>
                          <a:srgbClr val="000000"/>
                        </a:solidFill>
                        <a:effectLst/>
                        <a:latin typeface="Times New Roman"/>
                      </a:endParaRPr>
                    </a:p>
                  </a:txBody>
                  <a:tcPr marL="3127" marR="3127" marT="3127"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000" u="none" strike="noStrike" dirty="0">
                          <a:effectLst/>
                        </a:rPr>
                        <a:t>537 490,54</a:t>
                      </a:r>
                      <a:endParaRPr lang="ru-RU" sz="1000" b="0" i="0" u="none" strike="noStrike" dirty="0">
                        <a:solidFill>
                          <a:srgbClr val="000000"/>
                        </a:solidFill>
                        <a:effectLst/>
                        <a:latin typeface="Times New Roman"/>
                      </a:endParaRPr>
                    </a:p>
                  </a:txBody>
                  <a:tcPr marL="3127" marR="3127" marT="3127"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9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peruser\Desktop\СЛАЙДЫ!!!!!!!\Новая папка\Картинки для бюджета\19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87" y="0"/>
            <a:ext cx="1691680" cy="1299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49796" y="109543"/>
            <a:ext cx="7560840" cy="1080120"/>
          </a:xfrm>
          <a:noFill/>
          <a:ln>
            <a:noFill/>
          </a:ln>
        </p:spPr>
        <p:style>
          <a:lnRef idx="1">
            <a:schemeClr val="accent2"/>
          </a:lnRef>
          <a:fillRef idx="2">
            <a:schemeClr val="accent2"/>
          </a:fillRef>
          <a:effectRef idx="1">
            <a:schemeClr val="accent2"/>
          </a:effectRef>
          <a:fontRef idx="minor">
            <a:schemeClr val="dk1"/>
          </a:fontRef>
        </p:style>
        <p:txBody>
          <a:bodyPr/>
          <a:lstStyle/>
          <a:p>
            <a:pPr marL="182880" algn="ctr"/>
            <a:r>
              <a:rPr lang="ru-RU" sz="1500" spc="-60" dirty="0">
                <a:solidFill>
                  <a:schemeClr val="accent3">
                    <a:lumMod val="50000"/>
                  </a:schemeClr>
                </a:solidFill>
                <a:latin typeface="+mj-lt"/>
                <a:ea typeface="+mj-ea"/>
                <a:cs typeface="+mj-cs"/>
              </a:rPr>
              <a:t>Информация о расходах бюджета с учетом интересов целевых групп </a:t>
            </a:r>
            <a:r>
              <a:rPr lang="ru-RU" sz="1500" spc="-60" dirty="0" smtClean="0">
                <a:solidFill>
                  <a:schemeClr val="tx2">
                    <a:lumMod val="75000"/>
                  </a:schemeClr>
                </a:solidFill>
                <a:latin typeface="+mj-lt"/>
                <a:ea typeface="+mj-ea"/>
                <a:cs typeface="+mj-cs"/>
              </a:rPr>
              <a:t>(предоставление </a:t>
            </a:r>
            <a:r>
              <a:rPr lang="ru-RU" sz="1500" spc="-60" dirty="0">
                <a:solidFill>
                  <a:schemeClr val="tx2">
                    <a:lumMod val="75000"/>
                  </a:schemeClr>
                </a:solidFill>
                <a:latin typeface="+mj-lt"/>
                <a:ea typeface="+mj-ea"/>
                <a:cs typeface="+mj-cs"/>
              </a:rPr>
              <a:t>мер социальной поддержки прочим категориям </a:t>
            </a:r>
            <a:r>
              <a:rPr lang="ru-RU" sz="1500" spc="-60" dirty="0" smtClean="0">
                <a:solidFill>
                  <a:schemeClr val="tx2">
                    <a:lumMod val="75000"/>
                  </a:schemeClr>
                </a:solidFill>
                <a:latin typeface="+mj-lt"/>
                <a:ea typeface="+mj-ea"/>
                <a:cs typeface="+mj-cs"/>
              </a:rPr>
              <a:t>граждан)                                 </a:t>
            </a:r>
            <a:r>
              <a:rPr lang="ru-RU" sz="1500" spc="-60" dirty="0">
                <a:solidFill>
                  <a:schemeClr val="accent3">
                    <a:lumMod val="50000"/>
                  </a:schemeClr>
                </a:solidFill>
                <a:latin typeface="+mj-lt"/>
                <a:ea typeface="+mj-ea"/>
                <a:cs typeface="+mj-cs"/>
              </a:rPr>
              <a:t/>
            </a:r>
            <a:br>
              <a:rPr lang="ru-RU" sz="1500" spc="-60" dirty="0">
                <a:solidFill>
                  <a:schemeClr val="accent3">
                    <a:lumMod val="50000"/>
                  </a:schemeClr>
                </a:solidFill>
                <a:latin typeface="+mj-lt"/>
                <a:ea typeface="+mj-ea"/>
                <a:cs typeface="+mj-cs"/>
              </a:rPr>
            </a:br>
            <a:r>
              <a:rPr lang="ru-RU" sz="1500" spc="-60" dirty="0" smtClean="0">
                <a:solidFill>
                  <a:schemeClr val="accent3">
                    <a:lumMod val="50000"/>
                  </a:schemeClr>
                </a:solidFill>
                <a:latin typeface="+mj-lt"/>
                <a:ea typeface="+mj-ea"/>
                <a:cs typeface="+mj-cs"/>
              </a:rPr>
              <a:t>в 2020 году в сравнении с 2019 годом</a:t>
            </a:r>
            <a:endParaRPr lang="ru-RU" sz="1500" spc="-60" dirty="0">
              <a:solidFill>
                <a:schemeClr val="accent3">
                  <a:lumMod val="50000"/>
                </a:schemeClr>
              </a:solidFill>
              <a:latin typeface="+mj-lt"/>
              <a:ea typeface="+mj-ea"/>
              <a:cs typeface="+mj-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65886841"/>
              </p:ext>
            </p:extLst>
          </p:nvPr>
        </p:nvGraphicFramePr>
        <p:xfrm>
          <a:off x="179512" y="1297853"/>
          <a:ext cx="8632321" cy="4870777"/>
        </p:xfrm>
        <a:graphic>
          <a:graphicData uri="http://schemas.openxmlformats.org/drawingml/2006/table">
            <a:tbl>
              <a:tblPr>
                <a:tableStyleId>{5C22544A-7EE6-4342-B048-85BDC9FD1C3A}</a:tableStyleId>
              </a:tblPr>
              <a:tblGrid>
                <a:gridCol w="4022137"/>
                <a:gridCol w="1152546"/>
                <a:gridCol w="1152546"/>
                <a:gridCol w="1152546"/>
                <a:gridCol w="1152546"/>
              </a:tblGrid>
              <a:tr h="198962">
                <a:tc rowSpan="3">
                  <a:txBody>
                    <a:bodyPr/>
                    <a:lstStyle/>
                    <a:p>
                      <a:pPr algn="ctr" rtl="0" fontAlgn="ctr"/>
                      <a:r>
                        <a:rPr lang="ru-RU" sz="800" u="none" strike="noStrike" dirty="0">
                          <a:effectLst/>
                        </a:rPr>
                        <a:t>Наименование расходов</a:t>
                      </a:r>
                      <a:endParaRPr lang="ru-RU" sz="8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rtl="0" fontAlgn="ctr"/>
                      <a:r>
                        <a:rPr lang="ru-RU" sz="1050" b="1" u="none" strike="noStrike" dirty="0">
                          <a:effectLst/>
                        </a:rPr>
                        <a:t>2019 год</a:t>
                      </a:r>
                      <a:endParaRPr lang="ru-RU" sz="1050" b="1"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rtl="0" fontAlgn="ctr"/>
                      <a:r>
                        <a:rPr lang="ru-RU" sz="1050" b="1" u="none" strike="noStrike" dirty="0">
                          <a:effectLst/>
                        </a:rPr>
                        <a:t>2020 год</a:t>
                      </a:r>
                      <a:endParaRPr lang="ru-RU" sz="1050" b="1"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285800">
                <a:tc vMerge="1">
                  <a:txBody>
                    <a:bodyPr/>
                    <a:lstStyle/>
                    <a:p>
                      <a:endParaRPr lang="ru-RU"/>
                    </a:p>
                  </a:txBody>
                  <a:tcPr/>
                </a:tc>
                <a:tc gridSpan="2">
                  <a:txBody>
                    <a:bodyPr/>
                    <a:lstStyle/>
                    <a:p>
                      <a:pPr algn="ctr" rtl="0" fontAlgn="ctr"/>
                      <a:r>
                        <a:rPr lang="ru-RU" sz="900" u="none" strike="noStrike" dirty="0">
                          <a:effectLst/>
                        </a:rPr>
                        <a:t>Исполнено</a:t>
                      </a:r>
                      <a:endParaRPr lang="ru-RU" sz="9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fontAlgn="ctr"/>
                      <a:r>
                        <a:rPr lang="ru-RU" sz="1600" u="none" strike="noStrike" dirty="0">
                          <a:effectLst/>
                        </a:rPr>
                        <a:t> </a:t>
                      </a:r>
                      <a:r>
                        <a:rPr lang="ru-RU" sz="900" u="none" strike="noStrike" kern="1200" dirty="0" smtClean="0">
                          <a:solidFill>
                            <a:schemeClr val="dk1"/>
                          </a:solidFill>
                          <a:effectLst/>
                          <a:latin typeface="+mn-lt"/>
                          <a:ea typeface="+mn-ea"/>
                          <a:cs typeface="+mn-cs"/>
                        </a:rPr>
                        <a:t>Исполнено</a:t>
                      </a:r>
                      <a:endParaRPr lang="ru-RU" sz="900" u="none" strike="noStrike" kern="1200" dirty="0">
                        <a:solidFill>
                          <a:schemeClr val="dk1"/>
                        </a:solidFill>
                        <a:effectLst/>
                        <a:latin typeface="+mn-lt"/>
                        <a:ea typeface="+mn-ea"/>
                        <a:cs typeface="+mn-cs"/>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ru-RU"/>
                    </a:p>
                  </a:txBody>
                  <a:tcPr/>
                </a:tc>
              </a:tr>
              <a:tr h="278115">
                <a:tc vMerge="1">
                  <a:txBody>
                    <a:bodyPr/>
                    <a:lstStyle/>
                    <a:p>
                      <a:endParaRPr lang="ru-RU"/>
                    </a:p>
                  </a:txBody>
                  <a:tcPr/>
                </a:tc>
                <a:tc>
                  <a:txBody>
                    <a:bodyPr/>
                    <a:lstStyle/>
                    <a:p>
                      <a:pPr algn="ctr" rtl="0" fontAlgn="ctr"/>
                      <a:r>
                        <a:rPr lang="ru-RU" sz="800" u="none" strike="noStrike" dirty="0">
                          <a:effectLst/>
                        </a:rPr>
                        <a:t>количество получателей</a:t>
                      </a:r>
                      <a:endParaRPr lang="ru-RU" sz="8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800" u="none" strike="noStrike" dirty="0">
                          <a:effectLst/>
                        </a:rPr>
                        <a:t>Объем расходов (тыс.руб.)</a:t>
                      </a:r>
                      <a:endParaRPr lang="ru-RU" sz="8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800" u="none" strike="noStrike" dirty="0">
                          <a:effectLst/>
                        </a:rPr>
                        <a:t>количество получателей</a:t>
                      </a:r>
                      <a:endParaRPr lang="ru-RU" sz="8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800" u="none" strike="noStrike" dirty="0">
                          <a:effectLst/>
                        </a:rPr>
                        <a:t>Объем расходов (тыс.руб.)</a:t>
                      </a:r>
                      <a:endParaRPr lang="ru-RU" sz="8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59962">
                <a:tc>
                  <a:txBody>
                    <a:bodyPr/>
                    <a:lstStyle/>
                    <a:p>
                      <a:pPr algn="l" rtl="0" fontAlgn="b"/>
                      <a:r>
                        <a:rPr lang="ru-RU" sz="1100" u="none" strike="noStrike" dirty="0">
                          <a:effectLst/>
                        </a:rPr>
                        <a:t>Ежегодная денежная выплата гражданам, награжденным знаком «Почетный донор СССР», «Почетный донор России» </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479</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6 876,00</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478</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7 068,74</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59962">
                <a:tc>
                  <a:txBody>
                    <a:bodyPr/>
                    <a:lstStyle/>
                    <a:p>
                      <a:pPr algn="l" rtl="0" fontAlgn="ctr"/>
                      <a:r>
                        <a:rPr lang="ru-RU" sz="1100" u="none" strike="noStrike" dirty="0">
                          <a:effectLst/>
                        </a:rPr>
                        <a:t>Предоставление государственной социальной помощи малоимущим семьям, малоимущим одиноко проживающим гражданам</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a:effectLst/>
                        </a:rPr>
                        <a:t>843</a:t>
                      </a:r>
                      <a:endParaRPr lang="ru-RU" sz="1100" b="0" i="0" u="none" strike="noStrike">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3 369,96</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909</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4 003,72</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3308">
                <a:tc>
                  <a:txBody>
                    <a:bodyPr/>
                    <a:lstStyle/>
                    <a:p>
                      <a:pPr algn="l" rtl="0" fontAlgn="b"/>
                      <a:r>
                        <a:rPr lang="ru-RU" sz="1100" u="none" strike="noStrike" dirty="0">
                          <a:effectLst/>
                        </a:rPr>
                        <a:t>Субсидия на оплату жилого помещения и коммунальных услуг</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a:effectLst/>
                        </a:rPr>
                        <a:t>3 472</a:t>
                      </a:r>
                      <a:endParaRPr lang="ru-RU" sz="1100" b="0" i="0" u="none" strike="noStrike">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61 581,00</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3 201</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65 701,41</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933272">
                <a:tc>
                  <a:txBody>
                    <a:bodyPr/>
                    <a:lstStyle/>
                    <a:p>
                      <a:pPr algn="l" rtl="0" fontAlgn="b"/>
                      <a:r>
                        <a:rPr lang="ru-RU" sz="1100" u="none" strike="noStrike" dirty="0">
                          <a:effectLst/>
                        </a:rPr>
                        <a:t>Мероприятия по приобретению льготного месячного проездного билета для проезда  отдельным категориям граждан в городском электрическом, пассажирском автобусном транспорте (малоимущие)</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a:effectLst/>
                        </a:rPr>
                        <a:t>27</a:t>
                      </a:r>
                      <a:endParaRPr lang="ru-RU" sz="1100" b="0" i="0" u="none" strike="noStrike">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97,5</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13</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45,60</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958483">
                <a:tc>
                  <a:txBody>
                    <a:bodyPr/>
                    <a:lstStyle/>
                    <a:p>
                      <a:pPr algn="l" rtl="0" fontAlgn="b"/>
                      <a:r>
                        <a:rPr lang="ru-RU" sz="1100" u="none" strike="noStrike" dirty="0">
                          <a:effectLst/>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186</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1 884,24</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186</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1 677,87</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655">
                <a:tc>
                  <a:txBody>
                    <a:bodyPr/>
                    <a:lstStyle/>
                    <a:p>
                      <a:pPr algn="l" rtl="0" fontAlgn="b"/>
                      <a:r>
                        <a:rPr lang="ru-RU" sz="1100" u="none" strike="noStrike" dirty="0">
                          <a:effectLst/>
                        </a:rPr>
                        <a:t>Выплата социального пособия на погребение </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151</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896,69</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126</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771,84</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49603">
                <a:tc>
                  <a:txBody>
                    <a:bodyPr/>
                    <a:lstStyle/>
                    <a:p>
                      <a:pPr algn="l" rtl="0" fontAlgn="b"/>
                      <a:r>
                        <a:rPr lang="ru-RU" sz="1100" u="none" strike="noStrike" dirty="0">
                          <a:effectLst/>
                        </a:rPr>
                        <a:t>Гарантированный перечень услуг на погребение</a:t>
                      </a:r>
                      <a:endParaRPr lang="ru-RU" sz="1100" b="0"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726</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1 776,11</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ru-RU" sz="1400" u="none" strike="noStrike" dirty="0">
                          <a:effectLst/>
                        </a:rPr>
                        <a:t>0</a:t>
                      </a:r>
                      <a:endParaRPr lang="ru-RU" sz="1400" b="0" i="0" u="none" strike="noStrike" dirty="0">
                        <a:solidFill>
                          <a:srgbClr val="000000"/>
                        </a:solidFill>
                        <a:effectLst/>
                        <a:latin typeface="Calibri"/>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0,00</a:t>
                      </a:r>
                      <a:endParaRPr lang="ru-RU" sz="1100" b="0"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86655">
                <a:tc>
                  <a:txBody>
                    <a:bodyPr/>
                    <a:lstStyle/>
                    <a:p>
                      <a:pPr algn="l" rtl="0" fontAlgn="b"/>
                      <a:r>
                        <a:rPr lang="ru-RU" sz="1100" u="none" strike="noStrike" dirty="0">
                          <a:effectLst/>
                        </a:rPr>
                        <a:t>ИТОГО</a:t>
                      </a:r>
                      <a:endParaRPr lang="ru-RU" sz="1100" b="1"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u="none" strike="noStrike">
                          <a:effectLst/>
                        </a:rPr>
                        <a:t>***</a:t>
                      </a:r>
                      <a:endParaRPr lang="ru-RU" sz="1100" b="1" i="0" u="none" strike="noStrike">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u="none" strike="noStrike" dirty="0">
                          <a:effectLst/>
                        </a:rPr>
                        <a:t>76 481,50</a:t>
                      </a:r>
                      <a:endParaRPr lang="ru-RU" sz="1100" b="1" i="0" u="none" strike="noStrike" dirty="0">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r>
                        <a:rPr lang="ru-RU" sz="1100" u="none" strike="noStrike">
                          <a:effectLst/>
                        </a:rPr>
                        <a:t>***</a:t>
                      </a:r>
                      <a:endParaRPr lang="ru-RU" sz="1100" b="1" i="0" u="none" strike="noStrike">
                        <a:solidFill>
                          <a:srgbClr val="000000"/>
                        </a:solidFill>
                        <a:effectLst/>
                        <a:latin typeface="Times New Roman"/>
                      </a:endParaRPr>
                    </a:p>
                  </a:txBody>
                  <a:tcPr marL="6688" marR="6688" marT="66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ru-RU" sz="1100" u="none" strike="noStrike" dirty="0">
                          <a:effectLst/>
                        </a:rPr>
                        <a:t>79 269,18</a:t>
                      </a:r>
                      <a:endParaRPr lang="ru-RU" sz="1100" b="1" i="0" u="none" strike="noStrike" dirty="0">
                        <a:solidFill>
                          <a:srgbClr val="000000"/>
                        </a:solidFill>
                        <a:effectLst/>
                        <a:latin typeface="Times New Roman"/>
                      </a:endParaRPr>
                    </a:p>
                  </a:txBody>
                  <a:tcPr marL="6688" marR="6688" marT="6688"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3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22973760"/>
              </p:ext>
            </p:extLst>
          </p:nvPr>
        </p:nvGraphicFramePr>
        <p:xfrm>
          <a:off x="1115616" y="72423"/>
          <a:ext cx="7776863" cy="6789719"/>
        </p:xfrm>
        <a:graphic>
          <a:graphicData uri="http://schemas.openxmlformats.org/drawingml/2006/table">
            <a:tbl>
              <a:tblPr firstRow="1" firstCol="1" bandRow="1">
                <a:tableStyleId>{8799B23B-EC83-4686-B30A-512413B5E67A}</a:tableStyleId>
              </a:tblPr>
              <a:tblGrid>
                <a:gridCol w="7389762"/>
                <a:gridCol w="387101"/>
              </a:tblGrid>
              <a:tr h="1153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Поддержка  местных  инициатив в 2019 и 2020 годах</a:t>
                      </a:r>
                      <a:endParaRPr lang="ru-RU" sz="900" dirty="0">
                        <a:effectLst/>
                        <a:latin typeface="Calibri"/>
                        <a:ea typeface="Calibri"/>
                        <a:cs typeface="Times New Roman"/>
                      </a:endParaRPr>
                    </a:p>
                  </a:txBody>
                  <a:tcPr marL="20016" marR="20016" marT="0" marB="0"/>
                </a:tc>
                <a:tc>
                  <a:txBody>
                    <a:bodyPr/>
                    <a:lstStyle/>
                    <a:p>
                      <a:pPr marL="0" algn="l" defTabSz="914400" rtl="0" eaLnBrk="1" latinLnBrk="0" hangingPunct="1">
                        <a:lnSpc>
                          <a:spcPct val="115000"/>
                        </a:lnSpc>
                        <a:spcAft>
                          <a:spcPts val="0"/>
                        </a:spcAft>
                      </a:pPr>
                      <a:r>
                        <a:rPr lang="ru-RU" sz="900" b="0" kern="1200" dirty="0" smtClean="0">
                          <a:solidFill>
                            <a:schemeClr val="tx1"/>
                          </a:solidFill>
                          <a:effectLst/>
                          <a:latin typeface="+mn-lt"/>
                          <a:ea typeface="+mn-ea"/>
                          <a:cs typeface="+mn-cs"/>
                        </a:rPr>
                        <a:t>34</a:t>
                      </a:r>
                      <a:endParaRPr lang="ru-RU" sz="900" b="0" kern="1200" dirty="0">
                        <a:solidFill>
                          <a:schemeClr val="tx1"/>
                        </a:solidFill>
                        <a:effectLst/>
                        <a:latin typeface="+mn-lt"/>
                        <a:ea typeface="+mn-ea"/>
                        <a:cs typeface="+mn-cs"/>
                      </a:endParaRPr>
                    </a:p>
                  </a:txBody>
                  <a:tcPr marL="20016" marR="20016" marT="0" marB="0"/>
                </a:tc>
              </a:tr>
              <a:tr h="1153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расходы  в разрезе муниципальных программ и непрограммных расходов города-курорта Пятигорска  за 2020 год</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35</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Информация о достижении в 2020 году целевых индикаторов муниципальных программ</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36</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расходы  в рамках муниципальной программы «Развитие образования»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37</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"Социальная поддержка граждан»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38</a:t>
                      </a:r>
                      <a:endParaRPr lang="ru-RU" sz="900" dirty="0">
                        <a:effectLst/>
                        <a:latin typeface="Calibri"/>
                        <a:ea typeface="Calibri"/>
                        <a:cs typeface="Times New Roman"/>
                      </a:endParaRPr>
                    </a:p>
                  </a:txBody>
                  <a:tcPr marL="20016" marR="20016" marT="0" marB="0"/>
                </a:tc>
              </a:tr>
              <a:tr h="234645">
                <a:tc>
                  <a:txBody>
                    <a:bodyPr/>
                    <a:lstStyle/>
                    <a:p>
                      <a:pPr algn="l">
                        <a:lnSpc>
                          <a:spcPct val="115000"/>
                        </a:lnSpc>
                        <a:spcAft>
                          <a:spcPts val="0"/>
                        </a:spcAft>
                      </a:pPr>
                      <a:r>
                        <a:rPr lang="ru-RU" sz="900" dirty="0">
                          <a:effectLst/>
                        </a:rPr>
                        <a:t>расходы  в рамках муниципальной программы «Развитие жилищно-коммунального хозяйства, градостроительства, строительства и архитектуры»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39</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расходы  в рамках муниципальной программы «Молодежная политика»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40</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«Сохранение и развитие культуры»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41</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«Экология и охрана окружающей среды»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42</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«Развитие физической культуры и спорта»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43</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расходы  в рамках муниципальной программы «Безопасный Пятигорск»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44</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расходы  в рамках муниципальной программы «Управление финансами»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45</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расходы  в рамках муниципальной программы «Управление имуществом»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46</a:t>
                      </a:r>
                      <a:endParaRPr lang="ru-RU" sz="900" dirty="0">
                        <a:effectLst/>
                        <a:latin typeface="Calibri"/>
                        <a:ea typeface="Calibri"/>
                        <a:cs typeface="Times New Roman"/>
                      </a:endParaRPr>
                    </a:p>
                  </a:txBody>
                  <a:tcPr marL="20016" marR="20016" marT="0" marB="0"/>
                </a:tc>
              </a:tr>
              <a:tr h="234645">
                <a:tc>
                  <a:txBody>
                    <a:bodyPr/>
                    <a:lstStyle/>
                    <a:p>
                      <a:pPr algn="l">
                        <a:lnSpc>
                          <a:spcPct val="115000"/>
                        </a:lnSpc>
                        <a:spcAft>
                          <a:spcPts val="0"/>
                        </a:spcAft>
                      </a:pPr>
                      <a:r>
                        <a:rPr lang="ru-RU" sz="900" dirty="0">
                          <a:effectLst/>
                        </a:rPr>
                        <a:t>расходы  в рамках муниципальной программ «Модернизация экономики, развитие малого и среднего бизнеса, курорта и туризма, энергетики, промышленности и улучшение инвестиционного климата»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47</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«Развитие транспортной системы и обеспечение безопасности дорожного движения»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48</a:t>
                      </a:r>
                      <a:endParaRPr lang="ru-RU" sz="900" dirty="0">
                        <a:effectLst/>
                        <a:latin typeface="Calibri"/>
                        <a:ea typeface="Calibri"/>
                        <a:cs typeface="Times New Roman"/>
                      </a:endParaRPr>
                    </a:p>
                  </a:txBody>
                  <a:tcPr marL="20016" marR="20016" marT="0" marB="0"/>
                </a:tc>
              </a:tr>
              <a:tr h="294279">
                <a:tc>
                  <a:txBody>
                    <a:bodyPr/>
                    <a:lstStyle/>
                    <a:p>
                      <a:pPr algn="l">
                        <a:lnSpc>
                          <a:spcPct val="115000"/>
                        </a:lnSpc>
                        <a:spcAft>
                          <a:spcPts val="0"/>
                        </a:spcAft>
                      </a:pPr>
                      <a:r>
                        <a:rPr lang="ru-RU" sz="900" dirty="0">
                          <a:effectLst/>
                        </a:rPr>
                        <a:t>расходы  в рамках муниципальной программы «Развитие информационного общества, оптимизация муниципальной службы и повышение качества предоставления государственных и муниципальных услуг в городе-курорте Пятигорске »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49</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dirty="0">
                          <a:effectLst/>
                        </a:rPr>
                        <a:t>расходы  в рамках муниципальной программы «Формирование современной городской среды" на 2018 - 2022 годы» за 2020 год, с Информацией о достижении в 2020 году целевых индикаторов</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50</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Результаты оценки эффективности муниципальных программ города-курорта Пятигорска  за 2020 год</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51</a:t>
                      </a:r>
                      <a:endParaRPr lang="ru-RU" sz="900" dirty="0">
                        <a:effectLst/>
                        <a:latin typeface="Calibri"/>
                        <a:ea typeface="Calibri"/>
                        <a:cs typeface="Times New Roman"/>
                      </a:endParaRPr>
                    </a:p>
                  </a:txBody>
                  <a:tcPr marL="20016" marR="20016" marT="0" marB="0"/>
                </a:tc>
              </a:tr>
              <a:tr h="55744">
                <a:tc>
                  <a:txBody>
                    <a:bodyPr/>
                    <a:lstStyle/>
                    <a:p>
                      <a:pPr algn="l">
                        <a:lnSpc>
                          <a:spcPct val="115000"/>
                        </a:lnSpc>
                        <a:spcAft>
                          <a:spcPts val="0"/>
                        </a:spcAft>
                      </a:pPr>
                      <a:r>
                        <a:rPr lang="ru-RU" sz="900" dirty="0">
                          <a:effectLst/>
                        </a:rPr>
                        <a:t>Непрограммные  расходы  за 2020 год в сравнении с 2019 годом</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52</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Сведения об оценке объема предоставляемых налоговых льгот, установленных решениями Думы города Пятигорска</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53</a:t>
                      </a:r>
                      <a:endParaRPr lang="ru-RU" sz="900" dirty="0">
                        <a:effectLst/>
                        <a:latin typeface="Calibri"/>
                        <a:ea typeface="Calibri"/>
                        <a:cs typeface="Times New Roman"/>
                      </a:endParaRPr>
                    </a:p>
                  </a:txBody>
                  <a:tcPr marL="20016" marR="20016" marT="0" marB="0"/>
                </a:tc>
              </a:tr>
              <a:tr h="115378">
                <a:tc>
                  <a:txBody>
                    <a:bodyPr/>
                    <a:lstStyle/>
                    <a:p>
                      <a:pPr algn="l">
                        <a:lnSpc>
                          <a:spcPct val="115000"/>
                        </a:lnSpc>
                        <a:spcAft>
                          <a:spcPts val="0"/>
                        </a:spcAft>
                      </a:pPr>
                      <a:r>
                        <a:rPr lang="ru-RU" sz="900" dirty="0">
                          <a:effectLst/>
                        </a:rPr>
                        <a:t>Уровень долговой нагрузки бюджета города-курорта Пятигорска в 2020 году в сравнении с 2019 годом                                                               </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54</a:t>
                      </a:r>
                      <a:endParaRPr lang="ru-RU" sz="900" dirty="0">
                        <a:effectLst/>
                        <a:latin typeface="Calibri"/>
                        <a:ea typeface="Calibri"/>
                        <a:cs typeface="Times New Roman"/>
                      </a:endParaRPr>
                    </a:p>
                  </a:txBody>
                  <a:tcPr marL="20016" marR="20016" marT="0" marB="0"/>
                </a:tc>
              </a:tr>
              <a:tr h="55744">
                <a:tc>
                  <a:txBody>
                    <a:bodyPr/>
                    <a:lstStyle/>
                    <a:p>
                      <a:pPr algn="l">
                        <a:lnSpc>
                          <a:spcPct val="115000"/>
                        </a:lnSpc>
                        <a:spcAft>
                          <a:spcPts val="0"/>
                        </a:spcAft>
                      </a:pPr>
                      <a:r>
                        <a:rPr lang="ru-RU" sz="900" dirty="0">
                          <a:effectLst/>
                        </a:rPr>
                        <a:t>Расходы на обслуживание муниципального долга города-курорта Пятигорска</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55</a:t>
                      </a:r>
                      <a:endParaRPr lang="ru-RU" sz="900" dirty="0">
                        <a:effectLst/>
                        <a:latin typeface="Calibri"/>
                        <a:ea typeface="Calibri"/>
                        <a:cs typeface="Times New Roman"/>
                      </a:endParaRPr>
                    </a:p>
                  </a:txBody>
                  <a:tcPr marL="20016" marR="20016" marT="0" marB="0"/>
                </a:tc>
              </a:tr>
              <a:tr h="55744">
                <a:tc>
                  <a:txBody>
                    <a:bodyPr/>
                    <a:lstStyle/>
                    <a:p>
                      <a:pPr algn="l">
                        <a:lnSpc>
                          <a:spcPct val="115000"/>
                        </a:lnSpc>
                        <a:spcAft>
                          <a:spcPts val="0"/>
                        </a:spcAft>
                      </a:pPr>
                      <a:r>
                        <a:rPr lang="ru-RU" sz="900">
                          <a:effectLst/>
                        </a:rPr>
                        <a:t>Участие в конкурсе по проектам «Бюджет для граждан»</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56</a:t>
                      </a:r>
                      <a:endParaRPr lang="ru-RU" sz="900" dirty="0">
                        <a:effectLst/>
                        <a:latin typeface="Calibri"/>
                        <a:ea typeface="Calibri"/>
                        <a:cs typeface="Times New Roman"/>
                      </a:endParaRPr>
                    </a:p>
                  </a:txBody>
                  <a:tcPr marL="20016" marR="20016" marT="0" marB="0"/>
                </a:tc>
              </a:tr>
              <a:tr h="175012">
                <a:tc>
                  <a:txBody>
                    <a:bodyPr/>
                    <a:lstStyle/>
                    <a:p>
                      <a:pPr algn="l">
                        <a:lnSpc>
                          <a:spcPct val="115000"/>
                        </a:lnSpc>
                        <a:spcAft>
                          <a:spcPts val="0"/>
                        </a:spcAft>
                      </a:pPr>
                      <a:r>
                        <a:rPr lang="ru-RU" sz="900">
                          <a:effectLst/>
                        </a:rPr>
                        <a:t>Результаты оценки качества управления бюджетным процессом и стратегического планирования  в муниципальных районах и городских округах Ставропольского края за 2019 год</a:t>
                      </a:r>
                      <a:endParaRPr lang="ru-RU" sz="90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57</a:t>
                      </a:r>
                      <a:endParaRPr lang="ru-RU" sz="900" dirty="0">
                        <a:effectLst/>
                        <a:latin typeface="Calibri"/>
                        <a:ea typeface="Calibri"/>
                        <a:cs typeface="Times New Roman"/>
                      </a:endParaRPr>
                    </a:p>
                  </a:txBody>
                  <a:tcPr marL="20016" marR="20016" marT="0" marB="0"/>
                </a:tc>
              </a:tr>
              <a:tr h="55744">
                <a:tc>
                  <a:txBody>
                    <a:bodyPr/>
                    <a:lstStyle/>
                    <a:p>
                      <a:pPr algn="l">
                        <a:lnSpc>
                          <a:spcPct val="115000"/>
                        </a:lnSpc>
                        <a:spcAft>
                          <a:spcPts val="0"/>
                        </a:spcAft>
                      </a:pPr>
                      <a:r>
                        <a:rPr lang="ru-RU" sz="900" dirty="0">
                          <a:effectLst/>
                        </a:rPr>
                        <a:t>Глоссарий</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a:effectLst/>
                        </a:rPr>
                        <a:t>58</a:t>
                      </a:r>
                      <a:endParaRPr lang="ru-RU" sz="900" dirty="0">
                        <a:effectLst/>
                        <a:latin typeface="Calibri"/>
                        <a:ea typeface="Calibri"/>
                        <a:cs typeface="Times New Roman"/>
                      </a:endParaRPr>
                    </a:p>
                  </a:txBody>
                  <a:tcPr marL="20016" marR="20016" marT="0" marB="0"/>
                </a:tc>
              </a:tr>
              <a:tr h="164891">
                <a:tc>
                  <a:txBody>
                    <a:bodyPr/>
                    <a:lstStyle/>
                    <a:p>
                      <a:pPr algn="l">
                        <a:lnSpc>
                          <a:spcPct val="115000"/>
                        </a:lnSpc>
                        <a:spcAft>
                          <a:spcPts val="0"/>
                        </a:spcAft>
                      </a:pPr>
                      <a:r>
                        <a:rPr lang="ru-RU" sz="900" dirty="0">
                          <a:effectLst/>
                        </a:rPr>
                        <a:t>Контактная информация МУ «Финансовое управление администрации </a:t>
                      </a:r>
                      <a:r>
                        <a:rPr lang="ru-RU" sz="900" dirty="0" err="1">
                          <a:effectLst/>
                        </a:rPr>
                        <a:t>г.Пятигорска</a:t>
                      </a:r>
                      <a:r>
                        <a:rPr lang="ru-RU" sz="900" dirty="0">
                          <a:effectLst/>
                        </a:rPr>
                        <a:t>»</a:t>
                      </a:r>
                      <a:endParaRPr lang="ru-RU" sz="900" dirty="0">
                        <a:effectLst/>
                        <a:latin typeface="Calibri"/>
                        <a:ea typeface="Calibri"/>
                        <a:cs typeface="Times New Roman"/>
                      </a:endParaRPr>
                    </a:p>
                  </a:txBody>
                  <a:tcPr marL="20016" marR="20016" marT="0" marB="0"/>
                </a:tc>
                <a:tc>
                  <a:txBody>
                    <a:bodyPr/>
                    <a:lstStyle/>
                    <a:p>
                      <a:pPr algn="l">
                        <a:lnSpc>
                          <a:spcPct val="115000"/>
                        </a:lnSpc>
                        <a:spcAft>
                          <a:spcPts val="0"/>
                        </a:spcAft>
                      </a:pPr>
                      <a:r>
                        <a:rPr lang="ru-RU" sz="900" dirty="0" smtClean="0">
                          <a:effectLst/>
                        </a:rPr>
                        <a:t>59</a:t>
                      </a:r>
                      <a:endParaRPr lang="ru-RU" sz="900" dirty="0">
                        <a:effectLst/>
                        <a:latin typeface="Calibri"/>
                        <a:ea typeface="Calibri"/>
                        <a:cs typeface="Times New Roman"/>
                      </a:endParaRPr>
                    </a:p>
                  </a:txBody>
                  <a:tcPr marL="20016" marR="20016" marT="0" marB="0"/>
                </a:tc>
              </a:tr>
            </a:tbl>
          </a:graphicData>
        </a:graphic>
      </p:graphicFrame>
      <p:pic>
        <p:nvPicPr>
          <p:cNvPr id="3"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2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29079"/>
            <a:ext cx="7809345" cy="738909"/>
          </a:xfrm>
        </p:spPr>
        <p:txBody>
          <a:bodyPr>
            <a:noAutofit/>
          </a:bodyPr>
          <a:lstStyle/>
          <a:p>
            <a:pPr marL="0" indent="0" algn="ctr">
              <a:buNone/>
            </a:pPr>
            <a:r>
              <a:rPr lang="ru-RU" sz="1800" dirty="0">
                <a:solidFill>
                  <a:schemeClr val="accent3">
                    <a:lumMod val="50000"/>
                  </a:schemeClr>
                </a:solidFill>
              </a:rPr>
              <a:t>Направления расходов дорожного фонда города-курорта Пятигорска по результатам исполнения </a:t>
            </a:r>
            <a:r>
              <a:rPr lang="ru-RU" sz="1800" dirty="0" smtClean="0">
                <a:solidFill>
                  <a:schemeClr val="accent3">
                    <a:lumMod val="50000"/>
                  </a:schemeClr>
                </a:solidFill>
              </a:rPr>
              <a:t>бюджета за </a:t>
            </a:r>
            <a:r>
              <a:rPr lang="ru-RU" sz="1800" dirty="0">
                <a:solidFill>
                  <a:schemeClr val="accent3">
                    <a:lumMod val="50000"/>
                  </a:schemeClr>
                </a:solidFill>
              </a:rPr>
              <a:t>2020 год (млн.руб.)</a:t>
            </a:r>
          </a:p>
        </p:txBody>
      </p:sp>
      <p:graphicFrame>
        <p:nvGraphicFramePr>
          <p:cNvPr id="4" name="Содержимое 3"/>
          <p:cNvGraphicFramePr>
            <a:graphicFrameLocks noGrp="1"/>
          </p:cNvGraphicFramePr>
          <p:nvPr>
            <p:ph sz="quarter" idx="4294967295"/>
            <p:extLst>
              <p:ext uri="{D42A27DB-BD31-4B8C-83A1-F6EECF244321}">
                <p14:modId xmlns:p14="http://schemas.microsoft.com/office/powerpoint/2010/main" val="854423579"/>
              </p:ext>
            </p:extLst>
          </p:nvPr>
        </p:nvGraphicFramePr>
        <p:xfrm>
          <a:off x="251520" y="714483"/>
          <a:ext cx="8784976" cy="550359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11560" y="6231970"/>
            <a:ext cx="3481402" cy="461665"/>
          </a:xfrm>
          <a:prstGeom prst="rect">
            <a:avLst/>
          </a:prstGeom>
        </p:spPr>
        <p:txBody>
          <a:bodyPr wrap="none">
            <a:spAutoFit/>
          </a:bodyPr>
          <a:lstStyle/>
          <a:p>
            <a:r>
              <a:rPr lang="ru-RU" b="1" dirty="0" smtClean="0"/>
              <a:t>Всего за год </a:t>
            </a:r>
            <a:r>
              <a:rPr lang="ru-RU" sz="2400" b="1" dirty="0" smtClean="0">
                <a:solidFill>
                  <a:schemeClr val="tx2">
                    <a:lumMod val="75000"/>
                  </a:schemeClr>
                </a:solidFill>
              </a:rPr>
              <a:t>307,8</a:t>
            </a:r>
            <a:r>
              <a:rPr lang="ru-RU" b="1" dirty="0" smtClean="0"/>
              <a:t> млн.руб.</a:t>
            </a:r>
            <a:endParaRPr lang="ru-RU" b="1" dirty="0"/>
          </a:p>
        </p:txBody>
      </p:sp>
      <p:pic>
        <p:nvPicPr>
          <p:cNvPr id="7"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2.depositphotos.com/3159197/8721/i/950/depositphotos_87218510-stock-photo-3d-white-people-walking-on.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99992" y="3571561"/>
            <a:ext cx="4133385" cy="310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1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umbs.dreamstime.com/b/%D0%B1%D0%B5-%D1%8B%D0%B5-%D1%87%D0%B5-%D0%BE%D0%B2%D0%B5%D0%BA%D0%B8-d-%D0%BA%D0%B0%D0%BA-%D1%80%D0%B0%D0%B1%D0%BE%D1%82%D0%BD%D0%B8%D0%BA-%D0%BE%D1%80%D0%BE%D0%B3%D0%B8-%D1%81%D1%82%D0%BE%D1%8F-%D1%81-%D1%82%D1%80%D0%B5%D1%83%D0%B3%D0%BE-%D1%8C%D0%BD%D0%B8%D0%BA%D0%B0%D0%BC%D0%B8-30858555.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877335" y="1556792"/>
            <a:ext cx="3126160" cy="3126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Содержимое 4"/>
          <p:cNvGraphicFramePr>
            <a:graphicFrameLocks noGrp="1"/>
          </p:cNvGraphicFramePr>
          <p:nvPr>
            <p:ph sz="quarter" idx="4294967295"/>
            <p:extLst>
              <p:ext uri="{D42A27DB-BD31-4B8C-83A1-F6EECF244321}">
                <p14:modId xmlns:p14="http://schemas.microsoft.com/office/powerpoint/2010/main" val="1412364761"/>
              </p:ext>
            </p:extLst>
          </p:nvPr>
        </p:nvGraphicFramePr>
        <p:xfrm>
          <a:off x="1259632" y="836712"/>
          <a:ext cx="8208912" cy="5400600"/>
        </p:xfrm>
        <a:graphic>
          <a:graphicData uri="http://schemas.openxmlformats.org/drawingml/2006/chart">
            <c:chart xmlns:c="http://schemas.openxmlformats.org/drawingml/2006/chart" xmlns:r="http://schemas.openxmlformats.org/officeDocument/2006/relationships" r:id="rId4"/>
          </a:graphicData>
        </a:graphic>
      </p:graphicFrame>
      <p:sp>
        <p:nvSpPr>
          <p:cNvPr id="2" name="Заголовок 1"/>
          <p:cNvSpPr>
            <a:spLocks noGrp="1"/>
          </p:cNvSpPr>
          <p:nvPr>
            <p:ph type="title"/>
          </p:nvPr>
        </p:nvSpPr>
        <p:spPr>
          <a:xfrm>
            <a:off x="1138108" y="182865"/>
            <a:ext cx="7993203" cy="889855"/>
          </a:xfrm>
        </p:spPr>
        <p:txBody>
          <a:bodyPr>
            <a:noAutofit/>
          </a:bodyPr>
          <a:lstStyle/>
          <a:p>
            <a:pPr marL="0" indent="0" algn="ctr">
              <a:buNone/>
            </a:pPr>
            <a:r>
              <a:rPr lang="ru-RU" sz="1800" dirty="0">
                <a:solidFill>
                  <a:schemeClr val="accent3">
                    <a:lumMod val="50000"/>
                  </a:schemeClr>
                </a:solidFill>
              </a:rPr>
              <a:t>Источники расходов дорожного фонда по результатам исполнения бюджета  города-курорта Пятигорска </a:t>
            </a:r>
            <a:r>
              <a:rPr lang="ru-RU" sz="1800" dirty="0" smtClean="0">
                <a:solidFill>
                  <a:schemeClr val="accent3">
                    <a:lumMod val="50000"/>
                  </a:schemeClr>
                </a:solidFill>
              </a:rPr>
              <a:t>за </a:t>
            </a:r>
            <a:r>
              <a:rPr lang="ru-RU" sz="1800" dirty="0">
                <a:solidFill>
                  <a:schemeClr val="accent3">
                    <a:lumMod val="50000"/>
                  </a:schemeClr>
                </a:solidFill>
              </a:rPr>
              <a:t>2019-2020гг. (млн.руб.)</a:t>
            </a:r>
          </a:p>
        </p:txBody>
      </p:sp>
      <p:sp>
        <p:nvSpPr>
          <p:cNvPr id="3" name="Прямоугольник 2"/>
          <p:cNvSpPr/>
          <p:nvPr/>
        </p:nvSpPr>
        <p:spPr>
          <a:xfrm>
            <a:off x="1617" y="2348880"/>
            <a:ext cx="1658347" cy="584775"/>
          </a:xfrm>
          <a:prstGeom prst="rect">
            <a:avLst/>
          </a:prstGeom>
        </p:spPr>
        <p:txBody>
          <a:bodyPr wrap="square">
            <a:spAutoFit/>
          </a:bodyPr>
          <a:lstStyle/>
          <a:p>
            <a:pPr algn="ctr"/>
            <a:r>
              <a:rPr lang="ru-RU" sz="1600" b="1" dirty="0"/>
              <a:t>Всего за </a:t>
            </a:r>
            <a:r>
              <a:rPr lang="ru-RU" sz="1600" b="1" dirty="0" smtClean="0"/>
              <a:t>год</a:t>
            </a:r>
          </a:p>
          <a:p>
            <a:pPr algn="ctr"/>
            <a:r>
              <a:rPr lang="ru-RU" sz="1600" b="1" dirty="0" smtClean="0">
                <a:solidFill>
                  <a:schemeClr val="tx2">
                    <a:lumMod val="75000"/>
                  </a:schemeClr>
                </a:solidFill>
              </a:rPr>
              <a:t>125,8</a:t>
            </a:r>
            <a:r>
              <a:rPr lang="ru-RU" sz="1600" b="1" dirty="0" smtClean="0"/>
              <a:t> млн.руб.</a:t>
            </a:r>
            <a:endParaRPr lang="ru-RU" sz="1600" dirty="0"/>
          </a:p>
        </p:txBody>
      </p:sp>
      <p:sp>
        <p:nvSpPr>
          <p:cNvPr id="8" name="Прямоугольник 7"/>
          <p:cNvSpPr/>
          <p:nvPr/>
        </p:nvSpPr>
        <p:spPr>
          <a:xfrm>
            <a:off x="-18045" y="4300881"/>
            <a:ext cx="1653461" cy="584775"/>
          </a:xfrm>
          <a:prstGeom prst="rect">
            <a:avLst/>
          </a:prstGeom>
        </p:spPr>
        <p:txBody>
          <a:bodyPr wrap="square">
            <a:spAutoFit/>
          </a:bodyPr>
          <a:lstStyle/>
          <a:p>
            <a:pPr algn="ctr"/>
            <a:r>
              <a:rPr lang="ru-RU" sz="1600" b="1" dirty="0"/>
              <a:t>Всего за </a:t>
            </a:r>
            <a:r>
              <a:rPr lang="ru-RU" sz="1600" b="1" dirty="0" smtClean="0"/>
              <a:t>год</a:t>
            </a:r>
          </a:p>
          <a:p>
            <a:pPr algn="ctr"/>
            <a:r>
              <a:rPr lang="ru-RU" sz="1600" b="1" dirty="0" smtClean="0">
                <a:solidFill>
                  <a:schemeClr val="tx2">
                    <a:lumMod val="75000"/>
                  </a:schemeClr>
                </a:solidFill>
              </a:rPr>
              <a:t>307,8</a:t>
            </a:r>
            <a:r>
              <a:rPr lang="ru-RU" sz="1600" b="1" dirty="0" smtClean="0"/>
              <a:t> млн.руб.</a:t>
            </a:r>
            <a:endParaRPr lang="ru-RU" sz="1600" dirty="0"/>
          </a:p>
        </p:txBody>
      </p:sp>
      <p:pic>
        <p:nvPicPr>
          <p:cNvPr id="10" name="Picture 2" descr="C:\Users\superuser\Desktop\герб пятигорска.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49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100266377"/>
              </p:ext>
            </p:extLst>
          </p:nvPr>
        </p:nvGraphicFramePr>
        <p:xfrm>
          <a:off x="11987" y="1067988"/>
          <a:ext cx="9132377"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016947" y="71018"/>
            <a:ext cx="7848872" cy="923330"/>
          </a:xfrm>
          <a:prstGeom prst="rect">
            <a:avLst/>
          </a:prstGeom>
        </p:spPr>
        <p:txBody>
          <a:bodyPr wrap="square">
            <a:spAutoFit/>
          </a:bodyPr>
          <a:lstStyle/>
          <a:p>
            <a:pPr algn="ctr"/>
            <a:r>
              <a:rPr lang="ru-RU" cap="all" spc="-60" dirty="0">
                <a:solidFill>
                  <a:schemeClr val="accent3">
                    <a:lumMod val="50000"/>
                  </a:schemeClr>
                </a:solidFill>
                <a:latin typeface="+mj-lt"/>
                <a:ea typeface="+mj-ea"/>
                <a:cs typeface="+mj-cs"/>
              </a:rPr>
              <a:t>Сведения об общественно значимых проектах в городе </a:t>
            </a:r>
            <a:r>
              <a:rPr lang="ru-RU" cap="all" spc="-60" dirty="0" smtClean="0">
                <a:solidFill>
                  <a:schemeClr val="accent3">
                    <a:lumMod val="50000"/>
                  </a:schemeClr>
                </a:solidFill>
                <a:latin typeface="+mj-lt"/>
                <a:ea typeface="+mj-ea"/>
                <a:cs typeface="+mj-cs"/>
              </a:rPr>
              <a:t>Пятигорске, за счет расходов инвестиционного </a:t>
            </a:r>
            <a:r>
              <a:rPr lang="ru-RU" cap="all" spc="-60" dirty="0">
                <a:solidFill>
                  <a:schemeClr val="accent3">
                    <a:lumMod val="50000"/>
                  </a:schemeClr>
                </a:solidFill>
                <a:latin typeface="+mj-lt"/>
                <a:ea typeface="+mj-ea"/>
                <a:cs typeface="+mj-cs"/>
              </a:rPr>
              <a:t>характера </a:t>
            </a:r>
            <a:r>
              <a:rPr lang="ru-RU" cap="all" spc="-60" dirty="0" smtClean="0">
                <a:solidFill>
                  <a:schemeClr val="accent3">
                    <a:lumMod val="50000"/>
                  </a:schemeClr>
                </a:solidFill>
                <a:latin typeface="+mj-lt"/>
                <a:ea typeface="+mj-ea"/>
                <a:cs typeface="+mj-cs"/>
              </a:rPr>
              <a:t>в 2020 году </a:t>
            </a:r>
            <a:r>
              <a:rPr lang="ru-RU" cap="all" spc="-60" dirty="0">
                <a:solidFill>
                  <a:schemeClr val="accent3">
                    <a:lumMod val="50000"/>
                  </a:schemeClr>
                </a:solidFill>
                <a:latin typeface="+mj-lt"/>
                <a:ea typeface="+mj-ea"/>
                <a:cs typeface="+mj-cs"/>
              </a:rPr>
              <a:t>(в млн.руб.)                                                                                                                                                   </a:t>
            </a:r>
          </a:p>
        </p:txBody>
      </p:sp>
      <p:pic>
        <p:nvPicPr>
          <p:cNvPr id="1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thumbs.dreamstime.com/b/%D0%B1%D0%B5-%D1%8B%D0%B5-%D1%87%D0%B5-%D0%BE%D0%B2%D0%B5%D0%BA%D0%B8-d-%D0%BA%D0%B0%D0%BA-%D1%80%D0%B0%D0%B1%D0%BE%D1%82%D0%BD%D0%B8%D0%BA-%D0%BE%D1%80%D0%BE%D0%B3%D0%B8-%D1%81%D1%82%D0%BE%D1%8F-%D1%81-%D1%82%D1%80%D0%B5%D1%83%D0%B3%D0%BE-%D1%8C%D0%BD%D0%B8%D0%BA%D0%B0%D0%BC%D0%B8-30858555.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91543" y="4576784"/>
            <a:ext cx="1560241" cy="1794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tatic5.depositphotos.com/1006463/428/i/950/depositphotos_4282201-stock-photo-3d-man-traveler-in-vacation.jp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84320" y="4614550"/>
            <a:ext cx="1718575" cy="1718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thumbs.dreamstime.com/b/%D1%80%D0%B5%D0%B1%D1%91%D0%BD%D0%BE%D0%BA-%D0%B1%D0%B5-%D1%8B%D1%85-%D1%87%D0%B5-%D0%BE%D0%B2%D0%B5%D0%BA%D0%BE%D0%B2-d-%D1%81-%D0%B1-%D0%BE%D0%BA%D0%B0%D0%BC%D0%B8-32024802.jp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131840" y="4644031"/>
            <a:ext cx="1253381" cy="1593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humbs.dreamstime.com/z/%D1%87%D0%B5-%D0%BE%D0%B2%D0%B5%D0%BA-d-%D1%81-%D0%BA%D1%80%D0%B0%D1%81%D0%BD%D1%8B%D0%BC%D0%B8-%D0%B3%D0%B0%D0%BD%D1%82%D0%B5-%D1%8F%D0%BC%D0%B8-58357287.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b="9318"/>
          <a:stretch/>
        </p:blipFill>
        <p:spPr bwMode="auto">
          <a:xfrm>
            <a:off x="5965778" y="4644030"/>
            <a:ext cx="1422671" cy="16890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humbs.dreamstime.com/b/%D0%BC%D0%B0-%D0%B0%D1%8F-%D0%BF%D0%B5%D1%80%D1%81%D0%BE%D0%BD%D0%B0-d-%D0%B8-%D0%B1%D0%BE-%D1%8C%D1%88%D0%BE%D0%B9-%D1%81%D1%82%D0%BE%D0%B3-%D1%86%D0%B2%D0%B5%D1%82%D0%B0%D1%81%D1%82%D1%8B%D1%85-%D0%BA%D0%BD%D0%B8%D0%B3-3444805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329679" y="4644031"/>
            <a:ext cx="1577476" cy="17586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humbs.dreamstime.com/b/3d-white-people-foreman-25775605.jpg"/>
          <p:cNvPicPr>
            <a:picLocks noChangeAspect="1" noChangeArrowheads="1"/>
          </p:cNvPicPr>
          <p:nvPr/>
        </p:nvPicPr>
        <p:blipFill>
          <a:blip r:embed="rId14" cstate="print">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18521" y="4677196"/>
            <a:ext cx="1129942" cy="162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905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21"/>
            <a:ext cx="8064896" cy="738664"/>
          </a:xfrm>
          <a:prstGeom prst="rect">
            <a:avLst/>
          </a:prstGeom>
          <a:solidFill>
            <a:schemeClr val="bg1"/>
          </a:solidFill>
        </p:spPr>
        <p:txBody>
          <a:bodyPr wrap="square">
            <a:spAutoFit/>
          </a:bodyPr>
          <a:lstStyle/>
          <a:p>
            <a:pPr algn="ctr"/>
            <a:r>
              <a:rPr lang="ru-RU" sz="1400" cap="all" spc="-60" dirty="0">
                <a:solidFill>
                  <a:schemeClr val="accent3">
                    <a:lumMod val="50000"/>
                  </a:schemeClr>
                </a:solidFill>
                <a:latin typeface="+mj-lt"/>
                <a:ea typeface="+mj-ea"/>
                <a:cs typeface="+mj-cs"/>
              </a:rPr>
              <a:t>Расходы бюджета города – курорта Пятигорска в 2020 </a:t>
            </a:r>
            <a:r>
              <a:rPr lang="ru-RU" sz="1400" cap="all" spc="-60" dirty="0" smtClean="0">
                <a:solidFill>
                  <a:schemeClr val="accent3">
                    <a:lumMod val="50000"/>
                  </a:schemeClr>
                </a:solidFill>
                <a:latin typeface="+mj-lt"/>
                <a:ea typeface="+mj-ea"/>
                <a:cs typeface="+mj-cs"/>
              </a:rPr>
              <a:t>году на </a:t>
            </a:r>
            <a:r>
              <a:rPr lang="ru-RU" sz="1400" cap="all" spc="-60" dirty="0">
                <a:solidFill>
                  <a:schemeClr val="accent3">
                    <a:lumMod val="50000"/>
                  </a:schemeClr>
                </a:solidFill>
                <a:latin typeface="+mj-lt"/>
                <a:ea typeface="+mj-ea"/>
                <a:cs typeface="+mj-cs"/>
              </a:rPr>
              <a:t>мероприятия, имеющие приоритетное значение для жителей муниципального образования и определяемые с учётом их </a:t>
            </a:r>
            <a:r>
              <a:rPr lang="ru-RU" sz="1400" cap="all" spc="-60" dirty="0" smtClean="0">
                <a:solidFill>
                  <a:schemeClr val="accent3">
                    <a:lumMod val="50000"/>
                  </a:schemeClr>
                </a:solidFill>
                <a:latin typeface="+mj-lt"/>
                <a:ea typeface="+mj-ea"/>
                <a:cs typeface="+mj-cs"/>
              </a:rPr>
              <a:t>мнения</a:t>
            </a:r>
            <a:endParaRPr lang="ru-RU" sz="1400" cap="all" spc="-60" dirty="0">
              <a:solidFill>
                <a:schemeClr val="accent3">
                  <a:lumMod val="50000"/>
                </a:schemeClr>
              </a:solidFill>
              <a:latin typeface="+mj-lt"/>
              <a:ea typeface="+mj-ea"/>
              <a:cs typeface="+mj-cs"/>
            </a:endParaRPr>
          </a:p>
        </p:txBody>
      </p:sp>
      <p:pic>
        <p:nvPicPr>
          <p:cNvPr id="3"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1502" y="1401642"/>
            <a:ext cx="2928534"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rgbClr val="000000"/>
                </a:solidFill>
              </a:rPr>
              <a:t>Реализация программ формирования современной городской среды</a:t>
            </a:r>
          </a:p>
        </p:txBody>
      </p:sp>
      <p:sp>
        <p:nvSpPr>
          <p:cNvPr id="5" name="Прямоугольник 4"/>
          <p:cNvSpPr/>
          <p:nvPr/>
        </p:nvSpPr>
        <p:spPr>
          <a:xfrm>
            <a:off x="112354" y="4811296"/>
            <a:ext cx="2906830" cy="13849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200" b="1" dirty="0">
                <a:solidFill>
                  <a:srgbClr val="000000"/>
                </a:solidFill>
              </a:rPr>
              <a:t>Развитие курортной инфраструктуры в рамках проведения эксперимента по развитию курортной инфраструктуры в Ставропольском крае за счет средств местного бюджета</a:t>
            </a:r>
          </a:p>
        </p:txBody>
      </p:sp>
      <p:sp>
        <p:nvSpPr>
          <p:cNvPr id="6" name="Прямоугольник 5"/>
          <p:cNvSpPr/>
          <p:nvPr/>
        </p:nvSpPr>
        <p:spPr>
          <a:xfrm>
            <a:off x="144885" y="3140968"/>
            <a:ext cx="2885151" cy="11695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a:solidFill>
                  <a:srgbClr val="000000"/>
                </a:solidFill>
              </a:rPr>
              <a:t>Реализация проектов развития территорий муниципальных </a:t>
            </a:r>
            <a:endParaRPr lang="ru-RU" sz="1400" b="1" dirty="0" smtClean="0">
              <a:solidFill>
                <a:srgbClr val="000000"/>
              </a:solidFill>
            </a:endParaRPr>
          </a:p>
          <a:p>
            <a:pPr algn="ctr"/>
            <a:r>
              <a:rPr lang="ru-RU" sz="1400" b="1" dirty="0" smtClean="0">
                <a:solidFill>
                  <a:srgbClr val="000000"/>
                </a:solidFill>
              </a:rPr>
              <a:t>образований</a:t>
            </a:r>
            <a:r>
              <a:rPr lang="ru-RU" sz="1400" b="1" dirty="0">
                <a:solidFill>
                  <a:srgbClr val="000000"/>
                </a:solidFill>
              </a:rPr>
              <a:t>, основанных на местных инициативах</a:t>
            </a:r>
          </a:p>
        </p:txBody>
      </p:sp>
      <p:grpSp>
        <p:nvGrpSpPr>
          <p:cNvPr id="17" name="Группа 16"/>
          <p:cNvGrpSpPr/>
          <p:nvPr/>
        </p:nvGrpSpPr>
        <p:grpSpPr>
          <a:xfrm>
            <a:off x="5364088" y="2588325"/>
            <a:ext cx="3443624" cy="2058523"/>
            <a:chOff x="5220071" y="4548928"/>
            <a:chExt cx="2508465" cy="2192440"/>
          </a:xfrm>
        </p:grpSpPr>
        <p:pic>
          <p:nvPicPr>
            <p:cNvPr id="1026" name="Picture 2" descr="https://pyatigorsk.org/files/global/mestnihe%20iniciativih/skver%20Pobedih.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25618"/>
            <a:stretch/>
          </p:blipFill>
          <p:spPr bwMode="auto">
            <a:xfrm>
              <a:off x="5220071" y="4548928"/>
              <a:ext cx="2427266" cy="2192440"/>
            </a:xfrm>
            <a:prstGeom prst="rect">
              <a:avLst/>
            </a:prstGeom>
            <a:solidFill>
              <a:schemeClr val="bg1">
                <a:lumMod val="85000"/>
              </a:schemeClr>
            </a:solidFill>
          </p:spPr>
        </p:pic>
        <p:sp>
          <p:nvSpPr>
            <p:cNvPr id="11" name="Прямоугольник 10"/>
            <p:cNvSpPr/>
            <p:nvPr/>
          </p:nvSpPr>
          <p:spPr>
            <a:xfrm>
              <a:off x="5220071" y="6287742"/>
              <a:ext cx="2508465" cy="446376"/>
            </a:xfrm>
            <a:prstGeom prst="rect">
              <a:avLst/>
            </a:prstGeom>
            <a:solidFill>
              <a:schemeClr val="tx1">
                <a:lumMod val="65000"/>
                <a:lumOff val="35000"/>
              </a:schemeClr>
            </a:solidFill>
            <a:ln>
              <a:solidFill>
                <a:schemeClr val="accent1"/>
              </a:solidFill>
            </a:ln>
          </p:spPr>
          <p:txBody>
            <a:bodyPr wrap="square">
              <a:spAutoFit/>
            </a:bodyPr>
            <a:lstStyle/>
            <a:p>
              <a:pPr algn="ctr" fontAlgn="b">
                <a:lnSpc>
                  <a:spcPts val="1400"/>
                </a:lnSpc>
              </a:pPr>
              <a:r>
                <a:rPr lang="ru-RU" sz="1100" b="1" dirty="0" smtClean="0">
                  <a:solidFill>
                    <a:schemeClr val="bg1"/>
                  </a:solidFill>
                </a:rPr>
                <a:t>Благоустроен</a:t>
              </a:r>
            </a:p>
            <a:p>
              <a:pPr algn="ctr" fontAlgn="b">
                <a:lnSpc>
                  <a:spcPts val="1400"/>
                </a:lnSpc>
              </a:pPr>
              <a:r>
                <a:rPr lang="ru-RU" sz="1100" b="1" dirty="0" smtClean="0">
                  <a:solidFill>
                    <a:schemeClr val="bg1"/>
                  </a:solidFill>
                </a:rPr>
                <a:t> сквер </a:t>
              </a:r>
              <a:r>
                <a:rPr lang="ru-RU" sz="1100" b="1" dirty="0">
                  <a:solidFill>
                    <a:schemeClr val="bg1"/>
                  </a:solidFill>
                </a:rPr>
                <a:t>Победы </a:t>
              </a:r>
              <a:r>
                <a:rPr lang="ru-RU" sz="1050" b="1" dirty="0">
                  <a:solidFill>
                    <a:schemeClr val="bg1"/>
                  </a:solidFill>
                </a:rPr>
                <a:t>мкр</a:t>
              </a:r>
              <a:r>
                <a:rPr lang="ru-RU" sz="1100" b="1" dirty="0">
                  <a:solidFill>
                    <a:schemeClr val="bg1"/>
                  </a:solidFill>
                </a:rPr>
                <a:t>. «Бештау-</a:t>
              </a:r>
              <a:r>
                <a:rPr lang="ru-RU" sz="1100" b="1" dirty="0" err="1">
                  <a:solidFill>
                    <a:schemeClr val="bg1"/>
                  </a:solidFill>
                </a:rPr>
                <a:t>Горапост</a:t>
              </a:r>
              <a:r>
                <a:rPr lang="ru-RU" sz="1100" b="1" dirty="0" smtClean="0">
                  <a:solidFill>
                    <a:schemeClr val="bg1"/>
                  </a:solidFill>
                </a:rPr>
                <a:t>»</a:t>
              </a:r>
              <a:endParaRPr lang="ru-RU" sz="1100" b="1" dirty="0">
                <a:solidFill>
                  <a:schemeClr val="bg1"/>
                </a:solidFill>
              </a:endParaRPr>
            </a:p>
          </p:txBody>
        </p:sp>
      </p:grpSp>
      <p:grpSp>
        <p:nvGrpSpPr>
          <p:cNvPr id="16" name="Группа 15"/>
          <p:cNvGrpSpPr/>
          <p:nvPr/>
        </p:nvGrpSpPr>
        <p:grpSpPr>
          <a:xfrm>
            <a:off x="5364088" y="736043"/>
            <a:ext cx="3350548" cy="1809293"/>
            <a:chOff x="5226917" y="812868"/>
            <a:chExt cx="3316164" cy="2473366"/>
          </a:xfrm>
        </p:grpSpPr>
        <p:pic>
          <p:nvPicPr>
            <p:cNvPr id="1030" name="Picture 6" descr="https://phototass2.cdnvideo.ru/width/1200_4ce85301/tass/m2/uploads/i/20200911/575018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26917" y="812868"/>
              <a:ext cx="3309446" cy="2220087"/>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5226917" y="2754966"/>
              <a:ext cx="3316164" cy="531268"/>
            </a:xfrm>
            <a:prstGeom prst="rect">
              <a:avLst/>
            </a:prstGeom>
            <a:solidFill>
              <a:schemeClr val="tx1">
                <a:lumMod val="65000"/>
                <a:lumOff val="35000"/>
              </a:schemeClr>
            </a:solidFill>
          </p:spPr>
          <p:txBody>
            <a:bodyPr wrap="square">
              <a:spAutoFit/>
            </a:bodyPr>
            <a:lstStyle/>
            <a:p>
              <a:pPr algn="ctr"/>
              <a:r>
                <a:rPr lang="ru-RU" sz="1100" b="1" dirty="0" smtClean="0">
                  <a:solidFill>
                    <a:schemeClr val="bg1"/>
                  </a:solidFill>
                </a:rPr>
                <a:t>Благоустроен</a:t>
              </a:r>
            </a:p>
            <a:p>
              <a:pPr algn="ctr"/>
              <a:r>
                <a:rPr lang="ru-RU" sz="1100" b="1" dirty="0" smtClean="0">
                  <a:solidFill>
                    <a:schemeClr val="bg1"/>
                  </a:solidFill>
                </a:rPr>
                <a:t>Эммануэлевский парк</a:t>
              </a:r>
              <a:endParaRPr lang="ru-RU" sz="1100" b="1" dirty="0">
                <a:solidFill>
                  <a:schemeClr val="bg1"/>
                </a:solidFill>
              </a:endParaRPr>
            </a:p>
          </p:txBody>
        </p:sp>
      </p:grpSp>
      <p:grpSp>
        <p:nvGrpSpPr>
          <p:cNvPr id="21" name="Группа 20"/>
          <p:cNvGrpSpPr/>
          <p:nvPr/>
        </p:nvGrpSpPr>
        <p:grpSpPr>
          <a:xfrm>
            <a:off x="3008901" y="6418789"/>
            <a:ext cx="2928141" cy="429264"/>
            <a:chOff x="1248328" y="816934"/>
            <a:chExt cx="1963543" cy="423713"/>
          </a:xfrm>
        </p:grpSpPr>
        <p:sp>
          <p:nvSpPr>
            <p:cNvPr id="19" name="Прямоугольник 18"/>
            <p:cNvSpPr/>
            <p:nvPr/>
          </p:nvSpPr>
          <p:spPr>
            <a:xfrm>
              <a:off x="1249579" y="886843"/>
              <a:ext cx="108012" cy="113122"/>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u="sng"/>
            </a:p>
          </p:txBody>
        </p:sp>
        <p:sp>
          <p:nvSpPr>
            <p:cNvPr id="20" name="TextBox 19"/>
            <p:cNvSpPr txBox="1"/>
            <p:nvPr/>
          </p:nvSpPr>
          <p:spPr>
            <a:xfrm>
              <a:off x="1403648" y="816934"/>
              <a:ext cx="1801327" cy="212658"/>
            </a:xfrm>
            <a:prstGeom prst="rect">
              <a:avLst/>
            </a:prstGeom>
            <a:noFill/>
          </p:spPr>
          <p:txBody>
            <a:bodyPr wrap="square" rtlCol="0">
              <a:spAutoFit/>
            </a:bodyPr>
            <a:lstStyle/>
            <a:p>
              <a:r>
                <a:rPr lang="ru-RU" sz="800" b="1" u="sng" dirty="0" smtClean="0"/>
                <a:t>Средства краевого бюджета</a:t>
              </a:r>
              <a:endParaRPr lang="ru-RU" sz="800" b="1" u="sng" dirty="0"/>
            </a:p>
          </p:txBody>
        </p:sp>
        <p:sp>
          <p:nvSpPr>
            <p:cNvPr id="33" name="TextBox 32"/>
            <p:cNvSpPr txBox="1"/>
            <p:nvPr/>
          </p:nvSpPr>
          <p:spPr>
            <a:xfrm>
              <a:off x="1410544" y="1027989"/>
              <a:ext cx="1801327" cy="212658"/>
            </a:xfrm>
            <a:prstGeom prst="rect">
              <a:avLst/>
            </a:prstGeom>
            <a:noFill/>
          </p:spPr>
          <p:txBody>
            <a:bodyPr wrap="square" rtlCol="0">
              <a:spAutoFit/>
            </a:bodyPr>
            <a:lstStyle/>
            <a:p>
              <a:r>
                <a:rPr lang="ru-RU" sz="800" b="1" u="sng" dirty="0" smtClean="0"/>
                <a:t>Средства бюджета города</a:t>
              </a:r>
              <a:endParaRPr lang="ru-RU" sz="800" b="1" u="sng" dirty="0"/>
            </a:p>
          </p:txBody>
        </p:sp>
        <p:sp>
          <p:nvSpPr>
            <p:cNvPr id="40" name="Прямоугольник 39"/>
            <p:cNvSpPr/>
            <p:nvPr/>
          </p:nvSpPr>
          <p:spPr>
            <a:xfrm>
              <a:off x="1248328" y="1104328"/>
              <a:ext cx="108012" cy="113122"/>
            </a:xfrm>
            <a:prstGeom prst="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u="sng"/>
            </a:p>
          </p:txBody>
        </p:sp>
      </p:grpSp>
      <p:grpSp>
        <p:nvGrpSpPr>
          <p:cNvPr id="53" name="Группа 52"/>
          <p:cNvGrpSpPr/>
          <p:nvPr/>
        </p:nvGrpSpPr>
        <p:grpSpPr>
          <a:xfrm>
            <a:off x="5364088" y="4666091"/>
            <a:ext cx="3443624" cy="2191909"/>
            <a:chOff x="5364088" y="4666091"/>
            <a:chExt cx="3443624" cy="2209404"/>
          </a:xfrm>
        </p:grpSpPr>
        <p:pic>
          <p:nvPicPr>
            <p:cNvPr id="1032" name="Picture 8" descr="https://biletix.ru/blog/wp-content/uploads/images/1J2A0511.width-1920.jp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64088" y="4666091"/>
              <a:ext cx="3443624" cy="2008352"/>
            </a:xfrm>
            <a:prstGeom prst="rect">
              <a:avLst/>
            </a:prstGeom>
            <a:noFill/>
            <a:extLst>
              <a:ext uri="{909E8E84-426E-40DD-AFC4-6F175D3DCCD1}">
                <a14:hiddenFill xmlns:a14="http://schemas.microsoft.com/office/drawing/2010/main">
                  <a:solidFill>
                    <a:srgbClr val="FFFFFF"/>
                  </a:solidFill>
                </a14:hiddenFill>
              </a:ext>
            </a:extLst>
          </p:spPr>
        </p:pic>
        <p:sp>
          <p:nvSpPr>
            <p:cNvPr id="52" name="Прямоугольник 51"/>
            <p:cNvSpPr/>
            <p:nvPr/>
          </p:nvSpPr>
          <p:spPr>
            <a:xfrm>
              <a:off x="5364088" y="6244553"/>
              <a:ext cx="3443624" cy="630942"/>
            </a:xfrm>
            <a:prstGeom prst="rect">
              <a:avLst/>
            </a:prstGeom>
            <a:solidFill>
              <a:schemeClr val="tx1">
                <a:lumMod val="65000"/>
                <a:lumOff val="35000"/>
              </a:schemeClr>
            </a:solidFill>
            <a:ln>
              <a:solidFill>
                <a:schemeClr val="accent1"/>
              </a:solidFill>
            </a:ln>
          </p:spPr>
          <p:txBody>
            <a:bodyPr wrap="square">
              <a:spAutoFit/>
            </a:bodyPr>
            <a:lstStyle/>
            <a:p>
              <a:pPr algn="ctr" fontAlgn="b">
                <a:lnSpc>
                  <a:spcPts val="1400"/>
                </a:lnSpc>
              </a:pPr>
              <a:r>
                <a:rPr lang="ru-RU" sz="1050" b="1" dirty="0" smtClean="0">
                  <a:solidFill>
                    <a:schemeClr val="bg1"/>
                  </a:solidFill>
                </a:rPr>
                <a:t>Благоустроен  сквер и бювет  в районе 4 и 7 источников, а также другие объекты курортной инфраструктуры </a:t>
              </a:r>
              <a:endParaRPr lang="ru-RU" sz="1050" b="1" dirty="0">
                <a:solidFill>
                  <a:schemeClr val="bg1"/>
                </a:solidFill>
              </a:endParaRPr>
            </a:p>
          </p:txBody>
        </p:sp>
      </p:grpSp>
      <p:grpSp>
        <p:nvGrpSpPr>
          <p:cNvPr id="32" name="Группа 31"/>
          <p:cNvGrpSpPr/>
          <p:nvPr/>
        </p:nvGrpSpPr>
        <p:grpSpPr>
          <a:xfrm>
            <a:off x="2997663" y="307086"/>
            <a:ext cx="2232248" cy="2401833"/>
            <a:chOff x="2935574" y="307086"/>
            <a:chExt cx="2232248" cy="2401833"/>
          </a:xfrm>
        </p:grpSpPr>
        <p:sp>
          <p:nvSpPr>
            <p:cNvPr id="7" name="Стрелка вправо 6"/>
            <p:cNvSpPr/>
            <p:nvPr/>
          </p:nvSpPr>
          <p:spPr>
            <a:xfrm>
              <a:off x="3116921" y="1997224"/>
              <a:ext cx="1904182" cy="71169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TextBox 12"/>
            <p:cNvSpPr txBox="1"/>
            <p:nvPr/>
          </p:nvSpPr>
          <p:spPr>
            <a:xfrm>
              <a:off x="3208686" y="2163176"/>
              <a:ext cx="1904448" cy="369332"/>
            </a:xfrm>
            <a:prstGeom prst="rect">
              <a:avLst/>
            </a:prstGeom>
            <a:noFill/>
          </p:spPr>
          <p:txBody>
            <a:bodyPr wrap="square" rtlCol="0">
              <a:spAutoFit/>
            </a:bodyPr>
            <a:lstStyle/>
            <a:p>
              <a:r>
                <a:rPr lang="ru-RU" b="1" dirty="0" smtClean="0">
                  <a:solidFill>
                    <a:srgbClr val="C00000"/>
                  </a:solidFill>
                </a:rPr>
                <a:t>83 724 </a:t>
              </a:r>
              <a:r>
                <a:rPr lang="ru-RU" sz="1600" dirty="0" smtClean="0"/>
                <a:t>тыс.руб.</a:t>
              </a:r>
              <a:endParaRPr lang="ru-RU" dirty="0"/>
            </a:p>
          </p:txBody>
        </p:sp>
        <p:graphicFrame>
          <p:nvGraphicFramePr>
            <p:cNvPr id="15" name="Диаграмма 14"/>
            <p:cNvGraphicFramePr/>
            <p:nvPr>
              <p:extLst>
                <p:ext uri="{D42A27DB-BD31-4B8C-83A1-F6EECF244321}">
                  <p14:modId xmlns:p14="http://schemas.microsoft.com/office/powerpoint/2010/main" val="1420027436"/>
                </p:ext>
              </p:extLst>
            </p:nvPr>
          </p:nvGraphicFramePr>
          <p:xfrm>
            <a:off x="2935574" y="307086"/>
            <a:ext cx="2232248" cy="2021476"/>
          </p:xfrm>
          <a:graphic>
            <a:graphicData uri="http://schemas.openxmlformats.org/drawingml/2006/chart">
              <c:chart xmlns:c="http://schemas.openxmlformats.org/drawingml/2006/chart" xmlns:r="http://schemas.openxmlformats.org/officeDocument/2006/relationships" r:id="rId9"/>
            </a:graphicData>
          </a:graphic>
        </p:graphicFrame>
        <p:sp>
          <p:nvSpPr>
            <p:cNvPr id="30" name="Прямоугольник 29"/>
            <p:cNvSpPr/>
            <p:nvPr/>
          </p:nvSpPr>
          <p:spPr>
            <a:xfrm>
              <a:off x="3519707" y="1271671"/>
              <a:ext cx="539626" cy="215444"/>
            </a:xfrm>
            <a:prstGeom prst="rect">
              <a:avLst/>
            </a:prstGeom>
          </p:spPr>
          <p:txBody>
            <a:bodyPr wrap="square">
              <a:spAutoFit/>
            </a:bodyPr>
            <a:lstStyle/>
            <a:p>
              <a:r>
                <a:rPr lang="ru-RU" sz="800" b="1" dirty="0"/>
                <a:t>83 408 </a:t>
              </a:r>
              <a:endParaRPr lang="ru-RU" sz="800" dirty="0"/>
            </a:p>
          </p:txBody>
        </p:sp>
        <p:sp>
          <p:nvSpPr>
            <p:cNvPr id="54" name="Прямоугольник 53"/>
            <p:cNvSpPr/>
            <p:nvPr/>
          </p:nvSpPr>
          <p:spPr>
            <a:xfrm>
              <a:off x="4020092" y="1724807"/>
              <a:ext cx="474156" cy="215444"/>
            </a:xfrm>
            <a:prstGeom prst="rect">
              <a:avLst/>
            </a:prstGeom>
          </p:spPr>
          <p:txBody>
            <a:bodyPr wrap="square">
              <a:spAutoFit/>
            </a:bodyPr>
            <a:lstStyle/>
            <a:p>
              <a:r>
                <a:rPr lang="ru-RU" sz="800" b="1" dirty="0" smtClean="0"/>
                <a:t>554</a:t>
              </a:r>
              <a:endParaRPr lang="ru-RU" sz="800" dirty="0"/>
            </a:p>
          </p:txBody>
        </p:sp>
      </p:grpSp>
      <p:grpSp>
        <p:nvGrpSpPr>
          <p:cNvPr id="34" name="Группа 33"/>
          <p:cNvGrpSpPr/>
          <p:nvPr/>
        </p:nvGrpSpPr>
        <p:grpSpPr>
          <a:xfrm>
            <a:off x="3050599" y="2448371"/>
            <a:ext cx="2232248" cy="2021186"/>
            <a:chOff x="2944547" y="2583796"/>
            <a:chExt cx="2232248" cy="2021186"/>
          </a:xfrm>
        </p:grpSpPr>
        <p:sp>
          <p:nvSpPr>
            <p:cNvPr id="23" name="Стрелка вправо 22"/>
            <p:cNvSpPr/>
            <p:nvPr/>
          </p:nvSpPr>
          <p:spPr>
            <a:xfrm>
              <a:off x="3125894" y="3858132"/>
              <a:ext cx="1957298" cy="74685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4" name="TextBox 23"/>
            <p:cNvSpPr txBox="1"/>
            <p:nvPr/>
          </p:nvSpPr>
          <p:spPr>
            <a:xfrm>
              <a:off x="3276808" y="4046891"/>
              <a:ext cx="1825291" cy="369332"/>
            </a:xfrm>
            <a:prstGeom prst="rect">
              <a:avLst/>
            </a:prstGeom>
            <a:noFill/>
          </p:spPr>
          <p:txBody>
            <a:bodyPr wrap="square" rtlCol="0">
              <a:spAutoFit/>
            </a:bodyPr>
            <a:lstStyle/>
            <a:p>
              <a:r>
                <a:rPr lang="ru-RU" b="1" dirty="0" smtClean="0">
                  <a:solidFill>
                    <a:srgbClr val="C00000"/>
                  </a:solidFill>
                </a:rPr>
                <a:t>6 885 </a:t>
              </a:r>
              <a:r>
                <a:rPr lang="ru-RU" sz="1600" dirty="0" smtClean="0"/>
                <a:t>тыс.руб.</a:t>
              </a:r>
              <a:endParaRPr lang="ru-RU" dirty="0"/>
            </a:p>
          </p:txBody>
        </p:sp>
        <p:graphicFrame>
          <p:nvGraphicFramePr>
            <p:cNvPr id="25" name="Диаграмма 24"/>
            <p:cNvGraphicFramePr/>
            <p:nvPr>
              <p:extLst>
                <p:ext uri="{D42A27DB-BD31-4B8C-83A1-F6EECF244321}">
                  <p14:modId xmlns:p14="http://schemas.microsoft.com/office/powerpoint/2010/main" val="2009213034"/>
                </p:ext>
              </p:extLst>
            </p:nvPr>
          </p:nvGraphicFramePr>
          <p:xfrm>
            <a:off x="2944547" y="2583796"/>
            <a:ext cx="2232248" cy="1524157"/>
          </p:xfrm>
          <a:graphic>
            <a:graphicData uri="http://schemas.openxmlformats.org/drawingml/2006/chart">
              <c:chart xmlns:c="http://schemas.openxmlformats.org/drawingml/2006/chart" xmlns:r="http://schemas.openxmlformats.org/officeDocument/2006/relationships" r:id="rId10"/>
            </a:graphicData>
          </a:graphic>
        </p:graphicFrame>
        <p:sp>
          <p:nvSpPr>
            <p:cNvPr id="55" name="Прямоугольник 54"/>
            <p:cNvSpPr/>
            <p:nvPr/>
          </p:nvSpPr>
          <p:spPr>
            <a:xfrm>
              <a:off x="3586474" y="3481359"/>
              <a:ext cx="539626" cy="215444"/>
            </a:xfrm>
            <a:prstGeom prst="rect">
              <a:avLst/>
            </a:prstGeom>
          </p:spPr>
          <p:txBody>
            <a:bodyPr wrap="square">
              <a:spAutoFit/>
            </a:bodyPr>
            <a:lstStyle/>
            <a:p>
              <a:r>
                <a:rPr lang="ru-RU" sz="800" b="1" dirty="0" smtClean="0"/>
                <a:t>3 985</a:t>
              </a:r>
              <a:endParaRPr lang="ru-RU" sz="800" dirty="0"/>
            </a:p>
          </p:txBody>
        </p:sp>
        <p:sp>
          <p:nvSpPr>
            <p:cNvPr id="56" name="Прямоугольник 55"/>
            <p:cNvSpPr/>
            <p:nvPr/>
          </p:nvSpPr>
          <p:spPr>
            <a:xfrm>
              <a:off x="3919641" y="3510299"/>
              <a:ext cx="539626" cy="215444"/>
            </a:xfrm>
            <a:prstGeom prst="rect">
              <a:avLst/>
            </a:prstGeom>
          </p:spPr>
          <p:txBody>
            <a:bodyPr wrap="square">
              <a:spAutoFit/>
            </a:bodyPr>
            <a:lstStyle/>
            <a:p>
              <a:r>
                <a:rPr lang="ru-RU" sz="800" b="1" dirty="0" smtClean="0"/>
                <a:t>2 900</a:t>
              </a:r>
              <a:endParaRPr lang="ru-RU" sz="800" dirty="0"/>
            </a:p>
          </p:txBody>
        </p:sp>
      </p:grpSp>
      <p:grpSp>
        <p:nvGrpSpPr>
          <p:cNvPr id="51" name="Группа 50"/>
          <p:cNvGrpSpPr/>
          <p:nvPr/>
        </p:nvGrpSpPr>
        <p:grpSpPr>
          <a:xfrm>
            <a:off x="3067638" y="3903329"/>
            <a:ext cx="2232248" cy="2576149"/>
            <a:chOff x="2998369" y="3783310"/>
            <a:chExt cx="2232248" cy="2576149"/>
          </a:xfrm>
        </p:grpSpPr>
        <p:sp>
          <p:nvSpPr>
            <p:cNvPr id="27" name="Стрелка вправо 26"/>
            <p:cNvSpPr/>
            <p:nvPr/>
          </p:nvSpPr>
          <p:spPr>
            <a:xfrm>
              <a:off x="3179716" y="5633729"/>
              <a:ext cx="1904182" cy="72573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8" name="TextBox 27"/>
            <p:cNvSpPr txBox="1"/>
            <p:nvPr/>
          </p:nvSpPr>
          <p:spPr>
            <a:xfrm>
              <a:off x="3297302" y="5806671"/>
              <a:ext cx="1845299" cy="369332"/>
            </a:xfrm>
            <a:prstGeom prst="rect">
              <a:avLst/>
            </a:prstGeom>
            <a:noFill/>
          </p:spPr>
          <p:txBody>
            <a:bodyPr wrap="square" rtlCol="0">
              <a:spAutoFit/>
            </a:bodyPr>
            <a:lstStyle/>
            <a:p>
              <a:r>
                <a:rPr lang="ru-RU" b="1" dirty="0" smtClean="0">
                  <a:solidFill>
                    <a:srgbClr val="C00000"/>
                  </a:solidFill>
                </a:rPr>
                <a:t>25 124 </a:t>
              </a:r>
              <a:r>
                <a:rPr lang="ru-RU" sz="1600" dirty="0" smtClean="0"/>
                <a:t>тыс.руб.</a:t>
              </a:r>
              <a:endParaRPr lang="ru-RU" dirty="0"/>
            </a:p>
          </p:txBody>
        </p:sp>
        <p:graphicFrame>
          <p:nvGraphicFramePr>
            <p:cNvPr id="29" name="Диаграмма 28"/>
            <p:cNvGraphicFramePr/>
            <p:nvPr>
              <p:extLst>
                <p:ext uri="{D42A27DB-BD31-4B8C-83A1-F6EECF244321}">
                  <p14:modId xmlns:p14="http://schemas.microsoft.com/office/powerpoint/2010/main" val="4059363223"/>
                </p:ext>
              </p:extLst>
            </p:nvPr>
          </p:nvGraphicFramePr>
          <p:xfrm>
            <a:off x="2998369" y="3783310"/>
            <a:ext cx="2232248" cy="2122746"/>
          </p:xfrm>
          <a:graphic>
            <a:graphicData uri="http://schemas.openxmlformats.org/drawingml/2006/chart">
              <c:chart xmlns:c="http://schemas.openxmlformats.org/drawingml/2006/chart" xmlns:r="http://schemas.openxmlformats.org/officeDocument/2006/relationships" r:id="rId11"/>
            </a:graphicData>
          </a:graphic>
        </p:graphicFrame>
        <p:sp>
          <p:nvSpPr>
            <p:cNvPr id="57" name="Прямоугольник 56"/>
            <p:cNvSpPr/>
            <p:nvPr/>
          </p:nvSpPr>
          <p:spPr>
            <a:xfrm>
              <a:off x="3589278" y="5093051"/>
              <a:ext cx="539626" cy="215444"/>
            </a:xfrm>
            <a:prstGeom prst="rect">
              <a:avLst/>
            </a:prstGeom>
          </p:spPr>
          <p:txBody>
            <a:bodyPr wrap="square">
              <a:spAutoFit/>
            </a:bodyPr>
            <a:lstStyle/>
            <a:p>
              <a:r>
                <a:rPr lang="ru-RU" sz="800" b="1" dirty="0" smtClean="0"/>
                <a:t>24 911</a:t>
              </a:r>
              <a:endParaRPr lang="ru-RU" sz="800" dirty="0"/>
            </a:p>
          </p:txBody>
        </p:sp>
        <p:sp>
          <p:nvSpPr>
            <p:cNvPr id="58" name="Прямоугольник 57"/>
            <p:cNvSpPr/>
            <p:nvPr/>
          </p:nvSpPr>
          <p:spPr>
            <a:xfrm>
              <a:off x="4071724" y="5308495"/>
              <a:ext cx="539626" cy="215444"/>
            </a:xfrm>
            <a:prstGeom prst="rect">
              <a:avLst/>
            </a:prstGeom>
          </p:spPr>
          <p:txBody>
            <a:bodyPr wrap="square">
              <a:spAutoFit/>
            </a:bodyPr>
            <a:lstStyle/>
            <a:p>
              <a:r>
                <a:rPr lang="ru-RU" sz="800" b="1" dirty="0" smtClean="0"/>
                <a:t>213</a:t>
              </a:r>
              <a:endParaRPr lang="ru-RU" sz="800" dirty="0"/>
            </a:p>
          </p:txBody>
        </p:sp>
      </p:grpSp>
    </p:spTree>
    <p:extLst>
      <p:ext uri="{BB962C8B-B14F-4D97-AF65-F5344CB8AC3E}">
        <p14:creationId xmlns:p14="http://schemas.microsoft.com/office/powerpoint/2010/main" val="1937720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custDataLst>
              <p:tags r:id="rId1"/>
            </p:custDataLst>
            <p:extLst>
              <p:ext uri="{D42A27DB-BD31-4B8C-83A1-F6EECF244321}">
                <p14:modId xmlns:p14="http://schemas.microsoft.com/office/powerpoint/2010/main" val="1135875079"/>
              </p:ext>
            </p:extLst>
          </p:nvPr>
        </p:nvGraphicFramePr>
        <p:xfrm>
          <a:off x="683568" y="3110241"/>
          <a:ext cx="4517426" cy="3436962"/>
        </p:xfrm>
        <a:graphic>
          <a:graphicData uri="http://schemas.openxmlformats.org/drawingml/2006/chart">
            <c:chart xmlns:c="http://schemas.openxmlformats.org/drawingml/2006/chart" xmlns:r="http://schemas.openxmlformats.org/officeDocument/2006/relationships" r:id="rId7"/>
          </a:graphicData>
        </a:graphic>
      </p:graphicFrame>
      <p:pic>
        <p:nvPicPr>
          <p:cNvPr id="3" name="Picture 8"/>
          <p:cNvPicPr>
            <a:picLocks noChangeAspect="1" noChangeArrowheads="1"/>
          </p:cNvPicPr>
          <p:nvPr>
            <p:custDataLst>
              <p:tags r:id="rId2"/>
            </p:custDataLst>
          </p:nvPr>
        </p:nvPicPr>
        <p:blipFill>
          <a:blip r:embed="rId8" cstate="print">
            <a:extLst>
              <a:ext uri="{BEBA8EAE-BF5A-486C-A8C5-ECC9F3942E4B}">
                <a14:imgProps xmlns:a14="http://schemas.microsoft.com/office/drawing/2010/main">
                  <a14:imgLayer r:embed="rId9">
                    <a14:imgEffect>
                      <a14:sharpenSoften amount="-50000"/>
                    </a14:imgEffect>
                    <a14:imgEffect>
                      <a14:saturation sat="33000"/>
                    </a14:imgEffect>
                  </a14:imgLayer>
                </a14:imgProps>
              </a:ext>
            </a:extLst>
          </a:blip>
          <a:srcRect/>
          <a:stretch>
            <a:fillRect/>
          </a:stretch>
        </p:blipFill>
        <p:spPr bwMode="auto">
          <a:xfrm>
            <a:off x="3841068" y="911160"/>
            <a:ext cx="1667036" cy="2072597"/>
          </a:xfrm>
          <a:prstGeom prst="rect">
            <a:avLst/>
          </a:prstGeom>
          <a:noFill/>
          <a:ln w="9525">
            <a:noFill/>
            <a:miter lim="800000"/>
            <a:headEnd/>
            <a:tailEnd/>
          </a:ln>
          <a:effectLst/>
        </p:spPr>
      </p:pic>
      <p:sp>
        <p:nvSpPr>
          <p:cNvPr id="5" name="Скругленный прямоугольник 4"/>
          <p:cNvSpPr/>
          <p:nvPr/>
        </p:nvSpPr>
        <p:spPr>
          <a:xfrm>
            <a:off x="1426741" y="1196752"/>
            <a:ext cx="1582503" cy="619639"/>
          </a:xfrm>
          <a:prstGeom prst="roundRect">
            <a:avLst>
              <a:gd name="adj" fmla="val 5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398463" algn="ctr">
              <a:lnSpc>
                <a:spcPts val="1600"/>
              </a:lnSpc>
              <a:defRPr/>
            </a:pPr>
            <a:r>
              <a:rPr lang="ru-RU" sz="2400" b="1" dirty="0">
                <a:solidFill>
                  <a:schemeClr val="tx1"/>
                </a:solidFill>
                <a:cs typeface="Tahoma" pitchFamily="34" charset="0"/>
              </a:rPr>
              <a:t>2019</a:t>
            </a:r>
            <a:r>
              <a:rPr lang="ru-RU" sz="2400" b="1" dirty="0">
                <a:solidFill>
                  <a:schemeClr val="bg1"/>
                </a:solidFill>
                <a:cs typeface="Tahoma" pitchFamily="34" charset="0"/>
              </a:rPr>
              <a:t> </a:t>
            </a:r>
            <a:r>
              <a:rPr lang="ru-RU" sz="2400" b="1" dirty="0">
                <a:solidFill>
                  <a:schemeClr val="tx1"/>
                </a:solidFill>
                <a:cs typeface="Tahoma" pitchFamily="34" charset="0"/>
              </a:rPr>
              <a:t>год</a:t>
            </a:r>
          </a:p>
        </p:txBody>
      </p:sp>
      <p:sp>
        <p:nvSpPr>
          <p:cNvPr id="6" name="Прямоугольник 5"/>
          <p:cNvSpPr/>
          <p:nvPr/>
        </p:nvSpPr>
        <p:spPr>
          <a:xfrm>
            <a:off x="1750992" y="3106695"/>
            <a:ext cx="1134125" cy="523220"/>
          </a:xfrm>
          <a:prstGeom prst="rect">
            <a:avLst/>
          </a:prstGeom>
        </p:spPr>
        <p:txBody>
          <a:bodyPr wrap="square">
            <a:spAutoFit/>
          </a:bodyPr>
          <a:lstStyle/>
          <a:p>
            <a:pPr algn="ctr"/>
            <a:r>
              <a:rPr lang="ru-RU" sz="2800" b="1" dirty="0">
                <a:solidFill>
                  <a:schemeClr val="tx1">
                    <a:lumMod val="75000"/>
                    <a:lumOff val="25000"/>
                  </a:schemeClr>
                </a:solidFill>
              </a:rPr>
              <a:t>4 132</a:t>
            </a:r>
          </a:p>
        </p:txBody>
      </p:sp>
      <p:sp>
        <p:nvSpPr>
          <p:cNvPr id="7" name="Скругленный прямоугольник 6"/>
          <p:cNvSpPr/>
          <p:nvPr>
            <p:custDataLst>
              <p:tags r:id="rId3"/>
            </p:custDataLst>
          </p:nvPr>
        </p:nvSpPr>
        <p:spPr>
          <a:xfrm>
            <a:off x="449796" y="1849935"/>
            <a:ext cx="3536395" cy="1359768"/>
          </a:xfrm>
          <a:prstGeom prst="roundRect">
            <a:avLst>
              <a:gd name="adj" fmla="val 50000"/>
            </a:avLst>
          </a:prstGeom>
          <a:solidFill>
            <a:schemeClr val="accent6">
              <a:lumMod val="40000"/>
              <a:lumOff val="60000"/>
              <a:alpha val="49000"/>
            </a:schemeClr>
          </a:solidFill>
          <a:ln w="9525">
            <a:noFill/>
            <a:round/>
            <a:headEnd/>
            <a:tailEnd/>
          </a:ln>
          <a:effectLst/>
        </p:spPr>
        <p:txBody>
          <a:bodyPr wrap="none" lIns="216000" tIns="0" bIns="0" anchor="ctr"/>
          <a:lstStyle/>
          <a:p>
            <a:pPr algn="ctr" fontAlgn="b"/>
            <a:r>
              <a:rPr lang="ru-RU" sz="1200" b="1" dirty="0">
                <a:solidFill>
                  <a:schemeClr val="tx1">
                    <a:lumMod val="75000"/>
                    <a:lumOff val="25000"/>
                  </a:schemeClr>
                </a:solidFill>
              </a:rPr>
              <a:t>Дорожная деятельность </a:t>
            </a:r>
          </a:p>
          <a:p>
            <a:pPr algn="ctr" fontAlgn="b"/>
            <a:r>
              <a:rPr lang="ru-RU" sz="1050" b="1" dirty="0">
                <a:solidFill>
                  <a:schemeClr val="tx1">
                    <a:lumMod val="75000"/>
                    <a:lumOff val="25000"/>
                  </a:schemeClr>
                </a:solidFill>
              </a:rPr>
              <a:t>(Ремонт автомобильной дороги по</a:t>
            </a:r>
          </a:p>
          <a:p>
            <a:pPr algn="ctr" fontAlgn="b"/>
            <a:r>
              <a:rPr lang="ru-RU" sz="1050" b="1" dirty="0">
                <a:solidFill>
                  <a:schemeClr val="tx1">
                    <a:lumMod val="75000"/>
                    <a:lumOff val="25000"/>
                  </a:schemeClr>
                </a:solidFill>
              </a:rPr>
              <a:t> ул. Октябрьская станицы Константиновской</a:t>
            </a:r>
          </a:p>
          <a:p>
            <a:pPr algn="ctr" fontAlgn="b"/>
            <a:r>
              <a:rPr lang="ru-RU" sz="1050" b="1" dirty="0">
                <a:solidFill>
                  <a:schemeClr val="tx1">
                    <a:lumMod val="75000"/>
                    <a:lumOff val="25000"/>
                  </a:schemeClr>
                </a:solidFill>
              </a:rPr>
              <a:t> города-курорта Пятигорска Ставропольского края)</a:t>
            </a:r>
          </a:p>
          <a:p>
            <a:pPr fontAlgn="b"/>
            <a:endParaRPr lang="ru-RU" sz="1050" b="1" dirty="0">
              <a:solidFill>
                <a:schemeClr val="tx1">
                  <a:lumMod val="75000"/>
                  <a:lumOff val="25000"/>
                </a:schemeClr>
              </a:solidFill>
            </a:endParaRPr>
          </a:p>
        </p:txBody>
      </p:sp>
      <p:sp>
        <p:nvSpPr>
          <p:cNvPr id="8" name="Скругленный прямоугольник 7"/>
          <p:cNvSpPr/>
          <p:nvPr/>
        </p:nvSpPr>
        <p:spPr>
          <a:xfrm>
            <a:off x="6300192" y="1238971"/>
            <a:ext cx="1457320" cy="631828"/>
          </a:xfrm>
          <a:prstGeom prst="roundRect">
            <a:avLst>
              <a:gd name="adj" fmla="val 5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398463" algn="ctr">
              <a:lnSpc>
                <a:spcPts val="1600"/>
              </a:lnSpc>
              <a:defRPr/>
            </a:pPr>
            <a:r>
              <a:rPr lang="ru-RU" sz="2400" b="1" dirty="0">
                <a:solidFill>
                  <a:schemeClr val="tx1"/>
                </a:solidFill>
                <a:cs typeface="Tahoma" pitchFamily="34" charset="0"/>
              </a:rPr>
              <a:t>2020 год</a:t>
            </a:r>
          </a:p>
        </p:txBody>
      </p:sp>
      <p:sp>
        <p:nvSpPr>
          <p:cNvPr id="9" name="Скругленный прямоугольник 8"/>
          <p:cNvSpPr/>
          <p:nvPr>
            <p:custDataLst>
              <p:tags r:id="rId4"/>
            </p:custDataLst>
          </p:nvPr>
        </p:nvSpPr>
        <p:spPr>
          <a:xfrm>
            <a:off x="5200994" y="1909927"/>
            <a:ext cx="3547470" cy="1200313"/>
          </a:xfrm>
          <a:prstGeom prst="roundRect">
            <a:avLst>
              <a:gd name="adj" fmla="val 50000"/>
            </a:avLst>
          </a:prstGeom>
          <a:solidFill>
            <a:schemeClr val="accent6">
              <a:lumMod val="40000"/>
              <a:lumOff val="60000"/>
              <a:alpha val="49000"/>
            </a:schemeClr>
          </a:solidFill>
          <a:ln w="9525">
            <a:noFill/>
            <a:round/>
            <a:headEnd/>
            <a:tailEnd/>
          </a:ln>
          <a:effectLst/>
        </p:spPr>
        <p:txBody>
          <a:bodyPr wrap="none" lIns="216000" tIns="0" bIns="0" anchor="ctr"/>
          <a:lstStyle/>
          <a:p>
            <a:pPr algn="ctr" fontAlgn="b">
              <a:lnSpc>
                <a:spcPts val="1400"/>
              </a:lnSpc>
            </a:pPr>
            <a:r>
              <a:rPr lang="ru-RU" sz="1400" b="1" dirty="0">
                <a:solidFill>
                  <a:schemeClr val="tx1">
                    <a:lumMod val="75000"/>
                    <a:lumOff val="25000"/>
                  </a:schemeClr>
                </a:solidFill>
              </a:rPr>
              <a:t>Благоустройство территории </a:t>
            </a:r>
          </a:p>
          <a:p>
            <a:pPr algn="ctr" fontAlgn="b">
              <a:lnSpc>
                <a:spcPts val="1400"/>
              </a:lnSpc>
            </a:pPr>
            <a:r>
              <a:rPr lang="ru-RU" sz="1400" b="1" dirty="0">
                <a:solidFill>
                  <a:schemeClr val="tx1">
                    <a:lumMod val="75000"/>
                    <a:lumOff val="25000"/>
                  </a:schemeClr>
                </a:solidFill>
              </a:rPr>
              <a:t>и обустройство мест </a:t>
            </a:r>
          </a:p>
          <a:p>
            <a:pPr algn="ctr" fontAlgn="b">
              <a:lnSpc>
                <a:spcPts val="1400"/>
              </a:lnSpc>
            </a:pPr>
            <a:r>
              <a:rPr lang="ru-RU" sz="1400" b="1" dirty="0">
                <a:solidFill>
                  <a:schemeClr val="tx1">
                    <a:lumMod val="75000"/>
                    <a:lumOff val="25000"/>
                  </a:schemeClr>
                </a:solidFill>
              </a:rPr>
              <a:t>массового отдыха населения</a:t>
            </a:r>
          </a:p>
          <a:p>
            <a:pPr algn="ctr" fontAlgn="b">
              <a:lnSpc>
                <a:spcPts val="1400"/>
              </a:lnSpc>
            </a:pPr>
            <a:r>
              <a:rPr lang="ru-RU" sz="1100" b="1" dirty="0">
                <a:solidFill>
                  <a:schemeClr val="tx1">
                    <a:lumMod val="75000"/>
                    <a:lumOff val="25000"/>
                  </a:schemeClr>
                </a:solidFill>
              </a:rPr>
              <a:t>(сквер Победы мкр. «Бештау-</a:t>
            </a:r>
            <a:r>
              <a:rPr lang="ru-RU" sz="1100" b="1" dirty="0" err="1">
                <a:solidFill>
                  <a:schemeClr val="tx1">
                    <a:lumMod val="75000"/>
                    <a:lumOff val="25000"/>
                  </a:schemeClr>
                </a:solidFill>
              </a:rPr>
              <a:t>Горапост</a:t>
            </a:r>
            <a:r>
              <a:rPr lang="ru-RU" sz="1100" b="1" dirty="0">
                <a:solidFill>
                  <a:schemeClr val="tx1">
                    <a:lumMod val="75000"/>
                    <a:lumOff val="25000"/>
                  </a:schemeClr>
                </a:solidFill>
              </a:rPr>
              <a:t>»)</a:t>
            </a:r>
          </a:p>
        </p:txBody>
      </p:sp>
      <p:graphicFrame>
        <p:nvGraphicFramePr>
          <p:cNvPr id="10" name="Диаграмма 9"/>
          <p:cNvGraphicFramePr/>
          <p:nvPr>
            <p:custDataLst>
              <p:tags r:id="rId5"/>
            </p:custDataLst>
            <p:extLst>
              <p:ext uri="{D42A27DB-BD31-4B8C-83A1-F6EECF244321}">
                <p14:modId xmlns:p14="http://schemas.microsoft.com/office/powerpoint/2010/main" val="4113514142"/>
              </p:ext>
            </p:extLst>
          </p:nvPr>
        </p:nvGraphicFramePr>
        <p:xfrm>
          <a:off x="5083555" y="3110241"/>
          <a:ext cx="3664909" cy="3462009"/>
        </p:xfrm>
        <a:graphic>
          <a:graphicData uri="http://schemas.openxmlformats.org/drawingml/2006/chart">
            <c:chart xmlns:c="http://schemas.openxmlformats.org/drawingml/2006/chart" xmlns:r="http://schemas.openxmlformats.org/officeDocument/2006/relationships" r:id="rId10"/>
          </a:graphicData>
        </a:graphic>
      </p:graphicFrame>
      <p:sp>
        <p:nvSpPr>
          <p:cNvPr id="12" name="Прямоугольник 11"/>
          <p:cNvSpPr/>
          <p:nvPr/>
        </p:nvSpPr>
        <p:spPr>
          <a:xfrm>
            <a:off x="6407666" y="3083877"/>
            <a:ext cx="1134125" cy="523220"/>
          </a:xfrm>
          <a:prstGeom prst="rect">
            <a:avLst/>
          </a:prstGeom>
        </p:spPr>
        <p:txBody>
          <a:bodyPr wrap="square">
            <a:spAutoFit/>
          </a:bodyPr>
          <a:lstStyle/>
          <a:p>
            <a:pPr algn="ctr"/>
            <a:r>
              <a:rPr lang="ru-RU" sz="2800" b="1" dirty="0" smtClean="0">
                <a:solidFill>
                  <a:schemeClr val="tx1">
                    <a:lumMod val="75000"/>
                    <a:lumOff val="25000"/>
                  </a:schemeClr>
                </a:solidFill>
              </a:rPr>
              <a:t>6 388</a:t>
            </a:r>
            <a:endParaRPr lang="ru-RU" sz="2800" b="1" dirty="0">
              <a:solidFill>
                <a:schemeClr val="tx1">
                  <a:lumMod val="75000"/>
                  <a:lumOff val="25000"/>
                </a:schemeClr>
              </a:solidFill>
            </a:endParaRPr>
          </a:p>
        </p:txBody>
      </p:sp>
      <p:sp>
        <p:nvSpPr>
          <p:cNvPr id="13" name="Заголовок 2"/>
          <p:cNvSpPr txBox="1">
            <a:spLocks/>
          </p:cNvSpPr>
          <p:nvPr/>
        </p:nvSpPr>
        <p:spPr>
          <a:xfrm>
            <a:off x="2029691" y="116632"/>
            <a:ext cx="5970985" cy="622896"/>
          </a:xfrm>
          <a:prstGeom prst="rect">
            <a:avLst/>
          </a:prstGeom>
          <a:noFill/>
          <a:ln w="6350" cap="rnd">
            <a:noFill/>
          </a:ln>
        </p:spPr>
        <p:txBody>
          <a:bodyPr vert="horz" rtlCol="0" anchor="b" anchorCtr="0">
            <a:no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446088" indent="-446088" algn="ctr" eaLnBrk="1" hangingPunct="1">
              <a:lnSpc>
                <a:spcPct val="80000"/>
              </a:lnSpc>
              <a:defRPr/>
            </a:pPr>
            <a:r>
              <a:rPr lang="ru-RU" altLang="ru-RU" sz="2000" cap="all" spc="-60" dirty="0">
                <a:solidFill>
                  <a:schemeClr val="accent3">
                    <a:lumMod val="50000"/>
                  </a:schemeClr>
                </a:solidFill>
                <a:effectLst/>
              </a:rPr>
              <a:t>Поддержка  местных  инициатив </a:t>
            </a:r>
          </a:p>
          <a:p>
            <a:pPr marL="446088" indent="-446088" algn="ctr" eaLnBrk="1" hangingPunct="1">
              <a:lnSpc>
                <a:spcPct val="80000"/>
              </a:lnSpc>
              <a:defRPr/>
            </a:pPr>
            <a:r>
              <a:rPr lang="ru-RU" altLang="ru-RU" sz="2000" cap="all" spc="-60" dirty="0">
                <a:solidFill>
                  <a:schemeClr val="accent3">
                    <a:lumMod val="50000"/>
                  </a:schemeClr>
                </a:solidFill>
                <a:effectLst/>
              </a:rPr>
              <a:t>в 2019 и 2020 годах </a:t>
            </a:r>
            <a:r>
              <a:rPr lang="ru-RU" sz="2000" cap="all" spc="-60" dirty="0">
                <a:solidFill>
                  <a:schemeClr val="accent3">
                    <a:lumMod val="50000"/>
                  </a:schemeClr>
                </a:solidFill>
                <a:effectLst/>
              </a:rPr>
              <a:t>(в тыс. руб.)</a:t>
            </a:r>
          </a:p>
        </p:txBody>
      </p:sp>
      <p:pic>
        <p:nvPicPr>
          <p:cNvPr id="14" name="Picture 2" descr="C:\Users\superuser\Desktop\герб пятигорска.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38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Диаграмма 18"/>
          <p:cNvGraphicFramePr>
            <a:graphicFrameLocks/>
          </p:cNvGraphicFramePr>
          <p:nvPr>
            <p:extLst>
              <p:ext uri="{D42A27DB-BD31-4B8C-83A1-F6EECF244321}">
                <p14:modId xmlns:p14="http://schemas.microsoft.com/office/powerpoint/2010/main" val="372155827"/>
              </p:ext>
            </p:extLst>
          </p:nvPr>
        </p:nvGraphicFramePr>
        <p:xfrm>
          <a:off x="5004048" y="332656"/>
          <a:ext cx="4212975" cy="2592289"/>
        </p:xfrm>
        <a:graphic>
          <a:graphicData uri="http://schemas.openxmlformats.org/drawingml/2006/chart">
            <c:chart xmlns:c="http://schemas.openxmlformats.org/drawingml/2006/chart" xmlns:r="http://schemas.openxmlformats.org/officeDocument/2006/relationships" r:id="rId3"/>
          </a:graphicData>
        </a:graphic>
      </p:graphicFrame>
      <p:sp>
        <p:nvSpPr>
          <p:cNvPr id="49" name="Заголовок 1"/>
          <p:cNvSpPr>
            <a:spLocks noGrp="1"/>
          </p:cNvSpPr>
          <p:nvPr>
            <p:ph type="ctrTitle"/>
          </p:nvPr>
        </p:nvSpPr>
        <p:spPr>
          <a:xfrm>
            <a:off x="958682" y="-99392"/>
            <a:ext cx="7913808" cy="732006"/>
          </a:xfrm>
        </p:spPr>
        <p:txBody>
          <a:bodyPr>
            <a:noAutofit/>
          </a:bodyPr>
          <a:lstStyle/>
          <a:p>
            <a:pPr marL="182880" indent="0" algn="ctr">
              <a:buNone/>
            </a:pPr>
            <a:r>
              <a:rPr lang="ru-RU" sz="1400" spc="-60" dirty="0" smtClean="0">
                <a:solidFill>
                  <a:schemeClr val="accent3">
                    <a:lumMod val="50000"/>
                  </a:schemeClr>
                </a:solidFill>
              </a:rPr>
              <a:t>расходы  </a:t>
            </a:r>
            <a:r>
              <a:rPr lang="ru-RU" sz="1400" spc="-60" dirty="0">
                <a:solidFill>
                  <a:schemeClr val="accent3">
                    <a:lumMod val="50000"/>
                  </a:schemeClr>
                </a:solidFill>
              </a:rPr>
              <a:t>в разрезе муниципальных программ и непрограммных расходов города-курорта </a:t>
            </a:r>
            <a:r>
              <a:rPr lang="ru-RU" sz="1400" spc="-60" dirty="0" smtClean="0">
                <a:solidFill>
                  <a:schemeClr val="accent3">
                    <a:lumMod val="50000"/>
                  </a:schemeClr>
                </a:solidFill>
              </a:rPr>
              <a:t>Пятигорска  за </a:t>
            </a:r>
            <a:r>
              <a:rPr lang="ru-RU" sz="1400" spc="-60" dirty="0">
                <a:solidFill>
                  <a:schemeClr val="accent3">
                    <a:lumMod val="50000"/>
                  </a:schemeClr>
                </a:solidFill>
              </a:rPr>
              <a:t>2020 </a:t>
            </a:r>
            <a:r>
              <a:rPr lang="ru-RU" sz="1400" spc="-60" dirty="0" smtClean="0">
                <a:solidFill>
                  <a:schemeClr val="accent3">
                    <a:lumMod val="50000"/>
                  </a:schemeClr>
                </a:solidFill>
              </a:rPr>
              <a:t>год</a:t>
            </a:r>
            <a:endParaRPr lang="ru-RU" sz="1400" spc="-60" dirty="0">
              <a:solidFill>
                <a:schemeClr val="accent3">
                  <a:lumMod val="50000"/>
                </a:schemeClr>
              </a:solidFill>
            </a:endParaRPr>
          </a:p>
        </p:txBody>
      </p:sp>
      <p:sp>
        <p:nvSpPr>
          <p:cNvPr id="2" name="TextBox 1"/>
          <p:cNvSpPr txBox="1"/>
          <p:nvPr/>
        </p:nvSpPr>
        <p:spPr>
          <a:xfrm>
            <a:off x="7524328" y="1797913"/>
            <a:ext cx="1080120" cy="477054"/>
          </a:xfrm>
          <a:prstGeom prst="rect">
            <a:avLst/>
          </a:prstGeom>
          <a:noFill/>
        </p:spPr>
        <p:txBody>
          <a:bodyPr wrap="square" rtlCol="0">
            <a:spAutoFit/>
          </a:bodyPr>
          <a:lstStyle/>
          <a:p>
            <a:pPr algn="ctr"/>
            <a:r>
              <a:rPr lang="ru-RU" sz="1400" b="1" dirty="0" smtClean="0"/>
              <a:t>52,7</a:t>
            </a:r>
            <a:r>
              <a:rPr lang="ru-RU" sz="1100" b="1" dirty="0" smtClean="0"/>
              <a:t> млн.руб.</a:t>
            </a:r>
            <a:endParaRPr lang="ru-RU" sz="1100" b="1" dirty="0"/>
          </a:p>
        </p:txBody>
      </p:sp>
      <p:grpSp>
        <p:nvGrpSpPr>
          <p:cNvPr id="4" name="Группа 3"/>
          <p:cNvGrpSpPr/>
          <p:nvPr/>
        </p:nvGrpSpPr>
        <p:grpSpPr>
          <a:xfrm>
            <a:off x="15866" y="436587"/>
            <a:ext cx="8767079" cy="6381930"/>
            <a:chOff x="357563" y="511620"/>
            <a:chExt cx="7996689" cy="6080141"/>
          </a:xfrm>
        </p:grpSpPr>
        <p:graphicFrame>
          <p:nvGraphicFramePr>
            <p:cNvPr id="53" name="Диаграмма 52"/>
            <p:cNvGraphicFramePr>
              <a:graphicFrameLocks/>
            </p:cNvGraphicFramePr>
            <p:nvPr>
              <p:extLst>
                <p:ext uri="{D42A27DB-BD31-4B8C-83A1-F6EECF244321}">
                  <p14:modId xmlns:p14="http://schemas.microsoft.com/office/powerpoint/2010/main" val="3310297074"/>
                </p:ext>
              </p:extLst>
            </p:nvPr>
          </p:nvGraphicFramePr>
          <p:xfrm>
            <a:off x="357563" y="511620"/>
            <a:ext cx="7996689" cy="6080141"/>
          </p:xfrm>
          <a:graphic>
            <a:graphicData uri="http://schemas.openxmlformats.org/drawingml/2006/chart">
              <c:chart xmlns:c="http://schemas.openxmlformats.org/drawingml/2006/chart" xmlns:r="http://schemas.openxmlformats.org/officeDocument/2006/relationships" r:id="rId4"/>
            </a:graphicData>
          </a:graphic>
        </p:graphicFrame>
        <p:pic>
          <p:nvPicPr>
            <p:cNvPr id="10" name="Рисунок 9"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267742" y="871455"/>
              <a:ext cx="218505" cy="145797"/>
            </a:xfrm>
            <a:prstGeom prst="rect">
              <a:avLst/>
            </a:prstGeom>
            <a:noFill/>
            <a:ln>
              <a:noFill/>
            </a:ln>
          </p:spPr>
        </p:pic>
        <p:pic>
          <p:nvPicPr>
            <p:cNvPr id="11" name="Рисунок 10"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022571" y="1613892"/>
              <a:ext cx="218505" cy="145797"/>
            </a:xfrm>
            <a:prstGeom prst="rect">
              <a:avLst/>
            </a:prstGeom>
            <a:noFill/>
            <a:ln>
              <a:noFill/>
            </a:ln>
          </p:spPr>
        </p:pic>
        <p:pic>
          <p:nvPicPr>
            <p:cNvPr id="12" name="Рисунок 11"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167250" y="1243044"/>
              <a:ext cx="218505" cy="145797"/>
            </a:xfrm>
            <a:prstGeom prst="rect">
              <a:avLst/>
            </a:prstGeom>
            <a:noFill/>
            <a:ln>
              <a:noFill/>
            </a:ln>
          </p:spPr>
        </p:pic>
        <p:pic>
          <p:nvPicPr>
            <p:cNvPr id="13" name="Рисунок 12"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022571" y="2006539"/>
              <a:ext cx="218505" cy="145797"/>
            </a:xfrm>
            <a:prstGeom prst="rect">
              <a:avLst/>
            </a:prstGeom>
            <a:noFill/>
            <a:ln>
              <a:noFill/>
            </a:ln>
          </p:spPr>
        </p:pic>
        <p:pic>
          <p:nvPicPr>
            <p:cNvPr id="14" name="Рисунок 13"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808920" y="2381513"/>
              <a:ext cx="218505" cy="145797"/>
            </a:xfrm>
            <a:prstGeom prst="rect">
              <a:avLst/>
            </a:prstGeom>
            <a:noFill/>
            <a:ln>
              <a:noFill/>
            </a:ln>
          </p:spPr>
        </p:pic>
        <p:pic>
          <p:nvPicPr>
            <p:cNvPr id="15" name="Рисунок 14"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057997" y="2792505"/>
              <a:ext cx="218505" cy="145797"/>
            </a:xfrm>
            <a:prstGeom prst="rect">
              <a:avLst/>
            </a:prstGeom>
            <a:noFill/>
            <a:ln>
              <a:noFill/>
            </a:ln>
          </p:spPr>
        </p:pic>
        <p:pic>
          <p:nvPicPr>
            <p:cNvPr id="16" name="Рисунок 15"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131823" y="3146876"/>
              <a:ext cx="218505" cy="145797"/>
            </a:xfrm>
            <a:prstGeom prst="rect">
              <a:avLst/>
            </a:prstGeom>
            <a:noFill/>
            <a:ln>
              <a:noFill/>
            </a:ln>
          </p:spPr>
        </p:pic>
        <p:pic>
          <p:nvPicPr>
            <p:cNvPr id="17" name="Рисунок 16"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240270" y="3926420"/>
              <a:ext cx="218505" cy="145797"/>
            </a:xfrm>
            <a:prstGeom prst="rect">
              <a:avLst/>
            </a:prstGeom>
            <a:noFill/>
            <a:ln>
              <a:noFill/>
            </a:ln>
          </p:spPr>
        </p:pic>
        <p:pic>
          <p:nvPicPr>
            <p:cNvPr id="18" name="Рисунок 17"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108279" y="3551690"/>
              <a:ext cx="218505" cy="145797"/>
            </a:xfrm>
            <a:prstGeom prst="rect">
              <a:avLst/>
            </a:prstGeom>
            <a:noFill/>
            <a:ln>
              <a:noFill/>
            </a:ln>
          </p:spPr>
        </p:pic>
        <p:pic>
          <p:nvPicPr>
            <p:cNvPr id="20" name="Рисунок 19"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248710" y="4306704"/>
              <a:ext cx="218505" cy="145797"/>
            </a:xfrm>
            <a:prstGeom prst="rect">
              <a:avLst/>
            </a:prstGeom>
            <a:noFill/>
            <a:ln>
              <a:noFill/>
            </a:ln>
          </p:spPr>
        </p:pic>
        <p:pic>
          <p:nvPicPr>
            <p:cNvPr id="21" name="Рисунок 20"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45297" y="5419720"/>
              <a:ext cx="218505" cy="145797"/>
            </a:xfrm>
            <a:prstGeom prst="rect">
              <a:avLst/>
            </a:prstGeom>
            <a:noFill/>
            <a:ln>
              <a:noFill/>
            </a:ln>
          </p:spPr>
        </p:pic>
        <p:pic>
          <p:nvPicPr>
            <p:cNvPr id="22" name="Рисунок 21"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45297" y="5070327"/>
              <a:ext cx="218505" cy="145797"/>
            </a:xfrm>
            <a:prstGeom prst="rect">
              <a:avLst/>
            </a:prstGeom>
            <a:noFill/>
            <a:ln>
              <a:noFill/>
            </a:ln>
          </p:spPr>
        </p:pic>
        <p:pic>
          <p:nvPicPr>
            <p:cNvPr id="23" name="Рисунок 22"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78267" y="5807155"/>
              <a:ext cx="218505" cy="145797"/>
            </a:xfrm>
            <a:prstGeom prst="rect">
              <a:avLst/>
            </a:prstGeom>
            <a:noFill/>
            <a:ln>
              <a:noFill/>
            </a:ln>
          </p:spPr>
        </p:pic>
        <p:pic>
          <p:nvPicPr>
            <p:cNvPr id="24" name="Рисунок 23"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233318" y="6238203"/>
              <a:ext cx="218505" cy="145797"/>
            </a:xfrm>
            <a:prstGeom prst="rect">
              <a:avLst/>
            </a:prstGeom>
            <a:noFill/>
            <a:ln>
              <a:noFill/>
            </a:ln>
          </p:spPr>
        </p:pic>
        <p:pic>
          <p:nvPicPr>
            <p:cNvPr id="25" name="Рисунок 24" descr="https://st.depositphotos.com/1745098/3460/i/950/depositphotos_34602515-stock-photo-red-check-mark.jpg"/>
            <p:cNvPicPr/>
            <p:nvPr/>
          </p:nvPicPr>
          <p:blipFill>
            <a:blip r:embed="rId5" cstate="print">
              <a:extLst>
                <a:ext uri="{BEBA8EAE-BF5A-486C-A8C5-ECC9F3942E4B}">
                  <a14:imgProps xmlns:a14="http://schemas.microsoft.com/office/drawing/2010/main">
                    <a14:imgLayer r:embed="rId6">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674283" y="4681418"/>
              <a:ext cx="218505" cy="145797"/>
            </a:xfrm>
            <a:prstGeom prst="rect">
              <a:avLst/>
            </a:prstGeom>
            <a:noFill/>
            <a:ln>
              <a:noFill/>
            </a:ln>
          </p:spPr>
        </p:pic>
      </p:grpSp>
      <p:sp>
        <p:nvSpPr>
          <p:cNvPr id="30" name="TextBox 29"/>
          <p:cNvSpPr txBox="1"/>
          <p:nvPr/>
        </p:nvSpPr>
        <p:spPr>
          <a:xfrm>
            <a:off x="5508104" y="1836003"/>
            <a:ext cx="1217591" cy="492443"/>
          </a:xfrm>
          <a:prstGeom prst="rect">
            <a:avLst/>
          </a:prstGeom>
          <a:noFill/>
        </p:spPr>
        <p:txBody>
          <a:bodyPr wrap="square" rtlCol="0">
            <a:spAutoFit/>
          </a:bodyPr>
          <a:lstStyle/>
          <a:p>
            <a:pPr algn="ctr"/>
            <a:r>
              <a:rPr lang="ru-RU" sz="1400" b="1" dirty="0" smtClean="0"/>
              <a:t>5 595,4</a:t>
            </a:r>
          </a:p>
          <a:p>
            <a:pPr algn="ctr"/>
            <a:r>
              <a:rPr lang="ru-RU" sz="1200" b="1" dirty="0" smtClean="0"/>
              <a:t>млн.руб.</a:t>
            </a:r>
            <a:endParaRPr lang="ru-RU" sz="1200" b="1" dirty="0"/>
          </a:p>
        </p:txBody>
      </p:sp>
      <p:grpSp>
        <p:nvGrpSpPr>
          <p:cNvPr id="26" name="Группа 25"/>
          <p:cNvGrpSpPr/>
          <p:nvPr/>
        </p:nvGrpSpPr>
        <p:grpSpPr>
          <a:xfrm>
            <a:off x="6116899" y="2711725"/>
            <a:ext cx="2520280" cy="3162298"/>
            <a:chOff x="5940152" y="2605889"/>
            <a:chExt cx="2520280" cy="3491939"/>
          </a:xfrm>
        </p:grpSpPr>
        <p:pic>
          <p:nvPicPr>
            <p:cNvPr id="4104" name="Picture 8" descr="https://thumbs.dreamstime.com/b/d-%D0%BF%D1%80%D0%B5%D0%B4%D1%81%D1%82%D0%B0%D0%B2%D0%B8%D0%BB%D0%BE-%D0%B1%D0%B5%D0%BB%D0%BE%D0%B3%D0%BE-%D1%87%D0%B5%D0%BB%D0%BE%D0%B2%D0%B5%D0%BA%D0%B0-%D1%81-%D0%B1%D0%BE%D0%BB%D1%8C%D1%88%D0%B8%D0%BC-%D0%BA%D1%80%D0%B0%D1%81%D0%BD%D1%8B%D0%BC-%D0%BA%D0%B0%D0%BB%D1%8C%D0%BA%D1%83%D0%BB%D1%8F%D1%82%D0%BE%D1%80%D0%BE%D0%BC-123186288.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125" l="0" r="92250"/>
                      </a14:imgEffect>
                      <a14:imgEffect>
                        <a14:saturation sat="33000"/>
                      </a14:imgEffect>
                    </a14:imgLayer>
                  </a14:imgProps>
                </a:ext>
                <a:ext uri="{28A0092B-C50C-407E-A947-70E740481C1C}">
                  <a14:useLocalDpi xmlns:a14="http://schemas.microsoft.com/office/drawing/2010/main" val="0"/>
                </a:ext>
              </a:extLst>
            </a:blip>
            <a:srcRect l="20933" t="4858" r="15541" b="7126"/>
            <a:stretch/>
          </p:blipFill>
          <p:spPr bwMode="auto">
            <a:xfrm>
              <a:off x="5940152" y="2605889"/>
              <a:ext cx="2520280" cy="3491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84368" y="3752130"/>
              <a:ext cx="198909" cy="299383"/>
            </a:xfrm>
            <a:prstGeom prst="rect">
              <a:avLst/>
            </a:prstGeom>
            <a:solidFill>
              <a:schemeClr val="bg1">
                <a:lumMod val="65000"/>
              </a:schemeClr>
            </a:solidFill>
          </p:spPr>
          <p:txBody>
            <a:bodyPr wrap="square" rtlCol="0">
              <a:spAutoFit/>
            </a:bodyPr>
            <a:lstStyle/>
            <a:p>
              <a:endParaRPr lang="ru-RU" dirty="0"/>
            </a:p>
          </p:txBody>
        </p:sp>
        <p:sp>
          <p:nvSpPr>
            <p:cNvPr id="31" name="TextBox 30"/>
            <p:cNvSpPr txBox="1"/>
            <p:nvPr/>
          </p:nvSpPr>
          <p:spPr>
            <a:xfrm rot="314400">
              <a:off x="6929469" y="3683147"/>
              <a:ext cx="1325074" cy="407832"/>
            </a:xfrm>
            <a:prstGeom prst="rect">
              <a:avLst/>
            </a:prstGeom>
            <a:noFill/>
          </p:spPr>
          <p:txBody>
            <a:bodyPr wrap="square" rtlCol="0">
              <a:spAutoFit/>
            </a:bodyPr>
            <a:lstStyle/>
            <a:p>
              <a:pPr algn="ctr"/>
              <a:r>
                <a:rPr lang="ru-RU" b="1" dirty="0" smtClean="0"/>
                <a:t>5 648,10</a:t>
              </a:r>
            </a:p>
          </p:txBody>
        </p:sp>
      </p:grpSp>
      <p:pic>
        <p:nvPicPr>
          <p:cNvPr id="27" name="Picture 2" descr="C:\Users\superuser\Desktop\герб пятигорска.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98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959617"/>
            <a:ext cx="8136904" cy="107721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1600" i="1" dirty="0" smtClean="0"/>
              <a:t>Бюджетные ассигнования </a:t>
            </a:r>
            <a:r>
              <a:rPr lang="ru-RU" sz="1600" i="1" dirty="0"/>
              <a:t>на </a:t>
            </a:r>
            <a:r>
              <a:rPr lang="ru-RU" sz="1600" i="1" dirty="0" smtClean="0"/>
              <a:t>2020 </a:t>
            </a:r>
            <a:r>
              <a:rPr lang="ru-RU" sz="1600" i="1" dirty="0"/>
              <a:t>год </a:t>
            </a:r>
            <a:r>
              <a:rPr lang="ru-RU" sz="1600" i="1" dirty="0" smtClean="0"/>
              <a:t>исполнялись с в рамках </a:t>
            </a:r>
          </a:p>
          <a:p>
            <a:pPr algn="ctr"/>
            <a:r>
              <a:rPr lang="ru-RU" sz="1600" b="1" i="1" dirty="0" smtClean="0">
                <a:solidFill>
                  <a:srgbClr val="FF0000"/>
                </a:solidFill>
              </a:rPr>
              <a:t>14 </a:t>
            </a:r>
            <a:r>
              <a:rPr lang="ru-RU" sz="1600" b="1" i="1" dirty="0">
                <a:solidFill>
                  <a:srgbClr val="FF0000"/>
                </a:solidFill>
              </a:rPr>
              <a:t>муниципальных программ </a:t>
            </a:r>
            <a:r>
              <a:rPr lang="ru-RU" sz="1600" i="1" dirty="0"/>
              <a:t>города-курорта Пятигорска и направлений деятельности, не входящих в муниципальные программы города-курорта Пятигорска. </a:t>
            </a:r>
            <a:r>
              <a:rPr lang="ru-RU" sz="1600" i="1" dirty="0" smtClean="0"/>
              <a:t> </a:t>
            </a:r>
            <a:endParaRPr lang="ru-RU" sz="1600" i="1" dirty="0"/>
          </a:p>
        </p:txBody>
      </p:sp>
      <p:sp>
        <p:nvSpPr>
          <p:cNvPr id="5" name="Заголовок 1"/>
          <p:cNvSpPr txBox="1">
            <a:spLocks/>
          </p:cNvSpPr>
          <p:nvPr/>
        </p:nvSpPr>
        <p:spPr>
          <a:xfrm>
            <a:off x="1124232" y="0"/>
            <a:ext cx="7916804" cy="552347"/>
          </a:xfrm>
          <a:prstGeom prst="rect">
            <a:avLst/>
          </a:prstGeom>
          <a:solidFill>
            <a:schemeClr val="bg1"/>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ru-RU" sz="1800" cap="all" spc="-60" dirty="0">
                <a:solidFill>
                  <a:schemeClr val="accent3">
                    <a:lumMod val="50000"/>
                  </a:schemeClr>
                </a:solidFill>
              </a:rPr>
              <a:t>Информация о достижении в 2020 году целевых индикаторов муниципальных программ</a:t>
            </a:r>
          </a:p>
        </p:txBody>
      </p:sp>
      <p:grpSp>
        <p:nvGrpSpPr>
          <p:cNvPr id="17" name="Группа 16"/>
          <p:cNvGrpSpPr/>
          <p:nvPr/>
        </p:nvGrpSpPr>
        <p:grpSpPr>
          <a:xfrm>
            <a:off x="833766" y="2276872"/>
            <a:ext cx="7840148" cy="4392317"/>
            <a:chOff x="827584" y="2991490"/>
            <a:chExt cx="7707502" cy="4145106"/>
          </a:xfrm>
        </p:grpSpPr>
        <p:sp>
          <p:nvSpPr>
            <p:cNvPr id="10" name="Прямоугольник 9"/>
            <p:cNvSpPr/>
            <p:nvPr/>
          </p:nvSpPr>
          <p:spPr>
            <a:xfrm>
              <a:off x="827584" y="2991490"/>
              <a:ext cx="1624609" cy="3816424"/>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 name="Прямоугольник 10"/>
            <p:cNvSpPr/>
            <p:nvPr/>
          </p:nvSpPr>
          <p:spPr>
            <a:xfrm>
              <a:off x="827584" y="6807914"/>
              <a:ext cx="1624609" cy="2880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3" name="TextBox 12"/>
            <p:cNvSpPr txBox="1"/>
            <p:nvPr/>
          </p:nvSpPr>
          <p:spPr>
            <a:xfrm>
              <a:off x="919808" y="4664163"/>
              <a:ext cx="1440160" cy="369332"/>
            </a:xfrm>
            <a:prstGeom prst="rect">
              <a:avLst/>
            </a:prstGeom>
            <a:noFill/>
          </p:spPr>
          <p:txBody>
            <a:bodyPr wrap="square" rtlCol="0">
              <a:spAutoFit/>
            </a:bodyPr>
            <a:lstStyle/>
            <a:p>
              <a:pPr algn="ctr"/>
              <a:r>
                <a:rPr lang="ru-RU" b="1" dirty="0"/>
                <a:t>5 595,4</a:t>
              </a:r>
            </a:p>
          </p:txBody>
        </p:sp>
        <p:sp>
          <p:nvSpPr>
            <p:cNvPr id="14" name="TextBox 13"/>
            <p:cNvSpPr txBox="1"/>
            <p:nvPr/>
          </p:nvSpPr>
          <p:spPr>
            <a:xfrm>
              <a:off x="1131403" y="6767264"/>
              <a:ext cx="1016970" cy="369332"/>
            </a:xfrm>
            <a:prstGeom prst="rect">
              <a:avLst/>
            </a:prstGeom>
            <a:noFill/>
          </p:spPr>
          <p:txBody>
            <a:bodyPr wrap="square" rtlCol="0">
              <a:spAutoFit/>
            </a:bodyPr>
            <a:lstStyle/>
            <a:p>
              <a:r>
                <a:rPr lang="ru-RU" b="1" dirty="0" smtClean="0"/>
                <a:t>52,7</a:t>
              </a:r>
              <a:endParaRPr lang="ru-RU" b="1" dirty="0"/>
            </a:p>
          </p:txBody>
        </p:sp>
        <p:pic>
          <p:nvPicPr>
            <p:cNvPr id="1026" name="Picture 2" descr="https://www.thefhguide.com/img/1-conflict.PNG"/>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30474" y="6767264"/>
              <a:ext cx="2899834" cy="3688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00824" y="6490265"/>
              <a:ext cx="2193093" cy="276999"/>
            </a:xfrm>
            <a:prstGeom prst="rect">
              <a:avLst/>
            </a:prstGeom>
            <a:noFill/>
          </p:spPr>
          <p:txBody>
            <a:bodyPr wrap="square" rtlCol="0">
              <a:spAutoFit/>
            </a:bodyPr>
            <a:lstStyle/>
            <a:p>
              <a:r>
                <a:rPr lang="ru-RU" sz="1200" b="1" dirty="0" smtClean="0"/>
                <a:t>Непрограммные расходы</a:t>
              </a:r>
              <a:endParaRPr lang="ru-RU" sz="1200" b="1" dirty="0"/>
            </a:p>
          </p:txBody>
        </p:sp>
        <p:pic>
          <p:nvPicPr>
            <p:cNvPr id="18" name="Picture 2" descr="https://www.thefhguide.com/img/1-conflict.PNG"/>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23390" y="4392070"/>
              <a:ext cx="2899834" cy="368881"/>
            </a:xfrm>
            <a:prstGeom prst="rect">
              <a:avLst/>
            </a:prstGeom>
            <a:noFill/>
            <a:extLst/>
          </p:spPr>
        </p:pic>
        <p:sp>
          <p:nvSpPr>
            <p:cNvPr id="19" name="TextBox 18"/>
            <p:cNvSpPr txBox="1"/>
            <p:nvPr/>
          </p:nvSpPr>
          <p:spPr>
            <a:xfrm>
              <a:off x="2873235" y="3683959"/>
              <a:ext cx="2448272" cy="738664"/>
            </a:xfrm>
            <a:prstGeom prst="rect">
              <a:avLst/>
            </a:prstGeom>
            <a:noFill/>
          </p:spPr>
          <p:txBody>
            <a:bodyPr wrap="square" rtlCol="0">
              <a:spAutoFit/>
            </a:bodyPr>
            <a:lstStyle/>
            <a:p>
              <a:pPr algn="ctr"/>
              <a:r>
                <a:rPr lang="ru-RU" sz="1400" b="1" dirty="0" smtClean="0"/>
                <a:t>Расходы в рамках 14 муниципальных программ</a:t>
              </a:r>
              <a:endParaRPr lang="ru-RU" sz="1400" b="1" dirty="0"/>
            </a:p>
          </p:txBody>
        </p:sp>
        <p:sp>
          <p:nvSpPr>
            <p:cNvPr id="20" name="Прямоугольник 19"/>
            <p:cNvSpPr/>
            <p:nvPr/>
          </p:nvSpPr>
          <p:spPr>
            <a:xfrm>
              <a:off x="5745744" y="3156150"/>
              <a:ext cx="2664296" cy="1206733"/>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1" name="Прямоугольник 20"/>
            <p:cNvSpPr/>
            <p:nvPr/>
          </p:nvSpPr>
          <p:spPr>
            <a:xfrm>
              <a:off x="5775900" y="4587779"/>
              <a:ext cx="2664296" cy="1206733"/>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2" name="Прямоугольник 21"/>
            <p:cNvSpPr/>
            <p:nvPr/>
          </p:nvSpPr>
          <p:spPr>
            <a:xfrm>
              <a:off x="5745744" y="6568239"/>
              <a:ext cx="2664296" cy="5683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3" name="TextBox 22"/>
            <p:cNvSpPr txBox="1"/>
            <p:nvPr/>
          </p:nvSpPr>
          <p:spPr>
            <a:xfrm>
              <a:off x="5726774" y="6620889"/>
              <a:ext cx="2808312" cy="461665"/>
            </a:xfrm>
            <a:prstGeom prst="rect">
              <a:avLst/>
            </a:prstGeom>
            <a:noFill/>
          </p:spPr>
          <p:txBody>
            <a:bodyPr wrap="square" rtlCol="0">
              <a:spAutoFit/>
            </a:bodyPr>
            <a:lstStyle/>
            <a:p>
              <a:pPr algn="ctr"/>
              <a:r>
                <a:rPr lang="ru-RU" sz="1200" dirty="0" smtClean="0"/>
                <a:t>Направлены на обеспечение деятельности ОМС</a:t>
              </a:r>
              <a:endParaRPr lang="ru-RU" sz="1200" b="1" dirty="0"/>
            </a:p>
          </p:txBody>
        </p:sp>
        <p:sp>
          <p:nvSpPr>
            <p:cNvPr id="24" name="TextBox 23"/>
            <p:cNvSpPr txBox="1"/>
            <p:nvPr/>
          </p:nvSpPr>
          <p:spPr>
            <a:xfrm>
              <a:off x="5707571" y="3196402"/>
              <a:ext cx="2800954" cy="1219908"/>
            </a:xfrm>
            <a:prstGeom prst="rect">
              <a:avLst/>
            </a:prstGeom>
            <a:noFill/>
          </p:spPr>
          <p:txBody>
            <a:bodyPr wrap="square" rtlCol="0">
              <a:spAutoFit/>
            </a:bodyPr>
            <a:lstStyle/>
            <a:p>
              <a:pPr algn="ctr"/>
              <a:r>
                <a:rPr lang="ru-RU" sz="1200" dirty="0" smtClean="0"/>
                <a:t>Из запланированных  </a:t>
              </a:r>
              <a:r>
                <a:rPr lang="ru-RU" sz="1400" dirty="0" smtClean="0">
                  <a:solidFill>
                    <a:schemeClr val="tx2">
                      <a:lumMod val="75000"/>
                    </a:schemeClr>
                  </a:solidFill>
                </a:rPr>
                <a:t>64 </a:t>
              </a:r>
              <a:r>
                <a:rPr lang="ru-RU" sz="1200" dirty="0" smtClean="0"/>
                <a:t>индикаторов достижения целей муниципальных  программ были достигнуты </a:t>
              </a:r>
            </a:p>
            <a:p>
              <a:pPr algn="ctr"/>
              <a:r>
                <a:rPr lang="ru-RU" sz="1400" dirty="0" smtClean="0">
                  <a:solidFill>
                    <a:schemeClr val="tx2">
                      <a:lumMod val="75000"/>
                    </a:schemeClr>
                  </a:solidFill>
                </a:rPr>
                <a:t>58</a:t>
              </a:r>
              <a:r>
                <a:rPr lang="ru-RU" sz="1200" dirty="0" smtClean="0"/>
                <a:t> индикаторов</a:t>
              </a:r>
            </a:p>
            <a:p>
              <a:pPr algn="ctr"/>
              <a:r>
                <a:rPr lang="ru-RU" sz="1200" dirty="0" smtClean="0"/>
                <a:t>или 90,6%</a:t>
              </a:r>
              <a:endParaRPr lang="ru-RU" sz="1200" dirty="0"/>
            </a:p>
          </p:txBody>
        </p:sp>
        <p:sp>
          <p:nvSpPr>
            <p:cNvPr id="25" name="TextBox 24"/>
            <p:cNvSpPr txBox="1"/>
            <p:nvPr/>
          </p:nvSpPr>
          <p:spPr>
            <a:xfrm>
              <a:off x="5844359" y="4656388"/>
              <a:ext cx="2541896" cy="1190862"/>
            </a:xfrm>
            <a:prstGeom prst="rect">
              <a:avLst/>
            </a:prstGeom>
            <a:noFill/>
          </p:spPr>
          <p:txBody>
            <a:bodyPr wrap="square" rtlCol="0">
              <a:spAutoFit/>
            </a:bodyPr>
            <a:lstStyle/>
            <a:p>
              <a:pPr algn="ctr"/>
              <a:r>
                <a:rPr lang="ru-RU" sz="1200" dirty="0"/>
                <a:t>Из </a:t>
              </a:r>
              <a:r>
                <a:rPr lang="ru-RU" sz="1200" dirty="0" smtClean="0"/>
                <a:t>запланированных </a:t>
              </a:r>
              <a:r>
                <a:rPr lang="ru-RU" sz="1400" dirty="0" smtClean="0">
                  <a:solidFill>
                    <a:schemeClr val="tx2">
                      <a:lumMod val="75000"/>
                    </a:schemeClr>
                  </a:solidFill>
                </a:rPr>
                <a:t>239</a:t>
              </a:r>
              <a:r>
                <a:rPr lang="ru-RU" sz="1200" dirty="0" smtClean="0"/>
                <a:t> </a:t>
              </a:r>
              <a:r>
                <a:rPr lang="ru-RU" sz="1200" dirty="0"/>
                <a:t>показателей решения задач </a:t>
              </a:r>
              <a:r>
                <a:rPr lang="ru-RU" sz="1200" dirty="0" smtClean="0"/>
                <a:t>подпрограмм муниципальных программ  выполнены </a:t>
              </a:r>
              <a:r>
                <a:rPr lang="ru-RU" sz="1400" dirty="0" smtClean="0">
                  <a:solidFill>
                    <a:schemeClr val="tx2">
                      <a:lumMod val="75000"/>
                    </a:schemeClr>
                  </a:solidFill>
                </a:rPr>
                <a:t>208</a:t>
              </a:r>
              <a:r>
                <a:rPr lang="ru-RU" sz="1200" dirty="0" smtClean="0"/>
                <a:t> показателей</a:t>
              </a:r>
            </a:p>
            <a:p>
              <a:pPr algn="ctr"/>
              <a:r>
                <a:rPr lang="ru-RU" sz="1200" dirty="0" smtClean="0"/>
                <a:t> </a:t>
              </a:r>
              <a:r>
                <a:rPr lang="ru-RU" sz="1200" dirty="0"/>
                <a:t>или 87,0%</a:t>
              </a:r>
            </a:p>
          </p:txBody>
        </p:sp>
      </p:grpSp>
      <p:sp>
        <p:nvSpPr>
          <p:cNvPr id="27" name="TextBox 26"/>
          <p:cNvSpPr txBox="1"/>
          <p:nvPr/>
        </p:nvSpPr>
        <p:spPr>
          <a:xfrm>
            <a:off x="1186683" y="2062739"/>
            <a:ext cx="1016970" cy="307777"/>
          </a:xfrm>
          <a:prstGeom prst="rect">
            <a:avLst/>
          </a:prstGeom>
          <a:noFill/>
        </p:spPr>
        <p:txBody>
          <a:bodyPr wrap="square" rtlCol="0">
            <a:spAutoFit/>
          </a:bodyPr>
          <a:lstStyle/>
          <a:p>
            <a:r>
              <a:rPr lang="ru-RU" sz="1400" b="1" dirty="0" smtClean="0"/>
              <a:t>млн.руб.</a:t>
            </a:r>
            <a:endParaRPr lang="ru-RU" sz="1400" b="1" dirty="0"/>
          </a:p>
        </p:txBody>
      </p:sp>
      <p:pic>
        <p:nvPicPr>
          <p:cNvPr id="2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43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ds05.infourok.ru/uploads/ex/0f06/0009fa15-7fecd3ec/hello_html_59387473.png"/>
          <p:cNvPicPr>
            <a:picLocks noChangeAspect="1" noChangeArrowheads="1"/>
          </p:cNvPicPr>
          <p:nvPr/>
        </p:nvPicPr>
        <p:blipFill>
          <a:blip r:embed="rId2" cstate="print"/>
          <a:srcRect/>
          <a:stretch>
            <a:fillRect/>
          </a:stretch>
        </p:blipFill>
        <p:spPr bwMode="auto">
          <a:xfrm>
            <a:off x="6786578" y="928670"/>
            <a:ext cx="2009104" cy="2292844"/>
          </a:xfrm>
          <a:prstGeom prst="rect">
            <a:avLst/>
          </a:prstGeom>
          <a:noFill/>
        </p:spPr>
      </p:pic>
      <p:pic>
        <p:nvPicPr>
          <p:cNvPr id="4"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928662" y="0"/>
            <a:ext cx="7913808" cy="732006"/>
          </a:xfrm>
          <a:prstGeom prst="rect">
            <a:avLst/>
          </a:prstGeom>
        </p:spPr>
        <p:txBody>
          <a:bodyPr vert="horz" lIns="91440" tIns="45720" rIns="91440" bIns="45720" rtlCol="0" anchor="b">
            <a:noAutofit/>
          </a:bodyPr>
          <a:lstStyle/>
          <a:p>
            <a:pPr marL="182880" algn="ctr">
              <a:spcBef>
                <a:spcPct val="0"/>
              </a:spcBef>
            </a:pPr>
            <a:r>
              <a:rPr kumimoji="0" lang="ru-RU" sz="1400" b="0" i="0" u="none" strike="noStrike" kern="1200" cap="all" spc="-60" normalizeH="0" baseline="0" noProof="0" dirty="0" smtClean="0">
                <a:ln>
                  <a:noFill/>
                </a:ln>
                <a:solidFill>
                  <a:schemeClr val="accent3">
                    <a:lumMod val="50000"/>
                  </a:schemeClr>
                </a:solidFill>
                <a:effectLst/>
                <a:uLnTx/>
                <a:uFillTx/>
                <a:latin typeface="+mj-lt"/>
                <a:ea typeface="+mj-ea"/>
                <a:cs typeface="+mj-cs"/>
              </a:rPr>
              <a:t>расходы  в рамках муниципальной программы «Развитие образования» за 2020 </a:t>
            </a:r>
            <a:r>
              <a:rPr lang="ru-RU" sz="1400" cap="all" spc="-60" dirty="0" smtClean="0">
                <a:solidFill>
                  <a:schemeClr val="accent3">
                    <a:lumMod val="50000"/>
                  </a:schemeClr>
                </a:solidFill>
                <a:latin typeface="+mj-lt"/>
                <a:ea typeface="+mj-ea"/>
                <a:cs typeface="+mj-cs"/>
              </a:rPr>
              <a:t>год, с Информацией о достижении в 2020 году целевых индикаторов</a:t>
            </a:r>
            <a:endParaRPr kumimoji="0" lang="ru-RU" sz="1400" b="0" i="0" u="none" strike="noStrike" kern="1200" cap="all" spc="-60" normalizeH="0" baseline="0" noProof="0" dirty="0">
              <a:ln>
                <a:noFill/>
              </a:ln>
              <a:solidFill>
                <a:schemeClr val="accent3">
                  <a:lumMod val="50000"/>
                </a:schemeClr>
              </a:solidFill>
              <a:effectLst/>
              <a:uLnTx/>
              <a:uFillTx/>
              <a:latin typeface="+mj-lt"/>
              <a:ea typeface="+mj-ea"/>
              <a:cs typeface="+mj-cs"/>
            </a:endParaRPr>
          </a:p>
        </p:txBody>
      </p:sp>
      <p:graphicFrame>
        <p:nvGraphicFramePr>
          <p:cNvPr id="7" name="Таблица 6"/>
          <p:cNvGraphicFramePr>
            <a:graphicFrameLocks noGrp="1"/>
          </p:cNvGraphicFramePr>
          <p:nvPr/>
        </p:nvGraphicFramePr>
        <p:xfrm>
          <a:off x="142844" y="1071548"/>
          <a:ext cx="6357982" cy="5490002"/>
        </p:xfrm>
        <a:graphic>
          <a:graphicData uri="http://schemas.openxmlformats.org/drawingml/2006/table">
            <a:tbl>
              <a:tblPr>
                <a:tableStyleId>{8799B23B-EC83-4686-B30A-512413B5E67A}</a:tableStyleId>
              </a:tblPr>
              <a:tblGrid>
                <a:gridCol w="164540"/>
                <a:gridCol w="1425371"/>
                <a:gridCol w="439421"/>
                <a:gridCol w="333298"/>
                <a:gridCol w="270015"/>
                <a:gridCol w="548468"/>
                <a:gridCol w="1700250"/>
                <a:gridCol w="538788"/>
                <a:gridCol w="580641"/>
                <a:gridCol w="357190"/>
              </a:tblGrid>
              <a:tr h="476264">
                <a:tc rowSpan="2">
                  <a:txBody>
                    <a:bodyPr/>
                    <a:lstStyle/>
                    <a:p>
                      <a:pPr algn="ctr" fontAlgn="ctr"/>
                      <a:r>
                        <a:rPr lang="ru-RU" sz="500" u="none" strike="noStrike" dirty="0"/>
                        <a:t> </a:t>
                      </a:r>
                      <a:endParaRPr lang="ru-RU" sz="500" b="0" i="0" u="none" strike="noStrike" dirty="0">
                        <a:solidFill>
                          <a:srgbClr val="000000"/>
                        </a:solidFill>
                        <a:latin typeface="Times New Roman"/>
                      </a:endParaRPr>
                    </a:p>
                  </a:txBody>
                  <a:tcPr marL="4895" marR="4895" marT="4895"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4895" marR="4895" marT="4895"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4895" marR="4895" marT="4895"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4895" marR="4895" marT="4895"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4895" marR="4895" marT="4895" marB="0" anchor="ctr"/>
                </a:tc>
                <a:tc gridSpan="3">
                  <a:txBody>
                    <a:bodyPr/>
                    <a:lstStyle/>
                    <a:p>
                      <a:pPr algn="ctr" fontAlgn="ctr"/>
                      <a:r>
                        <a:rPr lang="ru-RU" sz="800" u="none" strike="noStrike" dirty="0"/>
                        <a:t>Степень соответствия кассовых расходов их запланированному уровню</a:t>
                      </a:r>
                      <a:endParaRPr lang="ru-RU" sz="800" b="1" i="0" u="none" strike="noStrike" dirty="0">
                        <a:solidFill>
                          <a:srgbClr val="000000"/>
                        </a:solidFill>
                        <a:latin typeface="Times New Roman"/>
                      </a:endParaRPr>
                    </a:p>
                  </a:txBody>
                  <a:tcPr marL="4895" marR="4895" marT="4895" marB="0" anchor="ctr"/>
                </a:tc>
                <a:tc hMerge="1">
                  <a:txBody>
                    <a:bodyPr/>
                    <a:lstStyle/>
                    <a:p>
                      <a:endParaRPr lang="ru-RU"/>
                    </a:p>
                  </a:txBody>
                  <a:tcPr/>
                </a:tc>
                <a:tc hMerge="1">
                  <a:txBody>
                    <a:bodyPr/>
                    <a:lstStyle/>
                    <a:p>
                      <a:endParaRPr lang="ru-RU"/>
                    </a:p>
                  </a:txBody>
                  <a:tcPr/>
                </a:tc>
              </a:tr>
              <a:tr h="253945">
                <a:tc vMerge="1">
                  <a:txBody>
                    <a:bodyPr/>
                    <a:lstStyle/>
                    <a:p>
                      <a:endParaRPr lang="ru-RU"/>
                    </a:p>
                  </a:txBody>
                  <a:tcPr/>
                </a:tc>
                <a:tc vMerge="1">
                  <a:txBody>
                    <a:bodyPr/>
                    <a:lstStyle/>
                    <a:p>
                      <a:endParaRPr lang="ru-RU"/>
                    </a:p>
                  </a:txBody>
                  <a:tcPr/>
                </a:tc>
                <a:tc>
                  <a:txBody>
                    <a:bodyPr/>
                    <a:lstStyle/>
                    <a:p>
                      <a:pPr algn="ctr" fontAlgn="ctr"/>
                      <a:r>
                        <a:rPr lang="ru-RU" sz="800" u="none" strike="noStrike"/>
                        <a:t>2019</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dirty="0"/>
                        <a:t>План 2020</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dirty="0"/>
                        <a:t>Факт 2020</a:t>
                      </a:r>
                      <a:endParaRPr lang="ru-RU" sz="800" b="0" i="0" u="none" strike="noStrike" dirty="0">
                        <a:solidFill>
                          <a:srgbClr val="000000"/>
                        </a:solidFill>
                        <a:latin typeface="Times New Roman"/>
                      </a:endParaRPr>
                    </a:p>
                  </a:txBody>
                  <a:tcPr marL="4895" marR="4895" marT="4895" marB="0" anchor="ct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План</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dirty="0"/>
                        <a:t>Факт</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4895" marR="4895" marT="4895" marB="0" anchor="ctr"/>
                </a:tc>
              </a:tr>
              <a:tr h="232436">
                <a:tc gridSpan="7">
                  <a:txBody>
                    <a:bodyPr/>
                    <a:lstStyle/>
                    <a:p>
                      <a:pPr algn="ctr" fontAlgn="ctr"/>
                      <a:r>
                        <a:rPr lang="ru-RU" sz="800" u="none" strike="noStrike" dirty="0"/>
                        <a:t>Муниципальная программа города-курорта Пятигорска "Развитие образования"</a:t>
                      </a:r>
                      <a:endParaRPr lang="ru-RU" sz="800" b="1" i="0" u="none" strike="noStrike" dirty="0">
                        <a:solidFill>
                          <a:srgbClr val="000000"/>
                        </a:solidFill>
                        <a:latin typeface="Times New Roman"/>
                      </a:endParaRPr>
                    </a:p>
                  </a:txBody>
                  <a:tcPr marL="4895" marR="4895" marT="489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1 912 886,93 </a:t>
                      </a:r>
                      <a:endParaRPr lang="ru-RU" sz="700" b="1"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1 829 959,52 </a:t>
                      </a:r>
                      <a:endParaRPr lang="ru-RU" sz="700" b="1"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95,66</a:t>
                      </a:r>
                      <a:endParaRPr lang="ru-RU" sz="700" b="1" i="0" u="none" strike="noStrike">
                        <a:solidFill>
                          <a:srgbClr val="000000"/>
                        </a:solidFill>
                        <a:latin typeface="Times New Roman"/>
                      </a:endParaRPr>
                    </a:p>
                  </a:txBody>
                  <a:tcPr marL="4895" marR="4895" marT="4895" marB="0" anchor="ctr"/>
                </a:tc>
              </a:tr>
              <a:tr h="378419">
                <a:tc gridSpan="7">
                  <a:txBody>
                    <a:bodyPr/>
                    <a:lstStyle/>
                    <a:p>
                      <a:pPr algn="ctr" fontAlgn="ctr"/>
                      <a:r>
                        <a:rPr lang="ru-RU" sz="800" u="none" strike="noStrike" dirty="0"/>
                        <a:t>Цель  "Повышение доступности и качества дошкольного, общего, дополнительного образования в городе-курорте Пятигорске, создание правовых и социально-экономических условий для нравственного, интеллектуального и физического развития детей"</a:t>
                      </a:r>
                      <a:endParaRPr lang="ru-RU" sz="800" b="1" i="1" u="none" strike="noStrike" dirty="0">
                        <a:solidFill>
                          <a:srgbClr val="000000"/>
                        </a:solidFill>
                        <a:latin typeface="Times New Roman"/>
                      </a:endParaRPr>
                    </a:p>
                  </a:txBody>
                  <a:tcPr marL="4895" marR="4895" marT="489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895" marR="4895" marT="4895" marB="0" anchor="ctr"/>
                </a:tc>
              </a:tr>
              <a:tr h="331741">
                <a:tc rowSpan="5">
                  <a:txBody>
                    <a:bodyPr/>
                    <a:lstStyle/>
                    <a:p>
                      <a:pPr algn="ctr" fontAlgn="ctr"/>
                      <a:r>
                        <a:rPr lang="ru-RU" sz="700" u="none" strike="noStrike" dirty="0"/>
                        <a:t>1.1.</a:t>
                      </a:r>
                      <a:endParaRPr lang="ru-RU" sz="700" b="0" i="0" u="none" strike="noStrike" dirty="0">
                        <a:solidFill>
                          <a:srgbClr val="000000"/>
                        </a:solidFill>
                        <a:latin typeface="Times New Roman"/>
                      </a:endParaRPr>
                    </a:p>
                  </a:txBody>
                  <a:tcPr marL="4895" marR="4895" marT="4895" marB="0" anchor="ctr"/>
                </a:tc>
                <a:tc rowSpan="5">
                  <a:txBody>
                    <a:bodyPr/>
                    <a:lstStyle/>
                    <a:p>
                      <a:pPr algn="ctr" fontAlgn="ctr"/>
                      <a:r>
                        <a:rPr lang="ru-RU" sz="800" u="none" strike="noStrike" dirty="0"/>
                        <a:t>Удельный вес численности населения в возрасте 5 - 18 лет, охваченного дошкольным, начальным общим, основным общим, средним общим образованием, в общей численности населения в возрасте 5 - 18 лет</a:t>
                      </a:r>
                      <a:endParaRPr lang="ru-RU" sz="800" b="0" i="0" u="none" strike="noStrike" dirty="0">
                        <a:solidFill>
                          <a:srgbClr val="000000"/>
                        </a:solidFill>
                        <a:latin typeface="Times New Roman"/>
                      </a:endParaRPr>
                    </a:p>
                  </a:txBody>
                  <a:tcPr marL="4895" marR="4895" marT="4895" marB="0" anchor="ctr"/>
                </a:tc>
                <a:tc rowSpan="5">
                  <a:txBody>
                    <a:bodyPr/>
                    <a:lstStyle/>
                    <a:p>
                      <a:pPr algn="ctr" fontAlgn="ctr"/>
                      <a:r>
                        <a:rPr lang="ru-RU" sz="800" u="none" strike="noStrike" dirty="0"/>
                        <a:t>93,3</a:t>
                      </a:r>
                      <a:endParaRPr lang="ru-RU" sz="800" b="0" i="0" u="none" strike="noStrike" dirty="0">
                        <a:solidFill>
                          <a:srgbClr val="000000"/>
                        </a:solidFill>
                        <a:latin typeface="Times New Roman"/>
                      </a:endParaRPr>
                    </a:p>
                  </a:txBody>
                  <a:tcPr marL="4895" marR="4895" marT="4895" marB="0" anchor="ctr"/>
                </a:tc>
                <a:tc rowSpan="5">
                  <a:txBody>
                    <a:bodyPr/>
                    <a:lstStyle/>
                    <a:p>
                      <a:pPr algn="ctr" fontAlgn="ctr"/>
                      <a:r>
                        <a:rPr lang="ru-RU" sz="800" u="none" strike="noStrike" dirty="0"/>
                        <a:t>93,8</a:t>
                      </a:r>
                      <a:endParaRPr lang="ru-RU" sz="800" b="0" i="0" u="none" strike="noStrike" dirty="0">
                        <a:solidFill>
                          <a:srgbClr val="000000"/>
                        </a:solidFill>
                        <a:latin typeface="Times New Roman"/>
                      </a:endParaRPr>
                    </a:p>
                  </a:txBody>
                  <a:tcPr marL="4895" marR="4895" marT="4895" marB="0" anchor="ctr"/>
                </a:tc>
                <a:tc rowSpan="5">
                  <a:txBody>
                    <a:bodyPr/>
                    <a:lstStyle/>
                    <a:p>
                      <a:pPr algn="ctr" fontAlgn="ctr"/>
                      <a:r>
                        <a:rPr lang="ru-RU" sz="800" u="none" strike="noStrike" dirty="0"/>
                        <a:t>95,6</a:t>
                      </a:r>
                      <a:endParaRPr lang="ru-RU" sz="800" b="0" i="0" u="none" strike="noStrike" dirty="0">
                        <a:solidFill>
                          <a:srgbClr val="000000"/>
                        </a:solidFill>
                        <a:latin typeface="Times New Roman"/>
                      </a:endParaRPr>
                    </a:p>
                  </a:txBody>
                  <a:tcPr marL="4895" marR="4895" marT="4895" marB="0" anchor="ctr"/>
                </a:tc>
                <a:tc rowSpan="5">
                  <a:txBody>
                    <a:bodyPr/>
                    <a:lstStyle/>
                    <a:p>
                      <a:pPr algn="ctr" fontAlgn="ctr"/>
                      <a:r>
                        <a:rPr lang="ru-RU" sz="600" u="none" strike="noStrike" dirty="0"/>
                        <a:t>перевыполнен</a:t>
                      </a:r>
                      <a:endParaRPr lang="ru-RU" sz="6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Подпрограмма "Развитие системы дошкольного образования в городе-курорте Пятигорске"</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651 788,68</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641 011,06</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98,35</a:t>
                      </a:r>
                      <a:endParaRPr lang="ru-RU" sz="700" b="0" i="0" u="none" strike="noStrike">
                        <a:solidFill>
                          <a:srgbClr val="000000"/>
                        </a:solidFill>
                        <a:latin typeface="Times New Roman"/>
                      </a:endParaRPr>
                    </a:p>
                  </a:txBody>
                  <a:tcPr marL="4895" marR="4895" marT="4895" marB="0" anchor="ctr"/>
                </a:tc>
              </a:tr>
              <a:tr h="3317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a:t>
                      </a:r>
                      <a:r>
                        <a:rPr lang="ru-RU" sz="700" u="none" strike="noStrike" dirty="0" smtClean="0"/>
                        <a:t>Развитие системы </a:t>
                      </a:r>
                      <a:r>
                        <a:rPr lang="ru-RU" sz="700" u="none" strike="noStrike" dirty="0"/>
                        <a:t>общего образования в городе-курорте Пятигорске"</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881 585,40</a:t>
                      </a:r>
                      <a:endParaRPr lang="ru-RU" sz="700" b="0" i="0" u="none" strike="noStrike">
                        <a:solidFill>
                          <a:srgbClr val="000000"/>
                        </a:solidFill>
                        <a:latin typeface="Times New Roman"/>
                      </a:endParaRPr>
                    </a:p>
                  </a:txBody>
                  <a:tcPr marL="4895" marR="4895" marT="4895" marB="0" anchor="ctr"/>
                </a:tc>
                <a:tc>
                  <a:txBody>
                    <a:bodyPr/>
                    <a:lstStyle/>
                    <a:p>
                      <a:pPr algn="ctr" fontAlgn="ctr"/>
                      <a:r>
                        <a:rPr lang="ru-RU" sz="700" u="none" strike="noStrike" dirty="0"/>
                        <a:t>874 025,87</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99,14</a:t>
                      </a:r>
                      <a:endParaRPr lang="ru-RU" sz="700" b="0" i="0" u="none" strike="noStrike">
                        <a:solidFill>
                          <a:srgbClr val="000000"/>
                        </a:solidFill>
                        <a:latin typeface="Times New Roman"/>
                      </a:endParaRPr>
                    </a:p>
                  </a:txBody>
                  <a:tcPr marL="4895" marR="4895" marT="4895" marB="0" anchor="ctr"/>
                </a:tc>
              </a:tr>
              <a:tr h="3317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"Развитие дополнительного образования в городе-курорте Пятигорске"</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89 821,42</a:t>
                      </a:r>
                      <a:endParaRPr lang="ru-RU" sz="700" b="0" i="0" u="none" strike="noStrike">
                        <a:solidFill>
                          <a:srgbClr val="000000"/>
                        </a:solidFill>
                        <a:latin typeface="Times New Roman"/>
                      </a:endParaRPr>
                    </a:p>
                  </a:txBody>
                  <a:tcPr marL="4895" marR="4895" marT="4895" marB="0" anchor="ctr"/>
                </a:tc>
                <a:tc>
                  <a:txBody>
                    <a:bodyPr/>
                    <a:lstStyle/>
                    <a:p>
                      <a:pPr algn="ctr" fontAlgn="ctr"/>
                      <a:r>
                        <a:rPr lang="ru-RU" sz="700" u="none" strike="noStrike" dirty="0"/>
                        <a:t>89 821,42</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100,00</a:t>
                      </a:r>
                      <a:endParaRPr lang="ru-RU" sz="700" b="0" i="0" u="none" strike="noStrike">
                        <a:solidFill>
                          <a:srgbClr val="000000"/>
                        </a:solidFill>
                        <a:latin typeface="Times New Roman"/>
                      </a:endParaRPr>
                    </a:p>
                  </a:txBody>
                  <a:tcPr marL="4895" marR="4895" marT="4895" marB="0" anchor="ctr"/>
                </a:tc>
              </a:tr>
              <a:tr h="3317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"Строительство, реконструкция объектов муниципальной собственности"</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238 642,85</a:t>
                      </a:r>
                      <a:endParaRPr lang="ru-RU" sz="700" b="0" i="0" u="none" strike="noStrike">
                        <a:solidFill>
                          <a:srgbClr val="000000"/>
                        </a:solidFill>
                        <a:latin typeface="Times New Roman"/>
                      </a:endParaRPr>
                    </a:p>
                  </a:txBody>
                  <a:tcPr marL="4895" marR="4895" marT="4895" marB="0" anchor="ctr"/>
                </a:tc>
                <a:tc>
                  <a:txBody>
                    <a:bodyPr/>
                    <a:lstStyle/>
                    <a:p>
                      <a:pPr algn="ctr" fontAlgn="ctr"/>
                      <a:r>
                        <a:rPr lang="ru-RU" sz="700" u="none" strike="noStrike" dirty="0"/>
                        <a:t>174 207,55</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73,00</a:t>
                      </a:r>
                      <a:endParaRPr lang="ru-RU" sz="700" b="0" i="0" u="none" strike="noStrike" dirty="0">
                        <a:solidFill>
                          <a:srgbClr val="000000"/>
                        </a:solidFill>
                        <a:latin typeface="Times New Roman"/>
                      </a:endParaRPr>
                    </a:p>
                  </a:txBody>
                  <a:tcPr marL="4895" marR="4895" marT="4895" marB="0" anchor="ctr"/>
                </a:tc>
              </a:tr>
              <a:tr h="7674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"Обеспечение реализации муниципальной программы города-курорта Пятигорска "Развитие образования" и </a:t>
                      </a:r>
                      <a:r>
                        <a:rPr lang="ru-RU" sz="700" u="none" strike="noStrike" dirty="0" err="1"/>
                        <a:t>общепрограммные</a:t>
                      </a:r>
                      <a:r>
                        <a:rPr lang="ru-RU" sz="700" u="none" strike="noStrike" dirty="0"/>
                        <a:t> мероприятия" муниципальной программы города-курорта Пятигорска "Развитие образования"</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51 048,58</a:t>
                      </a:r>
                      <a:endParaRPr lang="ru-RU" sz="700" b="0" i="0" u="none" strike="noStrike">
                        <a:solidFill>
                          <a:srgbClr val="000000"/>
                        </a:solidFill>
                        <a:latin typeface="Times New Roman"/>
                      </a:endParaRPr>
                    </a:p>
                  </a:txBody>
                  <a:tcPr marL="4895" marR="4895" marT="4895" marB="0" anchor="ctr"/>
                </a:tc>
                <a:tc>
                  <a:txBody>
                    <a:bodyPr/>
                    <a:lstStyle/>
                    <a:p>
                      <a:pPr algn="ctr" fontAlgn="ctr"/>
                      <a:r>
                        <a:rPr lang="ru-RU" sz="700" u="none" strike="noStrike" dirty="0"/>
                        <a:t>50 893,62</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99,70</a:t>
                      </a:r>
                      <a:endParaRPr lang="ru-RU" sz="700" b="0" i="0" u="none" strike="noStrike" dirty="0">
                        <a:solidFill>
                          <a:srgbClr val="000000"/>
                        </a:solidFill>
                        <a:latin typeface="Times New Roman"/>
                      </a:endParaRPr>
                    </a:p>
                  </a:txBody>
                  <a:tcPr marL="4895" marR="4895" marT="4895" marB="0" anchor="ctr"/>
                </a:tc>
              </a:tr>
              <a:tr h="513816">
                <a:tc rowSpan="4">
                  <a:txBody>
                    <a:bodyPr/>
                    <a:lstStyle/>
                    <a:p>
                      <a:pPr algn="ctr" fontAlgn="ctr"/>
                      <a:r>
                        <a:rPr lang="ru-RU" sz="700" u="none" strike="noStrike" dirty="0"/>
                        <a:t>1.2.</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dirty="0"/>
                        <a:t>Удовлетворенность населения города-курорта Пятигорска качеством образования, в том числе:</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a:t> </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 </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 </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600" u="none" strike="noStrike" dirty="0"/>
                        <a:t> </a:t>
                      </a:r>
                      <a:endParaRPr lang="ru-RU" sz="600" b="0" i="0" u="none" strike="noStrike" dirty="0">
                        <a:solidFill>
                          <a:srgbClr val="000000"/>
                        </a:solidFill>
                        <a:latin typeface="Times New Roman"/>
                      </a:endParaRPr>
                    </a:p>
                  </a:txBody>
                  <a:tcPr marL="4895" marR="4895" marT="4895" marB="0" anchor="ctr"/>
                </a:tc>
                <a:tc rowSpan="4">
                  <a:txBody>
                    <a:bodyPr/>
                    <a:lstStyle/>
                    <a:p>
                      <a:pPr algn="ctr" fontAlgn="ctr"/>
                      <a:r>
                        <a:rPr lang="ru-RU" sz="700" u="none" strike="noStrike" dirty="0"/>
                        <a:t>Все подпрограммы </a:t>
                      </a:r>
                      <a:endParaRPr lang="ru-RU" sz="700" b="0" i="1" u="none" strike="noStrike" dirty="0">
                        <a:solidFill>
                          <a:srgbClr val="000000"/>
                        </a:solidFill>
                        <a:latin typeface="Times New Roman"/>
                      </a:endParaRPr>
                    </a:p>
                  </a:txBody>
                  <a:tcPr marL="4895" marR="4895" marT="4895" marB="0" anchor="ctr"/>
                </a:tc>
                <a:tc rowSpan="4">
                  <a:txBody>
                    <a:bodyPr/>
                    <a:lstStyle/>
                    <a:p>
                      <a:pPr algn="ctr" fontAlgn="ctr"/>
                      <a:r>
                        <a:rPr lang="ru-RU" sz="700" u="none" strike="noStrike"/>
                        <a:t>1 912 886,93</a:t>
                      </a:r>
                      <a:endParaRPr lang="ru-RU" sz="700" b="0" i="1" u="none" strike="noStrike">
                        <a:solidFill>
                          <a:srgbClr val="000000"/>
                        </a:solidFill>
                        <a:latin typeface="Times New Roman"/>
                      </a:endParaRPr>
                    </a:p>
                  </a:txBody>
                  <a:tcPr marL="4895" marR="4895" marT="4895" marB="0" anchor="ctr"/>
                </a:tc>
                <a:tc rowSpan="4">
                  <a:txBody>
                    <a:bodyPr/>
                    <a:lstStyle/>
                    <a:p>
                      <a:pPr algn="ctr" fontAlgn="ctr"/>
                      <a:r>
                        <a:rPr lang="ru-RU" sz="700" u="none" strike="noStrike"/>
                        <a:t>1 829 959,52</a:t>
                      </a:r>
                      <a:endParaRPr lang="ru-RU" sz="700" b="0" i="1" u="none" strike="noStrike">
                        <a:solidFill>
                          <a:srgbClr val="000000"/>
                        </a:solidFill>
                        <a:latin typeface="Times New Roman"/>
                      </a:endParaRPr>
                    </a:p>
                  </a:txBody>
                  <a:tcPr marL="4895" marR="4895" marT="4895" marB="0" anchor="ctr"/>
                </a:tc>
                <a:tc rowSpan="4">
                  <a:txBody>
                    <a:bodyPr/>
                    <a:lstStyle/>
                    <a:p>
                      <a:pPr algn="ctr" fontAlgn="ctr"/>
                      <a:r>
                        <a:rPr lang="ru-RU" sz="700" u="none" strike="noStrike" dirty="0"/>
                        <a:t>95,66</a:t>
                      </a:r>
                      <a:endParaRPr lang="ru-RU" sz="700" b="0" i="1" u="none" strike="noStrike" dirty="0">
                        <a:solidFill>
                          <a:srgbClr val="000000"/>
                        </a:solidFill>
                        <a:latin typeface="Times New Roman"/>
                      </a:endParaRPr>
                    </a:p>
                  </a:txBody>
                  <a:tcPr marL="4895" marR="4895" marT="4895" marB="0" anchor="ctr"/>
                </a:tc>
              </a:tr>
              <a:tr h="131862">
                <a:tc vMerge="1">
                  <a:txBody>
                    <a:bodyPr/>
                    <a:lstStyle/>
                    <a:p>
                      <a:endParaRPr lang="ru-RU"/>
                    </a:p>
                  </a:txBody>
                  <a:tcPr/>
                </a:tc>
                <a:tc>
                  <a:txBody>
                    <a:bodyPr/>
                    <a:lstStyle/>
                    <a:p>
                      <a:pPr algn="ctr" fontAlgn="ctr"/>
                      <a:r>
                        <a:rPr lang="ru-RU" sz="800" u="none" strike="noStrike" dirty="0"/>
                        <a:t>дошкольного образования</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a:t>71</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72</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85,5</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95" marR="4895" marT="489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31862">
                <a:tc vMerge="1">
                  <a:txBody>
                    <a:bodyPr/>
                    <a:lstStyle/>
                    <a:p>
                      <a:endParaRPr lang="ru-RU"/>
                    </a:p>
                  </a:txBody>
                  <a:tcPr/>
                </a:tc>
                <a:tc>
                  <a:txBody>
                    <a:bodyPr/>
                    <a:lstStyle/>
                    <a:p>
                      <a:pPr algn="ctr" fontAlgn="ctr"/>
                      <a:r>
                        <a:rPr lang="ru-RU" sz="800" u="none" strike="noStrike" dirty="0"/>
                        <a:t>общего образования</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a:t>74</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75</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85,5</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95" marR="4895" marT="489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53945">
                <a:tc vMerge="1">
                  <a:txBody>
                    <a:bodyPr/>
                    <a:lstStyle/>
                    <a:p>
                      <a:endParaRPr lang="ru-RU"/>
                    </a:p>
                  </a:txBody>
                  <a:tcPr/>
                </a:tc>
                <a:tc>
                  <a:txBody>
                    <a:bodyPr/>
                    <a:lstStyle/>
                    <a:p>
                      <a:pPr algn="ctr" fontAlgn="ctr"/>
                      <a:r>
                        <a:rPr lang="ru-RU" sz="800" u="none" strike="noStrike" dirty="0"/>
                        <a:t>дополнительного образования</a:t>
                      </a:r>
                      <a:endParaRPr lang="ru-RU" sz="8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a:t>81</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82</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85,5</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95" marR="4895" marT="489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023089">
                <a:tc>
                  <a:txBody>
                    <a:bodyPr/>
                    <a:lstStyle/>
                    <a:p>
                      <a:pPr algn="ctr" fontAlgn="ctr"/>
                      <a:r>
                        <a:rPr lang="ru-RU" sz="700" u="none" strike="noStrike" dirty="0"/>
                        <a:t>1.3.</a:t>
                      </a:r>
                      <a:endParaRPr lang="ru-RU" sz="700" b="0" i="0" u="none" strike="noStrike" dirty="0">
                        <a:solidFill>
                          <a:srgbClr val="000000"/>
                        </a:solidFill>
                        <a:latin typeface="Times New Roman"/>
                      </a:endParaRPr>
                    </a:p>
                  </a:txBody>
                  <a:tcPr marL="4895" marR="4895" marT="4895" marB="0" anchor="ctr"/>
                </a:tc>
                <a:tc>
                  <a:txBody>
                    <a:bodyPr/>
                    <a:lstStyle/>
                    <a:p>
                      <a:pPr algn="ctr" fontAlgn="ctr"/>
                      <a:r>
                        <a:rPr lang="ru-RU" sz="800" u="none" strike="noStrike" dirty="0"/>
                        <a:t>Численность обучающихся, охваченных основными и дополнительными общеобразовательными программами цифрового, естественнонаучного и гуманитарного профилей</a:t>
                      </a:r>
                      <a:br>
                        <a:rPr lang="ru-RU" sz="800" u="none" strike="noStrike" dirty="0"/>
                      </a:br>
                      <a:endParaRPr lang="ru-RU" sz="800" b="0" i="0" u="none" strike="noStrike" dirty="0">
                        <a:solidFill>
                          <a:srgbClr val="376091"/>
                        </a:solidFill>
                        <a:latin typeface="Times New Roman"/>
                      </a:endParaRPr>
                    </a:p>
                  </a:txBody>
                  <a:tcPr marL="4895" marR="4895" marT="4895" marB="0" anchor="ctr"/>
                </a:tc>
                <a:tc>
                  <a:txBody>
                    <a:bodyPr/>
                    <a:lstStyle/>
                    <a:p>
                      <a:pPr algn="ctr" fontAlgn="ctr"/>
                      <a:r>
                        <a:rPr lang="ru-RU" sz="800" u="none" strike="noStrike"/>
                        <a:t>1,201</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1,22</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800" u="none" strike="noStrike"/>
                        <a:t>1,22</a:t>
                      </a:r>
                      <a:endParaRPr lang="ru-RU" sz="800" b="0" i="0" u="none" strike="noStrike">
                        <a:solidFill>
                          <a:srgbClr val="000000"/>
                        </a:solidFill>
                        <a:latin typeface="Times New Roman"/>
                      </a:endParaRPr>
                    </a:p>
                  </a:txBody>
                  <a:tcPr marL="4895" marR="4895" marT="4895"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95" marR="4895" marT="4895" marB="0" anchor="ctr"/>
                </a:tc>
                <a:tc>
                  <a:txBody>
                    <a:bodyPr/>
                    <a:lstStyle/>
                    <a:p>
                      <a:pPr algn="ctr" fontAlgn="ctr"/>
                      <a:r>
                        <a:rPr lang="ru-RU" sz="700" u="none" strike="noStrike" dirty="0"/>
                        <a:t>Все подпрограммы </a:t>
                      </a:r>
                      <a:endParaRPr lang="ru-RU" sz="700" b="0" i="1" u="none" strike="noStrike" dirty="0">
                        <a:solidFill>
                          <a:srgbClr val="000000"/>
                        </a:solidFill>
                        <a:latin typeface="Times New Roman"/>
                      </a:endParaRPr>
                    </a:p>
                  </a:txBody>
                  <a:tcPr marL="4895" marR="4895" marT="4895" marB="0" anchor="ctr"/>
                </a:tc>
                <a:tc>
                  <a:txBody>
                    <a:bodyPr/>
                    <a:lstStyle/>
                    <a:p>
                      <a:pPr algn="ctr" fontAlgn="ctr"/>
                      <a:r>
                        <a:rPr lang="ru-RU" sz="700" u="none" strike="noStrike"/>
                        <a:t>1 912 886,93</a:t>
                      </a:r>
                      <a:endParaRPr lang="ru-RU" sz="700" b="0" i="1" u="none" strike="noStrike">
                        <a:solidFill>
                          <a:srgbClr val="000000"/>
                        </a:solidFill>
                        <a:latin typeface="Times New Roman"/>
                      </a:endParaRPr>
                    </a:p>
                  </a:txBody>
                  <a:tcPr marL="4895" marR="4895" marT="4895" marB="0" anchor="ctr"/>
                </a:tc>
                <a:tc>
                  <a:txBody>
                    <a:bodyPr/>
                    <a:lstStyle/>
                    <a:p>
                      <a:pPr algn="ctr" fontAlgn="ctr"/>
                      <a:r>
                        <a:rPr lang="ru-RU" sz="700" u="none" strike="noStrike"/>
                        <a:t>1 829 959,52</a:t>
                      </a:r>
                      <a:endParaRPr lang="ru-RU" sz="700" b="0" i="1" u="none" strike="noStrike">
                        <a:solidFill>
                          <a:srgbClr val="000000"/>
                        </a:solidFill>
                        <a:latin typeface="Times New Roman"/>
                      </a:endParaRPr>
                    </a:p>
                  </a:txBody>
                  <a:tcPr marL="4895" marR="4895" marT="4895" marB="0" anchor="ctr"/>
                </a:tc>
                <a:tc>
                  <a:txBody>
                    <a:bodyPr/>
                    <a:lstStyle/>
                    <a:p>
                      <a:pPr algn="ctr" fontAlgn="ctr"/>
                      <a:r>
                        <a:rPr lang="ru-RU" sz="700" u="none" strike="noStrike" dirty="0"/>
                        <a:t>95,66</a:t>
                      </a:r>
                      <a:endParaRPr lang="ru-RU" sz="700" b="0" i="1" u="none" strike="noStrike" dirty="0">
                        <a:solidFill>
                          <a:srgbClr val="000000"/>
                        </a:solidFill>
                        <a:latin typeface="Times New Roman"/>
                      </a:endParaRPr>
                    </a:p>
                  </a:txBody>
                  <a:tcPr marL="4895" marR="4895" marT="4895" marB="0" anchor="ctr"/>
                </a:tc>
              </a:tr>
            </a:tbl>
          </a:graphicData>
        </a:graphic>
      </p:graphicFrame>
      <p:sp>
        <p:nvSpPr>
          <p:cNvPr id="1025" name="Rectangle 1"/>
          <p:cNvSpPr>
            <a:spLocks noChangeArrowheads="1"/>
          </p:cNvSpPr>
          <p:nvPr/>
        </p:nvSpPr>
        <p:spPr bwMode="auto">
          <a:xfrm>
            <a:off x="6500826" y="3357562"/>
            <a:ext cx="250033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исполнителем муниципальной программы города-курорта Пятигорска «Развитие образования» является муниципальное учреждение «Управление образования  администрации города Пятигорска».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Кассовое исполнение бюджета города в рамках данной программы составило 1 829 959,52 тыс.руб. или 95,7% от уточнённого годового плана 1 912 886,93 тыс.руб.</a:t>
            </a:r>
            <a:r>
              <a:rPr kumimoji="0" lang="ru-RU" sz="1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910726"/>
          <a:ext cx="6715140" cy="5849428"/>
        </p:xfrm>
        <a:graphic>
          <a:graphicData uri="http://schemas.openxmlformats.org/drawingml/2006/table">
            <a:tbl>
              <a:tblPr>
                <a:tableStyleId>{8799B23B-EC83-4686-B30A-512413B5E67A}</a:tableStyleId>
              </a:tblPr>
              <a:tblGrid>
                <a:gridCol w="193161"/>
                <a:gridCol w="2060393"/>
                <a:gridCol w="193161"/>
                <a:gridCol w="321936"/>
                <a:gridCol w="257549"/>
                <a:gridCol w="321936"/>
                <a:gridCol w="450711"/>
                <a:gridCol w="1352133"/>
                <a:gridCol w="579486"/>
                <a:gridCol w="627484"/>
                <a:gridCol w="357190"/>
              </a:tblGrid>
              <a:tr h="357998">
                <a:tc rowSpan="2">
                  <a:txBody>
                    <a:bodyPr/>
                    <a:lstStyle/>
                    <a:p>
                      <a:pPr algn="ctr" fontAlgn="ctr"/>
                      <a:r>
                        <a:rPr lang="ru-RU" sz="700" u="none" strike="noStrike" dirty="0"/>
                        <a:t> </a:t>
                      </a:r>
                      <a:endParaRPr lang="ru-RU" sz="700" b="0" i="0" u="none" strike="noStrike" dirty="0">
                        <a:solidFill>
                          <a:srgbClr val="000000"/>
                        </a:solidFill>
                        <a:latin typeface="Arial"/>
                      </a:endParaRPr>
                    </a:p>
                  </a:txBody>
                  <a:tcPr marL="4813" marR="4813" marT="4813" marB="0" anchor="ctr"/>
                </a:tc>
                <a:tc rowSpan="2">
                  <a:txBody>
                    <a:bodyPr/>
                    <a:lstStyle/>
                    <a:p>
                      <a:pPr algn="ctr" fontAlgn="ctr"/>
                      <a:r>
                        <a:rPr lang="ru-RU" sz="700" u="none" strike="noStrike" dirty="0"/>
                        <a:t>Наименование </a:t>
                      </a:r>
                      <a:br>
                        <a:rPr lang="ru-RU" sz="700" u="none" strike="noStrike" dirty="0"/>
                      </a:br>
                      <a:r>
                        <a:rPr lang="ru-RU" sz="700" u="none" strike="noStrike" dirty="0"/>
                        <a:t>показателя программы/подпрограммы</a:t>
                      </a:r>
                      <a:endParaRPr lang="ru-RU" sz="700" b="1" i="0" u="none" strike="noStrike" dirty="0">
                        <a:solidFill>
                          <a:srgbClr val="000000"/>
                        </a:solidFill>
                        <a:latin typeface="Times New Roman"/>
                      </a:endParaRPr>
                    </a:p>
                  </a:txBody>
                  <a:tcPr marL="4813" marR="4813" marT="4813" marB="0" anchor="ctr"/>
                </a:tc>
                <a:tc rowSpan="2">
                  <a:txBody>
                    <a:bodyPr/>
                    <a:lstStyle/>
                    <a:p>
                      <a:pPr algn="ctr" fontAlgn="ctr"/>
                      <a:r>
                        <a:rPr lang="ru-RU" sz="700" u="none" strike="noStrike" dirty="0"/>
                        <a:t>Ед. </a:t>
                      </a:r>
                      <a:r>
                        <a:rPr lang="ru-RU" sz="700" u="none" strike="noStrike" dirty="0" err="1"/>
                        <a:t>изм</a:t>
                      </a:r>
                      <a:endParaRPr lang="ru-RU" sz="700" b="1" i="0" u="none" strike="noStrike" dirty="0">
                        <a:solidFill>
                          <a:srgbClr val="000000"/>
                        </a:solidFill>
                        <a:latin typeface="Times New Roman"/>
                      </a:endParaRPr>
                    </a:p>
                  </a:txBody>
                  <a:tcPr marL="4813" marR="4813" marT="4813" marB="0" anchor="ctr"/>
                </a:tc>
                <a:tc gridSpan="3">
                  <a:txBody>
                    <a:bodyPr/>
                    <a:lstStyle/>
                    <a:p>
                      <a:pPr algn="ctr" fontAlgn="ctr"/>
                      <a:r>
                        <a:rPr lang="ru-RU" sz="700" u="none" strike="noStrike" dirty="0"/>
                        <a:t>Значение показателя </a:t>
                      </a:r>
                      <a:br>
                        <a:rPr lang="ru-RU" sz="700" u="none" strike="noStrike" dirty="0"/>
                      </a:br>
                      <a:r>
                        <a:rPr lang="ru-RU" sz="700" u="none" strike="noStrike" dirty="0"/>
                        <a:t>программы/подпрограммы</a:t>
                      </a:r>
                      <a:endParaRPr lang="ru-RU" sz="700" b="1" i="0" u="none" strike="noStrike" dirty="0">
                        <a:solidFill>
                          <a:srgbClr val="000000"/>
                        </a:solidFill>
                        <a:latin typeface="Times New Roman"/>
                      </a:endParaRPr>
                    </a:p>
                  </a:txBody>
                  <a:tcPr marL="4813" marR="4813" marT="4813" marB="0" anchor="ctr"/>
                </a:tc>
                <a:tc hMerge="1">
                  <a:txBody>
                    <a:bodyPr/>
                    <a:lstStyle/>
                    <a:p>
                      <a:endParaRPr lang="ru-RU"/>
                    </a:p>
                  </a:txBody>
                  <a:tcPr/>
                </a:tc>
                <a:tc hMerge="1">
                  <a:txBody>
                    <a:bodyPr/>
                    <a:lstStyle/>
                    <a:p>
                      <a:endParaRPr lang="ru-RU"/>
                    </a:p>
                  </a:txBody>
                  <a:tcPr/>
                </a:tc>
                <a:tc rowSpan="2">
                  <a:txBody>
                    <a:bodyPr/>
                    <a:lstStyle/>
                    <a:p>
                      <a:pPr algn="ctr" fontAlgn="ctr"/>
                      <a:r>
                        <a:rPr lang="ru-RU" sz="600" u="none" strike="noStrike" dirty="0"/>
                        <a:t>Состояние показателя</a:t>
                      </a:r>
                      <a:endParaRPr lang="ru-RU" sz="600" b="1" i="0" u="none" strike="noStrike" dirty="0">
                        <a:solidFill>
                          <a:srgbClr val="000000"/>
                        </a:solidFill>
                        <a:latin typeface="Times New Roman"/>
                      </a:endParaRPr>
                    </a:p>
                  </a:txBody>
                  <a:tcPr marL="4813" marR="4813" marT="4813" marB="0" anchor="ctr"/>
                </a:tc>
                <a:tc rowSpan="2">
                  <a:txBody>
                    <a:bodyPr/>
                    <a:lstStyle/>
                    <a:p>
                      <a:pPr algn="ctr" fontAlgn="ctr"/>
                      <a:r>
                        <a:rPr lang="ru-RU" sz="700" u="none" strike="noStrike" dirty="0"/>
                        <a:t>Наименование подпрограммы/</a:t>
                      </a:r>
                      <a:br>
                        <a:rPr lang="ru-RU" sz="700" u="none" strike="noStrike" dirty="0"/>
                      </a:br>
                      <a:r>
                        <a:rPr lang="ru-RU" sz="700" u="none" strike="noStrike" dirty="0"/>
                        <a:t>основного мероприятия</a:t>
                      </a:r>
                      <a:endParaRPr lang="ru-RU" sz="700" b="1" i="0" u="none" strike="noStrike" dirty="0">
                        <a:solidFill>
                          <a:srgbClr val="000000"/>
                        </a:solidFill>
                        <a:latin typeface="Times New Roman"/>
                      </a:endParaRPr>
                    </a:p>
                  </a:txBody>
                  <a:tcPr marL="4813" marR="4813" marT="4813" marB="0" anchor="ctr"/>
                </a:tc>
                <a:tc gridSpan="3">
                  <a:txBody>
                    <a:bodyPr/>
                    <a:lstStyle/>
                    <a:p>
                      <a:pPr algn="ctr" fontAlgn="ctr"/>
                      <a:r>
                        <a:rPr lang="ru-RU" sz="700" u="none" strike="noStrike"/>
                        <a:t>Степень соответствия кассовых расходов их запланированному уровню</a:t>
                      </a:r>
                      <a:endParaRPr lang="ru-RU" sz="700" b="1" i="0" u="none" strike="noStrike">
                        <a:solidFill>
                          <a:srgbClr val="000000"/>
                        </a:solidFill>
                        <a:latin typeface="Times New Roman"/>
                      </a:endParaRPr>
                    </a:p>
                  </a:txBody>
                  <a:tcPr marL="4813" marR="4813" marT="4813" marB="0" anchor="ctr"/>
                </a:tc>
                <a:tc hMerge="1">
                  <a:txBody>
                    <a:bodyPr/>
                    <a:lstStyle/>
                    <a:p>
                      <a:endParaRPr lang="ru-RU"/>
                    </a:p>
                  </a:txBody>
                  <a:tcPr/>
                </a:tc>
                <a:tc hMerge="1">
                  <a:txBody>
                    <a:bodyPr/>
                    <a:lstStyle/>
                    <a:p>
                      <a:endParaRPr lang="ru-RU"/>
                    </a:p>
                  </a:txBody>
                  <a:tcPr/>
                </a:tc>
              </a:tr>
              <a:tr h="2123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Факт 2019</a:t>
                      </a:r>
                      <a:endParaRPr lang="ru-RU" sz="700" b="1"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4813" marR="4813" marT="4813"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a:t>План</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Факт</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4813" marR="4813" marT="4813" marB="0" anchor="ctr"/>
                </a:tc>
              </a:tr>
              <a:tr h="120327">
                <a:tc gridSpan="8">
                  <a:txBody>
                    <a:bodyPr/>
                    <a:lstStyle/>
                    <a:p>
                      <a:pPr algn="ctr" fontAlgn="ctr"/>
                      <a:r>
                        <a:rPr lang="ru-RU" sz="600" u="none" strike="noStrike" dirty="0"/>
                        <a:t>Муниципальная программа города-курорта Пятигорска "Социальная поддержка граждан"</a:t>
                      </a:r>
                      <a:endParaRPr lang="ru-RU" sz="600" b="1" i="0" u="none" strike="noStrike" dirty="0">
                        <a:solidFill>
                          <a:srgbClr val="000000"/>
                        </a:solidFill>
                        <a:latin typeface="Times New Roman"/>
                      </a:endParaRPr>
                    </a:p>
                  </a:txBody>
                  <a:tcPr marL="4813" marR="4813" marT="481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1 535 491,00 </a:t>
                      </a:r>
                      <a:endParaRPr lang="ru-RU" sz="700" b="1"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1 504 033,73 </a:t>
                      </a:r>
                      <a:endParaRPr lang="ru-RU" sz="700" b="1" i="0" u="none" strike="noStrike">
                        <a:solidFill>
                          <a:srgbClr val="000000"/>
                        </a:solidFill>
                        <a:latin typeface="Times New Roman"/>
                      </a:endParaRPr>
                    </a:p>
                  </a:txBody>
                  <a:tcPr marL="4813" marR="4813" marT="4813" marB="0" anchor="ctr"/>
                </a:tc>
                <a:tc>
                  <a:txBody>
                    <a:bodyPr/>
                    <a:lstStyle/>
                    <a:p>
                      <a:pPr algn="ctr" fontAlgn="ctr"/>
                      <a:r>
                        <a:rPr lang="ru-RU" sz="700" u="none" strike="noStrike" dirty="0"/>
                        <a:t>97,95</a:t>
                      </a:r>
                      <a:endParaRPr lang="ru-RU" sz="700" b="1" i="0" u="none" strike="noStrike" dirty="0">
                        <a:solidFill>
                          <a:srgbClr val="000000"/>
                        </a:solidFill>
                        <a:latin typeface="Times New Roman"/>
                      </a:endParaRPr>
                    </a:p>
                  </a:txBody>
                  <a:tcPr marL="4813" marR="4813" marT="4813" marB="0" anchor="ctr"/>
                </a:tc>
              </a:tr>
              <a:tr h="207146">
                <a:tc gridSpan="8">
                  <a:txBody>
                    <a:bodyPr/>
                    <a:lstStyle/>
                    <a:p>
                      <a:pPr algn="ctr" fontAlgn="ctr"/>
                      <a:r>
                        <a:rPr lang="ru-RU" sz="600" u="none" strike="noStrike" dirty="0"/>
                        <a:t>Цель "Обеспечение надлежащего уровня и качества жизни нуждающихся в социальной поддержке граждан, проживающих на территории города-курорта Пятигорска"</a:t>
                      </a:r>
                      <a:endParaRPr lang="ru-RU" sz="600" b="1" i="1" u="none" strike="noStrike" dirty="0">
                        <a:solidFill>
                          <a:srgbClr val="000000"/>
                        </a:solidFill>
                        <a:latin typeface="Times New Roman"/>
                      </a:endParaRPr>
                    </a:p>
                  </a:txBody>
                  <a:tcPr marL="4813" marR="4813" marT="481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 </a:t>
                      </a:r>
                      <a:endParaRPr lang="ru-RU" sz="700" b="1" i="0" u="none" strike="noStrike">
                        <a:solidFill>
                          <a:srgbClr val="000000"/>
                        </a:solidFill>
                        <a:latin typeface="Times New Roman"/>
                      </a:endParaRPr>
                    </a:p>
                  </a:txBody>
                  <a:tcPr marL="4813" marR="4813" marT="4813" marB="0" anchor="ctr"/>
                </a:tc>
              </a:tr>
              <a:tr h="627815">
                <a:tc>
                  <a:txBody>
                    <a:bodyPr/>
                    <a:lstStyle/>
                    <a:p>
                      <a:pPr algn="ctr" fontAlgn="ctr"/>
                      <a:r>
                        <a:rPr lang="ru-RU" sz="700" u="none" strike="noStrike"/>
                        <a:t>1.1.</a:t>
                      </a:r>
                      <a:endParaRPr lang="ru-RU" sz="700" b="0" i="0" u="none" strike="noStrike">
                        <a:solidFill>
                          <a:srgbClr val="000000"/>
                        </a:solidFill>
                        <a:latin typeface="Arial"/>
                      </a:endParaRPr>
                    </a:p>
                  </a:txBody>
                  <a:tcPr marL="4813" marR="4813" marT="4813" marB="0" anchor="ctr"/>
                </a:tc>
                <a:tc>
                  <a:txBody>
                    <a:bodyPr/>
                    <a:lstStyle/>
                    <a:p>
                      <a:pPr algn="ctr" fontAlgn="ctr"/>
                      <a:r>
                        <a:rPr lang="ru-RU" sz="700" u="none" strike="noStrike" dirty="0"/>
                        <a:t>Доля граждан из числа жителей города-курорта Пятигорска, которым предоставлены меры социальной поддержки в общей численности граждан, обратившихся и имеющих право на их получение в соответствии с законодательством Российской Федерации и Ставропольского края</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Подпрограмма 1 "Социальное обеспечение граждан города-курорта Пятигорска"</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1 451 865,62</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1 420 460,14</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97,84</a:t>
                      </a:r>
                      <a:endParaRPr lang="ru-RU" sz="700" b="0" i="0" u="none" strike="noStrike" dirty="0">
                        <a:solidFill>
                          <a:srgbClr val="000000"/>
                        </a:solidFill>
                        <a:latin typeface="Times New Roman"/>
                      </a:endParaRPr>
                    </a:p>
                  </a:txBody>
                  <a:tcPr marL="4813" marR="4813" marT="4813" marB="0" anchor="ctr"/>
                </a:tc>
              </a:tr>
              <a:tr h="730744">
                <a:tc rowSpan="5">
                  <a:txBody>
                    <a:bodyPr/>
                    <a:lstStyle/>
                    <a:p>
                      <a:pPr algn="ctr" fontAlgn="ctr"/>
                      <a:r>
                        <a:rPr lang="ru-RU" sz="700" u="none" strike="noStrike"/>
                        <a:t>1.2.</a:t>
                      </a:r>
                      <a:endParaRPr lang="ru-RU" sz="700" b="0" i="0" u="none" strike="noStrike">
                        <a:solidFill>
                          <a:srgbClr val="000000"/>
                        </a:solidFill>
                        <a:latin typeface="Arial"/>
                      </a:endParaRPr>
                    </a:p>
                  </a:txBody>
                  <a:tcPr marL="4813" marR="4813" marT="4813" marB="0" anchor="ctr"/>
                </a:tc>
                <a:tc rowSpan="5">
                  <a:txBody>
                    <a:bodyPr/>
                    <a:lstStyle/>
                    <a:p>
                      <a:pPr algn="ctr" fontAlgn="ctr"/>
                      <a:r>
                        <a:rPr lang="ru-RU" sz="700" u="none" strike="noStrike" dirty="0"/>
                        <a:t>Доля граждан из числа жителей города-курорта Пятигорска, которым предоставлены дополнительные меры социальной поддержки в общей численности граждан, обратившихся и имеющих право на их получение в соответствии с нормативно-правовыми актами администрации города Пятигорска</a:t>
                      </a:r>
                      <a:endParaRPr lang="ru-RU" sz="700" b="0" i="0" u="none" strike="noStrike" dirty="0">
                        <a:solidFill>
                          <a:srgbClr val="000000"/>
                        </a:solidFill>
                        <a:latin typeface="Times New Roman"/>
                      </a:endParaRPr>
                    </a:p>
                  </a:txBody>
                  <a:tcPr marL="4813" marR="4813" marT="4813" marB="0" anchor="ctr"/>
                </a:tc>
                <a:tc rowSpan="5">
                  <a:txBody>
                    <a:bodyPr/>
                    <a:lstStyle/>
                    <a:p>
                      <a:pPr algn="ctr" fontAlgn="ctr"/>
                      <a:r>
                        <a:rPr lang="ru-RU" sz="700" u="none" strike="noStrike"/>
                        <a:t>%</a:t>
                      </a:r>
                      <a:endParaRPr lang="ru-RU" sz="700" b="0" i="0" u="none" strike="noStrike">
                        <a:solidFill>
                          <a:srgbClr val="000000"/>
                        </a:solidFill>
                        <a:latin typeface="Times New Roman"/>
                      </a:endParaRPr>
                    </a:p>
                  </a:txBody>
                  <a:tcPr marL="4813" marR="4813" marT="4813" marB="0" anchor="ctr"/>
                </a:tc>
                <a:tc rowSpan="5">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813" marR="4813" marT="4813" marB="0" anchor="ctr"/>
                </a:tc>
                <a:tc rowSpan="5">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813" marR="4813" marT="4813" marB="0" anchor="ctr"/>
                </a:tc>
                <a:tc rowSpan="5">
                  <a:txBody>
                    <a:bodyPr/>
                    <a:lstStyle/>
                    <a:p>
                      <a:pPr algn="ctr" fontAlgn="ctr"/>
                      <a:r>
                        <a:rPr lang="ru-RU" sz="700" u="none" strike="noStrike"/>
                        <a:t>100</a:t>
                      </a:r>
                      <a:endParaRPr lang="ru-RU" sz="700" b="0" i="0" u="none" strike="noStrike">
                        <a:solidFill>
                          <a:srgbClr val="000000"/>
                        </a:solidFill>
                        <a:latin typeface="Times New Roman"/>
                      </a:endParaRPr>
                    </a:p>
                  </a:txBody>
                  <a:tcPr marL="4813" marR="4813" marT="4813" marB="0" anchor="ctr"/>
                </a:tc>
                <a:tc rowSpan="5">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Подпрограмма 2 "Оказание адресной помощи отдельным категориям граждан по ремонту жилых помещений, расположенных на территории муниципального образования города-курорта </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754,30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748,17</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99,19</a:t>
                      </a:r>
                      <a:endParaRPr lang="ru-RU" sz="700" b="0" i="0" u="none" strike="noStrike" dirty="0">
                        <a:solidFill>
                          <a:srgbClr val="000000"/>
                        </a:solidFill>
                        <a:latin typeface="Times New Roman"/>
                      </a:endParaRPr>
                    </a:p>
                  </a:txBody>
                  <a:tcPr marL="4813" marR="4813" marT="4813" marB="0" anchor="ctr"/>
                </a:tc>
              </a:tr>
              <a:tr h="72832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3 "Реабилитация инвалидов, ветеранов и иных категорий граждан, нуждающихся в реабилитации на территории муниципального образования города-курорта Пятигорска"</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893,12</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dirty="0"/>
                        <a:t>880,34</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98,57</a:t>
                      </a:r>
                      <a:endParaRPr lang="ru-RU" sz="700" b="0" i="0" u="none" strike="noStrike">
                        <a:solidFill>
                          <a:srgbClr val="000000"/>
                        </a:solidFill>
                        <a:latin typeface="Times New Roman"/>
                      </a:endParaRPr>
                    </a:p>
                  </a:txBody>
                  <a:tcPr marL="4813" marR="4813" marT="4813" marB="0" anchor="ctr"/>
                </a:tc>
              </a:tr>
              <a:tr h="41818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4 "Социально-бытовое обслуживание населения города-курорта Пятигорска"</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0,00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0,00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 </a:t>
                      </a:r>
                      <a:endParaRPr lang="ru-RU" sz="700" b="0" i="0" u="none" strike="noStrike" dirty="0">
                        <a:solidFill>
                          <a:srgbClr val="000000"/>
                        </a:solidFill>
                        <a:latin typeface="Times New Roman"/>
                      </a:endParaRPr>
                    </a:p>
                  </a:txBody>
                  <a:tcPr marL="4813" marR="4813" marT="4813" marB="0" anchor="ctr"/>
                </a:tc>
              </a:tr>
              <a:tr h="72832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5 "Социальная поддержка транспортного обслуживания отдельных категорий граждан на территории муниципального образования города-курорта Пятигорска"</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1 554,89</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1 528,80</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98,32</a:t>
                      </a:r>
                      <a:endParaRPr lang="ru-RU" sz="700" b="0" i="0" u="none" strike="noStrike" dirty="0">
                        <a:solidFill>
                          <a:srgbClr val="000000"/>
                        </a:solidFill>
                        <a:latin typeface="Times New Roman"/>
                      </a:endParaRPr>
                    </a:p>
                  </a:txBody>
                  <a:tcPr marL="4813" marR="4813" marT="4813" marB="0" anchor="ctr"/>
                </a:tc>
              </a:tr>
              <a:tr h="42010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Подпрограмма 6 "Оказание адресной помощи отдельным категориям граждан города-курорта Пятигорска"</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10 556,34</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10 549,98</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99,94</a:t>
                      </a:r>
                      <a:endParaRPr lang="ru-RU" sz="700" b="0" i="0" u="none" strike="noStrike" dirty="0">
                        <a:solidFill>
                          <a:srgbClr val="000000"/>
                        </a:solidFill>
                        <a:latin typeface="Times New Roman"/>
                      </a:endParaRPr>
                    </a:p>
                  </a:txBody>
                  <a:tcPr marL="4813" marR="4813" marT="4813" marB="0" anchor="ctr"/>
                </a:tc>
              </a:tr>
              <a:tr h="420105">
                <a:tc>
                  <a:txBody>
                    <a:bodyPr/>
                    <a:lstStyle/>
                    <a:p>
                      <a:pPr algn="ctr" fontAlgn="ctr"/>
                      <a:r>
                        <a:rPr lang="ru-RU" sz="700" u="none" strike="noStrike"/>
                        <a:t>1.3.</a:t>
                      </a:r>
                      <a:endParaRPr lang="ru-RU" sz="700" b="0" i="0" u="none" strike="noStrike">
                        <a:solidFill>
                          <a:srgbClr val="000000"/>
                        </a:solidFill>
                        <a:latin typeface="Arial"/>
                      </a:endParaRPr>
                    </a:p>
                  </a:txBody>
                  <a:tcPr marL="4813" marR="4813" marT="4813" marB="0" anchor="ctr"/>
                </a:tc>
                <a:tc>
                  <a:txBody>
                    <a:bodyPr/>
                    <a:lstStyle/>
                    <a:p>
                      <a:pPr algn="ctr" fontAlgn="ctr"/>
                      <a:r>
                        <a:rPr lang="ru-RU" sz="700" u="none" strike="noStrike"/>
                        <a:t>Доля детей-сирот и детей, оставшихся без попечения родителей, в общей численности детей города-курорта Пятигорска</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dirty="0"/>
                        <a:t>0,53</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0,6</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0,6</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Подпрограмма 7 "Социальная поддержка детей-сирот и детей, оставшихся без попечения родителей"</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17 603,82</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17 603,55</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100,00</a:t>
                      </a:r>
                      <a:endParaRPr lang="ru-RU" sz="700" b="0" i="0" u="none" strike="noStrike" dirty="0">
                        <a:solidFill>
                          <a:srgbClr val="000000"/>
                        </a:solidFill>
                        <a:latin typeface="Times New Roman"/>
                      </a:endParaRPr>
                    </a:p>
                  </a:txBody>
                  <a:tcPr marL="4813" marR="4813" marT="4813" marB="0" anchor="ctr"/>
                </a:tc>
              </a:tr>
              <a:tr h="730744">
                <a:tc>
                  <a:txBody>
                    <a:bodyPr/>
                    <a:lstStyle/>
                    <a:p>
                      <a:pPr algn="ctr" fontAlgn="ctr"/>
                      <a:r>
                        <a:rPr lang="ru-RU" sz="700" u="none" strike="noStrike"/>
                        <a:t>1.4.</a:t>
                      </a:r>
                      <a:endParaRPr lang="ru-RU" sz="700" b="0" i="0" u="none" strike="noStrike">
                        <a:solidFill>
                          <a:srgbClr val="000000"/>
                        </a:solidFill>
                        <a:latin typeface="Arial"/>
                      </a:endParaRPr>
                    </a:p>
                  </a:txBody>
                  <a:tcPr marL="4813" marR="4813" marT="4813" marB="0" anchor="ctr"/>
                </a:tc>
                <a:tc>
                  <a:txBody>
                    <a:bodyPr/>
                    <a:lstStyle/>
                    <a:p>
                      <a:pPr algn="ctr" fontAlgn="ctr"/>
                      <a:r>
                        <a:rPr lang="ru-RU" sz="700" u="none" strike="noStrike"/>
                        <a:t>Доля муниципальных объектов культуры, образования, физической культуры и спорта, объектов социальной инфраструктуры города-курорта Пятигорск, оборудованных специальными средствами для беспрепятственного доступа к ним инвалидов и других маломобильных групп населения</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44,87</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43,6</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a:t>46,15</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500" u="none" strike="noStrike" dirty="0"/>
                        <a:t>перевыполнен</a:t>
                      </a:r>
                      <a:endParaRPr lang="ru-RU" sz="5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a:t>Подпрограмма 8 "Доступная среда в городе-курорте Пятигорске"</a:t>
                      </a:r>
                      <a:endParaRPr lang="ru-RU" sz="700" b="0" i="0" u="none" strike="noStrike">
                        <a:solidFill>
                          <a:srgbClr val="000000"/>
                        </a:solidFill>
                        <a:latin typeface="Times New Roman"/>
                      </a:endParaRPr>
                    </a:p>
                  </a:txBody>
                  <a:tcPr marL="4813" marR="4813" marT="4813" marB="0" anchor="ctr"/>
                </a:tc>
                <a:tc>
                  <a:txBody>
                    <a:bodyPr/>
                    <a:lstStyle/>
                    <a:p>
                      <a:pPr algn="ctr" fontAlgn="ctr"/>
                      <a:r>
                        <a:rPr lang="ru-RU" sz="700" u="none" strike="noStrike" dirty="0"/>
                        <a:t>3 393,33</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3 393,23</a:t>
                      </a:r>
                      <a:endParaRPr lang="ru-RU" sz="700" b="0" i="0" u="none" strike="noStrike" dirty="0">
                        <a:solidFill>
                          <a:srgbClr val="000000"/>
                        </a:solidFill>
                        <a:latin typeface="Times New Roman"/>
                      </a:endParaRPr>
                    </a:p>
                  </a:txBody>
                  <a:tcPr marL="4813" marR="4813" marT="4813" marB="0" anchor="ctr"/>
                </a:tc>
                <a:tc>
                  <a:txBody>
                    <a:bodyPr/>
                    <a:lstStyle/>
                    <a:p>
                      <a:pPr algn="ctr" fontAlgn="ctr"/>
                      <a:r>
                        <a:rPr lang="ru-RU" sz="700" u="none" strike="noStrike" dirty="0"/>
                        <a:t>100,00</a:t>
                      </a:r>
                      <a:endParaRPr lang="ru-RU" sz="700" b="0" i="0" u="none" strike="noStrike" dirty="0">
                        <a:solidFill>
                          <a:srgbClr val="000000"/>
                        </a:solidFill>
                        <a:latin typeface="Times New Roman"/>
                      </a:endParaRPr>
                    </a:p>
                  </a:txBody>
                  <a:tcPr marL="4813" marR="4813" marT="4813" marB="0" anchor="ctr"/>
                </a:tc>
              </a:tr>
            </a:tbl>
          </a:graphicData>
        </a:graphic>
      </p:graphicFrame>
      <p:sp>
        <p:nvSpPr>
          <p:cNvPr id="5" name="Прямоугольник 4"/>
          <p:cNvSpPr/>
          <p:nvPr/>
        </p:nvSpPr>
        <p:spPr>
          <a:xfrm>
            <a:off x="1000100" y="0"/>
            <a:ext cx="7429552"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"Социальная поддержка граждан» за 2020 год, с Информацией о достижении в 2020 году целевых индикаторов</a:t>
            </a:r>
          </a:p>
        </p:txBody>
      </p:sp>
      <p:pic>
        <p:nvPicPr>
          <p:cNvPr id="6"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0177" name="Rectangle 1"/>
          <p:cNvSpPr>
            <a:spLocks noChangeArrowheads="1"/>
          </p:cNvSpPr>
          <p:nvPr/>
        </p:nvSpPr>
        <p:spPr bwMode="auto">
          <a:xfrm>
            <a:off x="6715140" y="3214686"/>
            <a:ext cx="21431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«Управление социальной поддержки населения администрации города Пятигорска».</a:t>
            </a:r>
          </a:p>
          <a:p>
            <a:pPr indent="450850" algn="ctr"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На исполнение основных мероприятий в бюджете города было предусмотрено 1 535 491,00 тыс. руб. </a:t>
            </a:r>
          </a:p>
        </p:txBody>
      </p:sp>
      <p:pic>
        <p:nvPicPr>
          <p:cNvPr id="50189" name="Picture 13" descr="http://xn--80aefldbmovdaqbgjr7mza1d.com/attachments/Image/2013_July_Ideas_SearchEntrepreneursPollenizerKickstart_Image01-1600x700_1.jpg?template=generic"/>
          <p:cNvPicPr>
            <a:picLocks noChangeAspect="1" noChangeArrowheads="1"/>
          </p:cNvPicPr>
          <p:nvPr/>
        </p:nvPicPr>
        <p:blipFill>
          <a:blip r:embed="rId3" cstate="print"/>
          <a:srcRect/>
          <a:stretch>
            <a:fillRect/>
          </a:stretch>
        </p:blipFill>
        <p:spPr bwMode="auto">
          <a:xfrm>
            <a:off x="6786578" y="1000108"/>
            <a:ext cx="2162073" cy="171451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428736"/>
          <a:ext cx="6000792" cy="4929221"/>
        </p:xfrm>
        <a:graphic>
          <a:graphicData uri="http://schemas.openxmlformats.org/drawingml/2006/table">
            <a:tbl>
              <a:tblPr>
                <a:tableStyleId>{8799B23B-EC83-4686-B30A-512413B5E67A}</a:tableStyleId>
              </a:tblPr>
              <a:tblGrid>
                <a:gridCol w="211743"/>
                <a:gridCol w="1396257"/>
                <a:gridCol w="264578"/>
                <a:gridCol w="325212"/>
                <a:gridCol w="373978"/>
                <a:gridCol w="353613"/>
                <a:gridCol w="633887"/>
                <a:gridCol w="1012764"/>
                <a:gridCol w="571504"/>
                <a:gridCol w="571504"/>
                <a:gridCol w="285752"/>
              </a:tblGrid>
              <a:tr h="526485">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892" marR="5892" marT="5892"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5892" marR="5892" marT="5892"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5892" marR="5892" marT="5892"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5892" marR="5892" marT="5892"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5892" marR="5892" marT="5892" marB="0" anchor="ctr"/>
                </a:tc>
                <a:tc gridSpan="3">
                  <a:txBody>
                    <a:bodyPr/>
                    <a:lstStyle/>
                    <a:p>
                      <a:pPr algn="ctr" fontAlgn="ctr"/>
                      <a:r>
                        <a:rPr lang="ru-RU" sz="800" u="none" strike="noStrike"/>
                        <a:t>Степень соответствия кассовых расходов их запланированному уровню</a:t>
                      </a:r>
                      <a:endParaRPr lang="ru-RU" sz="800" b="1" i="0" u="none" strike="noStrike">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r>
              <a:tr h="9602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a:t>Факт 2019</a:t>
                      </a:r>
                      <a:endParaRPr lang="ru-RU" sz="800" b="1" i="0" u="none" strike="noStrike">
                        <a:solidFill>
                          <a:srgbClr val="000000"/>
                        </a:solidFill>
                        <a:latin typeface="Times New Roman"/>
                      </a:endParaRPr>
                    </a:p>
                  </a:txBody>
                  <a:tcPr marL="5892" marR="5892" marT="5892" marB="0" anchor="ctr"/>
                </a:tc>
                <a:tc>
                  <a:txBody>
                    <a:bodyPr/>
                    <a:lstStyle/>
                    <a:p>
                      <a:pPr algn="ctr" fontAlgn="ctr"/>
                      <a:r>
                        <a:rPr lang="ru-RU" sz="800" u="none" strike="noStrike"/>
                        <a:t>План 2020</a:t>
                      </a:r>
                      <a:endParaRPr lang="ru-RU" sz="800" b="1" i="0" u="none" strike="noStrike">
                        <a:solidFill>
                          <a:srgbClr val="000000"/>
                        </a:solidFill>
                        <a:latin typeface="Times New Roman"/>
                      </a:endParaRPr>
                    </a:p>
                  </a:txBody>
                  <a:tcPr marL="5892" marR="5892" marT="5892" marB="0" anchor="ctr"/>
                </a:tc>
                <a:tc>
                  <a:txBody>
                    <a:bodyPr/>
                    <a:lstStyle/>
                    <a:p>
                      <a:pPr algn="ctr" fontAlgn="ctr"/>
                      <a:r>
                        <a:rPr lang="ru-RU" sz="800" u="none" strike="noStrike" dirty="0"/>
                        <a:t>Факт 2020</a:t>
                      </a:r>
                      <a:endParaRPr lang="ru-RU" sz="800" b="1" i="0" u="none" strike="noStrike" dirty="0">
                        <a:solidFill>
                          <a:srgbClr val="000000"/>
                        </a:solidFill>
                        <a:latin typeface="Times New Roman"/>
                      </a:endParaRPr>
                    </a:p>
                  </a:txBody>
                  <a:tcPr marL="5892" marR="5892" marT="5892" marB="0" anchor="ct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План</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Факт</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892" marR="5892" marT="5892" marB="0" anchor="ctr"/>
                </a:tc>
              </a:tr>
              <a:tr h="294802">
                <a:tc gridSpan="8">
                  <a:txBody>
                    <a:bodyPr/>
                    <a:lstStyle/>
                    <a:p>
                      <a:pPr algn="ctr" fontAlgn="ctr"/>
                      <a:r>
                        <a:rPr lang="ru-RU" sz="800" u="none" strike="noStrike" dirty="0"/>
                        <a:t>Муниципальная программа города-курорта Пятигорска "Развитие жилищно-коммунального хозяйства, градостроительства, строительства и архитектуры"</a:t>
                      </a:r>
                      <a:endParaRPr lang="ru-RU" sz="800" b="1" i="0" u="none" strike="noStrike" dirty="0">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430 781,20 </a:t>
                      </a:r>
                      <a:endParaRPr lang="ru-RU" sz="700" b="1"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301 500,27 </a:t>
                      </a:r>
                      <a:endParaRPr lang="ru-RU" sz="700" b="1"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69,99</a:t>
                      </a:r>
                      <a:endParaRPr lang="ru-RU" sz="700" b="1" i="0" u="none" strike="noStrike" dirty="0">
                        <a:solidFill>
                          <a:srgbClr val="000000"/>
                        </a:solidFill>
                        <a:latin typeface="Times New Roman"/>
                      </a:endParaRPr>
                    </a:p>
                  </a:txBody>
                  <a:tcPr marL="5892" marR="5892" marT="5892" marB="0" anchor="ctr"/>
                </a:tc>
              </a:tr>
              <a:tr h="396262">
                <a:tc gridSpan="8">
                  <a:txBody>
                    <a:bodyPr/>
                    <a:lstStyle/>
                    <a:p>
                      <a:pPr algn="ctr" fontAlgn="ctr"/>
                      <a:r>
                        <a:rPr lang="ru-RU" sz="800" u="none" strike="noStrike"/>
                        <a:t>Цель 1 "Создание гармоничного архитектурного облика застройки муниципального образования города-курорта Пятигорска и решение жилищных проблем жителей города-курорта Пятигорска"</a:t>
                      </a:r>
                      <a:endParaRPr lang="ru-RU" sz="800" b="1" i="1" u="none" strike="noStrike">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892" marR="5892" marT="5892" marB="0" anchor="ctr"/>
                </a:tc>
              </a:tr>
              <a:tr h="1307820">
                <a:tc>
                  <a:txBody>
                    <a:bodyPr/>
                    <a:lstStyle/>
                    <a:p>
                      <a:pPr algn="ctr" fontAlgn="ctr"/>
                      <a:r>
                        <a:rPr lang="ru-RU" sz="800" u="none" strike="noStrike"/>
                        <a:t>1.</a:t>
                      </a:r>
                      <a:endParaRPr lang="ru-RU" sz="800" b="0" i="0" u="none" strike="noStrike">
                        <a:solidFill>
                          <a:srgbClr val="000000"/>
                        </a:solidFill>
                        <a:latin typeface="Arial"/>
                      </a:endParaRPr>
                    </a:p>
                  </a:txBody>
                  <a:tcPr marL="5892" marR="5892" marT="5892" marB="0" anchor="ctr"/>
                </a:tc>
                <a:tc>
                  <a:txBody>
                    <a:bodyPr/>
                    <a:lstStyle/>
                    <a:p>
                      <a:pPr algn="ctr" fontAlgn="ctr"/>
                      <a:r>
                        <a:rPr lang="ru-RU" sz="800" u="none" strike="noStrike" dirty="0"/>
                        <a:t>Доля площади жилищного фонда с высокой степенью износа, расположенного на территории, подлежащей развитию</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Подпрограмма 1 "Развитие градостроительства, строительства и архитектуры, и улучшение жилищных условий жителей города-курорта Пятигорска"</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700" u="none" strike="noStrike" dirty="0"/>
                        <a:t>236 951,03</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109 879,40</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46,37</a:t>
                      </a:r>
                      <a:endParaRPr lang="ru-RU" sz="700" b="0" i="0" u="none" strike="noStrike" dirty="0">
                        <a:solidFill>
                          <a:srgbClr val="000000"/>
                        </a:solidFill>
                        <a:latin typeface="Times New Roman"/>
                      </a:endParaRPr>
                    </a:p>
                  </a:txBody>
                  <a:tcPr marL="5892" marR="5892" marT="5892" marB="0" anchor="ctr"/>
                </a:tc>
              </a:tr>
              <a:tr h="396262">
                <a:tc gridSpan="8">
                  <a:txBody>
                    <a:bodyPr/>
                    <a:lstStyle/>
                    <a:p>
                      <a:pPr algn="ctr" fontAlgn="ctr"/>
                      <a:r>
                        <a:rPr lang="ru-RU" sz="800" u="none" strike="noStrike"/>
                        <a:t>Цель 2 "Благоустройство территории города-курорта Пятигорска и поддержка баланса основных систем жизнеобеспечения города-курорта Пятигорска в сфере жилищно-коммунального хозяйства"</a:t>
                      </a:r>
                      <a:endParaRPr lang="ru-RU" sz="800" b="1" i="1" u="none" strike="noStrike">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 </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 </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 </a:t>
                      </a:r>
                      <a:endParaRPr lang="ru-RU" sz="700" b="0" i="0" u="none" strike="noStrike" dirty="0">
                        <a:solidFill>
                          <a:srgbClr val="000000"/>
                        </a:solidFill>
                        <a:latin typeface="Times New Roman"/>
                      </a:endParaRPr>
                    </a:p>
                  </a:txBody>
                  <a:tcPr marL="5892" marR="5892" marT="5892" marB="0" anchor="ctr"/>
                </a:tc>
              </a:tr>
              <a:tr h="1047375">
                <a:tc>
                  <a:txBody>
                    <a:bodyPr/>
                    <a:lstStyle/>
                    <a:p>
                      <a:pPr algn="ctr" fontAlgn="ctr"/>
                      <a:r>
                        <a:rPr lang="ru-RU" sz="800" u="none" strike="noStrike" dirty="0"/>
                        <a:t>2.</a:t>
                      </a:r>
                      <a:endParaRPr lang="ru-RU" sz="800" b="0" i="0" u="none" strike="noStrike" dirty="0">
                        <a:solidFill>
                          <a:srgbClr val="000000"/>
                        </a:solidFill>
                        <a:latin typeface="Arial"/>
                      </a:endParaRPr>
                    </a:p>
                  </a:txBody>
                  <a:tcPr marL="5892" marR="5892" marT="5892" marB="0" anchor="ctr"/>
                </a:tc>
                <a:tc>
                  <a:txBody>
                    <a:bodyPr/>
                    <a:lstStyle/>
                    <a:p>
                      <a:pPr algn="ctr" fontAlgn="ctr"/>
                      <a:r>
                        <a:rPr lang="ru-RU" sz="800" u="none" strike="noStrike" dirty="0"/>
                        <a:t>Доля жалоб по вопросам благоустройства территории города-курорта Пятигорска в общем количестве жалоб по вопросам жилищно-коммунального хозяйства города-курорта Пятигорска</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0,27</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0,27</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0,27</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Подпрограмма 2 "Развитие жилищно-коммунального хозяйства в городе-курорте Пятигорске"</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700" u="none" strike="noStrike" dirty="0"/>
                        <a:t>111 009,20</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109 319,50</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98,48</a:t>
                      </a:r>
                      <a:endParaRPr lang="ru-RU" sz="700" b="0" i="0" u="none" strike="noStrike" dirty="0">
                        <a:solidFill>
                          <a:srgbClr val="000000"/>
                        </a:solidFill>
                        <a:latin typeface="Times New Roman"/>
                      </a:endParaRPr>
                    </a:p>
                  </a:txBody>
                  <a:tcPr marL="5892" marR="5892" marT="5892" marB="0" anchor="ctr"/>
                </a:tc>
              </a:tr>
            </a:tbl>
          </a:graphicData>
        </a:graphic>
      </p:graphicFrame>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928662" y="0"/>
            <a:ext cx="7913808" cy="1214422"/>
          </a:xfrm>
          <a:prstGeom prst="rect">
            <a:avLst/>
          </a:prstGeom>
        </p:spPr>
        <p:txBody>
          <a:bodyPr vert="horz" lIns="91440" tIns="45720" rIns="91440" bIns="45720" rtlCol="0" anchor="b">
            <a:noAutofit/>
          </a:bodyPr>
          <a:lstStyle/>
          <a:p>
            <a:pPr marL="182880" algn="ctr">
              <a:spcBef>
                <a:spcPct val="0"/>
              </a:spcBef>
            </a:pPr>
            <a:r>
              <a:rPr kumimoji="0" lang="ru-RU" sz="1400" b="0" i="0" u="none" strike="noStrike" kern="1200" cap="all" spc="-60" normalizeH="0" baseline="0" noProof="0" dirty="0" smtClean="0">
                <a:ln>
                  <a:noFill/>
                </a:ln>
                <a:solidFill>
                  <a:schemeClr val="accent3">
                    <a:lumMod val="50000"/>
                  </a:schemeClr>
                </a:solidFill>
                <a:effectLst/>
                <a:uLnTx/>
                <a:uFillTx/>
                <a:latin typeface="+mj-lt"/>
                <a:ea typeface="+mj-ea"/>
                <a:cs typeface="+mj-cs"/>
              </a:rPr>
              <a:t>расходы  в рамках муниципальной программы «</a:t>
            </a:r>
            <a:r>
              <a:rPr lang="ru-RU" sz="1400" cap="all" spc="-60" dirty="0" smtClean="0">
                <a:solidFill>
                  <a:schemeClr val="accent3">
                    <a:lumMod val="50000"/>
                  </a:schemeClr>
                </a:solidFill>
                <a:latin typeface="+mj-lt"/>
                <a:ea typeface="+mj-ea"/>
                <a:cs typeface="+mj-cs"/>
              </a:rPr>
              <a:t>Развитие жилищно-коммунального хозяйства, градостроительства, строительства и архитектуры» за 2020 год, с Информацией о достижении в 2020 году целевых индикаторов</a:t>
            </a:r>
            <a:endParaRPr kumimoji="0" lang="ru-RU" sz="1400" b="0" i="0" u="none" strike="noStrike" kern="1200" cap="all" spc="-60" normalizeH="0" baseline="0" noProof="0" dirty="0">
              <a:ln>
                <a:noFill/>
              </a:ln>
              <a:solidFill>
                <a:schemeClr val="accent3">
                  <a:lumMod val="50000"/>
                </a:schemeClr>
              </a:solidFill>
              <a:effectLst/>
              <a:uLnTx/>
              <a:uFillTx/>
              <a:latin typeface="+mj-lt"/>
              <a:ea typeface="+mj-ea"/>
              <a:cs typeface="+mj-cs"/>
            </a:endParaRPr>
          </a:p>
        </p:txBody>
      </p:sp>
      <p:sp>
        <p:nvSpPr>
          <p:cNvPr id="51201" name="Rectangle 1"/>
          <p:cNvSpPr>
            <a:spLocks noChangeArrowheads="1"/>
          </p:cNvSpPr>
          <p:nvPr/>
        </p:nvSpPr>
        <p:spPr bwMode="auto">
          <a:xfrm>
            <a:off x="6357950" y="3071810"/>
            <a:ext cx="21431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0850" algn="ctr"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в 2020 году являлось муниципальное учреждение «Управление городского хозяйства, транспорта и связи администрации города Пятигорска». </a:t>
            </a:r>
          </a:p>
          <a:p>
            <a:pPr marR="0" lvl="0" indent="450850" algn="ctr"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На исполнение мероприятий данной программы за счет средств бюджета города в 2020 году израсходовано 301 500,27 тыс. руб., что составляет 70,0 % от уточненного плана 430 781,20 тыс.руб. </a:t>
            </a:r>
          </a:p>
        </p:txBody>
      </p:sp>
      <p:pic>
        <p:nvPicPr>
          <p:cNvPr id="51203" name="Picture 3" descr="https://remontinstr.ru/img/advantages/advantage11.jpg"/>
          <p:cNvPicPr>
            <a:picLocks noChangeAspect="1" noChangeArrowheads="1"/>
          </p:cNvPicPr>
          <p:nvPr/>
        </p:nvPicPr>
        <p:blipFill>
          <a:blip r:embed="rId3"/>
          <a:srcRect/>
          <a:stretch>
            <a:fillRect/>
          </a:stretch>
        </p:blipFill>
        <p:spPr bwMode="auto">
          <a:xfrm>
            <a:off x="19931170" y="-11144351"/>
            <a:ext cx="19831050" cy="8715436"/>
          </a:xfrm>
          <a:prstGeom prst="rect">
            <a:avLst/>
          </a:prstGeom>
          <a:noFill/>
        </p:spPr>
      </p:pic>
      <p:pic>
        <p:nvPicPr>
          <p:cNvPr id="51205" name="Picture 5" descr="https://remontinstr.ru/img/advantages/advantage11.jpg"/>
          <p:cNvPicPr>
            <a:picLocks noChangeAspect="1" noChangeArrowheads="1"/>
          </p:cNvPicPr>
          <p:nvPr/>
        </p:nvPicPr>
        <p:blipFill>
          <a:blip r:embed="rId4" cstate="print"/>
          <a:srcRect/>
          <a:stretch>
            <a:fillRect/>
          </a:stretch>
        </p:blipFill>
        <p:spPr bwMode="auto">
          <a:xfrm>
            <a:off x="6357950" y="1214422"/>
            <a:ext cx="2357454" cy="18573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6840" y="580987"/>
            <a:ext cx="7620000" cy="5512309"/>
          </a:xfrm>
        </p:spPr>
        <p:txBody>
          <a:bodyPr>
            <a:noAutofit/>
          </a:bodyPr>
          <a:lstStyle/>
          <a:p>
            <a:pPr algn="ctr">
              <a:spcAft>
                <a:spcPts val="0"/>
              </a:spcAft>
            </a:pPr>
            <a:r>
              <a:rPr lang="ru-RU" sz="1600" b="0" dirty="0"/>
              <a:t>Представляя брошюру</a:t>
            </a:r>
          </a:p>
          <a:p>
            <a:pPr algn="ctr">
              <a:spcAft>
                <a:spcPts val="0"/>
              </a:spcAft>
            </a:pPr>
            <a:r>
              <a:rPr lang="ru-RU" sz="1600" dirty="0"/>
              <a:t> </a:t>
            </a:r>
            <a:r>
              <a:rPr lang="ru-RU" sz="1600" dirty="0">
                <a:solidFill>
                  <a:srgbClr val="0070C0"/>
                </a:solidFill>
              </a:rPr>
              <a:t>«Бюджет для граждан по </a:t>
            </a:r>
            <a:r>
              <a:rPr lang="ru-RU" sz="1600" dirty="0" smtClean="0">
                <a:solidFill>
                  <a:srgbClr val="0070C0"/>
                </a:solidFill>
              </a:rPr>
              <a:t>отчету об исполнении </a:t>
            </a:r>
            <a:r>
              <a:rPr lang="ru-RU" sz="1600" dirty="0">
                <a:solidFill>
                  <a:srgbClr val="0070C0"/>
                </a:solidFill>
              </a:rPr>
              <a:t>бюджета города-курорта Пятигорска </a:t>
            </a:r>
            <a:r>
              <a:rPr lang="ru-RU" sz="1600" dirty="0" smtClean="0">
                <a:solidFill>
                  <a:srgbClr val="0070C0"/>
                </a:solidFill>
              </a:rPr>
              <a:t>за 2020 год» </a:t>
            </a:r>
          </a:p>
          <a:p>
            <a:pPr algn="ctr">
              <a:spcAft>
                <a:spcPts val="0"/>
              </a:spcAft>
            </a:pPr>
            <a:r>
              <a:rPr lang="ru-RU" sz="1600" b="0" dirty="0" smtClean="0"/>
              <a:t>хочется отметить, что в </a:t>
            </a:r>
            <a:r>
              <a:rPr lang="ru-RU" sz="1600" b="0" dirty="0"/>
              <a:t>2020 году исполнение бюджета города осуществлялось в кризисных условиях в экономике страны и города-курорта Пятигорска при распространении новой коронавирусной инфекции (</a:t>
            </a:r>
            <a:r>
              <a:rPr lang="en-US" sz="1600" b="0" dirty="0" err="1"/>
              <a:t>Covid</a:t>
            </a:r>
            <a:r>
              <a:rPr lang="ru-RU" sz="1600" b="0" dirty="0"/>
              <a:t>-2019</a:t>
            </a:r>
            <a:r>
              <a:rPr lang="ru-RU" sz="1600" b="0" dirty="0" smtClean="0"/>
              <a:t>), </a:t>
            </a:r>
            <a:r>
              <a:rPr lang="ru-RU" sz="1600" b="0" dirty="0"/>
              <a:t>а также с учетом принятых мер поддержки субъектов хозяйственной деятельности на федеральном, краевом и местном уровнях, влекущих выпадающие доходы бюджета города. </a:t>
            </a:r>
          </a:p>
          <a:p>
            <a:pPr algn="ctr"/>
            <a:r>
              <a:rPr lang="ru-RU" sz="1600" b="0" dirty="0"/>
              <a:t>Администрацией города Пятигорска совместно с главными администраторами доходов бюджета города своевременно осуществлялись экономически обоснованные расчеты возможных потерь бюджета города-курорта Пятигорска на 2020 год в условиях (</a:t>
            </a:r>
            <a:r>
              <a:rPr lang="en-US" sz="1600" b="0" dirty="0" err="1"/>
              <a:t>Covid</a:t>
            </a:r>
            <a:r>
              <a:rPr lang="ru-RU" sz="1600" b="0" dirty="0"/>
              <a:t>-2019) и соответствующая корректировка утвержденных плановых назначений по доходам бюджета города.</a:t>
            </a:r>
          </a:p>
          <a:p>
            <a:pPr algn="ctr"/>
            <a:r>
              <a:rPr lang="ru-RU" sz="1600" b="0" dirty="0"/>
              <a:t>Бюджет города 2020 года традиционно является социально направленным. Исполнение расходов бюджета города, направляемых на отрасли социального блока, в 2020 году </a:t>
            </a:r>
            <a:r>
              <a:rPr lang="ru-RU" sz="1600" b="0" dirty="0" smtClean="0"/>
              <a:t>составило </a:t>
            </a:r>
            <a:r>
              <a:rPr lang="ru-RU" sz="1600" b="0" dirty="0"/>
              <a:t>76,4% расходов бюджета города.</a:t>
            </a:r>
          </a:p>
          <a:p>
            <a:pPr algn="ctr"/>
            <a:r>
              <a:rPr lang="ru-RU" sz="1600" b="0" dirty="0"/>
              <a:t>В 2020 году средства бюджета города в первоочередном порядке направлялись на финансирование приоритетных </a:t>
            </a:r>
            <a:r>
              <a:rPr lang="ru-RU" sz="1600" b="0" dirty="0" smtClean="0"/>
              <a:t>расходов.</a:t>
            </a:r>
            <a:endParaRPr lang="ru-RU" sz="1600" b="0" dirty="0"/>
          </a:p>
        </p:txBody>
      </p:sp>
      <p:sp>
        <p:nvSpPr>
          <p:cNvPr id="4" name="Прямоугольник 3"/>
          <p:cNvSpPr/>
          <p:nvPr/>
        </p:nvSpPr>
        <p:spPr>
          <a:xfrm>
            <a:off x="2123728" y="15663"/>
            <a:ext cx="6533112" cy="400110"/>
          </a:xfrm>
          <a:prstGeom prst="rect">
            <a:avLst/>
          </a:prstGeom>
        </p:spPr>
        <p:txBody>
          <a:bodyPr wrap="square">
            <a:spAutoFit/>
          </a:bodyPr>
          <a:lstStyle/>
          <a:p>
            <a:r>
              <a:rPr lang="ru-RU" sz="2000" b="1" dirty="0"/>
              <a:t>Уважаемые </a:t>
            </a:r>
            <a:r>
              <a:rPr lang="ru-RU" sz="2000" b="1" dirty="0" smtClean="0"/>
              <a:t>жители город-курорта Пятигорска!</a:t>
            </a:r>
            <a:endParaRPr lang="ru-RU" sz="2000" b="1" dirty="0"/>
          </a:p>
        </p:txBody>
      </p:sp>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81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1142984"/>
          <a:ext cx="6215106" cy="4287589"/>
        </p:xfrm>
        <a:graphic>
          <a:graphicData uri="http://schemas.openxmlformats.org/drawingml/2006/table">
            <a:tbl>
              <a:tblPr>
                <a:tableStyleId>{8799B23B-EC83-4686-B30A-512413B5E67A}</a:tableStyleId>
              </a:tblPr>
              <a:tblGrid>
                <a:gridCol w="218573"/>
                <a:gridCol w="1138749"/>
                <a:gridCol w="214314"/>
                <a:gridCol w="214314"/>
                <a:gridCol w="285752"/>
                <a:gridCol w="500066"/>
                <a:gridCol w="928694"/>
                <a:gridCol w="1428760"/>
                <a:gridCol w="428628"/>
                <a:gridCol w="500066"/>
                <a:gridCol w="357190"/>
              </a:tblGrid>
              <a:tr h="395571">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892" marR="5892" marT="5892" marB="0" anchor="ctr"/>
                </a:tc>
                <a:tc rowSpan="2">
                  <a:txBody>
                    <a:bodyPr/>
                    <a:lstStyle/>
                    <a:p>
                      <a:pPr algn="ctr" fontAlgn="ctr"/>
                      <a:r>
                        <a:rPr lang="ru-RU" sz="700" u="none" strike="noStrike" dirty="0"/>
                        <a:t>Наименование </a:t>
                      </a:r>
                      <a:br>
                        <a:rPr lang="ru-RU" sz="700" u="none" strike="noStrike" dirty="0"/>
                      </a:br>
                      <a:r>
                        <a:rPr lang="ru-RU" sz="700" u="none" strike="noStrike" dirty="0"/>
                        <a:t>показателя программы/подпрограммы</a:t>
                      </a:r>
                      <a:endParaRPr lang="ru-RU" sz="700" b="1" i="0" u="none" strike="noStrike" dirty="0">
                        <a:solidFill>
                          <a:srgbClr val="000000"/>
                        </a:solidFill>
                        <a:latin typeface="Times New Roman"/>
                      </a:endParaRPr>
                    </a:p>
                  </a:txBody>
                  <a:tcPr marL="5892" marR="5892" marT="5892" marB="0" anchor="ctr"/>
                </a:tc>
                <a:tc rowSpan="2">
                  <a:txBody>
                    <a:bodyPr/>
                    <a:lstStyle/>
                    <a:p>
                      <a:pPr algn="ctr" fontAlgn="ctr"/>
                      <a:r>
                        <a:rPr lang="ru-RU" sz="700" u="none" strike="noStrike" dirty="0"/>
                        <a:t>Ед. </a:t>
                      </a:r>
                      <a:r>
                        <a:rPr lang="ru-RU" sz="700" u="none" strike="noStrike" dirty="0" err="1"/>
                        <a:t>изм</a:t>
                      </a:r>
                      <a:endParaRPr lang="ru-RU" sz="700" b="1" i="0" u="none" strike="noStrike" dirty="0">
                        <a:solidFill>
                          <a:srgbClr val="000000"/>
                        </a:solidFill>
                        <a:latin typeface="Times New Roman"/>
                      </a:endParaRPr>
                    </a:p>
                  </a:txBody>
                  <a:tcPr marL="5892" marR="5892" marT="5892" marB="0" anchor="ctr"/>
                </a:tc>
                <a:tc gridSpan="3">
                  <a:txBody>
                    <a:bodyPr/>
                    <a:lstStyle/>
                    <a:p>
                      <a:pPr algn="ctr" fontAlgn="ctr"/>
                      <a:r>
                        <a:rPr lang="ru-RU" sz="700" u="none" strike="noStrike" dirty="0"/>
                        <a:t>Значение показателя </a:t>
                      </a:r>
                      <a:br>
                        <a:rPr lang="ru-RU" sz="700" u="none" strike="noStrike" dirty="0"/>
                      </a:br>
                      <a:r>
                        <a:rPr lang="ru-RU" sz="700" u="none" strike="noStrike" dirty="0"/>
                        <a:t>программы/подпрограммы</a:t>
                      </a:r>
                      <a:endParaRPr lang="ru-RU" sz="700" b="1" i="0" u="none" strike="noStrike" dirty="0">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rowSpan="2">
                  <a:txBody>
                    <a:bodyPr/>
                    <a:lstStyle/>
                    <a:p>
                      <a:pPr algn="ctr" fontAlgn="ctr"/>
                      <a:r>
                        <a:rPr lang="ru-RU" sz="700" u="none" strike="noStrike" dirty="0"/>
                        <a:t>Состояние показателя</a:t>
                      </a:r>
                      <a:endParaRPr lang="ru-RU" sz="700" b="1" i="0" u="none" strike="noStrike" dirty="0">
                        <a:solidFill>
                          <a:srgbClr val="000000"/>
                        </a:solidFill>
                        <a:latin typeface="Times New Roman"/>
                      </a:endParaRPr>
                    </a:p>
                  </a:txBody>
                  <a:tcPr marL="5892" marR="5892" marT="5892" marB="0" anchor="ctr"/>
                </a:tc>
                <a:tc rowSpan="2">
                  <a:txBody>
                    <a:bodyPr/>
                    <a:lstStyle/>
                    <a:p>
                      <a:pPr algn="ctr" fontAlgn="ctr"/>
                      <a:r>
                        <a:rPr lang="ru-RU" sz="700" u="none" strike="noStrike" dirty="0"/>
                        <a:t>Наименование подпрограммы/</a:t>
                      </a:r>
                      <a:br>
                        <a:rPr lang="ru-RU" sz="700" u="none" strike="noStrike" dirty="0"/>
                      </a:br>
                      <a:r>
                        <a:rPr lang="ru-RU" sz="700" u="none" strike="noStrike" dirty="0"/>
                        <a:t>основного мероприятия</a:t>
                      </a:r>
                      <a:endParaRPr lang="ru-RU" sz="700" b="1" i="0" u="none" strike="noStrike" dirty="0">
                        <a:solidFill>
                          <a:srgbClr val="000000"/>
                        </a:solidFill>
                        <a:latin typeface="Times New Roman"/>
                      </a:endParaRPr>
                    </a:p>
                  </a:txBody>
                  <a:tcPr marL="5892" marR="5892" marT="5892" marB="0" anchor="ctr"/>
                </a:tc>
                <a:tc gridSpan="3">
                  <a:txBody>
                    <a:bodyPr/>
                    <a:lstStyle/>
                    <a:p>
                      <a:pPr algn="ctr" fontAlgn="ctr"/>
                      <a:r>
                        <a:rPr lang="ru-RU" sz="700" u="none" strike="noStrike"/>
                        <a:t>Степень соответствия кассовых расходов их запланированному уровню</a:t>
                      </a:r>
                      <a:endParaRPr lang="ru-RU" sz="700" b="1" i="0" u="none" strike="noStrike">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r>
              <a:tr h="39002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a:t>Факт 2019</a:t>
                      </a:r>
                      <a:endParaRPr lang="ru-RU" sz="700" b="1" i="0" u="none" strike="noStrike">
                        <a:solidFill>
                          <a:srgbClr val="000000"/>
                        </a:solidFill>
                        <a:latin typeface="Times New Roman"/>
                      </a:endParaRPr>
                    </a:p>
                  </a:txBody>
                  <a:tcPr marL="5892" marR="5892" marT="5892"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5892" marR="5892" marT="5892"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План</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Факт</a:t>
                      </a:r>
                      <a:endParaRPr lang="ru-RU" sz="700" b="0" i="0" u="none" strike="noStrike" dirty="0">
                        <a:solidFill>
                          <a:srgbClr val="000000"/>
                        </a:solidFill>
                        <a:latin typeface="Times New Roman"/>
                      </a:endParaRPr>
                    </a:p>
                  </a:txBody>
                  <a:tcPr marL="5892" marR="5892" marT="5892"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5892" marR="5892" marT="5892" marB="0" anchor="ctr"/>
                </a:tc>
              </a:tr>
              <a:tr h="164214">
                <a:tc gridSpan="8">
                  <a:txBody>
                    <a:bodyPr/>
                    <a:lstStyle/>
                    <a:p>
                      <a:pPr algn="ctr" fontAlgn="ctr"/>
                      <a:r>
                        <a:rPr lang="ru-RU" sz="800" u="none" strike="noStrike" dirty="0"/>
                        <a:t>Муниципальная программа города-курорта Пятигорска "Молодежная политика" </a:t>
                      </a:r>
                      <a:endParaRPr lang="ru-RU" sz="800" b="1" i="0" u="none" strike="noStrike" dirty="0">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8 912,24 </a:t>
                      </a:r>
                      <a:endParaRPr lang="ru-RU" sz="800" b="1"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8 820,44 </a:t>
                      </a:r>
                      <a:endParaRPr lang="ru-RU" sz="800" b="1" i="0" u="none" strike="noStrike">
                        <a:solidFill>
                          <a:srgbClr val="000000"/>
                        </a:solidFill>
                        <a:latin typeface="Times New Roman"/>
                      </a:endParaRPr>
                    </a:p>
                  </a:txBody>
                  <a:tcPr marL="5892" marR="5892" marT="5892" marB="0" anchor="ctr"/>
                </a:tc>
                <a:tc>
                  <a:txBody>
                    <a:bodyPr/>
                    <a:lstStyle/>
                    <a:p>
                      <a:pPr algn="ctr" fontAlgn="ctr"/>
                      <a:r>
                        <a:rPr lang="ru-RU" sz="900" u="none" strike="noStrike"/>
                        <a:t>98,97</a:t>
                      </a:r>
                      <a:endParaRPr lang="ru-RU" sz="900" b="1" i="0" u="none" strike="noStrike">
                        <a:solidFill>
                          <a:srgbClr val="000000"/>
                        </a:solidFill>
                        <a:latin typeface="Times New Roman"/>
                      </a:endParaRPr>
                    </a:p>
                  </a:txBody>
                  <a:tcPr marL="5892" marR="5892" marT="5892" marB="0" anchor="ctr"/>
                </a:tc>
              </a:tr>
              <a:tr h="286676">
                <a:tc gridSpan="8">
                  <a:txBody>
                    <a:bodyPr/>
                    <a:lstStyle/>
                    <a:p>
                      <a:pPr algn="ctr" fontAlgn="ctr"/>
                      <a:r>
                        <a:rPr lang="ru-RU" sz="800" u="none" strike="noStrike" dirty="0"/>
                        <a:t>Цель Программы: содействие формированию в городе-курорте Пятигорске личности молодого человека с активной жизненной позицией посредством обеспечения его прав, интересов и поддержки его инициатив</a:t>
                      </a:r>
                      <a:endParaRPr lang="ru-RU" sz="800" b="1" i="1" u="none" strike="noStrike" dirty="0">
                        <a:solidFill>
                          <a:srgbClr val="000000"/>
                        </a:solidFill>
                        <a:latin typeface="Times New Roman"/>
                      </a:endParaRPr>
                    </a:p>
                  </a:txBody>
                  <a:tcPr marL="5892" marR="5892" marT="589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 </a:t>
                      </a:r>
                      <a:endParaRPr lang="ru-RU" sz="800" b="1" i="0" u="none" strike="noStrike">
                        <a:solidFill>
                          <a:srgbClr val="000000"/>
                        </a:solidFill>
                        <a:latin typeface="Times New Roman"/>
                      </a:endParaRPr>
                    </a:p>
                  </a:txBody>
                  <a:tcPr marL="5892" marR="5892" marT="5892" marB="0" anchor="ctr"/>
                </a:tc>
                <a:tc>
                  <a:txBody>
                    <a:bodyPr/>
                    <a:lstStyle/>
                    <a:p>
                      <a:pPr algn="ctr" fontAlgn="ctr"/>
                      <a:r>
                        <a:rPr lang="ru-RU" sz="800" u="none" strike="noStrike"/>
                        <a:t> </a:t>
                      </a:r>
                      <a:endParaRPr lang="ru-RU" sz="800" b="1" i="0" u="none" strike="noStrike">
                        <a:solidFill>
                          <a:srgbClr val="000000"/>
                        </a:solidFill>
                        <a:latin typeface="Times New Roman"/>
                      </a:endParaRPr>
                    </a:p>
                  </a:txBody>
                  <a:tcPr marL="5892" marR="5892" marT="5892" marB="0" anchor="ctr"/>
                </a:tc>
              </a:tr>
              <a:tr h="566588">
                <a:tc rowSpan="4">
                  <a:txBody>
                    <a:bodyPr/>
                    <a:lstStyle/>
                    <a:p>
                      <a:pPr algn="ctr" fontAlgn="ctr"/>
                      <a:r>
                        <a:rPr lang="ru-RU" sz="800" u="none" strike="noStrike" dirty="0"/>
                        <a:t>1.</a:t>
                      </a:r>
                      <a:endParaRPr lang="ru-RU" sz="800" b="0" i="0" u="none" strike="noStrike" dirty="0">
                        <a:solidFill>
                          <a:srgbClr val="000000"/>
                        </a:solidFill>
                        <a:latin typeface="Arial"/>
                      </a:endParaRPr>
                    </a:p>
                  </a:txBody>
                  <a:tcPr marL="5892" marR="5892" marT="5892" marB="0" anchor="ctr"/>
                </a:tc>
                <a:tc rowSpan="4">
                  <a:txBody>
                    <a:bodyPr/>
                    <a:lstStyle/>
                    <a:p>
                      <a:pPr algn="ctr" fontAlgn="ctr"/>
                      <a:r>
                        <a:rPr lang="ru-RU" sz="800" u="none" strike="noStrike" dirty="0"/>
                        <a:t>Доля молодых граждан в возрасте от 14 до 30 лет, задействованных в мероприятиях по реализации молодежной политики в городе-курорте Пятигорске, к общему числу проживающих на территории города-курорта Пятигорска</a:t>
                      </a:r>
                      <a:endParaRPr lang="ru-RU" sz="800" b="0" i="0" u="none" strike="noStrike" dirty="0">
                        <a:solidFill>
                          <a:srgbClr val="000000"/>
                        </a:solidFill>
                        <a:latin typeface="Times New Roman"/>
                      </a:endParaRPr>
                    </a:p>
                  </a:txBody>
                  <a:tcPr marL="5892" marR="5892" marT="5892" marB="0" anchor="ctr"/>
                </a:tc>
                <a:tc rowSpan="4">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892" marR="5892" marT="5892" marB="0" anchor="ctr"/>
                </a:tc>
                <a:tc rowSpan="4">
                  <a:txBody>
                    <a:bodyPr/>
                    <a:lstStyle/>
                    <a:p>
                      <a:pPr algn="ctr" fontAlgn="ctr"/>
                      <a:r>
                        <a:rPr lang="ru-RU" sz="800" u="none" strike="noStrike" dirty="0"/>
                        <a:t>51</a:t>
                      </a:r>
                      <a:endParaRPr lang="ru-RU" sz="800" b="0" i="0" u="none" strike="noStrike" dirty="0">
                        <a:solidFill>
                          <a:srgbClr val="000000"/>
                        </a:solidFill>
                        <a:latin typeface="Times New Roman"/>
                      </a:endParaRPr>
                    </a:p>
                  </a:txBody>
                  <a:tcPr marL="5892" marR="5892" marT="5892" marB="0" anchor="ctr"/>
                </a:tc>
                <a:tc rowSpan="4">
                  <a:txBody>
                    <a:bodyPr/>
                    <a:lstStyle/>
                    <a:p>
                      <a:pPr algn="ctr" fontAlgn="ctr"/>
                      <a:r>
                        <a:rPr lang="ru-RU" sz="800" u="none" strike="noStrike" dirty="0"/>
                        <a:t>52</a:t>
                      </a:r>
                      <a:endParaRPr lang="ru-RU" sz="800" b="0" i="0" u="none" strike="noStrike" dirty="0">
                        <a:solidFill>
                          <a:srgbClr val="000000"/>
                        </a:solidFill>
                        <a:latin typeface="Times New Roman"/>
                      </a:endParaRPr>
                    </a:p>
                  </a:txBody>
                  <a:tcPr marL="5892" marR="5892" marT="5892" marB="0" anchor="ctr"/>
                </a:tc>
                <a:tc rowSpan="4">
                  <a:txBody>
                    <a:bodyPr/>
                    <a:lstStyle/>
                    <a:p>
                      <a:pPr algn="ctr" fontAlgn="ctr"/>
                      <a:r>
                        <a:rPr lang="ru-RU" sz="800" u="none" strike="noStrike" dirty="0"/>
                        <a:t>59</a:t>
                      </a:r>
                      <a:endParaRPr lang="ru-RU" sz="800" b="0" i="0" u="none" strike="noStrike" dirty="0">
                        <a:solidFill>
                          <a:srgbClr val="000000"/>
                        </a:solidFill>
                        <a:latin typeface="Times New Roman"/>
                      </a:endParaRPr>
                    </a:p>
                  </a:txBody>
                  <a:tcPr marL="5892" marR="5892" marT="5892" marB="0" anchor="ctr"/>
                </a:tc>
                <a:tc rowSpan="4">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Подпрограмма 1 "Поддержка талантливой и инициативной молодежи города-курорта Пятигорска"</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60,00</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60,00</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a:t>100,00</a:t>
                      </a:r>
                      <a:endParaRPr lang="ru-RU" sz="800" b="0" i="0" u="none" strike="noStrike">
                        <a:solidFill>
                          <a:srgbClr val="000000"/>
                        </a:solidFill>
                        <a:latin typeface="Times New Roman"/>
                      </a:endParaRPr>
                    </a:p>
                  </a:txBody>
                  <a:tcPr marL="5892" marR="5892" marT="5892" marB="0" anchor="ctr"/>
                </a:tc>
              </a:tr>
              <a:tr h="7065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Подпрограмма 2 "Патриотическое воспитание и допризывная подготовка молодежи города-курорта Пятигорска"</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6 028,37</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5 936,57</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98,48</a:t>
                      </a:r>
                      <a:endParaRPr lang="ru-RU" sz="800" b="0" i="0" u="none" strike="noStrike">
                        <a:solidFill>
                          <a:srgbClr val="000000"/>
                        </a:solidFill>
                        <a:latin typeface="Times New Roman"/>
                      </a:endParaRPr>
                    </a:p>
                  </a:txBody>
                  <a:tcPr marL="5892" marR="5892" marT="5892" marB="0" anchor="ctr"/>
                </a:tc>
              </a:tr>
              <a:tr h="8465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a:t>Подпрограмма 3 "Информационное обеспечение и вовлечение молодежи города-курорта Пятигорска в социальную практику"</a:t>
                      </a:r>
                      <a:endParaRPr lang="ru-RU" sz="800" b="0" i="0" u="none" strike="noStrike">
                        <a:solidFill>
                          <a:srgbClr val="000000"/>
                        </a:solidFill>
                        <a:latin typeface="Times New Roman"/>
                      </a:endParaRPr>
                    </a:p>
                  </a:txBody>
                  <a:tcPr marL="5892" marR="5892" marT="5892" marB="0" anchor="ctr"/>
                </a:tc>
                <a:tc>
                  <a:txBody>
                    <a:bodyPr/>
                    <a:lstStyle/>
                    <a:p>
                      <a:pPr algn="ctr" fontAlgn="ctr"/>
                      <a:r>
                        <a:rPr lang="ru-RU" sz="800" u="none" strike="noStrike" dirty="0"/>
                        <a:t>2 743,87</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2 743,87</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a:t>100,00</a:t>
                      </a:r>
                      <a:endParaRPr lang="ru-RU" sz="800" b="0" i="0" u="none" strike="noStrike">
                        <a:solidFill>
                          <a:srgbClr val="000000"/>
                        </a:solidFill>
                        <a:latin typeface="Times New Roman"/>
                      </a:endParaRPr>
                    </a:p>
                  </a:txBody>
                  <a:tcPr marL="5892" marR="5892" marT="5892" marB="0" anchor="ctr"/>
                </a:tc>
              </a:tr>
              <a:tr h="8465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Подпрограмма 4 "Профилактика наркомании, токсикомании, алкоголизма и их социальных последствий в городе-курорте Пятигорске"</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80,00</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80,00</a:t>
                      </a:r>
                      <a:endParaRPr lang="ru-RU" sz="800" b="0" i="0" u="none" strike="noStrike" dirty="0">
                        <a:solidFill>
                          <a:srgbClr val="000000"/>
                        </a:solidFill>
                        <a:latin typeface="Times New Roman"/>
                      </a:endParaRPr>
                    </a:p>
                  </a:txBody>
                  <a:tcPr marL="5892" marR="5892" marT="5892" marB="0" anchor="ctr"/>
                </a:tc>
                <a:tc>
                  <a:txBody>
                    <a:bodyPr/>
                    <a:lstStyle/>
                    <a:p>
                      <a:pPr algn="ctr" fontAlgn="ctr"/>
                      <a:r>
                        <a:rPr lang="ru-RU" sz="800" u="none" strike="noStrike" dirty="0"/>
                        <a:t>100,00</a:t>
                      </a:r>
                      <a:endParaRPr lang="ru-RU" sz="800" b="0" i="0" u="none" strike="noStrike" dirty="0">
                        <a:solidFill>
                          <a:srgbClr val="000000"/>
                        </a:solidFill>
                        <a:latin typeface="Times New Roman"/>
                      </a:endParaRPr>
                    </a:p>
                  </a:txBody>
                  <a:tcPr marL="5892" marR="5892" marT="5892" marB="0" anchor="ctr"/>
                </a:tc>
              </a:tr>
            </a:tbl>
          </a:graphicData>
        </a:graphic>
      </p:graphicFrame>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00100" y="0"/>
            <a:ext cx="5857900" cy="954107"/>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«Молодежная политика» за 2020 год, с Информацией о достижении в 2020 году целевых индикаторов</a:t>
            </a:r>
          </a:p>
        </p:txBody>
      </p:sp>
      <p:pic>
        <p:nvPicPr>
          <p:cNvPr id="52226" name="Picture 2" descr="https://plnami.blob.core.windows.net/media/2016/03/leader032816.jpg"/>
          <p:cNvPicPr>
            <a:picLocks noChangeAspect="1" noChangeArrowheads="1"/>
          </p:cNvPicPr>
          <p:nvPr/>
        </p:nvPicPr>
        <p:blipFill>
          <a:blip r:embed="rId3" cstate="print"/>
          <a:srcRect/>
          <a:stretch>
            <a:fillRect/>
          </a:stretch>
        </p:blipFill>
        <p:spPr bwMode="auto">
          <a:xfrm>
            <a:off x="6572264" y="642918"/>
            <a:ext cx="2286016" cy="2000264"/>
          </a:xfrm>
          <a:prstGeom prst="rect">
            <a:avLst/>
          </a:prstGeom>
          <a:noFill/>
        </p:spPr>
      </p:pic>
      <p:sp>
        <p:nvSpPr>
          <p:cNvPr id="52227" name="Rectangle 3"/>
          <p:cNvSpPr>
            <a:spLocks noChangeArrowheads="1"/>
          </p:cNvSpPr>
          <p:nvPr/>
        </p:nvSpPr>
        <p:spPr bwMode="auto">
          <a:xfrm>
            <a:off x="6572264" y="2571744"/>
            <a:ext cx="221457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администрация города Пятигорска (отдел по делам молодежи администрации города Пятигорска). </a:t>
            </a:r>
          </a:p>
          <a:p>
            <a:pPr marL="0" marR="0" lvl="0" indent="450850" defTabSz="914400" rtl="0" eaLnBrk="0" fontAlgn="base" latinLnBrk="0" hangingPunct="0">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На исполнение основных мероприятий данной программы было запланировано 8 912 ,24 тыс. руб. Кассовый расход составил 8 820,44 тыс.руб.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1142984"/>
          <a:ext cx="6572297" cy="4597410"/>
        </p:xfrm>
        <a:graphic>
          <a:graphicData uri="http://schemas.openxmlformats.org/drawingml/2006/table">
            <a:tbl>
              <a:tblPr>
                <a:tableStyleId>{8799B23B-EC83-4686-B30A-512413B5E67A}</a:tableStyleId>
              </a:tblPr>
              <a:tblGrid>
                <a:gridCol w="258963"/>
                <a:gridCol w="1679591"/>
                <a:gridCol w="262630"/>
                <a:gridCol w="323704"/>
                <a:gridCol w="258963"/>
                <a:gridCol w="323704"/>
                <a:gridCol w="582666"/>
                <a:gridCol w="1165332"/>
                <a:gridCol w="645174"/>
                <a:gridCol w="642942"/>
                <a:gridCol w="428628"/>
              </a:tblGrid>
              <a:tr h="447243">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6178" marR="6178" marT="6178"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6178" marR="6178" marT="6178"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6178" marR="6178" marT="6178"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6178" marR="6178" marT="6178" marB="0" anchor="ctr"/>
                </a:tc>
                <a:tc gridSpan="3">
                  <a:txBody>
                    <a:bodyPr/>
                    <a:lstStyle/>
                    <a:p>
                      <a:pPr algn="ctr" fontAlgn="ctr"/>
                      <a:r>
                        <a:rPr lang="ru-RU" sz="800" u="none" strike="noStrike" dirty="0"/>
                        <a:t>Расходы</a:t>
                      </a:r>
                      <a:endParaRPr lang="ru-RU" sz="800" b="1" i="0" u="none" strike="noStrike" dirty="0">
                        <a:solidFill>
                          <a:srgbClr val="000000"/>
                        </a:solidFill>
                        <a:latin typeface="Times New Roman"/>
                      </a:endParaRPr>
                    </a:p>
                  </a:txBody>
                  <a:tcPr marL="6178" marR="6178" marT="6178" marB="0" anchor="ctr"/>
                </a:tc>
                <a:tc hMerge="1">
                  <a:txBody>
                    <a:bodyPr/>
                    <a:lstStyle/>
                    <a:p>
                      <a:endParaRPr lang="ru-RU"/>
                    </a:p>
                  </a:txBody>
                  <a:tcPr/>
                </a:tc>
                <a:tc hMerge="1">
                  <a:txBody>
                    <a:bodyPr/>
                    <a:lstStyle/>
                    <a:p>
                      <a:endParaRPr lang="ru-RU"/>
                    </a:p>
                  </a:txBody>
                  <a:tcPr/>
                </a:tc>
              </a:tr>
              <a:tr h="50627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Факт 2019</a:t>
                      </a:r>
                      <a:endParaRPr lang="ru-RU" sz="800" b="1"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План 2020</a:t>
                      </a:r>
                      <a:endParaRPr lang="ru-RU" sz="800" b="1"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Факт 2020</a:t>
                      </a:r>
                      <a:endParaRPr lang="ru-RU" sz="800" b="1" i="0" u="none" strike="noStrike" dirty="0">
                        <a:solidFill>
                          <a:srgbClr val="000000"/>
                        </a:solidFill>
                        <a:latin typeface="Times New Roman"/>
                      </a:endParaRPr>
                    </a:p>
                  </a:txBody>
                  <a:tcPr marL="6178" marR="6178" marT="6178" marB="0" anchor="ct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План</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Факт</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6178" marR="6178" marT="6178" marB="0" anchor="ctr"/>
                </a:tc>
              </a:tr>
              <a:tr h="257140">
                <a:tc gridSpan="8">
                  <a:txBody>
                    <a:bodyPr/>
                    <a:lstStyle/>
                    <a:p>
                      <a:pPr algn="ctr" fontAlgn="ctr"/>
                      <a:r>
                        <a:rPr lang="ru-RU" sz="800" u="none" strike="noStrike" dirty="0"/>
                        <a:t>Муниципальная программа города-курорта Пятигорска "Сохранение и развитие культуры"</a:t>
                      </a:r>
                      <a:endParaRPr lang="ru-RU" sz="800" b="1" i="0" u="none" strike="noStrike" dirty="0">
                        <a:solidFill>
                          <a:srgbClr val="000000"/>
                        </a:solidFill>
                        <a:latin typeface="Times New Roman"/>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722 575,43 </a:t>
                      </a:r>
                      <a:endParaRPr lang="ru-RU" sz="800" b="1"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720 293,34 </a:t>
                      </a:r>
                      <a:endParaRPr lang="ru-RU" sz="800" b="1"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99,68</a:t>
                      </a:r>
                      <a:endParaRPr lang="ru-RU" sz="800" b="1" i="0" u="none" strike="noStrike" dirty="0">
                        <a:solidFill>
                          <a:srgbClr val="000000"/>
                        </a:solidFill>
                        <a:latin typeface="Times New Roman"/>
                      </a:endParaRPr>
                    </a:p>
                  </a:txBody>
                  <a:tcPr marL="6178" marR="6178" marT="6178" marB="0" anchor="ctr"/>
                </a:tc>
              </a:tr>
              <a:tr h="249793">
                <a:tc gridSpan="8">
                  <a:txBody>
                    <a:bodyPr/>
                    <a:lstStyle/>
                    <a:p>
                      <a:pPr algn="ctr" fontAlgn="ctr"/>
                      <a:r>
                        <a:rPr lang="ru-RU" sz="800" u="none" strike="noStrike"/>
                        <a:t>Цели программы: Сохранение и развитие культуры и искусства города-курорта Пятигорска, его уникального историко-культурного облика и творческого потенциала</a:t>
                      </a:r>
                      <a:endParaRPr lang="ru-RU" sz="800" b="1" i="1" u="none" strike="noStrike">
                        <a:solidFill>
                          <a:srgbClr val="000000"/>
                        </a:solidFill>
                        <a:latin typeface="Times New Roman"/>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t> </a:t>
                      </a:r>
                      <a:endParaRPr lang="ru-RU" sz="800" b="1"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a:t> </a:t>
                      </a:r>
                      <a:endParaRPr lang="ru-RU" sz="800" b="1" i="0" u="none" strike="noStrike">
                        <a:solidFill>
                          <a:srgbClr val="000000"/>
                        </a:solidFill>
                        <a:latin typeface="Times New Roman"/>
                      </a:endParaRPr>
                    </a:p>
                  </a:txBody>
                  <a:tcPr marL="6178" marR="6178" marT="6178" marB="0" anchor="ctr"/>
                </a:tc>
              </a:tr>
              <a:tr h="1248964">
                <a:tc>
                  <a:txBody>
                    <a:bodyPr/>
                    <a:lstStyle/>
                    <a:p>
                      <a:pPr algn="ctr" fontAlgn="ctr"/>
                      <a:r>
                        <a:rPr lang="ru-RU" sz="800" u="none" strike="noStrike"/>
                        <a:t>1.1.</a:t>
                      </a:r>
                      <a:endParaRPr lang="ru-RU" sz="800" b="0" i="0" u="none" strike="noStrike">
                        <a:solidFill>
                          <a:srgbClr val="000000"/>
                        </a:solidFill>
                        <a:latin typeface="Arial"/>
                      </a:endParaRPr>
                    </a:p>
                  </a:txBody>
                  <a:tcPr marL="6178" marR="6178" marT="6178" marB="0" anchor="ctr"/>
                </a:tc>
                <a:tc>
                  <a:txBody>
                    <a:bodyPr/>
                    <a:lstStyle/>
                    <a:p>
                      <a:pPr algn="ctr" fontAlgn="ctr"/>
                      <a:r>
                        <a:rPr lang="ru-RU" sz="800" u="none" strike="noStrike" dirty="0"/>
                        <a:t> Доля объектов культурного назначения города-курорта Пятигорска, находящихся в удовлетворительном состоянии от общего количества недвижимых памятников истории, культуры, архитектуры и муниципальных учреждений города-курорта Пятигорска, включая филиалы</a:t>
                      </a:r>
                      <a:br>
                        <a:rPr lang="ru-RU" sz="800" u="none" strike="noStrike" dirty="0"/>
                      </a:b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61,1</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61</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61,4</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Подпрограмма 1 "Реализация мероприятий по сохранению и восстановлению памятников культурно-исторического наследия"</a:t>
                      </a:r>
                      <a:endParaRPr lang="ru-RU" sz="800" b="0"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592,99</a:t>
                      </a:r>
                      <a:endParaRPr lang="ru-RU" sz="800" b="0"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343,88</a:t>
                      </a:r>
                      <a:endParaRPr lang="ru-RU" sz="800" b="0" i="0" u="none" strike="noStrike" dirty="0">
                        <a:solidFill>
                          <a:srgbClr val="000000"/>
                        </a:solidFill>
                        <a:latin typeface="Times New Roman"/>
                      </a:endParaRPr>
                    </a:p>
                  </a:txBody>
                  <a:tcPr marL="6178" marR="6178" marT="6178" marB="0" anchor="ctr"/>
                </a:tc>
                <a:tc rowSpan="2">
                  <a:txBody>
                    <a:bodyPr/>
                    <a:lstStyle/>
                    <a:p>
                      <a:pPr algn="ctr" fontAlgn="ctr"/>
                      <a:r>
                        <a:rPr lang="ru-RU" sz="800" u="none" strike="noStrike" dirty="0"/>
                        <a:t>57,99</a:t>
                      </a:r>
                      <a:endParaRPr lang="ru-RU" sz="800" b="0" i="0" u="none" strike="noStrike" dirty="0">
                        <a:solidFill>
                          <a:srgbClr val="000000"/>
                        </a:solidFill>
                        <a:latin typeface="Times New Roman"/>
                      </a:endParaRPr>
                    </a:p>
                  </a:txBody>
                  <a:tcPr marL="6178" marR="6178" marT="6178" marB="0" anchor="ctr"/>
                </a:tc>
              </a:tr>
              <a:tr h="888891">
                <a:tc>
                  <a:txBody>
                    <a:bodyPr/>
                    <a:lstStyle/>
                    <a:p>
                      <a:pPr algn="ctr" fontAlgn="ctr"/>
                      <a:r>
                        <a:rPr lang="ru-RU" sz="800" u="none" strike="noStrike"/>
                        <a:t>1.2.</a:t>
                      </a:r>
                      <a:endParaRPr lang="ru-RU" sz="800" b="0" i="0" u="none" strike="noStrike">
                        <a:solidFill>
                          <a:srgbClr val="000000"/>
                        </a:solidFill>
                        <a:latin typeface="Arial"/>
                      </a:endParaRPr>
                    </a:p>
                  </a:txBody>
                  <a:tcPr marL="6178" marR="6178" marT="6178" marB="0" anchor="ctr"/>
                </a:tc>
                <a:tc>
                  <a:txBody>
                    <a:bodyPr/>
                    <a:lstStyle/>
                    <a:p>
                      <a:pPr algn="ctr" fontAlgn="ctr"/>
                      <a:r>
                        <a:rPr lang="ru-RU" sz="800" u="none" strike="noStrike"/>
                        <a:t>Доля объектов культурного наследия, находящихся в муниципальной собственности и требующих консервации или реставрации, в общем количестве объектов культурного наследия, находящихся в муниципальной собственности</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16,8</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a:t>16,8</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a:t>16,8</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6178" marR="6178" marT="617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859581">
                <a:tc>
                  <a:txBody>
                    <a:bodyPr/>
                    <a:lstStyle/>
                    <a:p>
                      <a:pPr algn="ctr" fontAlgn="ctr"/>
                      <a:r>
                        <a:rPr lang="ru-RU" sz="800" u="none" strike="noStrike"/>
                        <a:t>1.3.</a:t>
                      </a:r>
                      <a:endParaRPr lang="ru-RU" sz="800" b="0" i="0" u="none" strike="noStrike">
                        <a:solidFill>
                          <a:srgbClr val="000000"/>
                        </a:solidFill>
                        <a:latin typeface="Arial"/>
                      </a:endParaRPr>
                    </a:p>
                  </a:txBody>
                  <a:tcPr marL="6178" marR="6178" marT="6178" marB="0" anchor="ctr"/>
                </a:tc>
                <a:tc>
                  <a:txBody>
                    <a:bodyPr/>
                    <a:lstStyle/>
                    <a:p>
                      <a:pPr algn="ctr" fontAlgn="ctr"/>
                      <a:r>
                        <a:rPr lang="ru-RU" sz="800" u="none" strike="noStrike"/>
                        <a:t>Количество посетителей и участников мероприятий и программ, реализуемых муниципальными учреждениями культуры города-курорта Пятигорска</a:t>
                      </a:r>
                      <a:br>
                        <a:rPr lang="ru-RU" sz="800" u="none" strike="noStrike"/>
                      </a:b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тыс</a:t>
                      </a:r>
                      <a:r>
                        <a:rPr lang="ru-RU" sz="800" u="none" strike="noStrike" dirty="0" smtClean="0"/>
                        <a:t>.</a:t>
                      </a:r>
                    </a:p>
                    <a:p>
                      <a:pPr algn="ctr" fontAlgn="ctr"/>
                      <a:r>
                        <a:rPr lang="ru-RU" sz="800" u="none" strike="noStrike" dirty="0" smtClean="0"/>
                        <a:t>чел</a:t>
                      </a:r>
                      <a:r>
                        <a:rPr lang="ru-RU" sz="800" u="none" strike="noStrike" dirty="0"/>
                        <a:t>.</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a:t>152,2</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a:t>66,5</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a:t>70</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a:t>выполнен</a:t>
                      </a:r>
                      <a:endParaRPr lang="ru-RU" sz="800" b="0" i="0" u="none" strike="noStrike">
                        <a:solidFill>
                          <a:srgbClr val="000000"/>
                        </a:solidFill>
                        <a:latin typeface="Times New Roman"/>
                      </a:endParaRPr>
                    </a:p>
                  </a:txBody>
                  <a:tcPr marL="6178" marR="6178" marT="6178" marB="0" anchor="ctr"/>
                </a:tc>
                <a:tc>
                  <a:txBody>
                    <a:bodyPr/>
                    <a:lstStyle/>
                    <a:p>
                      <a:pPr algn="ctr" fontAlgn="ctr"/>
                      <a:r>
                        <a:rPr lang="ru-RU" sz="800" u="none" strike="noStrike" dirty="0"/>
                        <a:t>Подпрограмма 2 "Реализация мероприятий по сохранению и развитию культуры"</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705 575,68</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703 598,98</a:t>
                      </a:r>
                      <a:endParaRPr lang="ru-RU" sz="800" b="0" i="0" u="none" strike="noStrike" dirty="0">
                        <a:solidFill>
                          <a:srgbClr val="000000"/>
                        </a:solidFill>
                        <a:latin typeface="Times New Roman"/>
                      </a:endParaRPr>
                    </a:p>
                  </a:txBody>
                  <a:tcPr marL="6178" marR="6178" marT="6178" marB="0" anchor="ctr"/>
                </a:tc>
                <a:tc>
                  <a:txBody>
                    <a:bodyPr/>
                    <a:lstStyle/>
                    <a:p>
                      <a:pPr algn="ctr" fontAlgn="ctr"/>
                      <a:r>
                        <a:rPr lang="ru-RU" sz="800" u="none" strike="noStrike" dirty="0"/>
                        <a:t>99,72</a:t>
                      </a:r>
                      <a:endParaRPr lang="ru-RU" sz="800" b="0" i="0" u="none" strike="noStrike" dirty="0">
                        <a:solidFill>
                          <a:srgbClr val="000000"/>
                        </a:solidFill>
                        <a:latin typeface="Times New Roman"/>
                      </a:endParaRPr>
                    </a:p>
                  </a:txBody>
                  <a:tcPr marL="6178" marR="6178" marT="6178" marB="0" anchor="ctr"/>
                </a:tc>
              </a:tr>
            </a:tbl>
          </a:graphicData>
        </a:graphic>
      </p:graphicFrame>
      <p:pic>
        <p:nvPicPr>
          <p:cNvPr id="5"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00100" y="71414"/>
            <a:ext cx="7358114"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«Сохранение и развитие культуры» за 2020 год, с Информацией о достижении в 2020 году целевых индикаторов</a:t>
            </a:r>
          </a:p>
        </p:txBody>
      </p:sp>
      <p:pic>
        <p:nvPicPr>
          <p:cNvPr id="53250" name="Picture 2" descr="https://lineva1224.files.wordpress.com/2018/02/img_1039.jpg"/>
          <p:cNvPicPr>
            <a:picLocks noChangeAspect="1" noChangeArrowheads="1"/>
          </p:cNvPicPr>
          <p:nvPr/>
        </p:nvPicPr>
        <p:blipFill>
          <a:blip r:embed="rId4" cstate="print"/>
          <a:srcRect/>
          <a:stretch>
            <a:fillRect/>
          </a:stretch>
        </p:blipFill>
        <p:spPr bwMode="auto">
          <a:xfrm>
            <a:off x="6643702" y="1000108"/>
            <a:ext cx="2357454" cy="1791799"/>
          </a:xfrm>
          <a:prstGeom prst="rect">
            <a:avLst/>
          </a:prstGeom>
          <a:noFill/>
        </p:spPr>
      </p:pic>
      <p:sp>
        <p:nvSpPr>
          <p:cNvPr id="53251" name="Rectangle 3"/>
          <p:cNvSpPr>
            <a:spLocks noChangeArrowheads="1"/>
          </p:cNvSpPr>
          <p:nvPr/>
        </p:nvSpPr>
        <p:spPr bwMode="auto">
          <a:xfrm>
            <a:off x="6715140" y="3071810"/>
            <a:ext cx="228601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«Управление культуры администрации города Пятигорска».    </a:t>
            </a:r>
          </a:p>
          <a:p>
            <a:pPr indent="450850"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Кассовое исполнение бюджета города в рамках данной программы составило 720 293,34 тыс. руб.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071546"/>
          <a:ext cx="6643734" cy="4929220"/>
        </p:xfrm>
        <a:graphic>
          <a:graphicData uri="http://schemas.openxmlformats.org/drawingml/2006/table">
            <a:tbl>
              <a:tblPr>
                <a:tableStyleId>{8799B23B-EC83-4686-B30A-512413B5E67A}</a:tableStyleId>
              </a:tblPr>
              <a:tblGrid>
                <a:gridCol w="214314"/>
                <a:gridCol w="1357322"/>
                <a:gridCol w="285752"/>
                <a:gridCol w="357190"/>
                <a:gridCol w="285752"/>
                <a:gridCol w="357190"/>
                <a:gridCol w="857256"/>
                <a:gridCol w="1285884"/>
                <a:gridCol w="642942"/>
                <a:gridCol w="642942"/>
                <a:gridCol w="357190"/>
              </a:tblGrid>
              <a:tr h="665859">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617" marR="5617" marT="5617"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5617" marR="5617" marT="5617"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5617" marR="5617" marT="5617"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5617" marR="5617" marT="5617" marB="0" anchor="ctr"/>
                </a:tc>
                <a:tc gridSpan="3">
                  <a:txBody>
                    <a:bodyPr/>
                    <a:lstStyle/>
                    <a:p>
                      <a:pPr algn="ctr" fontAlgn="ctr"/>
                      <a:r>
                        <a:rPr lang="ru-RU" sz="800" u="none" strike="noStrike"/>
                        <a:t>Степень соответствия кассовых расходов их запланированному уровню</a:t>
                      </a:r>
                      <a:endParaRPr lang="ru-RU" sz="800" b="1" i="0" u="none" strike="noStrike">
                        <a:solidFill>
                          <a:srgbClr val="000000"/>
                        </a:solidFill>
                        <a:latin typeface="Times New Roman"/>
                      </a:endParaRPr>
                    </a:p>
                  </a:txBody>
                  <a:tcPr marL="5617" marR="5617" marT="5617" marB="0" anchor="ctr"/>
                </a:tc>
                <a:tc hMerge="1">
                  <a:txBody>
                    <a:bodyPr/>
                    <a:lstStyle/>
                    <a:p>
                      <a:endParaRPr lang="ru-RU"/>
                    </a:p>
                  </a:txBody>
                  <a:tcPr/>
                </a:tc>
                <a:tc hMerge="1">
                  <a:txBody>
                    <a:bodyPr/>
                    <a:lstStyle/>
                    <a:p>
                      <a:endParaRPr lang="ru-RU"/>
                    </a:p>
                  </a:txBody>
                  <a:tcPr/>
                </a:tc>
              </a:tr>
              <a:tr h="3964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Факт 2019</a:t>
                      </a:r>
                      <a:endParaRPr lang="ru-RU" sz="700" b="1" i="0" u="none" strike="noStrike" dirty="0">
                        <a:solidFill>
                          <a:srgbClr val="000000"/>
                        </a:solidFill>
                        <a:latin typeface="Times New Roman"/>
                      </a:endParaRPr>
                    </a:p>
                  </a:txBody>
                  <a:tcPr marL="5617" marR="5617" marT="5617"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5617" marR="5617" marT="5617"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5617" marR="5617" marT="5617"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a:t>План</a:t>
                      </a:r>
                      <a:endParaRPr lang="ru-RU" sz="700" b="0" i="0" u="none" strike="noStrike">
                        <a:solidFill>
                          <a:srgbClr val="000000"/>
                        </a:solidFill>
                        <a:latin typeface="Times New Roman"/>
                      </a:endParaRPr>
                    </a:p>
                  </a:txBody>
                  <a:tcPr marL="5617" marR="5617" marT="5617" marB="0" anchor="ctr"/>
                </a:tc>
                <a:tc>
                  <a:txBody>
                    <a:bodyPr/>
                    <a:lstStyle/>
                    <a:p>
                      <a:pPr algn="ctr" fontAlgn="ctr"/>
                      <a:r>
                        <a:rPr lang="ru-RU" sz="700" u="none" strike="noStrike"/>
                        <a:t>Факт</a:t>
                      </a:r>
                      <a:endParaRPr lang="ru-RU" sz="700" b="0" i="0" u="none" strike="noStrike">
                        <a:solidFill>
                          <a:srgbClr val="000000"/>
                        </a:solidFill>
                        <a:latin typeface="Times New Roman"/>
                      </a:endParaRPr>
                    </a:p>
                  </a:txBody>
                  <a:tcPr marL="5617" marR="5617" marT="5617"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617" marR="5617" marT="5617" marB="0" anchor="ctr"/>
                </a:tc>
              </a:tr>
              <a:tr h="341058">
                <a:tc gridSpan="8">
                  <a:txBody>
                    <a:bodyPr/>
                    <a:lstStyle/>
                    <a:p>
                      <a:pPr algn="ctr" fontAlgn="ctr"/>
                      <a:r>
                        <a:rPr lang="ru-RU" sz="800" u="none" strike="noStrike" dirty="0"/>
                        <a:t>Муниципальная программа города-курорта Пятигорска "Экология и охрана окружающей среды"</a:t>
                      </a:r>
                      <a:endParaRPr lang="ru-RU" sz="800" b="1" i="0" u="none" strike="noStrike" dirty="0">
                        <a:solidFill>
                          <a:srgbClr val="000000"/>
                        </a:solidFill>
                        <a:latin typeface="Times New Roman"/>
                      </a:endParaRPr>
                    </a:p>
                  </a:txBody>
                  <a:tcPr marL="5617" marR="5617" marT="561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224 250,23 </a:t>
                      </a:r>
                      <a:endParaRPr lang="ru-RU" sz="800" b="1"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221 233,75 </a:t>
                      </a:r>
                      <a:endParaRPr lang="ru-RU" sz="800" b="1" i="0" u="none" strike="noStrike" dirty="0">
                        <a:solidFill>
                          <a:srgbClr val="000000"/>
                        </a:solidFill>
                        <a:latin typeface="Times New Roman"/>
                      </a:endParaRPr>
                    </a:p>
                  </a:txBody>
                  <a:tcPr marL="5617" marR="5617" marT="5617" marB="0" anchor="ctr"/>
                </a:tc>
                <a:tc>
                  <a:txBody>
                    <a:bodyPr/>
                    <a:lstStyle/>
                    <a:p>
                      <a:pPr algn="ctr" fontAlgn="ctr"/>
                      <a:r>
                        <a:rPr lang="ru-RU" sz="900" u="none" strike="noStrike"/>
                        <a:t>98,65</a:t>
                      </a:r>
                      <a:endParaRPr lang="ru-RU" sz="900" b="1" i="0" u="none" strike="noStrike">
                        <a:solidFill>
                          <a:srgbClr val="000000"/>
                        </a:solidFill>
                        <a:latin typeface="Times New Roman"/>
                      </a:endParaRPr>
                    </a:p>
                  </a:txBody>
                  <a:tcPr marL="5617" marR="5617" marT="5617" marB="0" anchor="ctr"/>
                </a:tc>
              </a:tr>
              <a:tr h="327967">
                <a:tc gridSpan="8">
                  <a:txBody>
                    <a:bodyPr/>
                    <a:lstStyle/>
                    <a:p>
                      <a:pPr algn="ctr" fontAlgn="ctr"/>
                      <a:r>
                        <a:rPr lang="ru-RU" sz="800" u="none" strike="noStrike" dirty="0"/>
                        <a:t>Цель 1 "Повышение уровня экологической безопасности, улучшение экологической ситуации и гигиены окружающей среды на территории города-курорта Пятигорска"</a:t>
                      </a:r>
                      <a:endParaRPr lang="ru-RU" sz="800" b="1" i="1" u="none" strike="noStrike" dirty="0">
                        <a:solidFill>
                          <a:srgbClr val="000000"/>
                        </a:solidFill>
                        <a:latin typeface="Times New Roman"/>
                      </a:endParaRPr>
                    </a:p>
                  </a:txBody>
                  <a:tcPr marL="5617" marR="5617" marT="561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617" marR="5617" marT="5617" marB="0" anchor="ct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617" marR="5617" marT="5617" marB="0" anchor="ct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617" marR="5617" marT="5617" marB="0" anchor="ctr"/>
                </a:tc>
              </a:tr>
              <a:tr h="1042789">
                <a:tc>
                  <a:txBody>
                    <a:bodyPr/>
                    <a:lstStyle/>
                    <a:p>
                      <a:pPr algn="ctr" fontAlgn="ctr"/>
                      <a:r>
                        <a:rPr lang="ru-RU" sz="800" u="none" strike="noStrike"/>
                        <a:t>1.1.</a:t>
                      </a:r>
                      <a:endParaRPr lang="ru-RU" sz="800" b="0" i="0" u="none" strike="noStrike">
                        <a:solidFill>
                          <a:srgbClr val="000000"/>
                        </a:solidFill>
                        <a:latin typeface="Arial"/>
                      </a:endParaRPr>
                    </a:p>
                  </a:txBody>
                  <a:tcPr marL="5617" marR="5617" marT="5617" marB="0" anchor="ctr"/>
                </a:tc>
                <a:tc>
                  <a:txBody>
                    <a:bodyPr/>
                    <a:lstStyle/>
                    <a:p>
                      <a:pPr algn="ctr" fontAlgn="ctr"/>
                      <a:r>
                        <a:rPr lang="ru-RU" sz="800" u="none" strike="noStrike" dirty="0"/>
                        <a:t>Доля площади территории, обработанной </a:t>
                      </a:r>
                      <a:r>
                        <a:rPr lang="ru-RU" sz="800" u="none" strike="noStrike" dirty="0" smtClean="0"/>
                        <a:t>акарицидными </a:t>
                      </a:r>
                      <a:r>
                        <a:rPr lang="ru-RU" sz="800" u="none" strike="noStrike" dirty="0"/>
                        <a:t>препаратами, от общей площади земель муниципального образования города-курорта Пятигорска</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0,6</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0,57</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0,57</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Подпрограмма 1 "Охрана окружающей среды и обеспечение экологической безопасности жителей города-курорта Пятигорска"</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a:t>223 405,79</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dirty="0"/>
                        <a:t>220 389,31</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dirty="0"/>
                        <a:t>98,65</a:t>
                      </a:r>
                      <a:endParaRPr lang="ru-RU" sz="800" b="0" i="0" u="none" strike="noStrike" dirty="0">
                        <a:solidFill>
                          <a:srgbClr val="000000"/>
                        </a:solidFill>
                        <a:latin typeface="Times New Roman"/>
                      </a:endParaRPr>
                    </a:p>
                  </a:txBody>
                  <a:tcPr marL="5617" marR="5617" marT="5617" marB="0" anchor="ctr"/>
                </a:tc>
              </a:tr>
              <a:tr h="982734">
                <a:tc>
                  <a:txBody>
                    <a:bodyPr/>
                    <a:lstStyle/>
                    <a:p>
                      <a:pPr algn="ctr" fontAlgn="ctr"/>
                      <a:r>
                        <a:rPr lang="ru-RU" sz="800" u="none" strike="noStrike"/>
                        <a:t>1.2.</a:t>
                      </a:r>
                      <a:endParaRPr lang="ru-RU" sz="800" b="0" i="0" u="none" strike="noStrike">
                        <a:solidFill>
                          <a:srgbClr val="000000"/>
                        </a:solidFill>
                        <a:latin typeface="Arial"/>
                      </a:endParaRPr>
                    </a:p>
                  </a:txBody>
                  <a:tcPr marL="5617" marR="5617" marT="5617" marB="0" anchor="ctr"/>
                </a:tc>
                <a:tc>
                  <a:txBody>
                    <a:bodyPr/>
                    <a:lstStyle/>
                    <a:p>
                      <a:pPr algn="ctr" fontAlgn="ctr"/>
                      <a:r>
                        <a:rPr lang="ru-RU" sz="800" u="none" strike="noStrike" dirty="0"/>
                        <a:t>Доля площади территории обработанной химическим способом от карантинных растений к общей площади земель муниципального образования города-курорта Пятигорска</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dirty="0"/>
                        <a:t>0,47</a:t>
                      </a:r>
                      <a:endParaRPr lang="ru-RU" sz="800" b="0" i="0" u="none" strike="noStrike" dirty="0">
                        <a:solidFill>
                          <a:srgbClr val="000000"/>
                        </a:solidFill>
                        <a:latin typeface="Times New Roman"/>
                      </a:endParaRPr>
                    </a:p>
                  </a:txBody>
                  <a:tcPr marL="5617" marR="5617" marT="5617" marB="0" anchor="ctr"/>
                </a:tc>
                <a:tc>
                  <a:txBody>
                    <a:bodyPr/>
                    <a:lstStyle/>
                    <a:p>
                      <a:pPr algn="ctr" fontAlgn="ctr"/>
                      <a:r>
                        <a:rPr lang="ru-RU" sz="800" u="none" strike="noStrike"/>
                        <a:t>0,45</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a:t>0,36</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Подпрограмма 2 "Ликвидация карантинного сорняка (амброзии) на территории города-курорта Пятигорска"</a:t>
                      </a:r>
                      <a:endParaRPr lang="ru-RU" sz="800" b="0"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844,44</a:t>
                      </a:r>
                      <a:endParaRPr lang="ru-RU" sz="800" b="0"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844,44</a:t>
                      </a:r>
                      <a:endParaRPr lang="ru-RU" sz="800" b="0" i="0" u="none" strike="noStrike" dirty="0">
                        <a:solidFill>
                          <a:srgbClr val="000000"/>
                        </a:solidFill>
                        <a:latin typeface="Times New Roman"/>
                      </a:endParaRPr>
                    </a:p>
                  </a:txBody>
                  <a:tcPr marL="5617" marR="5617" marT="5617" marB="0" anchor="ctr"/>
                </a:tc>
                <a:tc rowSpan="2">
                  <a:txBody>
                    <a:bodyPr/>
                    <a:lstStyle/>
                    <a:p>
                      <a:pPr algn="ctr" fontAlgn="ctr"/>
                      <a:r>
                        <a:rPr lang="ru-RU" sz="800" u="none" strike="noStrike" dirty="0"/>
                        <a:t>100,00</a:t>
                      </a:r>
                      <a:endParaRPr lang="ru-RU" sz="800" b="0" i="0" u="none" strike="noStrike" dirty="0">
                        <a:solidFill>
                          <a:srgbClr val="000000"/>
                        </a:solidFill>
                        <a:latin typeface="Times New Roman"/>
                      </a:endParaRPr>
                    </a:p>
                  </a:txBody>
                  <a:tcPr marL="5617" marR="5617" marT="5617" marB="0" anchor="ctr"/>
                </a:tc>
              </a:tr>
              <a:tr h="1172391">
                <a:tc>
                  <a:txBody>
                    <a:bodyPr/>
                    <a:lstStyle/>
                    <a:p>
                      <a:pPr algn="ctr" fontAlgn="ctr"/>
                      <a:r>
                        <a:rPr lang="ru-RU" sz="800" u="none" strike="noStrike"/>
                        <a:t>1.3.</a:t>
                      </a:r>
                      <a:endParaRPr lang="ru-RU" sz="800" b="0" i="0" u="none" strike="noStrike">
                        <a:solidFill>
                          <a:srgbClr val="000000"/>
                        </a:solidFill>
                        <a:latin typeface="Arial"/>
                      </a:endParaRPr>
                    </a:p>
                  </a:txBody>
                  <a:tcPr marL="5617" marR="5617" marT="5617" marB="0" anchor="ctr"/>
                </a:tc>
                <a:tc>
                  <a:txBody>
                    <a:bodyPr/>
                    <a:lstStyle/>
                    <a:p>
                      <a:pPr algn="ctr" fontAlgn="ctr"/>
                      <a:r>
                        <a:rPr lang="ru-RU" sz="800" u="none" strike="noStrike"/>
                        <a:t>Доля вовлеченных граждан города-курорта Пятигорска в экологические мероприятия по ликвидации карантинных растений по отношению к общей численности населения города-курорта Пятигорска</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a:t>10,86</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a:t> </a:t>
                      </a:r>
                      <a:endParaRPr lang="ru-RU" sz="800" b="0" i="0" u="none" strike="noStrike">
                        <a:solidFill>
                          <a:srgbClr val="000000"/>
                        </a:solidFill>
                        <a:latin typeface="Times New Roman"/>
                      </a:endParaRPr>
                    </a:p>
                  </a:txBody>
                  <a:tcPr marL="5617" marR="5617" marT="5617" marB="0" anchor="ctr"/>
                </a:tc>
                <a:tc>
                  <a:txBody>
                    <a:bodyPr/>
                    <a:lstStyle/>
                    <a:p>
                      <a:pPr algn="ctr" fontAlgn="ctr"/>
                      <a:r>
                        <a:rPr lang="ru-RU" sz="800" u="none" strike="noStrike"/>
                        <a:t> </a:t>
                      </a:r>
                      <a:endParaRPr lang="ru-RU" sz="800" b="0" i="0" u="none" strike="noStrike">
                        <a:solidFill>
                          <a:srgbClr val="FF0000"/>
                        </a:solidFill>
                        <a:latin typeface="Times New Roman"/>
                      </a:endParaRPr>
                    </a:p>
                  </a:txBody>
                  <a:tcPr marL="5617" marR="5617" marT="5617"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617" marR="5617" marT="5617"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28662" y="357166"/>
            <a:ext cx="7858180"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«Экология и охрана окружающей среды» за 2020 год, с Информацией о достижении в 2020 году целевых индикаторов</a:t>
            </a:r>
          </a:p>
        </p:txBody>
      </p:sp>
      <p:pic>
        <p:nvPicPr>
          <p:cNvPr id="55298" name="Picture 2" descr="https://thumbs.dreamstime.com/b/%D1%81%D0%BB%D0%BE%D0%B2%D0%BE-%D1%87%D0%B5%D0%BB%D0%BE%D0%B2%D0%B5%D0%BA%D0%B0-eco-3d-25506062.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929454" y="857232"/>
            <a:ext cx="2000264" cy="1821669"/>
          </a:xfrm>
          <a:prstGeom prst="rect">
            <a:avLst/>
          </a:prstGeom>
          <a:noFill/>
        </p:spPr>
      </p:pic>
      <p:sp>
        <p:nvSpPr>
          <p:cNvPr id="55299" name="Rectangle 3"/>
          <p:cNvSpPr>
            <a:spLocks noChangeArrowheads="1"/>
          </p:cNvSpPr>
          <p:nvPr/>
        </p:nvSpPr>
        <p:spPr bwMode="auto">
          <a:xfrm rot="10800000" flipV="1">
            <a:off x="6929454" y="2298730"/>
            <a:ext cx="20002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eaLnBrk="1" fontAlgn="base" hangingPunct="1">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муниципальной программы города-курорта Пятигорска является муниципальное учреждение «Управление городского хозяйства, транспорта и связи администрации города Пятигорска». </a:t>
            </a:r>
          </a:p>
          <a:p>
            <a:pPr indent="450850" algn="ctr" eaLnBrk="0" fontAlgn="base" hangingPunct="0">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На реализацию муниципальной программы города-курорта Пятигорска «Экология и охрана окружающей среды» в 2020 году было направлено 221 233,75 тыс. руб.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nvGraphicFramePr>
        <p:xfrm>
          <a:off x="71406" y="1357298"/>
          <a:ext cx="6786607" cy="4590946"/>
        </p:xfrm>
        <a:graphic>
          <a:graphicData uri="http://schemas.openxmlformats.org/drawingml/2006/table">
            <a:tbl>
              <a:tblPr>
                <a:tableStyleId>{8799B23B-EC83-4686-B30A-512413B5E67A}</a:tableStyleId>
              </a:tblPr>
              <a:tblGrid>
                <a:gridCol w="207722"/>
                <a:gridCol w="1563921"/>
                <a:gridCol w="236639"/>
                <a:gridCol w="277004"/>
                <a:gridCol w="277004"/>
                <a:gridCol w="277004"/>
                <a:gridCol w="831013"/>
                <a:gridCol w="1385022"/>
                <a:gridCol w="692511"/>
                <a:gridCol w="692511"/>
                <a:gridCol w="346256"/>
              </a:tblGrid>
              <a:tr h="511448">
                <a:tc rowSpan="2">
                  <a:txBody>
                    <a:bodyPr/>
                    <a:lstStyle/>
                    <a:p>
                      <a:pPr algn="ctr" fontAlgn="ctr"/>
                      <a:r>
                        <a:rPr lang="ru-RU" sz="900" u="none" strike="noStrike" dirty="0"/>
                        <a:t> </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Наименование </a:t>
                      </a:r>
                      <a:br>
                        <a:rPr lang="ru-RU" sz="900" u="none" strike="noStrike" dirty="0"/>
                      </a:br>
                      <a:r>
                        <a:rPr lang="ru-RU" sz="900" u="none" strike="noStrike" dirty="0"/>
                        <a:t>показателя программы/подпрограммы</a:t>
                      </a:r>
                      <a:endParaRPr lang="ru-RU" sz="900" b="1"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Ед. </a:t>
                      </a:r>
                      <a:r>
                        <a:rPr lang="ru-RU" sz="900" u="none" strike="noStrike" dirty="0" err="1"/>
                        <a:t>изм</a:t>
                      </a:r>
                      <a:endParaRPr lang="ru-RU" sz="900" b="1" i="0" u="none" strike="noStrike" dirty="0">
                        <a:solidFill>
                          <a:srgbClr val="000000"/>
                        </a:solidFill>
                        <a:latin typeface="Times New Roman"/>
                      </a:endParaRPr>
                    </a:p>
                  </a:txBody>
                  <a:tcPr marL="5758" marR="5758" marT="5758" marB="0" anchor="ctr"/>
                </a:tc>
                <a:tc gridSpan="3">
                  <a:txBody>
                    <a:bodyPr/>
                    <a:lstStyle/>
                    <a:p>
                      <a:pPr algn="ctr" fontAlgn="ctr"/>
                      <a:r>
                        <a:rPr lang="ru-RU" sz="900" u="none" strike="noStrike" dirty="0"/>
                        <a:t>Значение показателя </a:t>
                      </a:r>
                      <a:br>
                        <a:rPr lang="ru-RU" sz="900" u="none" strike="noStrike" dirty="0"/>
                      </a:br>
                      <a:r>
                        <a:rPr lang="ru-RU" sz="900" u="none" strike="noStrike" dirty="0"/>
                        <a:t>программы/подпрограммы</a:t>
                      </a:r>
                      <a:endParaRPr lang="ru-RU" sz="900" b="1" i="0" u="none" strike="noStrike" dirty="0">
                        <a:solidFill>
                          <a:srgbClr val="000000"/>
                        </a:solidFill>
                        <a:latin typeface="Times New Roman"/>
                      </a:endParaRPr>
                    </a:p>
                  </a:txBody>
                  <a:tcPr marL="5758" marR="5758" marT="5758" marB="0" anchor="ctr"/>
                </a:tc>
                <a:tc hMerge="1">
                  <a:txBody>
                    <a:bodyPr/>
                    <a:lstStyle/>
                    <a:p>
                      <a:endParaRPr lang="ru-RU"/>
                    </a:p>
                  </a:txBody>
                  <a:tcPr/>
                </a:tc>
                <a:tc hMerge="1">
                  <a:txBody>
                    <a:bodyPr/>
                    <a:lstStyle/>
                    <a:p>
                      <a:endParaRPr lang="ru-RU"/>
                    </a:p>
                  </a:txBody>
                  <a:tcPr/>
                </a:tc>
                <a:tc rowSpan="2">
                  <a:txBody>
                    <a:bodyPr/>
                    <a:lstStyle/>
                    <a:p>
                      <a:pPr algn="ctr" fontAlgn="ctr"/>
                      <a:r>
                        <a:rPr lang="ru-RU" sz="900" u="none" strike="noStrike" dirty="0"/>
                        <a:t>Состояние показателя</a:t>
                      </a:r>
                      <a:endParaRPr lang="ru-RU" sz="900" b="1"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Наименование подпрограммы/</a:t>
                      </a:r>
                      <a:br>
                        <a:rPr lang="ru-RU" sz="900" u="none" strike="noStrike" dirty="0"/>
                      </a:br>
                      <a:r>
                        <a:rPr lang="ru-RU" sz="900" u="none" strike="noStrike" dirty="0"/>
                        <a:t>основного мероприятия</a:t>
                      </a:r>
                      <a:endParaRPr lang="ru-RU" sz="900" b="1" i="0" u="none" strike="noStrike" dirty="0">
                        <a:solidFill>
                          <a:srgbClr val="000000"/>
                        </a:solidFill>
                        <a:latin typeface="Times New Roman"/>
                      </a:endParaRPr>
                    </a:p>
                  </a:txBody>
                  <a:tcPr marL="5758" marR="5758" marT="5758" marB="0" anchor="ctr"/>
                </a:tc>
                <a:tc gridSpan="3">
                  <a:txBody>
                    <a:bodyPr/>
                    <a:lstStyle/>
                    <a:p>
                      <a:pPr algn="ctr" fontAlgn="ctr"/>
                      <a:r>
                        <a:rPr lang="ru-RU" sz="900" u="none" strike="noStrike"/>
                        <a:t>Степень соответствия кассовых расходов их запланированному уровню</a:t>
                      </a:r>
                      <a:endParaRPr lang="ru-RU" sz="900" b="1" i="0" u="none" strike="noStrike">
                        <a:solidFill>
                          <a:srgbClr val="000000"/>
                        </a:solidFill>
                        <a:latin typeface="Times New Roman"/>
                      </a:endParaRPr>
                    </a:p>
                  </a:txBody>
                  <a:tcPr marL="5758" marR="5758" marT="5758" marB="0" anchor="ctr"/>
                </a:tc>
                <a:tc hMerge="1">
                  <a:txBody>
                    <a:bodyPr/>
                    <a:lstStyle/>
                    <a:p>
                      <a:endParaRPr lang="ru-RU"/>
                    </a:p>
                  </a:txBody>
                  <a:tcPr/>
                </a:tc>
                <a:tc hMerge="1">
                  <a:txBody>
                    <a:bodyPr/>
                    <a:lstStyle/>
                    <a:p>
                      <a:endParaRPr lang="ru-RU"/>
                    </a:p>
                  </a:txBody>
                  <a:tcPr/>
                </a:tc>
              </a:tr>
              <a:tr h="44735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Факт 2019</a:t>
                      </a:r>
                      <a:endParaRPr lang="ru-RU" sz="800" b="1" i="0" u="none" strike="noStrike" dirty="0">
                        <a:solidFill>
                          <a:srgbClr val="000000"/>
                        </a:solidFill>
                        <a:latin typeface="Times New Roman"/>
                      </a:endParaRPr>
                    </a:p>
                  </a:txBody>
                  <a:tcPr marL="5758" marR="5758" marT="5758" marB="0" anchor="ctr"/>
                </a:tc>
                <a:tc>
                  <a:txBody>
                    <a:bodyPr/>
                    <a:lstStyle/>
                    <a:p>
                      <a:pPr algn="ctr" fontAlgn="ctr"/>
                      <a:r>
                        <a:rPr lang="ru-RU" sz="800" u="none" strike="noStrike" dirty="0"/>
                        <a:t>План 2020</a:t>
                      </a:r>
                      <a:endParaRPr lang="ru-RU" sz="800" b="1" i="0" u="none" strike="noStrike" dirty="0">
                        <a:solidFill>
                          <a:srgbClr val="000000"/>
                        </a:solidFill>
                        <a:latin typeface="Times New Roman"/>
                      </a:endParaRPr>
                    </a:p>
                  </a:txBody>
                  <a:tcPr marL="5758" marR="5758" marT="5758" marB="0" anchor="ctr"/>
                </a:tc>
                <a:tc>
                  <a:txBody>
                    <a:bodyPr/>
                    <a:lstStyle/>
                    <a:p>
                      <a:pPr algn="ctr" fontAlgn="ctr"/>
                      <a:r>
                        <a:rPr lang="ru-RU" sz="800" u="none" strike="noStrike" dirty="0"/>
                        <a:t>Факт 2020</a:t>
                      </a:r>
                      <a:endParaRPr lang="ru-RU" sz="800" b="1" i="0" u="none" strike="noStrike" dirty="0">
                        <a:solidFill>
                          <a:srgbClr val="000000"/>
                        </a:solidFill>
                        <a:latin typeface="Times New Roman"/>
                      </a:endParaRPr>
                    </a:p>
                  </a:txBody>
                  <a:tcPr marL="5758" marR="5758" marT="5758" marB="0" anchor="ctr"/>
                </a:tc>
                <a:tc vMerge="1">
                  <a:txBody>
                    <a:bodyPr/>
                    <a:lstStyle/>
                    <a:p>
                      <a:endParaRPr lang="ru-RU"/>
                    </a:p>
                  </a:txBody>
                  <a:tcPr/>
                </a:tc>
                <a:tc vMerge="1">
                  <a:txBody>
                    <a:bodyPr/>
                    <a:lstStyle/>
                    <a:p>
                      <a:endParaRPr lang="ru-RU"/>
                    </a:p>
                  </a:txBody>
                  <a:tcPr/>
                </a:tc>
                <a:tc>
                  <a:txBody>
                    <a:bodyPr/>
                    <a:lstStyle/>
                    <a:p>
                      <a:pPr algn="ctr" fontAlgn="ctr"/>
                      <a:r>
                        <a:rPr lang="ru-RU" sz="800" u="none" strike="noStrike"/>
                        <a:t>План</a:t>
                      </a:r>
                      <a:endParaRPr lang="ru-RU" sz="800" b="0" i="0" u="none" strike="noStrike">
                        <a:solidFill>
                          <a:srgbClr val="000000"/>
                        </a:solidFill>
                        <a:latin typeface="Times New Roman"/>
                      </a:endParaRPr>
                    </a:p>
                  </a:txBody>
                  <a:tcPr marL="5758" marR="5758" marT="5758" marB="0" anchor="ctr"/>
                </a:tc>
                <a:tc>
                  <a:txBody>
                    <a:bodyPr/>
                    <a:lstStyle/>
                    <a:p>
                      <a:pPr algn="ctr" fontAlgn="ctr"/>
                      <a:r>
                        <a:rPr lang="ru-RU" sz="800" u="none" strike="noStrike"/>
                        <a:t>Факт</a:t>
                      </a:r>
                      <a:endParaRPr lang="ru-RU" sz="800" b="0" i="0" u="none" strike="noStrike">
                        <a:solidFill>
                          <a:srgbClr val="000000"/>
                        </a:solidFill>
                        <a:latin typeface="Times New Roman"/>
                      </a:endParaRPr>
                    </a:p>
                  </a:txBody>
                  <a:tcPr marL="5758" marR="5758" marT="5758"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758" marR="5758" marT="5758" marB="0" anchor="ctr"/>
                </a:tc>
              </a:tr>
              <a:tr h="258380">
                <a:tc gridSpan="8">
                  <a:txBody>
                    <a:bodyPr/>
                    <a:lstStyle/>
                    <a:p>
                      <a:pPr algn="ctr" fontAlgn="ctr"/>
                      <a:r>
                        <a:rPr lang="ru-RU" sz="900" u="none" strike="noStrike" dirty="0"/>
                        <a:t>Муниципальная программа города-курорта Пятигорска "Развитие физической культуры и спорта" </a:t>
                      </a:r>
                      <a:endParaRPr lang="ru-RU" sz="900" b="1" i="0" u="none" strike="noStrike" dirty="0">
                        <a:solidFill>
                          <a:srgbClr val="000000"/>
                        </a:solidFill>
                        <a:latin typeface="Times New Roman"/>
                      </a:endParaRPr>
                    </a:p>
                  </a:txBody>
                  <a:tcPr marL="5758" marR="5758" marT="575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900" u="none" strike="noStrike"/>
                        <a:t>149 625,85 </a:t>
                      </a:r>
                      <a:endParaRPr lang="ru-RU" sz="900" b="1" i="0" u="none" strike="noStrike">
                        <a:solidFill>
                          <a:srgbClr val="000000"/>
                        </a:solidFill>
                        <a:latin typeface="Times New Roman"/>
                      </a:endParaRPr>
                    </a:p>
                  </a:txBody>
                  <a:tcPr marL="5758" marR="5758" marT="5758" marB="0" anchor="ctr"/>
                </a:tc>
                <a:tc>
                  <a:txBody>
                    <a:bodyPr/>
                    <a:lstStyle/>
                    <a:p>
                      <a:pPr algn="ctr" fontAlgn="ctr"/>
                      <a:r>
                        <a:rPr lang="ru-RU" sz="900" u="none" strike="noStrike"/>
                        <a:t>141 126,98 </a:t>
                      </a:r>
                      <a:endParaRPr lang="ru-RU" sz="900" b="1" i="0" u="none" strike="noStrike">
                        <a:solidFill>
                          <a:srgbClr val="000000"/>
                        </a:solidFill>
                        <a:latin typeface="Times New Roman"/>
                      </a:endParaRPr>
                    </a:p>
                  </a:txBody>
                  <a:tcPr marL="5758" marR="5758" marT="5758" marB="0" anchor="ctr"/>
                </a:tc>
                <a:tc>
                  <a:txBody>
                    <a:bodyPr/>
                    <a:lstStyle/>
                    <a:p>
                      <a:pPr algn="ctr" fontAlgn="ctr"/>
                      <a:r>
                        <a:rPr lang="ru-RU" sz="1000" u="none" strike="noStrike"/>
                        <a:t>94,32</a:t>
                      </a:r>
                      <a:endParaRPr lang="ru-RU" sz="1000" b="1" i="0" u="none" strike="noStrike">
                        <a:solidFill>
                          <a:srgbClr val="000000"/>
                        </a:solidFill>
                        <a:latin typeface="Times New Roman"/>
                      </a:endParaRPr>
                    </a:p>
                  </a:txBody>
                  <a:tcPr marL="5758" marR="5758" marT="5758" marB="0" anchor="ctr"/>
                </a:tc>
              </a:tr>
              <a:tr h="384914">
                <a:tc gridSpan="8">
                  <a:txBody>
                    <a:bodyPr/>
                    <a:lstStyle/>
                    <a:p>
                      <a:pPr algn="ctr" fontAlgn="ctr"/>
                      <a:r>
                        <a:rPr lang="ru-RU" sz="900" u="none" strike="noStrike" dirty="0"/>
                        <a:t>Цель 1 Программы "Создание условий, обеспечивающих возможность населению города-курорта Пятигорска систематически заниматься физической культурой и массовым спортом и вести здоровый образ жизни"</a:t>
                      </a:r>
                      <a:endParaRPr lang="ru-RU" sz="900" b="1" i="1" u="none" strike="noStrike" dirty="0">
                        <a:solidFill>
                          <a:srgbClr val="000000"/>
                        </a:solidFill>
                        <a:latin typeface="Times New Roman"/>
                      </a:endParaRPr>
                    </a:p>
                  </a:txBody>
                  <a:tcPr marL="5758" marR="5758" marT="575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900" u="none" strike="noStrike"/>
                        <a:t> </a:t>
                      </a:r>
                      <a:endParaRPr lang="ru-RU" sz="900" b="1" i="0" u="none" strike="noStrike">
                        <a:solidFill>
                          <a:srgbClr val="000000"/>
                        </a:solidFill>
                        <a:latin typeface="Times New Roman"/>
                      </a:endParaRPr>
                    </a:p>
                  </a:txBody>
                  <a:tcPr marL="5758" marR="5758" marT="5758" marB="0" anchor="ctr"/>
                </a:tc>
                <a:tc>
                  <a:txBody>
                    <a:bodyPr/>
                    <a:lstStyle/>
                    <a:p>
                      <a:pPr algn="ctr" fontAlgn="ctr"/>
                      <a:r>
                        <a:rPr lang="ru-RU" sz="900" u="none" strike="noStrike"/>
                        <a:t> </a:t>
                      </a:r>
                      <a:endParaRPr lang="ru-RU" sz="900" b="1" i="0" u="none" strike="noStrike">
                        <a:solidFill>
                          <a:srgbClr val="000000"/>
                        </a:solidFill>
                        <a:latin typeface="Times New Roman"/>
                      </a:endParaRPr>
                    </a:p>
                  </a:txBody>
                  <a:tcPr marL="5758" marR="5758" marT="5758" marB="0" anchor="ctr"/>
                </a:tc>
                <a:tc>
                  <a:txBody>
                    <a:bodyPr/>
                    <a:lstStyle/>
                    <a:p>
                      <a:pPr algn="ctr" fontAlgn="ctr"/>
                      <a:r>
                        <a:rPr lang="ru-RU" sz="900" u="none" strike="noStrike"/>
                        <a:t> </a:t>
                      </a:r>
                      <a:endParaRPr lang="ru-RU" sz="900" b="1" i="0" u="none" strike="noStrike">
                        <a:solidFill>
                          <a:srgbClr val="000000"/>
                        </a:solidFill>
                        <a:latin typeface="Times New Roman"/>
                      </a:endParaRPr>
                    </a:p>
                  </a:txBody>
                  <a:tcPr marL="5758" marR="5758" marT="5758" marB="0" anchor="ctr"/>
                </a:tc>
              </a:tr>
              <a:tr h="1144119">
                <a:tc rowSpan="2">
                  <a:txBody>
                    <a:bodyPr/>
                    <a:lstStyle/>
                    <a:p>
                      <a:pPr algn="ctr" fontAlgn="ctr"/>
                      <a:r>
                        <a:rPr lang="ru-RU" sz="900" u="none" strike="noStrike" dirty="0"/>
                        <a:t>1.1.</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Доля населения города в возрасте от 3 до 79 лет, систематически занимающегося физической культурой и спортом, в общей численности населения города в возрасте от 3 до 79 лет</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43,4</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44,1</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51,3</a:t>
                      </a:r>
                      <a:endParaRPr lang="ru-RU" sz="900" b="0" i="0" u="none" strike="noStrike" dirty="0">
                        <a:solidFill>
                          <a:srgbClr val="000000"/>
                        </a:solidFill>
                        <a:latin typeface="Times New Roman"/>
                      </a:endParaRPr>
                    </a:p>
                  </a:txBody>
                  <a:tcPr marL="5758" marR="5758" marT="5758" marB="0" anchor="ctr"/>
                </a:tc>
                <a:tc rowSpan="2">
                  <a:txBody>
                    <a:bodyPr/>
                    <a:lstStyle/>
                    <a:p>
                      <a:pPr algn="ctr" fontAlgn="ctr"/>
                      <a:r>
                        <a:rPr lang="ru-RU" sz="900" u="none" strike="noStrike" dirty="0"/>
                        <a:t>перевыполнен</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Подпрограмма 1 "Реализация мероприятий по развитию физической культуры и спорта" муниципальной программы города-курорта Пятигорска "Развитие физической культуры и спорта"</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83 003,16</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82 900,66</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99,88</a:t>
                      </a:r>
                      <a:endParaRPr lang="ru-RU" sz="900" b="0" i="0" u="none" strike="noStrike" dirty="0">
                        <a:solidFill>
                          <a:srgbClr val="000000"/>
                        </a:solidFill>
                        <a:latin typeface="Times New Roman"/>
                      </a:endParaRPr>
                    </a:p>
                  </a:txBody>
                  <a:tcPr marL="5758" marR="5758" marT="5758" marB="0" anchor="ctr"/>
                </a:tc>
              </a:tr>
              <a:tr h="139718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t>Подпрограмма 2 "Реконструкция и капитальный ремонт объектов спорта, и устройство плоскостных сооружений" муниципальной программы города-курорта Пятигорска "Развитие физической культуры и спорта"</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62 156,62</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53 790,28</a:t>
                      </a:r>
                      <a:endParaRPr lang="ru-RU" sz="900" b="0" i="0" u="none" strike="noStrike" dirty="0">
                        <a:solidFill>
                          <a:srgbClr val="000000"/>
                        </a:solidFill>
                        <a:latin typeface="Times New Roman"/>
                      </a:endParaRPr>
                    </a:p>
                  </a:txBody>
                  <a:tcPr marL="5758" marR="5758" marT="5758" marB="0" anchor="ctr"/>
                </a:tc>
                <a:tc>
                  <a:txBody>
                    <a:bodyPr/>
                    <a:lstStyle/>
                    <a:p>
                      <a:pPr algn="ctr" fontAlgn="ctr"/>
                      <a:r>
                        <a:rPr lang="ru-RU" sz="900" u="none" strike="noStrike" dirty="0"/>
                        <a:t>86,54</a:t>
                      </a:r>
                      <a:endParaRPr lang="ru-RU" sz="900" b="0" i="0" u="none" strike="noStrike" dirty="0">
                        <a:solidFill>
                          <a:srgbClr val="000000"/>
                        </a:solidFill>
                        <a:latin typeface="Times New Roman"/>
                      </a:endParaRPr>
                    </a:p>
                  </a:txBody>
                  <a:tcPr marL="5758" marR="5758" marT="5758" marB="0" anchor="ctr"/>
                </a:tc>
              </a:tr>
            </a:tbl>
          </a:graphicData>
        </a:graphic>
      </p:graphicFrame>
      <p:sp>
        <p:nvSpPr>
          <p:cNvPr id="7" name="Прямоугольник 6"/>
          <p:cNvSpPr/>
          <p:nvPr/>
        </p:nvSpPr>
        <p:spPr>
          <a:xfrm>
            <a:off x="1071538" y="357166"/>
            <a:ext cx="7143800"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«Развитие физической культуры и спорта» за 2020 год, с Информацией о достижении в 2020 году целевых индикаторов</a:t>
            </a:r>
          </a:p>
        </p:txBody>
      </p:sp>
      <p:pic>
        <p:nvPicPr>
          <p:cNvPr id="56322" name="Picture 2" descr="https://uchebnik.mos.ru/system_2/game_apps/icons/000/196/857/original/5.jpg"/>
          <p:cNvPicPr>
            <a:picLocks noChangeAspect="1" noChangeArrowheads="1"/>
          </p:cNvPicPr>
          <p:nvPr/>
        </p:nvPicPr>
        <p:blipFill>
          <a:blip r:embed="rId3" cstate="print"/>
          <a:srcRect/>
          <a:stretch>
            <a:fillRect/>
          </a:stretch>
        </p:blipFill>
        <p:spPr bwMode="auto">
          <a:xfrm>
            <a:off x="6929454" y="1071546"/>
            <a:ext cx="1881846" cy="1835983"/>
          </a:xfrm>
          <a:prstGeom prst="rect">
            <a:avLst/>
          </a:prstGeom>
          <a:noFill/>
        </p:spPr>
      </p:pic>
      <p:sp>
        <p:nvSpPr>
          <p:cNvPr id="56323" name="Rectangle 3"/>
          <p:cNvSpPr>
            <a:spLocks noChangeArrowheads="1"/>
          </p:cNvSpPr>
          <p:nvPr/>
        </p:nvSpPr>
        <p:spPr bwMode="auto">
          <a:xfrm rot="10800000" flipV="1">
            <a:off x="7000892" y="3252758"/>
            <a:ext cx="18573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0850"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«Комитет по физической культуре и спорту администрации города Пятигорска». </a:t>
            </a:r>
          </a:p>
          <a:p>
            <a:pPr marR="0" lvl="0" indent="450850"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Кассовый расход составил 141 126,98 тыс. руб.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1406" y="1142984"/>
          <a:ext cx="6786610" cy="4577000"/>
        </p:xfrm>
        <a:graphic>
          <a:graphicData uri="http://schemas.openxmlformats.org/drawingml/2006/table">
            <a:tbl>
              <a:tblPr>
                <a:tableStyleId>{8799B23B-EC83-4686-B30A-512413B5E67A}</a:tableStyleId>
              </a:tblPr>
              <a:tblGrid>
                <a:gridCol w="282996"/>
                <a:gridCol w="1574392"/>
                <a:gridCol w="285752"/>
                <a:gridCol w="357190"/>
                <a:gridCol w="428628"/>
                <a:gridCol w="500066"/>
                <a:gridCol w="714380"/>
                <a:gridCol w="1214446"/>
                <a:gridCol w="642942"/>
                <a:gridCol w="500066"/>
                <a:gridCol w="285752"/>
              </a:tblGrid>
              <a:tr h="302435">
                <a:tc rowSpan="2">
                  <a:txBody>
                    <a:bodyPr/>
                    <a:lstStyle/>
                    <a:p>
                      <a:pPr algn="ctr" fontAlgn="ctr"/>
                      <a:r>
                        <a:rPr lang="ru-RU" sz="700" u="none" strike="noStrike" dirty="0"/>
                        <a:t> </a:t>
                      </a:r>
                      <a:endParaRPr lang="ru-RU" sz="700" b="0" i="0" u="none" strike="noStrike" dirty="0">
                        <a:solidFill>
                          <a:srgbClr val="000000"/>
                        </a:solidFill>
                        <a:latin typeface="Arial"/>
                      </a:endParaRPr>
                    </a:p>
                  </a:txBody>
                  <a:tcPr marL="4680" marR="4680" marT="4680" marB="0" anchor="ctr"/>
                </a:tc>
                <a:tc rowSpan="2">
                  <a:txBody>
                    <a:bodyPr/>
                    <a:lstStyle/>
                    <a:p>
                      <a:pPr algn="ctr" fontAlgn="ctr"/>
                      <a:r>
                        <a:rPr lang="ru-RU" sz="700" u="none" strike="noStrike" dirty="0"/>
                        <a:t>Наименование </a:t>
                      </a:r>
                      <a:br>
                        <a:rPr lang="ru-RU" sz="700" u="none" strike="noStrike" dirty="0"/>
                      </a:br>
                      <a:r>
                        <a:rPr lang="ru-RU" sz="700" u="none" strike="noStrike" dirty="0"/>
                        <a:t>показателя программы/подпрограммы</a:t>
                      </a:r>
                      <a:endParaRPr lang="ru-RU" sz="700" b="1" i="0" u="none" strike="noStrike" dirty="0">
                        <a:solidFill>
                          <a:srgbClr val="000000"/>
                        </a:solidFill>
                        <a:latin typeface="Times New Roman"/>
                      </a:endParaRPr>
                    </a:p>
                  </a:txBody>
                  <a:tcPr marL="4680" marR="4680" marT="4680" marB="0" anchor="ctr"/>
                </a:tc>
                <a:tc rowSpan="2">
                  <a:txBody>
                    <a:bodyPr/>
                    <a:lstStyle/>
                    <a:p>
                      <a:pPr algn="ctr" fontAlgn="ctr"/>
                      <a:r>
                        <a:rPr lang="ru-RU" sz="700" u="none" strike="noStrike" dirty="0"/>
                        <a:t>Ед. </a:t>
                      </a:r>
                      <a:r>
                        <a:rPr lang="ru-RU" sz="700" u="none" strike="noStrike" dirty="0" err="1"/>
                        <a:t>изм</a:t>
                      </a:r>
                      <a:endParaRPr lang="ru-RU" sz="700" b="1" i="0" u="none" strike="noStrike" dirty="0">
                        <a:solidFill>
                          <a:srgbClr val="000000"/>
                        </a:solidFill>
                        <a:latin typeface="Times New Roman"/>
                      </a:endParaRPr>
                    </a:p>
                  </a:txBody>
                  <a:tcPr marL="4680" marR="4680" marT="4680" marB="0" anchor="ctr"/>
                </a:tc>
                <a:tc gridSpan="3">
                  <a:txBody>
                    <a:bodyPr/>
                    <a:lstStyle/>
                    <a:p>
                      <a:pPr algn="ctr" fontAlgn="ctr"/>
                      <a:r>
                        <a:rPr lang="ru-RU" sz="700" u="none" strike="noStrike" dirty="0"/>
                        <a:t>Значение показателя </a:t>
                      </a:r>
                      <a:br>
                        <a:rPr lang="ru-RU" sz="700" u="none" strike="noStrike" dirty="0"/>
                      </a:br>
                      <a:r>
                        <a:rPr lang="ru-RU" sz="700" u="none" strike="noStrike" dirty="0"/>
                        <a:t>программы</a:t>
                      </a:r>
                      <a:r>
                        <a:rPr lang="ru-RU" sz="700" u="none" strike="noStrike" dirty="0" smtClean="0"/>
                        <a:t>/ подпрограммы</a:t>
                      </a:r>
                      <a:endParaRPr lang="ru-RU" sz="700" b="1" i="0" u="none" strike="noStrike" dirty="0">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c rowSpan="2">
                  <a:txBody>
                    <a:bodyPr/>
                    <a:lstStyle/>
                    <a:p>
                      <a:pPr algn="ctr" fontAlgn="ctr"/>
                      <a:r>
                        <a:rPr lang="ru-RU" sz="700" u="none" strike="noStrike" dirty="0"/>
                        <a:t>Состояние показателя</a:t>
                      </a:r>
                      <a:endParaRPr lang="ru-RU" sz="700" b="1" i="0" u="none" strike="noStrike" dirty="0">
                        <a:solidFill>
                          <a:srgbClr val="000000"/>
                        </a:solidFill>
                        <a:latin typeface="Times New Roman"/>
                      </a:endParaRPr>
                    </a:p>
                  </a:txBody>
                  <a:tcPr marL="4680" marR="4680" marT="4680" marB="0" anchor="ctr"/>
                </a:tc>
                <a:tc rowSpan="2">
                  <a:txBody>
                    <a:bodyPr/>
                    <a:lstStyle/>
                    <a:p>
                      <a:pPr algn="ctr" fontAlgn="ctr"/>
                      <a:r>
                        <a:rPr lang="ru-RU" sz="700" u="none" strike="noStrike" dirty="0"/>
                        <a:t>Наименование подпрограммы/</a:t>
                      </a:r>
                      <a:br>
                        <a:rPr lang="ru-RU" sz="700" u="none" strike="noStrike" dirty="0"/>
                      </a:br>
                      <a:r>
                        <a:rPr lang="ru-RU" sz="700" u="none" strike="noStrike" dirty="0"/>
                        <a:t>основного мероприятия</a:t>
                      </a:r>
                      <a:endParaRPr lang="ru-RU" sz="700" b="1" i="0" u="none" strike="noStrike" dirty="0">
                        <a:solidFill>
                          <a:srgbClr val="000000"/>
                        </a:solidFill>
                        <a:latin typeface="Times New Roman"/>
                      </a:endParaRPr>
                    </a:p>
                  </a:txBody>
                  <a:tcPr marL="4680" marR="4680" marT="4680" marB="0" anchor="ctr"/>
                </a:tc>
                <a:tc gridSpan="3">
                  <a:txBody>
                    <a:bodyPr/>
                    <a:lstStyle/>
                    <a:p>
                      <a:pPr algn="ctr" fontAlgn="ctr"/>
                      <a:r>
                        <a:rPr lang="ru-RU" sz="700" u="none" strike="noStrike"/>
                        <a:t>Степень соответствия кассовых расходов их запланированному уровню</a:t>
                      </a:r>
                      <a:endParaRPr lang="ru-RU" sz="700" b="1" i="0" u="none" strike="noStrike">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r>
              <a:tr h="49141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u="none" strike="noStrike" dirty="0"/>
                        <a:t>Факт 2019</a:t>
                      </a:r>
                      <a:endParaRPr lang="ru-RU" sz="600" b="1" i="0" u="none" strike="noStrike" dirty="0">
                        <a:solidFill>
                          <a:srgbClr val="000000"/>
                        </a:solidFill>
                        <a:latin typeface="Times New Roman"/>
                      </a:endParaRPr>
                    </a:p>
                  </a:txBody>
                  <a:tcPr marL="4680" marR="4680" marT="4680" marB="0" anchor="ctr"/>
                </a:tc>
                <a:tc>
                  <a:txBody>
                    <a:bodyPr/>
                    <a:lstStyle/>
                    <a:p>
                      <a:pPr algn="ctr" fontAlgn="ctr"/>
                      <a:r>
                        <a:rPr lang="ru-RU" sz="600" u="none" strike="noStrike" dirty="0"/>
                        <a:t>План 2020</a:t>
                      </a:r>
                      <a:endParaRPr lang="ru-RU" sz="600" b="1" i="0" u="none" strike="noStrike" dirty="0">
                        <a:solidFill>
                          <a:srgbClr val="000000"/>
                        </a:solidFill>
                        <a:latin typeface="Times New Roman"/>
                      </a:endParaRPr>
                    </a:p>
                  </a:txBody>
                  <a:tcPr marL="4680" marR="4680" marT="4680" marB="0" anchor="ctr"/>
                </a:tc>
                <a:tc>
                  <a:txBody>
                    <a:bodyPr/>
                    <a:lstStyle/>
                    <a:p>
                      <a:pPr algn="ctr" fontAlgn="ctr"/>
                      <a:r>
                        <a:rPr lang="ru-RU" sz="600" u="none" strike="noStrike" dirty="0"/>
                        <a:t>Факт 2020</a:t>
                      </a:r>
                      <a:endParaRPr lang="ru-RU" sz="600" b="1" i="0" u="none" strike="noStrike" dirty="0">
                        <a:solidFill>
                          <a:srgbClr val="000000"/>
                        </a:solidFill>
                        <a:latin typeface="Times New Roman"/>
                      </a:endParaRPr>
                    </a:p>
                  </a:txBody>
                  <a:tcPr marL="4680" marR="4680" marT="4680" marB="0" anchor="ctr"/>
                </a:tc>
                <a:tc vMerge="1">
                  <a:txBody>
                    <a:bodyPr/>
                    <a:lstStyle/>
                    <a:p>
                      <a:endParaRPr lang="ru-RU"/>
                    </a:p>
                  </a:txBody>
                  <a:tcPr/>
                </a:tc>
                <a:tc vMerge="1">
                  <a:txBody>
                    <a:bodyPr/>
                    <a:lstStyle/>
                    <a:p>
                      <a:endParaRPr lang="ru-RU"/>
                    </a:p>
                  </a:txBody>
                  <a:tcPr/>
                </a:tc>
                <a:tc>
                  <a:txBody>
                    <a:bodyPr/>
                    <a:lstStyle/>
                    <a:p>
                      <a:pPr algn="ctr" fontAlgn="ctr"/>
                      <a:r>
                        <a:rPr lang="ru-RU" sz="600" u="none" strike="noStrike" dirty="0"/>
                        <a:t>План</a:t>
                      </a:r>
                      <a:endParaRPr lang="ru-RU" sz="600" b="0" i="0" u="none" strike="noStrike" dirty="0">
                        <a:solidFill>
                          <a:srgbClr val="000000"/>
                        </a:solidFill>
                        <a:latin typeface="Times New Roman"/>
                      </a:endParaRPr>
                    </a:p>
                  </a:txBody>
                  <a:tcPr marL="4680" marR="4680" marT="4680" marB="0" anchor="ctr"/>
                </a:tc>
                <a:tc>
                  <a:txBody>
                    <a:bodyPr/>
                    <a:lstStyle/>
                    <a:p>
                      <a:pPr algn="ctr" fontAlgn="ctr"/>
                      <a:r>
                        <a:rPr lang="ru-RU" sz="600" u="none" strike="noStrike"/>
                        <a:t>Факт</a:t>
                      </a:r>
                      <a:endParaRPr lang="ru-RU" sz="600" b="0" i="0" u="none" strike="noStrike">
                        <a:solidFill>
                          <a:srgbClr val="000000"/>
                        </a:solidFill>
                        <a:latin typeface="Times New Roman"/>
                      </a:endParaRPr>
                    </a:p>
                  </a:txBody>
                  <a:tcPr marL="4680" marR="4680" marT="4680"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4680" marR="4680" marT="4680" marB="0" anchor="ctr"/>
                </a:tc>
              </a:tr>
              <a:tr h="212341">
                <a:tc gridSpan="8">
                  <a:txBody>
                    <a:bodyPr/>
                    <a:lstStyle/>
                    <a:p>
                      <a:pPr algn="ctr" fontAlgn="ctr"/>
                      <a:r>
                        <a:rPr lang="ru-RU" sz="700" u="none" strike="noStrike" dirty="0"/>
                        <a:t>Муниципальная программа города-курорта Пятигорска "Безопасный Пятигорск"</a:t>
                      </a:r>
                      <a:endParaRPr lang="ru-RU" sz="700" b="1" i="0" u="none" strike="noStrike" dirty="0">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a:t>40 836,91 </a:t>
                      </a:r>
                      <a:endParaRPr lang="ru-RU" sz="700" b="1"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40 575,94 </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kern="1200" dirty="0">
                          <a:solidFill>
                            <a:schemeClr val="tx1"/>
                          </a:solidFill>
                          <a:latin typeface="+mn-lt"/>
                          <a:ea typeface="+mn-ea"/>
                          <a:cs typeface="+mn-cs"/>
                        </a:rPr>
                        <a:t>99,36</a:t>
                      </a:r>
                    </a:p>
                  </a:txBody>
                  <a:tcPr marL="4680" marR="4680" marT="4680" marB="0" anchor="ctr"/>
                </a:tc>
              </a:tr>
              <a:tr h="206274">
                <a:tc gridSpan="8">
                  <a:txBody>
                    <a:bodyPr/>
                    <a:lstStyle/>
                    <a:p>
                      <a:pPr algn="ctr" fontAlgn="ctr"/>
                      <a:r>
                        <a:rPr lang="ru-RU" sz="700" u="none" strike="noStrike" dirty="0"/>
                        <a:t>Цель 1.  Создание благоприятных условий для обеспечения безопасности населения и объектов на территории города-курорта Пятигорска, защиты населения и территорий города от чрезвычайных ситуаций природного и техногенного характера.</a:t>
                      </a:r>
                      <a:endParaRPr lang="ru-RU" sz="700" b="1" i="1" u="none" strike="noStrike" dirty="0">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a:t> </a:t>
                      </a:r>
                      <a:endParaRPr lang="ru-RU" sz="700" b="1" i="0" u="none" strike="noStrike">
                        <a:solidFill>
                          <a:srgbClr val="000000"/>
                        </a:solidFill>
                        <a:latin typeface="Times New Roman"/>
                      </a:endParaRPr>
                    </a:p>
                  </a:txBody>
                  <a:tcPr marL="4680" marR="4680" marT="4680" marB="0" anchor="ctr"/>
                </a:tc>
                <a:tc>
                  <a:txBody>
                    <a:bodyPr/>
                    <a:lstStyle/>
                    <a:p>
                      <a:pPr algn="ctr" fontAlgn="ctr"/>
                      <a:r>
                        <a:rPr lang="ru-RU" sz="700" u="none" strike="noStrike"/>
                        <a:t> </a:t>
                      </a:r>
                      <a:endParaRPr lang="ru-RU" sz="700" b="1"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r>
              <a:tr h="206274">
                <a:tc>
                  <a:txBody>
                    <a:bodyPr/>
                    <a:lstStyle/>
                    <a:p>
                      <a:pPr algn="ctr" fontAlgn="ctr"/>
                      <a:r>
                        <a:rPr lang="ru-RU" sz="700" u="none" strike="noStrike"/>
                        <a:t>1.1.</a:t>
                      </a:r>
                      <a:endParaRPr lang="ru-RU" sz="700" b="0" i="0" u="none" strike="noStrike">
                        <a:solidFill>
                          <a:srgbClr val="000000"/>
                        </a:solidFill>
                        <a:latin typeface="Arial"/>
                      </a:endParaRPr>
                    </a:p>
                  </a:txBody>
                  <a:tcPr marL="4680" marR="4680" marT="4680" marB="0" anchor="ctr"/>
                </a:tc>
                <a:tc>
                  <a:txBody>
                    <a:bodyPr/>
                    <a:lstStyle/>
                    <a:p>
                      <a:pPr algn="ctr" fontAlgn="ctr"/>
                      <a:r>
                        <a:rPr lang="ru-RU" sz="700" u="none" strike="noStrike"/>
                        <a:t>Доля населения города, прошедшего подготовку в области защиты от чрезвычайных ситуаций природного и техногенного характера (в год)</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68,1</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68,1</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68,1</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4680" marR="4680" marT="4680" marB="0" anchor="ctr"/>
                </a:tc>
                <a:tc rowSpan="2">
                  <a:txBody>
                    <a:bodyPr/>
                    <a:lstStyle/>
                    <a:p>
                      <a:pPr algn="ctr" fontAlgn="ctr"/>
                      <a:r>
                        <a:rPr lang="ru-RU" sz="700" u="none" strike="noStrike" dirty="0"/>
                        <a:t>Подпрограмма 1 "Построение и развитие АПК "Безопасный город", обеспечение безопасности жизнедеятельности населения, обеспечение пожарной безопасности муниципальных учреждений, профилактика терроризма, профилактика правонарушений в городе-курорте Пятигорске" (далее - подпрограмма 1)</a:t>
                      </a:r>
                      <a:endParaRPr lang="ru-RU" sz="700" b="1" i="0" u="none" strike="noStrike" dirty="0">
                        <a:solidFill>
                          <a:srgbClr val="000000"/>
                        </a:solidFill>
                        <a:latin typeface="Times New Roman"/>
                      </a:endParaRPr>
                    </a:p>
                  </a:txBody>
                  <a:tcPr marL="4680" marR="4680" marT="4680" marB="0" anchor="ctr"/>
                </a:tc>
                <a:tc rowSpan="2">
                  <a:txBody>
                    <a:bodyPr/>
                    <a:lstStyle/>
                    <a:p>
                      <a:pPr algn="ctr" fontAlgn="ctr"/>
                      <a:r>
                        <a:rPr lang="ru-RU" sz="700" u="none" strike="noStrike"/>
                        <a:t>30 980,62</a:t>
                      </a:r>
                      <a:endParaRPr lang="ru-RU" sz="700" b="0" i="0" u="none" strike="noStrike">
                        <a:solidFill>
                          <a:srgbClr val="000000"/>
                        </a:solidFill>
                        <a:latin typeface="Times New Roman"/>
                      </a:endParaRPr>
                    </a:p>
                  </a:txBody>
                  <a:tcPr marL="4680" marR="4680" marT="4680" marB="0" anchor="ctr"/>
                </a:tc>
                <a:tc rowSpan="2">
                  <a:txBody>
                    <a:bodyPr/>
                    <a:lstStyle/>
                    <a:p>
                      <a:pPr algn="ctr" fontAlgn="ctr"/>
                      <a:r>
                        <a:rPr lang="ru-RU" sz="700" u="none" strike="noStrike" dirty="0"/>
                        <a:t>30 852,39</a:t>
                      </a:r>
                      <a:endParaRPr lang="ru-RU" sz="700" b="0" i="0" u="none" strike="noStrike" dirty="0">
                        <a:solidFill>
                          <a:srgbClr val="000000"/>
                        </a:solidFill>
                        <a:latin typeface="Times New Roman"/>
                      </a:endParaRPr>
                    </a:p>
                  </a:txBody>
                  <a:tcPr marL="4680" marR="4680" marT="4680" marB="0" anchor="ctr"/>
                </a:tc>
                <a:tc rowSpan="2">
                  <a:txBody>
                    <a:bodyPr/>
                    <a:lstStyle/>
                    <a:p>
                      <a:pPr algn="ctr" fontAlgn="ctr"/>
                      <a:r>
                        <a:rPr lang="ru-RU" sz="700" u="none" strike="noStrike" dirty="0"/>
                        <a:t>99,59</a:t>
                      </a:r>
                      <a:endParaRPr lang="ru-RU" sz="700" b="0" i="0" u="none" strike="noStrike" dirty="0">
                        <a:solidFill>
                          <a:srgbClr val="000000"/>
                        </a:solidFill>
                        <a:latin typeface="Times New Roman"/>
                      </a:endParaRPr>
                    </a:p>
                  </a:txBody>
                  <a:tcPr marL="4680" marR="4680" marT="4680" marB="0" anchor="ctr"/>
                </a:tc>
              </a:tr>
              <a:tr h="787687">
                <a:tc>
                  <a:txBody>
                    <a:bodyPr/>
                    <a:lstStyle/>
                    <a:p>
                      <a:pPr algn="ctr" fontAlgn="ctr"/>
                      <a:r>
                        <a:rPr lang="ru-RU" sz="700" u="none" strike="noStrike"/>
                        <a:t>1.2.</a:t>
                      </a:r>
                      <a:endParaRPr lang="ru-RU" sz="700" b="0" i="0" u="none" strike="noStrike">
                        <a:solidFill>
                          <a:srgbClr val="000000"/>
                        </a:solidFill>
                        <a:latin typeface="Arial"/>
                      </a:endParaRPr>
                    </a:p>
                  </a:txBody>
                  <a:tcPr marL="4680" marR="4680" marT="4680" marB="0" anchor="ctr"/>
                </a:tc>
                <a:tc>
                  <a:txBody>
                    <a:bodyPr/>
                    <a:lstStyle/>
                    <a:p>
                      <a:pPr algn="ctr" fontAlgn="ctr"/>
                      <a:r>
                        <a:rPr lang="ru-RU" sz="700" u="none" strike="noStrike"/>
                        <a:t>Доля реагирования на обращения населения по вопросам предупреждения угрозы возникновения или возникновения чрезвычайных ситуаций, социально значимых происшествий в службу ЕДДС города Пятигорска (в год)</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a:t>100</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a:t>100</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a:t>100</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4680" marR="4680" marT="468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09204">
                <a:tc gridSpan="8">
                  <a:txBody>
                    <a:bodyPr/>
                    <a:lstStyle/>
                    <a:p>
                      <a:pPr algn="ctr" fontAlgn="ctr"/>
                      <a:r>
                        <a:rPr lang="ru-RU" sz="700" u="none" strike="noStrike"/>
                        <a:t>Цель 2. Укрепление межнациональных отношений и противодействие проявлениям экстремизма на территории города-курорта Пятигорска</a:t>
                      </a:r>
                      <a:endParaRPr lang="ru-RU" sz="700" b="1" i="1" u="none" strike="noStrike">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r>
              <a:tr h="515687">
                <a:tc>
                  <a:txBody>
                    <a:bodyPr/>
                    <a:lstStyle/>
                    <a:p>
                      <a:pPr algn="ctr" fontAlgn="ctr"/>
                      <a:r>
                        <a:rPr lang="ru-RU" sz="700" u="none" strike="noStrike"/>
                        <a:t>2.1.</a:t>
                      </a:r>
                      <a:endParaRPr lang="ru-RU" sz="700" b="0" i="0" u="none" strike="noStrike">
                        <a:solidFill>
                          <a:srgbClr val="000000"/>
                        </a:solidFill>
                        <a:latin typeface="Arial"/>
                      </a:endParaRPr>
                    </a:p>
                  </a:txBody>
                  <a:tcPr marL="4680" marR="4680" marT="4680" marB="0" anchor="ctr"/>
                </a:tc>
                <a:tc>
                  <a:txBody>
                    <a:bodyPr/>
                    <a:lstStyle/>
                    <a:p>
                      <a:pPr algn="ctr" fontAlgn="ctr"/>
                      <a:r>
                        <a:rPr lang="ru-RU" sz="700" u="none" strike="noStrike"/>
                        <a:t>Доля обучающихся в образовательных учреждениях среднего и высшего профессионального образования на территории города, задействованных в мероприятиях по профилактике экстремизма, радикализма и терроризма среди молодежи (в возрасте от 14 до 22 лет) (в год)</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smtClean="0"/>
                        <a:t>Ед.</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22,34</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22</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26,06</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Подпрограмма 2: "Укрепление межнациональных отношений и повышение противодействия проявлениям экстремизма в городе-курорте Пятигорске"</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a:t>        40,00   </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        40,00   </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680" marR="4680" marT="4680" marB="0" anchor="ctr"/>
                </a:tc>
              </a:tr>
              <a:tr h="109204">
                <a:tc gridSpan="8">
                  <a:txBody>
                    <a:bodyPr/>
                    <a:lstStyle/>
                    <a:p>
                      <a:pPr algn="ctr" fontAlgn="ctr"/>
                      <a:r>
                        <a:rPr lang="ru-RU" sz="700" u="none" strike="noStrike"/>
                        <a:t>Цель 3. Сохранение и развитие традиционной казачьей культуры и казачьего образования в городе-курорте Пятигорске.</a:t>
                      </a:r>
                      <a:endParaRPr lang="ru-RU" sz="700" b="1" i="1" u="none" strike="noStrike">
                        <a:solidFill>
                          <a:srgbClr val="000000"/>
                        </a:solidFill>
                        <a:latin typeface="Times New Roman"/>
                      </a:endParaRPr>
                    </a:p>
                  </a:txBody>
                  <a:tcPr marL="4680" marR="4680" marT="468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a:t> </a:t>
                      </a:r>
                      <a:endParaRPr lang="ru-RU" sz="700" b="1"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4680" marR="4680" marT="4680" marB="0" anchor="ctr"/>
                </a:tc>
              </a:tr>
              <a:tr h="315479">
                <a:tc>
                  <a:txBody>
                    <a:bodyPr/>
                    <a:lstStyle/>
                    <a:p>
                      <a:pPr algn="ctr" fontAlgn="ctr"/>
                      <a:r>
                        <a:rPr lang="ru-RU" sz="700" u="none" strike="noStrike"/>
                        <a:t>3.1.</a:t>
                      </a:r>
                      <a:endParaRPr lang="ru-RU" sz="700" b="0" i="0" u="none" strike="noStrike">
                        <a:solidFill>
                          <a:srgbClr val="000000"/>
                        </a:solidFill>
                        <a:latin typeface="Arial"/>
                      </a:endParaRPr>
                    </a:p>
                  </a:txBody>
                  <a:tcPr marL="4680" marR="4680" marT="4680" marB="0" anchor="ctr"/>
                </a:tc>
                <a:tc>
                  <a:txBody>
                    <a:bodyPr/>
                    <a:lstStyle/>
                    <a:p>
                      <a:pPr algn="ctr" fontAlgn="ctr"/>
                      <a:r>
                        <a:rPr lang="ru-RU" sz="700" u="none" strike="noStrike"/>
                        <a:t>Доля казачьих обществ, которым оказано содействие в деятельности по возрождению и укреплению культурных, духовных и нравственных основ казачества в городе-курорте Пятигорске (в год).</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0</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30</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60</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перевыполнен</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Подпрограмма 3. "Поддержка казачества в городе-курорте Пятигорске"</a:t>
                      </a:r>
                      <a:endParaRPr lang="ru-RU" sz="700" b="1"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a:t>      207,82   </a:t>
                      </a:r>
                      <a:endParaRPr lang="ru-RU" sz="700" b="0" i="0" u="none" strike="noStrike">
                        <a:solidFill>
                          <a:srgbClr val="000000"/>
                        </a:solidFill>
                        <a:latin typeface="Times New Roman"/>
                      </a:endParaRPr>
                    </a:p>
                  </a:txBody>
                  <a:tcPr marL="4680" marR="4680" marT="4680" marB="0" anchor="ctr"/>
                </a:tc>
                <a:tc>
                  <a:txBody>
                    <a:bodyPr/>
                    <a:lstStyle/>
                    <a:p>
                      <a:pPr algn="ctr" fontAlgn="ctr"/>
                      <a:r>
                        <a:rPr lang="ru-RU" sz="700" u="none" strike="noStrike" dirty="0"/>
                        <a:t>      207,82   </a:t>
                      </a:r>
                      <a:endParaRPr lang="ru-RU" sz="700" b="0" i="0" u="none" strike="noStrike" dirty="0">
                        <a:solidFill>
                          <a:srgbClr val="000000"/>
                        </a:solidFill>
                        <a:latin typeface="Times New Roman"/>
                      </a:endParaRPr>
                    </a:p>
                  </a:txBody>
                  <a:tcPr marL="4680" marR="4680" marT="4680" marB="0" anchor="ctr"/>
                </a:tc>
                <a:tc>
                  <a:txBody>
                    <a:bodyPr/>
                    <a:lstStyle/>
                    <a:p>
                      <a:pPr algn="ctr" fontAlgn="ctr"/>
                      <a:r>
                        <a:rPr lang="ru-RU" sz="700" u="none" strike="noStrike" dirty="0"/>
                        <a:t>100</a:t>
                      </a:r>
                      <a:endParaRPr lang="ru-RU" sz="700" b="0" i="0" u="none" strike="noStrike" dirty="0">
                        <a:solidFill>
                          <a:srgbClr val="000000"/>
                        </a:solidFill>
                        <a:latin typeface="Times New Roman"/>
                      </a:endParaRPr>
                    </a:p>
                  </a:txBody>
                  <a:tcPr marL="4680" marR="4680" marT="4680" marB="0" anchor="ctr"/>
                </a:tc>
              </a:tr>
            </a:tbl>
          </a:graphicData>
        </a:graphic>
      </p:graphicFrame>
      <p:pic>
        <p:nvPicPr>
          <p:cNvPr id="5"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71538" y="214290"/>
            <a:ext cx="7715304"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«Безопасный Пятигорск» за 2020 год, с Информацией о достижении в 2020 году целевых индикаторов</a:t>
            </a:r>
          </a:p>
        </p:txBody>
      </p:sp>
      <p:sp>
        <p:nvSpPr>
          <p:cNvPr id="9217" name="Rectangle 1"/>
          <p:cNvSpPr>
            <a:spLocks noChangeArrowheads="1"/>
          </p:cNvSpPr>
          <p:nvPr/>
        </p:nvSpPr>
        <p:spPr bwMode="auto">
          <a:xfrm rot="10800000" flipV="1">
            <a:off x="6929454" y="3071810"/>
            <a:ext cx="207170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eaLnBrk="1" fontAlgn="base" hangingPunct="1">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«Управление общественной безопасности администрации города Пятигорска». </a:t>
            </a:r>
          </a:p>
          <a:p>
            <a:pPr indent="450850" eaLnBrk="0" fontAlgn="base" hangingPunct="0">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На реализацию муниципальной программы «Безопасный Пятигорск» в 2020 году было направлено           40 575,94 тыс.руб. </a:t>
            </a:r>
          </a:p>
        </p:txBody>
      </p:sp>
      <p:pic>
        <p:nvPicPr>
          <p:cNvPr id="9219" name="Picture 3" descr="https://3.bp.blogspot.com/-Uz9lDQD6qFE/WAEP9ybqZyI/AAAAAAAAAPI/4v36UpYJH8MMkAdpQJSXBLKPzJ6XnPerACLcB/s1600/canstockphoto9669346.jpg"/>
          <p:cNvPicPr>
            <a:picLocks noChangeAspect="1" noChangeArrowheads="1"/>
          </p:cNvPicPr>
          <p:nvPr/>
        </p:nvPicPr>
        <p:blipFill>
          <a:blip r:embed="rId3" cstate="print"/>
          <a:srcRect/>
          <a:stretch>
            <a:fillRect/>
          </a:stretch>
        </p:blipFill>
        <p:spPr bwMode="auto">
          <a:xfrm>
            <a:off x="7072330" y="928670"/>
            <a:ext cx="1710048" cy="182405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0100" y="142852"/>
            <a:ext cx="7715304"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«Управление финансами» за 2020 год, с Информацией о достижении в 2020 году целевых индикаторов</a:t>
            </a:r>
          </a:p>
        </p:txBody>
      </p:sp>
      <p:graphicFrame>
        <p:nvGraphicFramePr>
          <p:cNvPr id="6" name="Таблица 5"/>
          <p:cNvGraphicFramePr>
            <a:graphicFrameLocks noGrp="1"/>
          </p:cNvGraphicFramePr>
          <p:nvPr/>
        </p:nvGraphicFramePr>
        <p:xfrm>
          <a:off x="142843" y="1500174"/>
          <a:ext cx="6715171" cy="3500461"/>
        </p:xfrm>
        <a:graphic>
          <a:graphicData uri="http://schemas.openxmlformats.org/drawingml/2006/table">
            <a:tbl>
              <a:tblPr>
                <a:tableStyleId>{8799B23B-EC83-4686-B30A-512413B5E67A}</a:tableStyleId>
              </a:tblPr>
              <a:tblGrid>
                <a:gridCol w="188736"/>
                <a:gridCol w="1833036"/>
                <a:gridCol w="361031"/>
                <a:gridCol w="361031"/>
                <a:gridCol w="361031"/>
                <a:gridCol w="433237"/>
                <a:gridCol w="794267"/>
                <a:gridCol w="794267"/>
                <a:gridCol w="649855"/>
                <a:gridCol w="577649"/>
                <a:gridCol w="361031"/>
              </a:tblGrid>
              <a:tr h="426868">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854" marR="5854" marT="5854"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5854" marR="5854" marT="5854"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5854" marR="5854" marT="5854"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5854" marR="5854" marT="5854"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5854" marR="5854" marT="5854"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5854" marR="5854" marT="5854" marB="0" anchor="ctr"/>
                </a:tc>
                <a:tc gridSpan="3">
                  <a:txBody>
                    <a:bodyPr/>
                    <a:lstStyle/>
                    <a:p>
                      <a:pPr algn="ctr" fontAlgn="ctr"/>
                      <a:r>
                        <a:rPr lang="ru-RU" sz="800" u="none" strike="noStrike"/>
                        <a:t>Степень соответствия кассовых расходов их запланированному уровню</a:t>
                      </a:r>
                      <a:endParaRPr lang="ru-RU" sz="800" b="1" i="0" u="none" strike="noStrike">
                        <a:solidFill>
                          <a:srgbClr val="000000"/>
                        </a:solidFill>
                        <a:latin typeface="Times New Roman"/>
                      </a:endParaRPr>
                    </a:p>
                  </a:txBody>
                  <a:tcPr marL="5854" marR="5854" marT="5854" marB="0" anchor="ctr"/>
                </a:tc>
                <a:tc hMerge="1">
                  <a:txBody>
                    <a:bodyPr/>
                    <a:lstStyle/>
                    <a:p>
                      <a:endParaRPr lang="ru-RU"/>
                    </a:p>
                  </a:txBody>
                  <a:tcPr/>
                </a:tc>
                <a:tc hMerge="1">
                  <a:txBody>
                    <a:bodyPr/>
                    <a:lstStyle/>
                    <a:p>
                      <a:endParaRPr lang="ru-RU"/>
                    </a:p>
                  </a:txBody>
                  <a:tcPr/>
                </a:tc>
              </a:tr>
              <a:tr h="78163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Факт 2019</a:t>
                      </a:r>
                      <a:endParaRPr lang="ru-RU" sz="800" b="1"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План 2020</a:t>
                      </a:r>
                      <a:endParaRPr lang="ru-RU" sz="800" b="1"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Факт 2020</a:t>
                      </a:r>
                      <a:endParaRPr lang="ru-RU" sz="800" b="1" i="0" u="none" strike="noStrike" dirty="0">
                        <a:solidFill>
                          <a:srgbClr val="000000"/>
                        </a:solidFill>
                        <a:latin typeface="Times New Roman"/>
                      </a:endParaRPr>
                    </a:p>
                  </a:txBody>
                  <a:tcPr marL="5854" marR="5854" marT="5854" marB="0" anchor="ct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t>План</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a:t>Факт</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854" marR="5854" marT="5854" marB="0" anchor="ctr"/>
                </a:tc>
              </a:tr>
              <a:tr h="282035">
                <a:tc gridSpan="8">
                  <a:txBody>
                    <a:bodyPr/>
                    <a:lstStyle/>
                    <a:p>
                      <a:pPr algn="ctr" fontAlgn="ctr"/>
                      <a:r>
                        <a:rPr lang="ru-RU" sz="800" u="none" strike="noStrike" dirty="0"/>
                        <a:t>Муниципальная программа города-курорта Пятигорска "Управление финансами"</a:t>
                      </a:r>
                      <a:endParaRPr lang="ru-RU" sz="800" b="1" i="0" u="none" strike="noStrike" dirty="0">
                        <a:solidFill>
                          <a:srgbClr val="000000"/>
                        </a:solidFill>
                        <a:latin typeface="Times New Roman"/>
                      </a:endParaRPr>
                    </a:p>
                  </a:txBody>
                  <a:tcPr marL="5854" marR="5854" marT="585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t>98 189,10 </a:t>
                      </a:r>
                      <a:endParaRPr lang="ru-RU" sz="800" b="1" i="0" u="none" strike="noStrike">
                        <a:solidFill>
                          <a:srgbClr val="000000"/>
                        </a:solidFill>
                        <a:latin typeface="Times New Roman"/>
                      </a:endParaRPr>
                    </a:p>
                  </a:txBody>
                  <a:tcPr marL="5854" marR="5854" marT="5854" marB="0" anchor="ctr"/>
                </a:tc>
                <a:tc>
                  <a:txBody>
                    <a:bodyPr/>
                    <a:lstStyle/>
                    <a:p>
                      <a:pPr algn="ctr" fontAlgn="ctr"/>
                      <a:r>
                        <a:rPr lang="ru-RU" sz="800" u="none" strike="noStrike"/>
                        <a:t>95 138,58 </a:t>
                      </a:r>
                      <a:endParaRPr lang="ru-RU" sz="800" b="1" i="0" u="none" strike="noStrike">
                        <a:solidFill>
                          <a:srgbClr val="000000"/>
                        </a:solidFill>
                        <a:latin typeface="Times New Roman"/>
                      </a:endParaRPr>
                    </a:p>
                  </a:txBody>
                  <a:tcPr marL="5854" marR="5854" marT="5854" marB="0" anchor="ctr"/>
                </a:tc>
                <a:tc>
                  <a:txBody>
                    <a:bodyPr/>
                    <a:lstStyle/>
                    <a:p>
                      <a:pPr algn="ctr" fontAlgn="ctr"/>
                      <a:r>
                        <a:rPr lang="ru-RU" sz="800" u="none" strike="noStrike"/>
                        <a:t>96,89</a:t>
                      </a:r>
                      <a:endParaRPr lang="ru-RU" sz="800" b="1" i="0" u="none" strike="noStrike">
                        <a:solidFill>
                          <a:srgbClr val="000000"/>
                        </a:solidFill>
                        <a:latin typeface="Times New Roman"/>
                      </a:endParaRPr>
                    </a:p>
                  </a:txBody>
                  <a:tcPr marL="5854" marR="5854" marT="5854" marB="0" anchor="ctr"/>
                </a:tc>
              </a:tr>
              <a:tr h="286575">
                <a:tc gridSpan="8">
                  <a:txBody>
                    <a:bodyPr/>
                    <a:lstStyle/>
                    <a:p>
                      <a:pPr algn="ctr" fontAlgn="ctr"/>
                      <a:r>
                        <a:rPr lang="ru-RU" sz="800" u="none" strike="noStrike" dirty="0"/>
                        <a:t>Цель "Обеспечение долгосрочной сбалансированности и устойчивости бюджета города-курорта Пятигорска, повышение качества управления муниципальными финансами"</a:t>
                      </a:r>
                      <a:endParaRPr lang="ru-RU" sz="800" b="1" i="1" u="none" strike="noStrike" dirty="0">
                        <a:solidFill>
                          <a:srgbClr val="000000"/>
                        </a:solidFill>
                        <a:latin typeface="Times New Roman"/>
                      </a:endParaRPr>
                    </a:p>
                  </a:txBody>
                  <a:tcPr marL="5854" marR="5854" marT="585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854" marR="5854" marT="5854" marB="0" anchor="ctr"/>
                </a:tc>
                <a:tc>
                  <a:txBody>
                    <a:bodyPr/>
                    <a:lstStyle/>
                    <a:p>
                      <a:pPr algn="ctr" fontAlgn="ctr"/>
                      <a:r>
                        <a:rPr lang="ru-RU" sz="800" u="none" strike="noStrike"/>
                        <a:t> </a:t>
                      </a:r>
                      <a:endParaRPr lang="ru-RU" sz="800" b="1" i="0" u="none" strike="noStrike">
                        <a:solidFill>
                          <a:srgbClr val="FF0000"/>
                        </a:solidFill>
                        <a:latin typeface="Times New Roman"/>
                      </a:endParaRPr>
                    </a:p>
                  </a:txBody>
                  <a:tcPr marL="5854" marR="5854" marT="5854" marB="0" anchor="ctr"/>
                </a:tc>
                <a:tc>
                  <a:txBody>
                    <a:bodyPr/>
                    <a:lstStyle/>
                    <a:p>
                      <a:pPr algn="ctr" fontAlgn="ctr"/>
                      <a:r>
                        <a:rPr lang="ru-RU" sz="800" u="none" strike="noStrike"/>
                        <a:t> </a:t>
                      </a:r>
                      <a:endParaRPr lang="ru-RU" sz="800" b="1" i="0" u="none" strike="noStrike">
                        <a:solidFill>
                          <a:srgbClr val="FF0000"/>
                        </a:solidFill>
                        <a:latin typeface="Times New Roman"/>
                      </a:endParaRPr>
                    </a:p>
                  </a:txBody>
                  <a:tcPr marL="5854" marR="5854" marT="5854" marB="0" anchor="ctr"/>
                </a:tc>
              </a:tr>
              <a:tr h="286575">
                <a:tc>
                  <a:txBody>
                    <a:bodyPr/>
                    <a:lstStyle/>
                    <a:p>
                      <a:pPr algn="ctr" fontAlgn="ctr"/>
                      <a:r>
                        <a:rPr lang="ru-RU" sz="800" u="none" strike="noStrike"/>
                        <a:t>1.</a:t>
                      </a:r>
                      <a:endParaRPr lang="ru-RU" sz="800" b="0" i="0" u="none" strike="noStrike">
                        <a:solidFill>
                          <a:srgbClr val="000000"/>
                        </a:solidFill>
                        <a:latin typeface="Arial"/>
                      </a:endParaRPr>
                    </a:p>
                  </a:txBody>
                  <a:tcPr marL="5854" marR="5854" marT="5854" marB="0" anchor="ctr"/>
                </a:tc>
                <a:tc>
                  <a:txBody>
                    <a:bodyPr/>
                    <a:lstStyle/>
                    <a:p>
                      <a:pPr algn="ctr" fontAlgn="ctr"/>
                      <a:r>
                        <a:rPr lang="ru-RU" sz="800" u="none" strike="noStrike" dirty="0"/>
                        <a:t>Исполнение расходных обязательств города-курорта Пятигорска</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93,06</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92</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92,89</a:t>
                      </a:r>
                      <a:endParaRPr lang="ru-RU" sz="800" b="0" i="0" u="none" strike="noStrike" dirty="0">
                        <a:solidFill>
                          <a:srgbClr val="000000"/>
                        </a:solidFill>
                        <a:latin typeface="Times New Roman"/>
                      </a:endParaRPr>
                    </a:p>
                  </a:txBody>
                  <a:tcPr marL="5854" marR="5854" marT="5854"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854" marR="5854" marT="5854" marB="0" anchor="ctr"/>
                </a:tc>
                <a:tc rowSpan="3">
                  <a:txBody>
                    <a:bodyPr/>
                    <a:lstStyle/>
                    <a:p>
                      <a:pPr algn="ctr" fontAlgn="ctr"/>
                      <a:r>
                        <a:rPr lang="ru-RU" sz="800" u="none" strike="noStrike" dirty="0"/>
                        <a:t>Подпрограмма «Повышение долгосрочной сбалансированности и устойчивости бюджета  города-курорта Пятигорска»</a:t>
                      </a:r>
                      <a:endParaRPr lang="ru-RU" sz="800" b="0" i="0" u="none" strike="noStrike" dirty="0">
                        <a:solidFill>
                          <a:srgbClr val="000000"/>
                        </a:solidFill>
                        <a:latin typeface="Times New Roman"/>
                      </a:endParaRPr>
                    </a:p>
                  </a:txBody>
                  <a:tcPr marL="5854" marR="5854" marT="5854" marB="0" anchor="ctr"/>
                </a:tc>
                <a:tc rowSpan="3">
                  <a:txBody>
                    <a:bodyPr/>
                    <a:lstStyle/>
                    <a:p>
                      <a:pPr algn="ctr" fontAlgn="ctr"/>
                      <a:r>
                        <a:rPr lang="ru-RU" sz="800" u="none" strike="noStrike" dirty="0"/>
                        <a:t>98 189,10</a:t>
                      </a:r>
                      <a:endParaRPr lang="ru-RU" sz="800" b="0" i="0" u="none" strike="noStrike" dirty="0">
                        <a:solidFill>
                          <a:srgbClr val="000000"/>
                        </a:solidFill>
                        <a:latin typeface="Times New Roman"/>
                      </a:endParaRPr>
                    </a:p>
                  </a:txBody>
                  <a:tcPr marL="5854" marR="5854" marT="5854" marB="0" anchor="ctr"/>
                </a:tc>
                <a:tc rowSpan="3">
                  <a:txBody>
                    <a:bodyPr/>
                    <a:lstStyle/>
                    <a:p>
                      <a:pPr algn="ctr" fontAlgn="ctr"/>
                      <a:r>
                        <a:rPr lang="ru-RU" sz="800" u="none" strike="noStrike" dirty="0"/>
                        <a:t>95 138,58</a:t>
                      </a:r>
                      <a:endParaRPr lang="ru-RU" sz="800" b="0" i="0" u="none" strike="noStrike" dirty="0">
                        <a:solidFill>
                          <a:srgbClr val="000000"/>
                        </a:solidFill>
                        <a:latin typeface="Times New Roman"/>
                      </a:endParaRPr>
                    </a:p>
                  </a:txBody>
                  <a:tcPr marL="5854" marR="5854" marT="5854" marB="0" anchor="ctr"/>
                </a:tc>
                <a:tc rowSpan="3">
                  <a:txBody>
                    <a:bodyPr/>
                    <a:lstStyle/>
                    <a:p>
                      <a:pPr algn="ctr" fontAlgn="ctr"/>
                      <a:r>
                        <a:rPr lang="ru-RU" sz="800" u="none" strike="noStrike"/>
                        <a:t>96,89</a:t>
                      </a:r>
                      <a:endParaRPr lang="ru-RU" sz="800" b="0" i="0" u="none" strike="noStrike">
                        <a:solidFill>
                          <a:srgbClr val="000000"/>
                        </a:solidFill>
                        <a:latin typeface="Times New Roman"/>
                      </a:endParaRPr>
                    </a:p>
                  </a:txBody>
                  <a:tcPr marL="5854" marR="5854" marT="5854" marB="0" anchor="ctr"/>
                </a:tc>
              </a:tr>
              <a:tr h="653642">
                <a:tc>
                  <a:txBody>
                    <a:bodyPr/>
                    <a:lstStyle/>
                    <a:p>
                      <a:pPr algn="ctr" fontAlgn="ctr"/>
                      <a:r>
                        <a:rPr lang="ru-RU" sz="800" u="none" strike="noStrike"/>
                        <a:t>2.</a:t>
                      </a:r>
                      <a:endParaRPr lang="ru-RU" sz="800" b="0" i="0" u="none" strike="noStrike">
                        <a:solidFill>
                          <a:srgbClr val="000000"/>
                        </a:solidFill>
                        <a:latin typeface="Arial"/>
                      </a:endParaRPr>
                    </a:p>
                  </a:txBody>
                  <a:tcPr marL="5854" marR="5854" marT="5854" marB="0" anchor="ctr"/>
                </a:tc>
                <a:tc>
                  <a:txBody>
                    <a:bodyPr/>
                    <a:lstStyle/>
                    <a:p>
                      <a:pPr algn="ctr" fontAlgn="ctr"/>
                      <a:r>
                        <a:rPr lang="ru-RU" sz="800" u="none" strike="noStrike"/>
                        <a:t>Рейтинг города-курорта Пятигорска в оценке качества управления бюджетным процессом в муниципальных районах и городских округах Ставропольского края</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баллов</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74,33</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62</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68,3</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854" marR="5854" marT="5854"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783127">
                <a:tc>
                  <a:txBody>
                    <a:bodyPr/>
                    <a:lstStyle/>
                    <a:p>
                      <a:pPr algn="ctr" fontAlgn="ctr"/>
                      <a:r>
                        <a:rPr lang="ru-RU" sz="800" u="none" strike="noStrike"/>
                        <a:t>3.</a:t>
                      </a:r>
                      <a:endParaRPr lang="ru-RU" sz="800" b="0" i="0" u="none" strike="noStrike">
                        <a:solidFill>
                          <a:srgbClr val="000000"/>
                        </a:solidFill>
                        <a:latin typeface="Arial"/>
                      </a:endParaRPr>
                    </a:p>
                  </a:txBody>
                  <a:tcPr marL="5854" marR="5854" marT="5854" marB="0" anchor="ctr"/>
                </a:tc>
                <a:tc>
                  <a:txBody>
                    <a:bodyPr/>
                    <a:lstStyle/>
                    <a:p>
                      <a:pPr algn="ctr" fontAlgn="ctr"/>
                      <a:r>
                        <a:rPr lang="ru-RU" sz="800" u="none" strike="noStrike"/>
                        <a:t>Средняя оценка качества финансового менеджмента, осуществляемого главными распорядителями средств бюджета города-курорта Пятигорска (далее - финансовый менеджмент) </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баллов</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86,34</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64,5</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a:t>83,15</a:t>
                      </a:r>
                      <a:endParaRPr lang="ru-RU" sz="800" b="0" i="0" u="none" strike="noStrike">
                        <a:solidFill>
                          <a:srgbClr val="000000"/>
                        </a:solidFill>
                        <a:latin typeface="Times New Roman"/>
                      </a:endParaRPr>
                    </a:p>
                  </a:txBody>
                  <a:tcPr marL="5854" marR="5854" marT="5854"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854" marR="5854" marT="5854"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
        <p:nvSpPr>
          <p:cNvPr id="58370" name="AutoShape 2" descr="https://www.cbuspektr.ru/wp-content/uploads/2020/02/schitaet-dengi-pk-min-768x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2" name="AutoShape 4" descr="https://www.cbuspektr.ru/wp-content/uploads/2020/02/schitaet-dengi-pk-min-768x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4" name="AutoShape 6" descr="https://www.cbuspektr.ru/wp-content/uploads/2020/02/schitaet-dengi-pk-min-768x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6" name="AutoShape 8" descr="https://www.cbuspektr.ru/wp-content/uploads/2020/02/schitaet-dengi-pk-min-768x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8" name="AutoShape 10" descr="https://www.cbuspektr.ru/wp-content/uploads/2020/02/schitaet-dengi-pk-min-768x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8380" name="Picture 12" descr="https://avatars.mds.yandex.net/get-zen_doc/1634555/pub_5e79ccc52480fc19f206874b_5e8303d3f3df085a7f6d1fca/scale_1200"/>
          <p:cNvPicPr>
            <a:picLocks noChangeAspect="1" noChangeArrowheads="1"/>
          </p:cNvPicPr>
          <p:nvPr/>
        </p:nvPicPr>
        <p:blipFill>
          <a:blip r:embed="rId3" cstate="print"/>
          <a:srcRect/>
          <a:stretch>
            <a:fillRect/>
          </a:stretch>
        </p:blipFill>
        <p:spPr bwMode="auto">
          <a:xfrm>
            <a:off x="6929454" y="928670"/>
            <a:ext cx="2071702" cy="1523801"/>
          </a:xfrm>
          <a:prstGeom prst="rect">
            <a:avLst/>
          </a:prstGeom>
          <a:noFill/>
        </p:spPr>
      </p:pic>
      <p:sp>
        <p:nvSpPr>
          <p:cNvPr id="58381" name="Rectangle 13"/>
          <p:cNvSpPr>
            <a:spLocks noChangeArrowheads="1"/>
          </p:cNvSpPr>
          <p:nvPr/>
        </p:nvSpPr>
        <p:spPr bwMode="auto">
          <a:xfrm rot="10800000" flipV="1">
            <a:off x="6858016" y="2613534"/>
            <a:ext cx="214314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0850"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«Финансовое управление администрации города Пятигорска». </a:t>
            </a:r>
          </a:p>
          <a:p>
            <a:pPr marR="0" lvl="0" indent="450850" fontAlgn="base">
              <a:lnSpc>
                <a:spcPct val="100000"/>
              </a:lnSpc>
              <a:spcBef>
                <a:spcPct val="0"/>
              </a:spcBef>
              <a:spcAft>
                <a:spcPct val="0"/>
              </a:spcAft>
              <a:buClrTx/>
              <a:buSzTx/>
              <a:buFontTx/>
              <a:buNone/>
              <a:tabLst/>
            </a:pPr>
            <a:r>
              <a:rPr lang="ru-RU" sz="1200" dirty="0" smtClean="0">
                <a:solidFill>
                  <a:srgbClr val="000000"/>
                </a:solidFill>
                <a:latin typeface="Arial" pitchFamily="34" charset="0"/>
                <a:ea typeface="Times New Roman" pitchFamily="18" charset="0"/>
                <a:cs typeface="Arial" pitchFamily="34" charset="0"/>
              </a:rPr>
              <a:t>На исполнение основных мероприятий программы в 2020 году предусмотрено 98 189,10 тыс. руб. Исполнение составило 95 138,58 тыс.руб.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0"/>
            <a:ext cx="7786742" cy="738664"/>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«Управление имуществом» за 2020 год, с Информацией о достижении в 2020 году целевых индикаторов</a:t>
            </a:r>
          </a:p>
        </p:txBody>
      </p:sp>
      <p:graphicFrame>
        <p:nvGraphicFramePr>
          <p:cNvPr id="6" name="Таблица 5"/>
          <p:cNvGraphicFramePr>
            <a:graphicFrameLocks noGrp="1"/>
          </p:cNvGraphicFramePr>
          <p:nvPr/>
        </p:nvGraphicFramePr>
        <p:xfrm>
          <a:off x="0" y="1071547"/>
          <a:ext cx="6786610" cy="5429287"/>
        </p:xfrm>
        <a:graphic>
          <a:graphicData uri="http://schemas.openxmlformats.org/drawingml/2006/table">
            <a:tbl>
              <a:tblPr>
                <a:tableStyleId>{8799B23B-EC83-4686-B30A-512413B5E67A}</a:tableStyleId>
              </a:tblPr>
              <a:tblGrid>
                <a:gridCol w="267014"/>
                <a:gridCol w="1869104"/>
                <a:gridCol w="200261"/>
                <a:gridCol w="333769"/>
                <a:gridCol w="333769"/>
                <a:gridCol w="400523"/>
                <a:gridCol w="801045"/>
                <a:gridCol w="1201568"/>
                <a:gridCol w="534031"/>
                <a:gridCol w="475813"/>
                <a:gridCol w="369713"/>
              </a:tblGrid>
              <a:tr h="472090">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436" marR="5436" marT="5436"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5436" marR="5436" marT="5436"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5436" marR="5436" marT="5436"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5436" marR="5436" marT="5436"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5436" marR="5436" marT="5436" marB="0" anchor="ctr"/>
                </a:tc>
                <a:tc gridSpan="3">
                  <a:txBody>
                    <a:bodyPr/>
                    <a:lstStyle/>
                    <a:p>
                      <a:pPr algn="ctr" fontAlgn="ctr"/>
                      <a:r>
                        <a:rPr lang="ru-RU" sz="800" u="none" strike="noStrike"/>
                        <a:t>Степень соответствия кассовых расходов их запланированному уровню</a:t>
                      </a:r>
                      <a:endParaRPr lang="ru-RU" sz="800" b="1" i="0" u="none" strike="noStrike">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r>
              <a:tr h="23626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Факт 2019</a:t>
                      </a:r>
                      <a:endParaRPr lang="ru-RU" sz="700" b="1" i="0" u="none" strike="noStrike" dirty="0">
                        <a:solidFill>
                          <a:srgbClr val="000000"/>
                        </a:solidFill>
                        <a:latin typeface="Times New Roman"/>
                      </a:endParaRPr>
                    </a:p>
                  </a:txBody>
                  <a:tcPr marL="5436" marR="5436" marT="5436"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5436" marR="5436" marT="5436"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5436" marR="5436" marT="5436"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a:t>План</a:t>
                      </a:r>
                      <a:endParaRPr lang="ru-RU" sz="700" b="0" i="0" u="none" strike="noStrike">
                        <a:solidFill>
                          <a:srgbClr val="000000"/>
                        </a:solidFill>
                        <a:latin typeface="Times New Roman"/>
                      </a:endParaRPr>
                    </a:p>
                  </a:txBody>
                  <a:tcPr marL="5436" marR="5436" marT="5436" marB="0" anchor="ctr"/>
                </a:tc>
                <a:tc>
                  <a:txBody>
                    <a:bodyPr/>
                    <a:lstStyle/>
                    <a:p>
                      <a:pPr algn="ctr" fontAlgn="ctr"/>
                      <a:r>
                        <a:rPr lang="ru-RU" sz="700" u="none" strike="noStrike"/>
                        <a:t>Факт</a:t>
                      </a:r>
                      <a:endParaRPr lang="ru-RU" sz="700" b="0" i="0" u="none" strike="noStrike">
                        <a:solidFill>
                          <a:srgbClr val="000000"/>
                        </a:solidFill>
                        <a:latin typeface="Times New Roman"/>
                      </a:endParaRPr>
                    </a:p>
                  </a:txBody>
                  <a:tcPr marL="5436" marR="5436" marT="5436"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436" marR="5436" marT="5436" marB="0" anchor="ctr"/>
                </a:tc>
              </a:tr>
              <a:tr h="233957">
                <a:tc gridSpan="8">
                  <a:txBody>
                    <a:bodyPr/>
                    <a:lstStyle/>
                    <a:p>
                      <a:pPr algn="ctr" fontAlgn="ctr"/>
                      <a:r>
                        <a:rPr lang="ru-RU" sz="800" u="none" strike="noStrike" dirty="0"/>
                        <a:t>Муниципальная программа города-курорта Пятигорска "Управление имуществом"</a:t>
                      </a:r>
                      <a:endParaRPr lang="ru-RU" sz="800" b="1" i="0" u="none" strike="noStrike" dirty="0">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86 618,48 </a:t>
                      </a:r>
                      <a:endParaRPr lang="ru-RU" sz="800" b="1"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a:t>86 243,06 </a:t>
                      </a:r>
                      <a:endParaRPr lang="ru-RU" sz="800" b="1" i="0" u="none" strike="noStrike">
                        <a:solidFill>
                          <a:srgbClr val="000000"/>
                        </a:solidFill>
                        <a:latin typeface="Times New Roman"/>
                      </a:endParaRPr>
                    </a:p>
                  </a:txBody>
                  <a:tcPr marL="5436" marR="5436" marT="5436" marB="0" anchor="ctr"/>
                </a:tc>
                <a:tc>
                  <a:txBody>
                    <a:bodyPr/>
                    <a:lstStyle/>
                    <a:p>
                      <a:pPr algn="ctr" fontAlgn="ctr"/>
                      <a:r>
                        <a:rPr lang="ru-RU" sz="900" u="none" strike="noStrike"/>
                        <a:t>99,57</a:t>
                      </a:r>
                      <a:endParaRPr lang="ru-RU" sz="900" b="1" i="0" u="none" strike="noStrike">
                        <a:solidFill>
                          <a:srgbClr val="000000"/>
                        </a:solidFill>
                        <a:latin typeface="Times New Roman"/>
                      </a:endParaRPr>
                    </a:p>
                  </a:txBody>
                  <a:tcPr marL="5436" marR="5436" marT="5436" marB="0" anchor="ctr"/>
                </a:tc>
              </a:tr>
              <a:tr h="128918">
                <a:tc gridSpan="8">
                  <a:txBody>
                    <a:bodyPr/>
                    <a:lstStyle/>
                    <a:p>
                      <a:pPr algn="ctr" fontAlgn="ctr"/>
                      <a:r>
                        <a:rPr lang="ru-RU" sz="800" u="none" strike="noStrike" dirty="0"/>
                        <a:t>Цель 1 программы: развитие эффективной системы управления муниципальным имуществом</a:t>
                      </a:r>
                      <a:endParaRPr lang="ru-RU" sz="800" b="1" i="1" u="none" strike="noStrike" dirty="0">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436" marR="5436" marT="5436" marB="0" anchor="ctr"/>
                </a:tc>
                <a:tc>
                  <a:txBody>
                    <a:bodyPr/>
                    <a:lstStyle/>
                    <a:p>
                      <a:pPr algn="ctr" fontAlgn="ctr"/>
                      <a:r>
                        <a:rPr lang="ru-RU" sz="800" u="none" strike="noStrike" dirty="0"/>
                        <a:t> </a:t>
                      </a:r>
                      <a:endParaRPr lang="ru-RU" sz="800" b="1" i="0" u="none" strike="noStrike" dirty="0">
                        <a:solidFill>
                          <a:srgbClr val="FF0000"/>
                        </a:solidFill>
                        <a:latin typeface="Times New Roman"/>
                      </a:endParaRPr>
                    </a:p>
                  </a:txBody>
                  <a:tcPr marL="5436" marR="5436" marT="5436" marB="0" anchor="ctr"/>
                </a:tc>
                <a:tc>
                  <a:txBody>
                    <a:bodyPr/>
                    <a:lstStyle/>
                    <a:p>
                      <a:pPr algn="ctr" fontAlgn="ctr"/>
                      <a:r>
                        <a:rPr lang="ru-RU" sz="800" u="none" strike="noStrike"/>
                        <a:t> </a:t>
                      </a:r>
                      <a:endParaRPr lang="ru-RU" sz="800" b="1" i="0" u="none" strike="noStrike">
                        <a:solidFill>
                          <a:srgbClr val="FF0000"/>
                        </a:solidFill>
                        <a:latin typeface="Times New Roman"/>
                      </a:endParaRPr>
                    </a:p>
                  </a:txBody>
                  <a:tcPr marL="5436" marR="5436" marT="5436" marB="0" anchor="ctr"/>
                </a:tc>
              </a:tr>
              <a:tr h="622580">
                <a:tc>
                  <a:txBody>
                    <a:bodyPr/>
                    <a:lstStyle/>
                    <a:p>
                      <a:pPr algn="ctr" fontAlgn="ctr"/>
                      <a:r>
                        <a:rPr lang="ru-RU" sz="800" u="none" strike="noStrike"/>
                        <a:t>1.1.</a:t>
                      </a:r>
                      <a:endParaRPr lang="ru-RU" sz="800" b="0" i="0" u="none" strike="noStrike">
                        <a:solidFill>
                          <a:srgbClr val="000000"/>
                        </a:solidFill>
                        <a:latin typeface="Arial"/>
                      </a:endParaRPr>
                    </a:p>
                  </a:txBody>
                  <a:tcPr marL="5436" marR="5436" marT="5436" marB="0" anchor="ctr"/>
                </a:tc>
                <a:tc>
                  <a:txBody>
                    <a:bodyPr/>
                    <a:lstStyle/>
                    <a:p>
                      <a:pPr algn="ctr" fontAlgn="ctr"/>
                      <a:r>
                        <a:rPr lang="ru-RU" sz="800" u="none" strike="noStrike" dirty="0"/>
                        <a:t>Уровень доходности, получаемый от сдачи в аренду имущества, составляющего казну муниципального образования города-курорта Пятигорска</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110,6</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100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202</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436" marR="5436" marT="5436" marB="0" anchor="ctr"/>
                </a:tc>
                <a:tc rowSpan="3">
                  <a:txBody>
                    <a:bodyPr/>
                    <a:lstStyle/>
                    <a:p>
                      <a:pPr algn="ctr" fontAlgn="ctr"/>
                      <a:r>
                        <a:rPr lang="ru-RU" sz="800" u="none" strike="noStrike" dirty="0"/>
                        <a:t>Подпрограмма 1 "Управление, распоряжение и использование муниципального имущества"</a:t>
                      </a:r>
                      <a:br>
                        <a:rPr lang="ru-RU" sz="800" u="none" strike="noStrike" dirty="0"/>
                      </a:br>
                      <a:endParaRPr lang="ru-RU" sz="800" b="0" i="0" u="none" strike="noStrike" dirty="0">
                        <a:solidFill>
                          <a:srgbClr val="000000"/>
                        </a:solidFill>
                        <a:latin typeface="Times New Roman"/>
                      </a:endParaRPr>
                    </a:p>
                  </a:txBody>
                  <a:tcPr marL="5436" marR="5436" marT="5436" marB="0" anchor="ctr"/>
                </a:tc>
                <a:tc rowSpan="3">
                  <a:txBody>
                    <a:bodyPr/>
                    <a:lstStyle/>
                    <a:p>
                      <a:pPr algn="ctr" fontAlgn="ctr"/>
                      <a:r>
                        <a:rPr lang="ru-RU" sz="800" u="none" strike="noStrike" dirty="0"/>
                        <a:t>49 343,79</a:t>
                      </a:r>
                      <a:endParaRPr lang="ru-RU" sz="800" b="0" i="0" u="none" strike="noStrike" dirty="0">
                        <a:solidFill>
                          <a:srgbClr val="000000"/>
                        </a:solidFill>
                        <a:latin typeface="Times New Roman"/>
                      </a:endParaRPr>
                    </a:p>
                  </a:txBody>
                  <a:tcPr marL="5436" marR="5436" marT="5436" marB="0" anchor="ctr"/>
                </a:tc>
                <a:tc rowSpan="3">
                  <a:txBody>
                    <a:bodyPr/>
                    <a:lstStyle/>
                    <a:p>
                      <a:pPr algn="ctr" fontAlgn="ctr"/>
                      <a:r>
                        <a:rPr lang="ru-RU" sz="800" u="none" strike="noStrike" dirty="0"/>
                        <a:t>49 059,69</a:t>
                      </a:r>
                      <a:endParaRPr lang="ru-RU" sz="800" b="0" i="0" u="none" strike="noStrike" dirty="0">
                        <a:solidFill>
                          <a:srgbClr val="000000"/>
                        </a:solidFill>
                        <a:latin typeface="Times New Roman"/>
                      </a:endParaRPr>
                    </a:p>
                  </a:txBody>
                  <a:tcPr marL="5436" marR="5436" marT="5436" marB="0" anchor="ctr"/>
                </a:tc>
                <a:tc rowSpan="3">
                  <a:txBody>
                    <a:bodyPr/>
                    <a:lstStyle/>
                    <a:p>
                      <a:pPr algn="ctr" fontAlgn="ctr"/>
                      <a:r>
                        <a:rPr lang="ru-RU" sz="800" u="none" strike="noStrike" dirty="0"/>
                        <a:t>99,42</a:t>
                      </a:r>
                      <a:endParaRPr lang="ru-RU" sz="800" b="0" i="0" u="none" strike="noStrike" dirty="0">
                        <a:solidFill>
                          <a:srgbClr val="000000"/>
                        </a:solidFill>
                        <a:latin typeface="Times New Roman"/>
                      </a:endParaRPr>
                    </a:p>
                  </a:txBody>
                  <a:tcPr marL="5436" marR="5436" marT="5436" marB="0" anchor="ctr"/>
                </a:tc>
              </a:tr>
              <a:tr h="992827">
                <a:tc>
                  <a:txBody>
                    <a:bodyPr/>
                    <a:lstStyle/>
                    <a:p>
                      <a:pPr algn="ctr" fontAlgn="ctr"/>
                      <a:r>
                        <a:rPr lang="ru-RU" sz="800" u="none" strike="noStrike" dirty="0"/>
                        <a:t>1.2.</a:t>
                      </a:r>
                      <a:endParaRPr lang="ru-RU" sz="800" b="0" i="0" u="none" strike="noStrike" dirty="0">
                        <a:solidFill>
                          <a:srgbClr val="000000"/>
                        </a:solidFill>
                        <a:latin typeface="Arial"/>
                      </a:endParaRPr>
                    </a:p>
                  </a:txBody>
                  <a:tcPr marL="5436" marR="5436" marT="5436" marB="0" anchor="ctr"/>
                </a:tc>
                <a:tc>
                  <a:txBody>
                    <a:bodyPr/>
                    <a:lstStyle/>
                    <a:p>
                      <a:pPr algn="ctr" fontAlgn="ctr"/>
                      <a:r>
                        <a:rPr lang="ru-RU" sz="800" u="none" strike="noStrike" dirty="0"/>
                        <a:t>Уровень доходности, получаемый от перечисления части прибыли, остающейся после уплаты налогов и иных обязательных платежей муниципальных унитарных предприятий, созданных муниципальным образованием город-курорт Пятигорск</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a:t>154,1</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dirty="0"/>
                        <a:t>245,9</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перевыполнен</a:t>
                      </a:r>
                      <a:endParaRPr lang="ru-RU" sz="800" b="0" i="0" u="none" strike="noStrike" dirty="0">
                        <a:solidFill>
                          <a:srgbClr val="000000"/>
                        </a:solidFill>
                        <a:latin typeface="Times New Roman"/>
                      </a:endParaRPr>
                    </a:p>
                  </a:txBody>
                  <a:tcPr marL="5436" marR="5436" marT="5436"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745996">
                <a:tc>
                  <a:txBody>
                    <a:bodyPr/>
                    <a:lstStyle/>
                    <a:p>
                      <a:pPr algn="ctr" fontAlgn="ctr"/>
                      <a:r>
                        <a:rPr lang="ru-RU" sz="800" u="none" strike="noStrike"/>
                        <a:t>1.3.</a:t>
                      </a:r>
                      <a:endParaRPr lang="ru-RU" sz="800" b="0" i="0" u="none" strike="noStrike">
                        <a:solidFill>
                          <a:srgbClr val="000000"/>
                        </a:solidFill>
                        <a:latin typeface="Arial"/>
                      </a:endParaRPr>
                    </a:p>
                  </a:txBody>
                  <a:tcPr marL="5436" marR="5436" marT="5436" marB="0" anchor="ctr"/>
                </a:tc>
                <a:tc>
                  <a:txBody>
                    <a:bodyPr/>
                    <a:lstStyle/>
                    <a:p>
                      <a:pPr algn="ctr" fontAlgn="ctr"/>
                      <a:r>
                        <a:rPr lang="ru-RU" sz="800" u="none" strike="noStrike"/>
                        <a:t>Уровень доходности, получаемый в виде прибыли, приходящейся на доли в уставных (складочных) капиталах хозяйственных товариществ и обществ, или дивидендов по акциям, принадлежащим городским округам</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a:t>100</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dirty="0"/>
                        <a:t>100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436" marR="5436" marT="5436"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28918">
                <a:tc gridSpan="8">
                  <a:txBody>
                    <a:bodyPr/>
                    <a:lstStyle/>
                    <a:p>
                      <a:pPr algn="ctr" fontAlgn="ctr"/>
                      <a:r>
                        <a:rPr lang="ru-RU" sz="800" u="none" strike="noStrike"/>
                        <a:t>Цель 2 программы: развитие эффективной системы управления земельными участками</a:t>
                      </a:r>
                      <a:endParaRPr lang="ru-RU" sz="800" b="1" i="1" u="none" strike="noStrike">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t> </a:t>
                      </a:r>
                      <a:endParaRPr lang="ru-RU" sz="800" b="1" i="0" u="none" strike="noStrike">
                        <a:solidFill>
                          <a:srgbClr val="000000"/>
                        </a:solidFill>
                        <a:latin typeface="Times New Roman"/>
                      </a:endParaRPr>
                    </a:p>
                  </a:txBody>
                  <a:tcPr marL="5436" marR="5436" marT="5436" marB="0" anchor="ct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436" marR="5436" marT="5436" marB="0" anchor="ctr"/>
                </a:tc>
              </a:tr>
              <a:tr h="869411">
                <a:tc>
                  <a:txBody>
                    <a:bodyPr/>
                    <a:lstStyle/>
                    <a:p>
                      <a:pPr algn="ctr" fontAlgn="ctr"/>
                      <a:r>
                        <a:rPr lang="ru-RU" sz="800" u="none" strike="noStrike"/>
                        <a:t>2.1.</a:t>
                      </a:r>
                      <a:endParaRPr lang="ru-RU" sz="800" b="0" i="0" u="none" strike="noStrike">
                        <a:solidFill>
                          <a:srgbClr val="000000"/>
                        </a:solidFill>
                        <a:latin typeface="Arial"/>
                      </a:endParaRPr>
                    </a:p>
                  </a:txBody>
                  <a:tcPr marL="5436" marR="5436" marT="5436" marB="0" anchor="ctr"/>
                </a:tc>
                <a:tc>
                  <a:txBody>
                    <a:bodyPr/>
                    <a:lstStyle/>
                    <a:p>
                      <a:pPr algn="ctr" fontAlgn="ctr"/>
                      <a:r>
                        <a:rPr lang="ru-RU" sz="800" u="none" strike="noStrike"/>
                        <a:t>Уровень доходности, получаемый в виде арендной платы, а также средства от продажи права на заключение договоров аренды за земли, находящиеся в собственности муниципального образования города-курорта Пятигорска</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118</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100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100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 Подпрограмма 2 "Управление, распоряжение и использование земельных участков"</a:t>
                      </a:r>
                      <a:br>
                        <a:rPr lang="ru-RU" sz="800" u="none" strike="noStrike" dirty="0"/>
                      </a:b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362,90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290,44</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80,03</a:t>
                      </a:r>
                      <a:endParaRPr lang="ru-RU" sz="800" b="0" i="0" u="none" strike="noStrike" dirty="0">
                        <a:solidFill>
                          <a:srgbClr val="000000"/>
                        </a:solidFill>
                        <a:latin typeface="Times New Roman"/>
                      </a:endParaRPr>
                    </a:p>
                  </a:txBody>
                  <a:tcPr marL="5436" marR="5436" marT="5436" marB="0" anchor="ctr"/>
                </a:tc>
              </a:tr>
              <a:tr h="252333">
                <a:tc gridSpan="8">
                  <a:txBody>
                    <a:bodyPr/>
                    <a:lstStyle/>
                    <a:p>
                      <a:pPr algn="ctr" fontAlgn="ctr"/>
                      <a:r>
                        <a:rPr lang="ru-RU" sz="800" u="none" strike="noStrike"/>
                        <a:t>Цель 3 программы: улучшение жилищных условий и решение социальных проблем граждан, имеющих трех и более детей</a:t>
                      </a:r>
                      <a:endParaRPr lang="ru-RU" sz="800" b="1" i="1" u="none" strike="noStrike">
                        <a:solidFill>
                          <a:srgbClr val="000000"/>
                        </a:solidFill>
                        <a:latin typeface="Times New Roman"/>
                      </a:endParaRPr>
                    </a:p>
                  </a:txBody>
                  <a:tcPr marL="5436" marR="5436" marT="543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 </a:t>
                      </a:r>
                      <a:endParaRPr lang="ru-RU" sz="800" b="1" i="0" u="none" strike="noStrike" dirty="0">
                        <a:solidFill>
                          <a:srgbClr val="000000"/>
                        </a:solidFill>
                        <a:latin typeface="Times New Roman"/>
                      </a:endParaRPr>
                    </a:p>
                  </a:txBody>
                  <a:tcPr marL="5436" marR="5436" marT="5436" marB="0" anchor="ctr"/>
                </a:tc>
              </a:tr>
              <a:tr h="745996">
                <a:tc>
                  <a:txBody>
                    <a:bodyPr/>
                    <a:lstStyle/>
                    <a:p>
                      <a:pPr algn="ctr" fontAlgn="ctr"/>
                      <a:r>
                        <a:rPr lang="ru-RU" sz="800" u="none" strike="noStrike"/>
                        <a:t>3.1.</a:t>
                      </a:r>
                      <a:endParaRPr lang="ru-RU" sz="800" b="0" i="0" u="none" strike="noStrike">
                        <a:solidFill>
                          <a:srgbClr val="000000"/>
                        </a:solidFill>
                        <a:latin typeface="Arial"/>
                      </a:endParaRPr>
                    </a:p>
                  </a:txBody>
                  <a:tcPr marL="5436" marR="5436" marT="5436" marB="0" anchor="ctr"/>
                </a:tc>
                <a:tc>
                  <a:txBody>
                    <a:bodyPr/>
                    <a:lstStyle/>
                    <a:p>
                      <a:pPr algn="ctr" fontAlgn="ctr"/>
                      <a:r>
                        <a:rPr lang="ru-RU" sz="800" u="none" strike="noStrike"/>
                        <a:t>Доля предоставления земельных участков гражданам, имеющим трех и более детей в общем количестве имеющихся для предоставления</a:t>
                      </a:r>
                      <a:endParaRPr lang="ru-RU" sz="800" b="0" i="0" u="none" strike="noStrike">
                        <a:solidFill>
                          <a:srgbClr val="000000"/>
                        </a:solidFill>
                        <a:latin typeface="Times New Roman"/>
                      </a:endParaRPr>
                    </a:p>
                  </a:txBody>
                  <a:tcPr marL="5436" marR="5436" marT="5436" marB="0" anchor="ctr"/>
                </a:tc>
                <a:tc>
                  <a:txBody>
                    <a:bodyPr/>
                    <a:lstStyle/>
                    <a:p>
                      <a:pPr algn="ctr" fontAlgn="ctr"/>
                      <a:r>
                        <a:rPr lang="ru-RU" sz="800" u="none" strike="noStrike" dirty="0"/>
                        <a:t>%</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3</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2,3</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err="1"/>
                        <a:t>недостигнут++</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Подпрограмма 3 "Обеспечение земельными участками граждан, имеющих трех и более детей"</a:t>
                      </a:r>
                      <a:br>
                        <a:rPr lang="ru-RU" sz="800" u="none" strike="noStrike" dirty="0"/>
                      </a:b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0,00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0,00</a:t>
                      </a:r>
                      <a:endParaRPr lang="ru-RU" sz="800" b="0" i="0" u="none" strike="noStrike" dirty="0">
                        <a:solidFill>
                          <a:srgbClr val="000000"/>
                        </a:solidFill>
                        <a:latin typeface="Times New Roman"/>
                      </a:endParaRPr>
                    </a:p>
                  </a:txBody>
                  <a:tcPr marL="5436" marR="5436" marT="5436" marB="0" anchor="ctr"/>
                </a:tc>
                <a:tc>
                  <a:txBody>
                    <a:bodyPr/>
                    <a:lstStyle/>
                    <a:p>
                      <a:pPr algn="ctr" fontAlgn="ctr"/>
                      <a:r>
                        <a:rPr lang="ru-RU" sz="800" u="none" strike="noStrike" dirty="0"/>
                        <a:t>0,00</a:t>
                      </a:r>
                      <a:endParaRPr lang="ru-RU" sz="800" b="0" i="0" u="none" strike="noStrike" dirty="0">
                        <a:solidFill>
                          <a:srgbClr val="000000"/>
                        </a:solidFill>
                        <a:latin typeface="Times New Roman"/>
                      </a:endParaRPr>
                    </a:p>
                  </a:txBody>
                  <a:tcPr marL="5436" marR="5436" marT="5436" marB="0" anchor="ctr"/>
                </a:tc>
              </a:tr>
            </a:tbl>
          </a:graphicData>
        </a:graphic>
      </p:graphicFrame>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https://www.xn---56-fddobdqjiprnaahwdveckp3hvgve.xn--p1ai/ckfinder/userfiles/files/on4.jpg"/>
          <p:cNvPicPr>
            <a:picLocks noChangeAspect="1" noChangeArrowheads="1"/>
          </p:cNvPicPr>
          <p:nvPr/>
        </p:nvPicPr>
        <p:blipFill>
          <a:blip r:embed="rId3" cstate="print"/>
          <a:srcRect/>
          <a:stretch>
            <a:fillRect/>
          </a:stretch>
        </p:blipFill>
        <p:spPr bwMode="auto">
          <a:xfrm>
            <a:off x="6858016" y="571480"/>
            <a:ext cx="1998712" cy="1857388"/>
          </a:xfrm>
          <a:prstGeom prst="rect">
            <a:avLst/>
          </a:prstGeom>
          <a:noFill/>
        </p:spPr>
      </p:pic>
      <p:sp>
        <p:nvSpPr>
          <p:cNvPr id="59399" name="Rectangle 7"/>
          <p:cNvSpPr>
            <a:spLocks noChangeArrowheads="1"/>
          </p:cNvSpPr>
          <p:nvPr/>
        </p:nvSpPr>
        <p:spPr bwMode="auto">
          <a:xfrm rot="10800000" flipV="1">
            <a:off x="6858016" y="2948660"/>
            <a:ext cx="207170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является муниципальное учреждение «Управление имущественных отношений администрации города Пятигорска». На исполнение основных мероприятий данной программы было предусмотрено 86 618,48 тыс.руб., кассовое исполнение составило 86 243,06 тыс.руб.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f2.pngfuel.com/png/253/615/624/jigsaw-puzzle-puzzle-3d-puzzle-man-puzzle-puzz-3d-man-puzzle-3d-computer-graphics-computer-animation-character-threedimensional-space-royaltyfree-puzzle-globe-png-clip-art.png"/>
          <p:cNvPicPr>
            <a:picLocks noChangeAspect="1" noChangeArrowheads="1"/>
          </p:cNvPicPr>
          <p:nvPr/>
        </p:nvPicPr>
        <p:blipFill>
          <a:blip r:embed="rId2">
            <a:lum bright="10000"/>
          </a:blip>
          <a:srcRect/>
          <a:stretch>
            <a:fillRect/>
          </a:stretch>
        </p:blipFill>
        <p:spPr bwMode="auto">
          <a:xfrm>
            <a:off x="7358082" y="714356"/>
            <a:ext cx="1357322" cy="1714512"/>
          </a:xfrm>
          <a:prstGeom prst="rect">
            <a:avLst/>
          </a:prstGeom>
          <a:noFill/>
        </p:spPr>
      </p:pic>
      <p:graphicFrame>
        <p:nvGraphicFramePr>
          <p:cNvPr id="4" name="Таблица 3"/>
          <p:cNvGraphicFramePr>
            <a:graphicFrameLocks noGrp="1"/>
          </p:cNvGraphicFramePr>
          <p:nvPr/>
        </p:nvGraphicFramePr>
        <p:xfrm>
          <a:off x="142845" y="743778"/>
          <a:ext cx="7143801" cy="6109791"/>
        </p:xfrm>
        <a:graphic>
          <a:graphicData uri="http://schemas.openxmlformats.org/drawingml/2006/table">
            <a:tbl>
              <a:tblPr>
                <a:tableStyleId>{8799B23B-EC83-4686-B30A-512413B5E67A}</a:tableStyleId>
              </a:tblPr>
              <a:tblGrid>
                <a:gridCol w="365513"/>
                <a:gridCol w="2203372"/>
                <a:gridCol w="303737"/>
                <a:gridCol w="356933"/>
                <a:gridCol w="355218"/>
                <a:gridCol w="507942"/>
                <a:gridCol w="583445"/>
                <a:gridCol w="1084525"/>
                <a:gridCol w="412113"/>
                <a:gridCol w="485501"/>
                <a:gridCol w="485502"/>
              </a:tblGrid>
              <a:tr h="170611">
                <a:tc rowSpan="2">
                  <a:txBody>
                    <a:bodyPr/>
                    <a:lstStyle/>
                    <a:p>
                      <a:pPr algn="ctr" fontAlgn="ctr"/>
                      <a:r>
                        <a:rPr lang="ru-RU" sz="600" u="none" strike="noStrike" dirty="0"/>
                        <a:t> </a:t>
                      </a:r>
                      <a:endParaRPr lang="ru-RU" sz="600" b="0" i="0" u="none" strike="noStrike" dirty="0">
                        <a:solidFill>
                          <a:srgbClr val="000000"/>
                        </a:solidFill>
                        <a:latin typeface="Arial"/>
                      </a:endParaRPr>
                    </a:p>
                  </a:txBody>
                  <a:tcPr marL="3728" marR="3728" marT="3728" marB="0" anchor="ctr"/>
                </a:tc>
                <a:tc rowSpan="2">
                  <a:txBody>
                    <a:bodyPr/>
                    <a:lstStyle/>
                    <a:p>
                      <a:pPr algn="ctr" fontAlgn="ctr"/>
                      <a:r>
                        <a:rPr lang="ru-RU" sz="600" u="none" strike="noStrike" dirty="0"/>
                        <a:t>Наименование </a:t>
                      </a:r>
                      <a:br>
                        <a:rPr lang="ru-RU" sz="600" u="none" strike="noStrike" dirty="0"/>
                      </a:br>
                      <a:r>
                        <a:rPr lang="ru-RU" sz="600" u="none" strike="noStrike" dirty="0"/>
                        <a:t>показателя программы/подпрограммы</a:t>
                      </a:r>
                      <a:endParaRPr lang="ru-RU" sz="600" b="1" i="0" u="none" strike="noStrike" dirty="0">
                        <a:solidFill>
                          <a:srgbClr val="000000"/>
                        </a:solidFill>
                        <a:latin typeface="Times New Roman"/>
                      </a:endParaRPr>
                    </a:p>
                  </a:txBody>
                  <a:tcPr marL="3728" marR="3728" marT="3728" marB="0" anchor="ctr"/>
                </a:tc>
                <a:tc rowSpan="2">
                  <a:txBody>
                    <a:bodyPr/>
                    <a:lstStyle/>
                    <a:p>
                      <a:pPr algn="ctr" fontAlgn="ctr"/>
                      <a:r>
                        <a:rPr lang="ru-RU" sz="600" u="none" strike="noStrike"/>
                        <a:t>Ед. изм</a:t>
                      </a:r>
                      <a:endParaRPr lang="ru-RU" sz="600" b="1" i="0" u="none" strike="noStrike">
                        <a:solidFill>
                          <a:srgbClr val="000000"/>
                        </a:solidFill>
                        <a:latin typeface="Times New Roman"/>
                      </a:endParaRPr>
                    </a:p>
                  </a:txBody>
                  <a:tcPr marL="3728" marR="3728" marT="3728" marB="0" anchor="ctr"/>
                </a:tc>
                <a:tc gridSpan="3">
                  <a:txBody>
                    <a:bodyPr/>
                    <a:lstStyle/>
                    <a:p>
                      <a:pPr algn="ctr" fontAlgn="ctr"/>
                      <a:r>
                        <a:rPr lang="ru-RU" sz="400" u="none" strike="noStrike"/>
                        <a:t>Значение показателя </a:t>
                      </a:r>
                      <a:br>
                        <a:rPr lang="ru-RU" sz="400" u="none" strike="noStrike"/>
                      </a:br>
                      <a:r>
                        <a:rPr lang="ru-RU" sz="400" u="none" strike="noStrike"/>
                        <a:t>программы/подпрограммы</a:t>
                      </a:r>
                      <a:endParaRPr lang="ru-RU" sz="400" b="1" i="0" u="none" strike="noStrike">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rowSpan="2">
                  <a:txBody>
                    <a:bodyPr/>
                    <a:lstStyle/>
                    <a:p>
                      <a:pPr algn="ctr" fontAlgn="ctr"/>
                      <a:r>
                        <a:rPr lang="ru-RU" sz="600" u="none" strike="noStrike"/>
                        <a:t>Состояние показателя</a:t>
                      </a:r>
                      <a:endParaRPr lang="ru-RU" sz="600" b="1" i="0" u="none" strike="noStrike">
                        <a:solidFill>
                          <a:srgbClr val="000000"/>
                        </a:solidFill>
                        <a:latin typeface="Times New Roman"/>
                      </a:endParaRPr>
                    </a:p>
                  </a:txBody>
                  <a:tcPr marL="3728" marR="3728" marT="3728" marB="0" anchor="ctr"/>
                </a:tc>
                <a:tc rowSpan="2">
                  <a:txBody>
                    <a:bodyPr/>
                    <a:lstStyle/>
                    <a:p>
                      <a:pPr algn="ctr" fontAlgn="ctr"/>
                      <a:r>
                        <a:rPr lang="ru-RU" sz="600" u="none" strike="noStrike"/>
                        <a:t>Наименование подпрограммы/</a:t>
                      </a:r>
                      <a:br>
                        <a:rPr lang="ru-RU" sz="600" u="none" strike="noStrike"/>
                      </a:br>
                      <a:r>
                        <a:rPr lang="ru-RU" sz="600" u="none" strike="noStrike"/>
                        <a:t>основного мероприятия</a:t>
                      </a:r>
                      <a:endParaRPr lang="ru-RU" sz="600" b="1" i="0" u="none" strike="noStrike">
                        <a:solidFill>
                          <a:srgbClr val="000000"/>
                        </a:solidFill>
                        <a:latin typeface="Times New Roman"/>
                      </a:endParaRPr>
                    </a:p>
                  </a:txBody>
                  <a:tcPr marL="3728" marR="3728" marT="3728" marB="0" anchor="ctr"/>
                </a:tc>
                <a:tc gridSpan="3">
                  <a:txBody>
                    <a:bodyPr/>
                    <a:lstStyle/>
                    <a:p>
                      <a:pPr algn="ctr" fontAlgn="ctr"/>
                      <a:r>
                        <a:rPr lang="ru-RU" sz="400" u="none" strike="noStrike"/>
                        <a:t>Степень соответствия кассовых расходов их запланированному уровню</a:t>
                      </a:r>
                      <a:endParaRPr lang="ru-RU" sz="400" b="1" i="0" u="none" strike="noStrike">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r>
              <a:tr h="24588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600" u="none" strike="noStrike"/>
                        <a:t>Факт 2019</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План 2020</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Факт 2020</a:t>
                      </a:r>
                      <a:endParaRPr lang="ru-RU" sz="600" b="1" i="0" u="none" strike="noStrike">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a:txBody>
                    <a:bodyPr/>
                    <a:lstStyle/>
                    <a:p>
                      <a:pPr algn="ctr" fontAlgn="ctr"/>
                      <a:r>
                        <a:rPr lang="ru-RU" sz="600" u="none" strike="noStrike"/>
                        <a:t>План</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Факт</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3728" marR="3728" marT="3728" marB="0" anchor="ctr"/>
                </a:tc>
              </a:tr>
              <a:tr h="177501">
                <a:tc gridSpan="8">
                  <a:txBody>
                    <a:bodyPr/>
                    <a:lstStyle/>
                    <a:p>
                      <a:pPr algn="ctr" fontAlgn="ctr"/>
                      <a:r>
                        <a:rPr lang="ru-RU" sz="600" u="none" strike="noStrike" dirty="0"/>
                        <a:t>Муниципальная программа города-курорта Пятигорска "Модернизация экономики, развитие малого и среднего бизнеса, курорта и туризма, энергетики, промышленности и улучшение инвестиционного климата"</a:t>
                      </a:r>
                      <a:endParaRPr lang="ru-RU" sz="600" b="1" i="0" u="none" strike="noStrike" dirty="0">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t>74 281,83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50 624,70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700" u="none" strike="noStrike"/>
                        <a:t>68,15</a:t>
                      </a:r>
                      <a:endParaRPr lang="ru-RU" sz="700" b="1" i="0" u="none" strike="noStrike">
                        <a:solidFill>
                          <a:srgbClr val="000000"/>
                        </a:solidFill>
                        <a:latin typeface="Times New Roman"/>
                      </a:endParaRPr>
                    </a:p>
                  </a:txBody>
                  <a:tcPr marL="3728" marR="3728" marT="3728" marB="0" anchor="ctr"/>
                </a:tc>
              </a:tr>
              <a:tr h="177501">
                <a:tc>
                  <a:txBody>
                    <a:bodyPr/>
                    <a:lstStyle/>
                    <a:p>
                      <a:pPr algn="ctr" fontAlgn="ctr"/>
                      <a:r>
                        <a:rPr lang="ru-RU" sz="600" u="none" strike="noStrike"/>
                        <a:t>1.1.</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Число субъектов малого и среднего предпринимательства в расчете на 10 тыс. человек населения</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ед.</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589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508,5</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508,1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700" u="none" strike="noStrike"/>
                        <a:t> </a:t>
                      </a:r>
                      <a:endParaRPr lang="ru-RU" sz="700" b="1" i="0" u="none" strike="noStrike">
                        <a:solidFill>
                          <a:srgbClr val="000000"/>
                        </a:solidFill>
                        <a:latin typeface="Times New Roman"/>
                      </a:endParaRPr>
                    </a:p>
                  </a:txBody>
                  <a:tcPr marL="3728" marR="3728" marT="3728" marB="0" anchor="ctr"/>
                </a:tc>
              </a:tr>
              <a:tr h="170611">
                <a:tc gridSpan="8">
                  <a:txBody>
                    <a:bodyPr/>
                    <a:lstStyle/>
                    <a:p>
                      <a:pPr algn="ctr" fontAlgn="ctr"/>
                      <a:r>
                        <a:rPr lang="ru-RU" sz="600" u="none" strike="noStrike" dirty="0"/>
                        <a:t> Цель Программы: Создание благоприятных условий для дальнейшего развития малого и среднего предпринимательства как важного элемента рыночной экономики</a:t>
                      </a:r>
                      <a:endParaRPr lang="ru-RU" sz="600" b="1" i="1" u="none" strike="noStrike" dirty="0">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r>
              <a:tr h="177501">
                <a:tc>
                  <a:txBody>
                    <a:bodyPr/>
                    <a:lstStyle/>
                    <a:p>
                      <a:pPr algn="ctr" fontAlgn="ctr"/>
                      <a:r>
                        <a:rPr lang="ru-RU" sz="600" u="none" strike="noStrike" dirty="0"/>
                        <a:t>1.1.</a:t>
                      </a:r>
                      <a:endParaRPr lang="ru-RU" sz="600" b="0" i="0" u="none" strike="noStrike" dirty="0">
                        <a:solidFill>
                          <a:srgbClr val="000000"/>
                        </a:solidFill>
                        <a:latin typeface="Arial"/>
                      </a:endParaRPr>
                    </a:p>
                  </a:txBody>
                  <a:tcPr marL="3728" marR="3728" marT="3728" marB="0" anchor="ctr"/>
                </a:tc>
                <a:tc>
                  <a:txBody>
                    <a:bodyPr/>
                    <a:lstStyle/>
                    <a:p>
                      <a:pPr algn="ctr" fontAlgn="ctr"/>
                      <a:r>
                        <a:rPr lang="ru-RU" sz="600" u="none" strike="noStrike" dirty="0"/>
                        <a:t>Число субъектов малого и среднего предпринимательства в расчете на 10 тыс. человек населения</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ед.</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589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508,5</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508,1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rowSpan="2">
                  <a:txBody>
                    <a:bodyPr/>
                    <a:lstStyle/>
                    <a:p>
                      <a:pPr algn="ctr" fontAlgn="ctr"/>
                      <a:r>
                        <a:rPr lang="ru-RU" sz="600" u="none" strike="noStrike"/>
                        <a:t>Подпрограмма 1 "Развитие малого и среднего предпринимательства в городе-курорте Пятигорске"</a:t>
                      </a:r>
                      <a:endParaRPr lang="ru-RU" sz="600" b="0" i="0" u="none" strike="noStrike">
                        <a:solidFill>
                          <a:srgbClr val="000000"/>
                        </a:solidFill>
                        <a:latin typeface="Times New Roman"/>
                      </a:endParaRPr>
                    </a:p>
                  </a:txBody>
                  <a:tcPr marL="3728" marR="3728" marT="3728" marB="0" anchor="ctr"/>
                </a:tc>
                <a:tc rowSpan="2">
                  <a:txBody>
                    <a:bodyPr/>
                    <a:lstStyle/>
                    <a:p>
                      <a:pPr algn="ctr" fontAlgn="ctr"/>
                      <a:r>
                        <a:rPr lang="ru-RU" sz="600" u="none" strike="noStrike"/>
                        <a:t>100,00</a:t>
                      </a:r>
                      <a:endParaRPr lang="ru-RU" sz="600" b="0" i="0" u="none" strike="noStrike">
                        <a:solidFill>
                          <a:srgbClr val="000000"/>
                        </a:solidFill>
                        <a:latin typeface="Times New Roman"/>
                      </a:endParaRPr>
                    </a:p>
                  </a:txBody>
                  <a:tcPr marL="3728" marR="3728" marT="3728" marB="0" anchor="ctr"/>
                </a:tc>
                <a:tc rowSpan="2">
                  <a:txBody>
                    <a:bodyPr/>
                    <a:lstStyle/>
                    <a:p>
                      <a:pPr algn="ctr" fontAlgn="ctr"/>
                      <a:r>
                        <a:rPr lang="ru-RU" sz="600" u="none" strike="noStrike"/>
                        <a:t>96,98</a:t>
                      </a:r>
                      <a:endParaRPr lang="ru-RU" sz="600" b="0" i="0" u="none" strike="noStrike">
                        <a:solidFill>
                          <a:srgbClr val="000000"/>
                        </a:solidFill>
                        <a:latin typeface="Times New Roman"/>
                      </a:endParaRPr>
                    </a:p>
                  </a:txBody>
                  <a:tcPr marL="3728" marR="3728" marT="3728" marB="0" anchor="ctr"/>
                </a:tc>
                <a:tc rowSpan="2">
                  <a:txBody>
                    <a:bodyPr/>
                    <a:lstStyle/>
                    <a:p>
                      <a:pPr algn="ctr" fontAlgn="ctr"/>
                      <a:r>
                        <a:rPr lang="ru-RU" sz="600" u="none" strike="noStrike" dirty="0"/>
                        <a:t>96,98</a:t>
                      </a:r>
                      <a:endParaRPr lang="ru-RU" sz="600" b="0" i="0" u="none" strike="noStrike" dirty="0">
                        <a:solidFill>
                          <a:srgbClr val="000000"/>
                        </a:solidFill>
                        <a:latin typeface="Times New Roman"/>
                      </a:endParaRPr>
                    </a:p>
                  </a:txBody>
                  <a:tcPr marL="3728" marR="3728" marT="3728" marB="0" anchor="ctr"/>
                </a:tc>
              </a:tr>
              <a:tr h="351456">
                <a:tc>
                  <a:txBody>
                    <a:bodyPr/>
                    <a:lstStyle/>
                    <a:p>
                      <a:pPr algn="ctr" fontAlgn="ctr"/>
                      <a:r>
                        <a:rPr lang="ru-RU" sz="600" u="none" strike="noStrike" dirty="0"/>
                        <a:t>1.2.</a:t>
                      </a:r>
                      <a:endParaRPr lang="ru-RU" sz="600" b="0" i="0" u="none" strike="noStrike" dirty="0">
                        <a:solidFill>
                          <a:srgbClr val="000000"/>
                        </a:solidFill>
                        <a:latin typeface="Arial"/>
                      </a:endParaRPr>
                    </a:p>
                  </a:txBody>
                  <a:tcPr marL="3728" marR="3728" marT="3728" marB="0" anchor="ctr"/>
                </a:tc>
                <a:tc>
                  <a:txBody>
                    <a:bodyPr/>
                    <a:lstStyle/>
                    <a:p>
                      <a:pPr algn="ctr" fontAlgn="ctr"/>
                      <a:r>
                        <a:rPr lang="ru-RU" sz="600" u="none" strike="noStrike"/>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38,4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34,1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33,9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gridSpan="8">
                  <a:txBody>
                    <a:bodyPr/>
                    <a:lstStyle/>
                    <a:p>
                      <a:pPr algn="ctr" fontAlgn="ctr"/>
                      <a:r>
                        <a:rPr lang="ru-RU" sz="600" u="none" strike="noStrike"/>
                        <a:t>II Цель Программы: Комплексное развитие санаторно-курортной и туристической сфер и обеспечение доступности отдыха и лечения для широких слоев российских и иностранных граждан в городе-курорте Пятигорске</a:t>
                      </a:r>
                      <a:endParaRPr lang="ru-RU" sz="600" b="1" i="1" u="none" strike="noStrike">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r>
              <a:tr h="264479">
                <a:tc>
                  <a:txBody>
                    <a:bodyPr/>
                    <a:lstStyle/>
                    <a:p>
                      <a:pPr algn="ctr" fontAlgn="ctr"/>
                      <a:r>
                        <a:rPr lang="ru-RU" sz="600" u="none" strike="noStrike"/>
                        <a:t>2.1.</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Количество отдыхающих в санаторно-курортном и гостиничном комплексе</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тыс.чел.</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190,3</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111,09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111,1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Подпрограмма 2 "Развитие курорта и туризма в городе-курорте Пятигорске"</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68 490,98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44 882,61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65,53</a:t>
                      </a:r>
                      <a:endParaRPr lang="ru-RU" sz="600" b="0" i="0" u="none" strike="noStrike">
                        <a:solidFill>
                          <a:srgbClr val="000000"/>
                        </a:solidFill>
                        <a:latin typeface="Times New Roman"/>
                      </a:endParaRPr>
                    </a:p>
                  </a:txBody>
                  <a:tcPr marL="3728" marR="3728" marT="3728" marB="0" anchor="ctr"/>
                </a:tc>
              </a:tr>
              <a:tr h="90524">
                <a:tc gridSpan="8">
                  <a:txBody>
                    <a:bodyPr/>
                    <a:lstStyle/>
                    <a:p>
                      <a:pPr algn="ctr" fontAlgn="ctr"/>
                      <a:r>
                        <a:rPr lang="ru-RU" sz="600" u="none" strike="noStrike" dirty="0"/>
                        <a:t>III Цель Программы: Повышение эффективности использования топливно-энергетических ресурсов на территории города-курорта Пятигорска</a:t>
                      </a:r>
                      <a:endParaRPr lang="ru-RU" sz="600" b="1" i="1" u="none" strike="noStrike" dirty="0">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r>
              <a:tr h="264479">
                <a:tc>
                  <a:txBody>
                    <a:bodyPr/>
                    <a:lstStyle/>
                    <a:p>
                      <a:pPr algn="ctr" fontAlgn="ctr"/>
                      <a:r>
                        <a:rPr lang="ru-RU" sz="600" u="none" strike="noStrike"/>
                        <a:t>3.1.</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Удельный расход электрической энергии на снабжение органов местного самоуправления и муниципальных учреждений (в расчете на 1 кв. метр общей площади)</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кВтч/кв.м</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22,58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22,98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17,59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перевыполнен</a:t>
                      </a:r>
                      <a:endParaRPr lang="ru-RU" sz="600" b="0" i="0" u="none" strike="noStrike">
                        <a:solidFill>
                          <a:srgbClr val="000000"/>
                        </a:solidFill>
                        <a:latin typeface="Times New Roman"/>
                      </a:endParaRPr>
                    </a:p>
                  </a:txBody>
                  <a:tcPr marL="3728" marR="3728" marT="3728" marB="0" anchor="ctr"/>
                </a:tc>
                <a:tc rowSpan="13">
                  <a:txBody>
                    <a:bodyPr/>
                    <a:lstStyle/>
                    <a:p>
                      <a:pPr algn="ctr" fontAlgn="ctr"/>
                      <a:r>
                        <a:rPr lang="ru-RU" sz="600" u="none" strike="noStrike" dirty="0"/>
                        <a:t>Подпрограмма 3 "Энергосбережение и повышение энергетической эффективности города-курорта Пятигорска"</a:t>
                      </a:r>
                      <a:endParaRPr lang="ru-RU" sz="600" b="0" i="0" u="none" strike="noStrike" dirty="0">
                        <a:solidFill>
                          <a:srgbClr val="000000"/>
                        </a:solidFill>
                        <a:latin typeface="Times New Roman"/>
                      </a:endParaRPr>
                    </a:p>
                  </a:txBody>
                  <a:tcPr marL="3728" marR="3728" marT="3728" marB="0" anchor="ctr"/>
                </a:tc>
                <a:tc rowSpan="13">
                  <a:txBody>
                    <a:bodyPr/>
                    <a:lstStyle/>
                    <a:p>
                      <a:pPr algn="ctr" fontAlgn="ctr"/>
                      <a:r>
                        <a:rPr lang="ru-RU" sz="600" u="none" strike="noStrike"/>
                        <a:t>5 690,85</a:t>
                      </a:r>
                      <a:endParaRPr lang="ru-RU" sz="600" b="0" i="0" u="none" strike="noStrike">
                        <a:solidFill>
                          <a:srgbClr val="000000"/>
                        </a:solidFill>
                        <a:latin typeface="Times New Roman"/>
                      </a:endParaRPr>
                    </a:p>
                  </a:txBody>
                  <a:tcPr marL="3728" marR="3728" marT="3728" marB="0" anchor="ctr"/>
                </a:tc>
                <a:tc rowSpan="13">
                  <a:txBody>
                    <a:bodyPr/>
                    <a:lstStyle/>
                    <a:p>
                      <a:pPr algn="ctr" fontAlgn="ctr"/>
                      <a:r>
                        <a:rPr lang="ru-RU" sz="600" u="none" strike="noStrike" dirty="0"/>
                        <a:t>5 645,11</a:t>
                      </a:r>
                      <a:endParaRPr lang="ru-RU" sz="600" b="0" i="0" u="none" strike="noStrike" dirty="0">
                        <a:solidFill>
                          <a:srgbClr val="000000"/>
                        </a:solidFill>
                        <a:latin typeface="Times New Roman"/>
                      </a:endParaRPr>
                    </a:p>
                  </a:txBody>
                  <a:tcPr marL="3728" marR="3728" marT="3728" marB="0" anchor="ctr"/>
                </a:tc>
                <a:tc rowSpan="13">
                  <a:txBody>
                    <a:bodyPr/>
                    <a:lstStyle/>
                    <a:p>
                      <a:pPr algn="ctr" fontAlgn="ctr"/>
                      <a:r>
                        <a:rPr lang="ru-RU" sz="600" u="none" strike="noStrike"/>
                        <a:t>99,20</a:t>
                      </a:r>
                      <a:endParaRPr lang="ru-RU" sz="600" b="0" i="0" u="none" strike="noStrike">
                        <a:solidFill>
                          <a:srgbClr val="000000"/>
                        </a:solidFill>
                        <a:latin typeface="Times New Roman"/>
                      </a:endParaRPr>
                    </a:p>
                  </a:txBody>
                  <a:tcPr marL="3728" marR="3728" marT="3728" marB="0" anchor="ctr"/>
                </a:tc>
              </a:tr>
              <a:tr h="264479">
                <a:tc>
                  <a:txBody>
                    <a:bodyPr/>
                    <a:lstStyle/>
                    <a:p>
                      <a:pPr algn="ctr" fontAlgn="ctr"/>
                      <a:r>
                        <a:rPr lang="ru-RU" sz="600" u="none" strike="noStrike"/>
                        <a:t>3.2.</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Удельный расход холодной воды на снабжение органов местного самоуправления и муниципальных учреждений (в расчете на 1 человека)</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куб.м/чел.</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4,18</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4,43</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3,57</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перевыполнен</a:t>
                      </a:r>
                      <a:endParaRPr lang="ru-RU" sz="600" b="0" i="0" u="none" strike="noStrike">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3.3.</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Удельный расход горячей воды на снабжение органов местного самоуправления и муниципальных учреждений (в расчете на 1 человека)</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куб.м/чел.</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0,28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0,28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0,24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3.4.</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Удельный расход тепловой энергии на снабжение органов местного самоуправления и муниципальных учреждений (в расчете на 1 кв. метр общей площади)</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Гкал/кв.м</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0,12</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0,13</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0,11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выполнен</a:t>
                      </a:r>
                      <a:endParaRPr lang="ru-RU" sz="600" b="0" i="0" u="none" strike="noStrike">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3.5.</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природного газа на снабжение органов местного самоуправления и муниципальных учреждений (в расчете на 1 человека)</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куб.м/чел.</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26,47</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38,65</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34,8</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перевыполнен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a:txBody>
                    <a:bodyPr/>
                    <a:lstStyle/>
                    <a:p>
                      <a:pPr algn="ctr" fontAlgn="ctr"/>
                      <a:r>
                        <a:rPr lang="ru-RU" sz="600" u="none" strike="noStrike"/>
                        <a:t>3.6.</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электрической энергии в многоквартирных домах (в расчете на 1 кв. м общей площади)</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кВтч/кв.м</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47,6</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45,91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47,2</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err="1"/>
                        <a:t>недостигнут++</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3.7.</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тепловой энергии в многоквартирных домах (в расчете на 1 кв. м общей площади)</a:t>
                      </a:r>
                      <a:br>
                        <a:rPr lang="ru-RU" sz="600" u="none" strike="noStrike"/>
                      </a:b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Гкал/кв.м</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105,9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105,2</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105,1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a:txBody>
                    <a:bodyPr/>
                    <a:lstStyle/>
                    <a:p>
                      <a:pPr algn="ctr" fontAlgn="ctr"/>
                      <a:r>
                        <a:rPr lang="ru-RU" sz="600" u="none" strike="noStrike"/>
                        <a:t>3.8.</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холодной воды в многоквартирных домах (в расчете на 1 жителя)</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куб.м/чел.</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46,74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52,64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50,82</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a:txBody>
                    <a:bodyPr/>
                    <a:lstStyle/>
                    <a:p>
                      <a:pPr algn="ctr" fontAlgn="ctr"/>
                      <a:r>
                        <a:rPr lang="ru-RU" sz="600" u="none" strike="noStrike"/>
                        <a:t>3.9.</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горячей воды в многоквартирных домах (в расчете на 1 жителя)</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куб.м/чел.</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3,28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3,85</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3,85</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3.10.</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природного газа в многоквартирных домах с индивидуальными системами газового отопления (в расчете на 1 кв. метр общей площади)</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тыс.куб.м/кв.м</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0,059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0,071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0,069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перевыполнен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a:txBody>
                    <a:bodyPr/>
                    <a:lstStyle/>
                    <a:p>
                      <a:pPr algn="ctr" fontAlgn="ctr"/>
                      <a:r>
                        <a:rPr lang="ru-RU" sz="600" u="none" strike="noStrike"/>
                        <a:t>3.11.</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Удельный расход природного газа в многоквартирных домах с иными системами теплоснабжения (в расчете на 1 жителя)</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тыс.куб.м/кв.м</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1,081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0,747</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1,099</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недостигнут--</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64479">
                <a:tc>
                  <a:txBody>
                    <a:bodyPr/>
                    <a:lstStyle/>
                    <a:p>
                      <a:pPr algn="ctr" fontAlgn="ctr"/>
                      <a:r>
                        <a:rPr lang="ru-RU" sz="600" u="none" strike="noStrike"/>
                        <a:t>3.12.</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Доля потерь тепловой энергии при передаче в общем объеме переданной тепловой энергии (по данным всех поставщиков ресурса)</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11,916</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11,568</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11,504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77501">
                <a:tc>
                  <a:txBody>
                    <a:bodyPr/>
                    <a:lstStyle/>
                    <a:p>
                      <a:pPr algn="ctr" fontAlgn="ctr"/>
                      <a:r>
                        <a:rPr lang="ru-RU" sz="600" u="none" strike="noStrike"/>
                        <a:t>3.13.</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Доля потерь воды при ее передаче в общем объеме переданной воды</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66,485</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63,982</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65,892</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err="1"/>
                        <a:t>недостигнут++</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70970">
                <a:tc gridSpan="8">
                  <a:txBody>
                    <a:bodyPr/>
                    <a:lstStyle/>
                    <a:p>
                      <a:pPr algn="ctr" fontAlgn="ctr"/>
                      <a:r>
                        <a:rPr lang="ru-RU" sz="600" u="none" strike="noStrike"/>
                        <a:t> Цель Программы:  Создание благоприятных условий для развития экономического потенциала города-курорта Пятигорска</a:t>
                      </a:r>
                      <a:br>
                        <a:rPr lang="ru-RU" sz="600" u="none" strike="noStrike"/>
                      </a:br>
                      <a:endParaRPr lang="ru-RU" sz="600" b="1" i="1" u="none" strike="noStrike">
                        <a:solidFill>
                          <a:srgbClr val="000000"/>
                        </a:solidFill>
                        <a:latin typeface="Times New Roman"/>
                      </a:endParaRPr>
                    </a:p>
                  </a:txBody>
                  <a:tcPr marL="3728" marR="3728" marT="372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dirty="0"/>
                        <a:t> </a:t>
                      </a:r>
                      <a:endParaRPr lang="ru-RU" sz="600" b="1"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dirty="0"/>
                        <a:t> </a:t>
                      </a:r>
                      <a:endParaRPr lang="ru-RU" sz="600" b="1"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 </a:t>
                      </a:r>
                      <a:endParaRPr lang="ru-RU" sz="600" b="1" i="0" u="none" strike="noStrike">
                        <a:solidFill>
                          <a:srgbClr val="000000"/>
                        </a:solidFill>
                        <a:latin typeface="Times New Roman"/>
                      </a:endParaRPr>
                    </a:p>
                  </a:txBody>
                  <a:tcPr marL="3728" marR="3728" marT="3728" marB="0" anchor="ctr"/>
                </a:tc>
              </a:tr>
              <a:tr h="311113">
                <a:tc>
                  <a:txBody>
                    <a:bodyPr/>
                    <a:lstStyle/>
                    <a:p>
                      <a:pPr algn="ctr" fontAlgn="ctr"/>
                      <a:r>
                        <a:rPr lang="ru-RU" sz="600" u="none" strike="noStrike"/>
                        <a:t>4.1.</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dirty="0"/>
                        <a:t>Объем инвестиций в основной капитал по кругу крупных и средний предприятий (за исключением бюджетных средств) в расчете на 1 жителя</a:t>
                      </a:r>
                      <a:endParaRPr lang="ru-RU" sz="600" b="0" i="0" u="none" strike="noStrike" dirty="0">
                        <a:solidFill>
                          <a:srgbClr val="000000"/>
                        </a:solidFill>
                        <a:latin typeface="Times New Roman"/>
                      </a:endParaRPr>
                    </a:p>
                  </a:txBody>
                  <a:tcPr marL="3728" marR="3728" marT="3728" marB="0" anchor="ctr"/>
                </a:tc>
                <a:tc>
                  <a:txBody>
                    <a:bodyPr/>
                    <a:lstStyle/>
                    <a:p>
                      <a:pPr algn="ctr" fontAlgn="ctr"/>
                      <a:r>
                        <a:rPr lang="ru-RU" sz="600" u="none" strike="noStrike"/>
                        <a:t>руб</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5985,2</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6034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11824,1</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rowSpan="2">
                  <a:txBody>
                    <a:bodyPr/>
                    <a:lstStyle/>
                    <a:p>
                      <a:pPr algn="ctr" fontAlgn="ctr"/>
                      <a:r>
                        <a:rPr lang="ru-RU" sz="600" u="none" strike="noStrike" dirty="0"/>
                        <a:t> Подпрограмма 4 "Развитие экономического потенциала и повышение инвестиционной активности в городе-курорте Пятигорске"</a:t>
                      </a:r>
                      <a:br>
                        <a:rPr lang="ru-RU" sz="600" u="none" strike="noStrike" dirty="0"/>
                      </a:br>
                      <a:endParaRPr lang="ru-RU" sz="600" b="0" i="0" u="none" strike="noStrike" dirty="0">
                        <a:solidFill>
                          <a:srgbClr val="000000"/>
                        </a:solidFill>
                        <a:latin typeface="Times New Roman"/>
                      </a:endParaRPr>
                    </a:p>
                  </a:txBody>
                  <a:tcPr marL="3728" marR="3728" marT="3728" marB="0" anchor="ctr"/>
                </a:tc>
                <a:tc rowSpan="2">
                  <a:txBody>
                    <a:bodyPr/>
                    <a:lstStyle/>
                    <a:p>
                      <a:pPr algn="ctr" fontAlgn="ctr"/>
                      <a:r>
                        <a:rPr lang="ru-RU" sz="600" u="none" strike="noStrike" dirty="0"/>
                        <a:t> </a:t>
                      </a:r>
                      <a:endParaRPr lang="ru-RU" sz="600" b="0" i="0" u="none" strike="noStrike" dirty="0">
                        <a:solidFill>
                          <a:srgbClr val="000000"/>
                        </a:solidFill>
                        <a:latin typeface="Times New Roman"/>
                      </a:endParaRPr>
                    </a:p>
                  </a:txBody>
                  <a:tcPr marL="3728" marR="3728" marT="3728" marB="0" anchor="ctr"/>
                </a:tc>
                <a:tc rowSpan="2">
                  <a:txBody>
                    <a:bodyPr/>
                    <a:lstStyle/>
                    <a:p>
                      <a:pPr algn="ctr" fontAlgn="ctr"/>
                      <a:r>
                        <a:rPr lang="ru-RU" sz="600" u="none" strike="noStrike" dirty="0"/>
                        <a:t> </a:t>
                      </a:r>
                      <a:endParaRPr lang="ru-RU" sz="600" b="0" i="0" u="none" strike="noStrike" dirty="0">
                        <a:solidFill>
                          <a:srgbClr val="000000"/>
                        </a:solidFill>
                        <a:latin typeface="Times New Roman"/>
                      </a:endParaRPr>
                    </a:p>
                  </a:txBody>
                  <a:tcPr marL="3728" marR="3728" marT="3728" marB="0" anchor="ctr"/>
                </a:tc>
                <a:tc rowSpan="2">
                  <a:txBody>
                    <a:bodyPr/>
                    <a:lstStyle/>
                    <a:p>
                      <a:pPr algn="ctr" fontAlgn="ctr"/>
                      <a:r>
                        <a:rPr lang="ru-RU" sz="600" u="none" strike="noStrike" dirty="0"/>
                        <a:t> </a:t>
                      </a:r>
                      <a:endParaRPr lang="ru-RU" sz="600" b="0" i="0" u="none" strike="noStrike" dirty="0">
                        <a:solidFill>
                          <a:srgbClr val="000000"/>
                        </a:solidFill>
                        <a:latin typeface="Times New Roman"/>
                      </a:endParaRPr>
                    </a:p>
                  </a:txBody>
                  <a:tcPr marL="3728" marR="3728" marT="3728" marB="0" anchor="ctr"/>
                </a:tc>
              </a:tr>
              <a:tr h="264479">
                <a:tc>
                  <a:txBody>
                    <a:bodyPr/>
                    <a:lstStyle/>
                    <a:p>
                      <a:pPr algn="ctr" fontAlgn="ctr"/>
                      <a:r>
                        <a:rPr lang="ru-RU" sz="600" u="none" strike="noStrike"/>
                        <a:t>4.2.</a:t>
                      </a:r>
                      <a:endParaRPr lang="ru-RU" sz="600" b="0" i="0" u="none" strike="noStrike">
                        <a:solidFill>
                          <a:srgbClr val="000000"/>
                        </a:solidFill>
                        <a:latin typeface="Arial"/>
                      </a:endParaRPr>
                    </a:p>
                  </a:txBody>
                  <a:tcPr marL="3728" marR="3728" marT="3728" marB="0" anchor="ctr"/>
                </a:tc>
                <a:tc>
                  <a:txBody>
                    <a:bodyPr/>
                    <a:lstStyle/>
                    <a:p>
                      <a:pPr algn="ctr" fontAlgn="ctr"/>
                      <a:r>
                        <a:rPr lang="ru-RU" sz="600" u="none" strike="noStrike"/>
                        <a:t>Производительность труда в базовых несырьевых отраслях экономики</a:t>
                      </a:r>
                      <a:br>
                        <a:rPr lang="ru-RU" sz="600" u="none" strike="noStrike"/>
                      </a:b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103,4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106,4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a:t>106,4</a:t>
                      </a:r>
                      <a:endParaRPr lang="ru-RU" sz="600" b="0" i="0" u="none" strike="noStrike">
                        <a:solidFill>
                          <a:srgbClr val="000000"/>
                        </a:solidFill>
                        <a:latin typeface="Times New Roman"/>
                      </a:endParaRPr>
                    </a:p>
                  </a:txBody>
                  <a:tcPr marL="3728" marR="3728" marT="3728" marB="0" anchor="ctr"/>
                </a:tc>
                <a:tc>
                  <a:txBody>
                    <a:bodyPr/>
                    <a:lstStyle/>
                    <a:p>
                      <a:pPr algn="ctr" fontAlgn="ctr"/>
                      <a:r>
                        <a:rPr lang="ru-RU" sz="600" u="none" strike="noStrike" dirty="0"/>
                        <a:t>выполнен</a:t>
                      </a:r>
                      <a:endParaRPr lang="ru-RU" sz="600" b="0" i="0" u="none" strike="noStrike" dirty="0">
                        <a:solidFill>
                          <a:srgbClr val="000000"/>
                        </a:solidFill>
                        <a:latin typeface="Times New Roman"/>
                      </a:endParaRPr>
                    </a:p>
                  </a:txBody>
                  <a:tcPr marL="3728" marR="3728" marT="3728"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
        <p:nvSpPr>
          <p:cNvPr id="5" name="Заголовок 1"/>
          <p:cNvSpPr txBox="1">
            <a:spLocks/>
          </p:cNvSpPr>
          <p:nvPr/>
        </p:nvSpPr>
        <p:spPr>
          <a:xfrm>
            <a:off x="928662" y="0"/>
            <a:ext cx="7913808" cy="732006"/>
          </a:xfrm>
          <a:prstGeom prst="rect">
            <a:avLst/>
          </a:prstGeom>
        </p:spPr>
        <p:txBody>
          <a:bodyPr vert="horz" lIns="91440" tIns="45720" rIns="91440" bIns="45720" rtlCol="0" anchor="b">
            <a:noAutofit/>
          </a:bodyPr>
          <a:lstStyle/>
          <a:p>
            <a:pPr marL="182880" algn="ctr">
              <a:spcBef>
                <a:spcPct val="0"/>
              </a:spcBef>
            </a:pPr>
            <a:r>
              <a:rPr lang="ru-RU" sz="1100" cap="all" spc="-60" dirty="0" smtClean="0">
                <a:solidFill>
                  <a:schemeClr val="accent3">
                    <a:lumMod val="75000"/>
                  </a:schemeClr>
                </a:solidFill>
                <a:latin typeface="+mj-lt"/>
                <a:ea typeface="+mj-ea"/>
                <a:cs typeface="+mj-cs"/>
              </a:rPr>
              <a:t>расходы  в рамках муниципальной программ «Модернизация экономики, развитие малого и среднего бизнеса, курорта и туризма, энергетики, промышленности и улучшение инвестиционного климата</a:t>
            </a:r>
            <a:r>
              <a:rPr kumimoji="0" lang="ru-RU" sz="1100" b="0" i="0" u="none" strike="noStrike" kern="1200" cap="all" spc="-60" normalizeH="0" baseline="0" noProof="0" dirty="0" smtClean="0">
                <a:ln>
                  <a:noFill/>
                </a:ln>
                <a:solidFill>
                  <a:schemeClr val="accent3">
                    <a:lumMod val="75000"/>
                  </a:schemeClr>
                </a:solidFill>
                <a:effectLst/>
                <a:uLnTx/>
                <a:uFillTx/>
                <a:latin typeface="+mj-lt"/>
                <a:ea typeface="+mj-ea"/>
                <a:cs typeface="+mj-cs"/>
              </a:rPr>
              <a:t>» за 2020 </a:t>
            </a:r>
            <a:r>
              <a:rPr lang="ru-RU" sz="1100" cap="all" spc="-60" dirty="0" smtClean="0">
                <a:solidFill>
                  <a:schemeClr val="accent3">
                    <a:lumMod val="75000"/>
                  </a:schemeClr>
                </a:solidFill>
                <a:latin typeface="+mj-lt"/>
                <a:ea typeface="+mj-ea"/>
                <a:cs typeface="+mj-cs"/>
              </a:rPr>
              <a:t>год, с Информацией о достижении в 2020 году целевых индикаторов</a:t>
            </a:r>
            <a:endParaRPr kumimoji="0" lang="ru-RU" sz="1100" b="0" i="0" u="none" strike="noStrike" kern="1200" cap="all" spc="-60" normalizeH="0" baseline="0" noProof="0" dirty="0">
              <a:ln>
                <a:noFill/>
              </a:ln>
              <a:solidFill>
                <a:schemeClr val="accent3">
                  <a:lumMod val="75000"/>
                </a:schemeClr>
              </a:solidFill>
              <a:effectLst/>
              <a:uLnTx/>
              <a:uFillTx/>
              <a:latin typeface="+mj-lt"/>
              <a:ea typeface="+mj-ea"/>
              <a:cs typeface="+mj-cs"/>
            </a:endParaRPr>
          </a:p>
        </p:txBody>
      </p:sp>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7215206" y="2928934"/>
            <a:ext cx="178595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200" dirty="0" smtClean="0">
                <a:solidFill>
                  <a:srgbClr val="000000"/>
                </a:solidFill>
                <a:latin typeface="Arial" pitchFamily="34" charset="0"/>
                <a:ea typeface="Times New Roman" pitchFamily="18" charset="0"/>
                <a:cs typeface="Arial" pitchFamily="34" charset="0"/>
              </a:rPr>
              <a:t>Ответственным исполнителем программы являлась администрация города Пятигорска. </a:t>
            </a:r>
          </a:p>
          <a:p>
            <a:pPr algn="ctr"/>
            <a:r>
              <a:rPr lang="ru-RU" sz="1200" dirty="0" smtClean="0">
                <a:solidFill>
                  <a:srgbClr val="000000"/>
                </a:solidFill>
                <a:latin typeface="Arial" pitchFamily="34" charset="0"/>
                <a:ea typeface="Times New Roman" pitchFamily="18" charset="0"/>
                <a:cs typeface="Arial" pitchFamily="34" charset="0"/>
              </a:rPr>
              <a:t>На исполнение основных мероприятий данной программы было предусмотрено 74 281,83 тыс. руб. Кассовое исполнение составило 50 624,70 тыс. руб.:</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0100" y="0"/>
            <a:ext cx="7858180" cy="954107"/>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«Развитие транспортной системы и обеспечение безопасности дорожного движения» за 2020 год, с Информацией о достижении в 2020 году целевых индикаторов</a:t>
            </a:r>
          </a:p>
        </p:txBody>
      </p:sp>
      <p:graphicFrame>
        <p:nvGraphicFramePr>
          <p:cNvPr id="6" name="Таблица 5"/>
          <p:cNvGraphicFramePr>
            <a:graphicFrameLocks noGrp="1"/>
          </p:cNvGraphicFramePr>
          <p:nvPr/>
        </p:nvGraphicFramePr>
        <p:xfrm>
          <a:off x="214282" y="1071546"/>
          <a:ext cx="6500858" cy="5023366"/>
        </p:xfrm>
        <a:graphic>
          <a:graphicData uri="http://schemas.openxmlformats.org/drawingml/2006/table">
            <a:tbl>
              <a:tblPr>
                <a:tableStyleId>{8799B23B-EC83-4686-B30A-512413B5E67A}</a:tableStyleId>
              </a:tblPr>
              <a:tblGrid>
                <a:gridCol w="309532"/>
                <a:gridCol w="1819081"/>
                <a:gridCol w="193100"/>
                <a:gridCol w="232175"/>
                <a:gridCol w="309566"/>
                <a:gridCol w="232175"/>
                <a:gridCol w="541741"/>
                <a:gridCol w="1470440"/>
                <a:gridCol w="386958"/>
                <a:gridCol w="464349"/>
                <a:gridCol w="541741"/>
              </a:tblGrid>
              <a:tr h="229074">
                <a:tc>
                  <a:txBody>
                    <a:bodyPr/>
                    <a:lstStyle/>
                    <a:p>
                      <a:pPr algn="l" fontAlgn="ctr"/>
                      <a:r>
                        <a:rPr lang="ru-RU" sz="500" u="none" strike="noStrike" dirty="0"/>
                        <a:t> </a:t>
                      </a:r>
                      <a:endParaRPr lang="ru-RU" sz="500" b="0" i="0" u="none" strike="noStrike" dirty="0">
                        <a:solidFill>
                          <a:srgbClr val="000000"/>
                        </a:solidFill>
                        <a:latin typeface="Arial"/>
                      </a:endParaRPr>
                    </a:p>
                  </a:txBody>
                  <a:tcPr marL="2750" marR="2750" marT="2750" marB="0" anchor="ctr"/>
                </a:tc>
                <a:tc rowSpan="2">
                  <a:txBody>
                    <a:bodyPr/>
                    <a:lstStyle/>
                    <a:p>
                      <a:pPr algn="ctr" fontAlgn="ctr"/>
                      <a:r>
                        <a:rPr lang="ru-RU" sz="500" u="none" strike="noStrike" dirty="0"/>
                        <a:t>Наименование </a:t>
                      </a:r>
                      <a:br>
                        <a:rPr lang="ru-RU" sz="500" u="none" strike="noStrike" dirty="0"/>
                      </a:br>
                      <a:r>
                        <a:rPr lang="ru-RU" sz="500" u="none" strike="noStrike" dirty="0"/>
                        <a:t>показателя программы/подпрограммы</a:t>
                      </a:r>
                      <a:endParaRPr lang="ru-RU" sz="500" b="1" i="0" u="none" strike="noStrike" dirty="0">
                        <a:solidFill>
                          <a:srgbClr val="000000"/>
                        </a:solidFill>
                        <a:latin typeface="Times New Roman"/>
                      </a:endParaRPr>
                    </a:p>
                  </a:txBody>
                  <a:tcPr marL="2750" marR="2750" marT="2750" marB="0" anchor="ctr"/>
                </a:tc>
                <a:tc rowSpan="2">
                  <a:txBody>
                    <a:bodyPr/>
                    <a:lstStyle/>
                    <a:p>
                      <a:pPr algn="ctr" fontAlgn="ctr"/>
                      <a:r>
                        <a:rPr lang="ru-RU" sz="500" u="none" strike="noStrike"/>
                        <a:t>Ед. изм</a:t>
                      </a:r>
                      <a:endParaRPr lang="ru-RU" sz="500" b="1" i="0" u="none" strike="noStrike">
                        <a:solidFill>
                          <a:srgbClr val="000000"/>
                        </a:solidFill>
                        <a:latin typeface="Times New Roman"/>
                      </a:endParaRPr>
                    </a:p>
                  </a:txBody>
                  <a:tcPr marL="2750" marR="2750" marT="2750" marB="0" anchor="ctr"/>
                </a:tc>
                <a:tc gridSpan="3">
                  <a:txBody>
                    <a:bodyPr/>
                    <a:lstStyle/>
                    <a:p>
                      <a:pPr algn="ctr" fontAlgn="ctr"/>
                      <a:r>
                        <a:rPr lang="ru-RU" sz="500" u="none" strike="noStrike"/>
                        <a:t>Значение показателя </a:t>
                      </a:r>
                      <a:br>
                        <a:rPr lang="ru-RU" sz="500" u="none" strike="noStrike"/>
                      </a:br>
                      <a:r>
                        <a:rPr lang="ru-RU" sz="500" u="none" strike="noStrike"/>
                        <a:t>программы/подпрограммы</a:t>
                      </a:r>
                      <a:endParaRPr lang="ru-RU" sz="500" b="1" i="0"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rowSpan="2">
                  <a:txBody>
                    <a:bodyPr/>
                    <a:lstStyle/>
                    <a:p>
                      <a:pPr algn="ctr" fontAlgn="ctr"/>
                      <a:r>
                        <a:rPr lang="ru-RU" sz="500" u="none" strike="noStrike" dirty="0"/>
                        <a:t>Состояние показателя</a:t>
                      </a:r>
                      <a:endParaRPr lang="ru-RU" sz="500" b="1" i="0" u="none" strike="noStrike" dirty="0">
                        <a:solidFill>
                          <a:srgbClr val="000000"/>
                        </a:solidFill>
                        <a:latin typeface="Times New Roman"/>
                      </a:endParaRPr>
                    </a:p>
                  </a:txBody>
                  <a:tcPr marL="2750" marR="2750" marT="2750" marB="0" anchor="ctr"/>
                </a:tc>
                <a:tc rowSpan="2">
                  <a:txBody>
                    <a:bodyPr/>
                    <a:lstStyle/>
                    <a:p>
                      <a:pPr algn="ctr" fontAlgn="ctr"/>
                      <a:r>
                        <a:rPr lang="ru-RU" sz="500" u="none" strike="noStrike" dirty="0"/>
                        <a:t>Наименование подпрограммы/</a:t>
                      </a:r>
                      <a:br>
                        <a:rPr lang="ru-RU" sz="500" u="none" strike="noStrike" dirty="0"/>
                      </a:br>
                      <a:r>
                        <a:rPr lang="ru-RU" sz="500" u="none" strike="noStrike" dirty="0"/>
                        <a:t>основного мероприятия</a:t>
                      </a:r>
                      <a:endParaRPr lang="ru-RU" sz="500" b="1" i="0" u="none" strike="noStrike" dirty="0">
                        <a:solidFill>
                          <a:srgbClr val="000000"/>
                        </a:solidFill>
                        <a:latin typeface="Times New Roman"/>
                      </a:endParaRPr>
                    </a:p>
                  </a:txBody>
                  <a:tcPr marL="2750" marR="2750" marT="2750" marB="0" anchor="ctr"/>
                </a:tc>
                <a:tc gridSpan="3">
                  <a:txBody>
                    <a:bodyPr/>
                    <a:lstStyle/>
                    <a:p>
                      <a:pPr algn="ctr" fontAlgn="ctr"/>
                      <a:r>
                        <a:rPr lang="ru-RU" sz="500" u="none" strike="noStrike"/>
                        <a:t>Степень соответствия кассовых расходов их запланированному уровню</a:t>
                      </a:r>
                      <a:endParaRPr lang="ru-RU" sz="500" b="1" i="0"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r>
              <a:tr h="344903">
                <a:tc>
                  <a:txBody>
                    <a:bodyPr/>
                    <a:lstStyle/>
                    <a:p>
                      <a:pPr algn="l" fontAlgn="ctr"/>
                      <a:r>
                        <a:rPr lang="ru-RU" sz="500" u="none" strike="noStrike" dirty="0"/>
                        <a:t> </a:t>
                      </a:r>
                      <a:endParaRPr lang="ru-RU" sz="500" b="0" i="0" u="none" strike="noStrike" dirty="0">
                        <a:solidFill>
                          <a:srgbClr val="000000"/>
                        </a:solidFill>
                        <a:latin typeface="Arial"/>
                      </a:endParaRPr>
                    </a:p>
                  </a:txBody>
                  <a:tcPr marL="2750" marR="2750" marT="2750" marB="0" anchor="ctr"/>
                </a:tc>
                <a:tc vMerge="1">
                  <a:txBody>
                    <a:bodyPr/>
                    <a:lstStyle/>
                    <a:p>
                      <a:endParaRPr lang="ru-RU"/>
                    </a:p>
                  </a:txBody>
                  <a:tcPr/>
                </a:tc>
                <a:tc vMerge="1">
                  <a:txBody>
                    <a:bodyPr/>
                    <a:lstStyle/>
                    <a:p>
                      <a:endParaRPr lang="ru-RU"/>
                    </a:p>
                  </a:txBody>
                  <a:tcPr/>
                </a:tc>
                <a:tc>
                  <a:txBody>
                    <a:bodyPr/>
                    <a:lstStyle/>
                    <a:p>
                      <a:pPr algn="ctr" fontAlgn="ctr"/>
                      <a:r>
                        <a:rPr lang="ru-RU" sz="500" u="none" strike="noStrike" dirty="0"/>
                        <a:t>Факт 2019</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План 2020</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Факт 2020</a:t>
                      </a:r>
                      <a:endParaRPr lang="ru-RU" sz="500" b="1" i="0" u="none" strike="noStrike" dirty="0">
                        <a:solidFill>
                          <a:srgbClr val="000000"/>
                        </a:solidFill>
                        <a:latin typeface="Times New Roman"/>
                      </a:endParaRPr>
                    </a:p>
                  </a:txBody>
                  <a:tcPr marL="2750" marR="2750" marT="2750" marB="0" anchor="ctr"/>
                </a:tc>
                <a:tc vMerge="1">
                  <a:txBody>
                    <a:bodyPr/>
                    <a:lstStyle/>
                    <a:p>
                      <a:endParaRPr lang="ru-RU"/>
                    </a:p>
                  </a:txBody>
                  <a:tcPr/>
                </a:tc>
                <a:tc vMerge="1">
                  <a:txBody>
                    <a:bodyPr/>
                    <a:lstStyle/>
                    <a:p>
                      <a:endParaRPr lang="ru-RU"/>
                    </a:p>
                  </a:txBody>
                  <a:tcPr/>
                </a:tc>
                <a:tc>
                  <a:txBody>
                    <a:bodyPr/>
                    <a:lstStyle/>
                    <a:p>
                      <a:pPr algn="ctr" fontAlgn="ctr"/>
                      <a:r>
                        <a:rPr lang="ru-RU" sz="500" u="none" strike="noStrike"/>
                        <a:t>План</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Факт</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r>
              <a:tr h="100124">
                <a:tc gridSpan="8">
                  <a:txBody>
                    <a:bodyPr/>
                    <a:lstStyle/>
                    <a:p>
                      <a:pPr algn="ctr" fontAlgn="ctr"/>
                      <a:r>
                        <a:rPr lang="ru-RU" sz="500" u="none" strike="noStrike" dirty="0"/>
                        <a:t>Муниципальная программа города-курорта Пятигорска "Развитие транспортной системы и обеспечение безопасности дорожного движения"</a:t>
                      </a:r>
                      <a:endParaRPr lang="ru-RU" sz="500" b="1" i="0" u="none" strike="noStrike" dirty="0">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459 070,87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a:t>313 702,10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a:t>68,33</a:t>
                      </a:r>
                      <a:endParaRPr lang="ru-RU" sz="500" b="1" i="0" u="none" strike="noStrike">
                        <a:solidFill>
                          <a:srgbClr val="000000"/>
                        </a:solidFill>
                        <a:latin typeface="Times New Roman"/>
                      </a:endParaRPr>
                    </a:p>
                  </a:txBody>
                  <a:tcPr marL="2750" marR="2750" marT="2750" marB="0" anchor="ctr"/>
                </a:tc>
              </a:tr>
              <a:tr h="90611">
                <a:tc gridSpan="8">
                  <a:txBody>
                    <a:bodyPr/>
                    <a:lstStyle/>
                    <a:p>
                      <a:pPr algn="ctr" fontAlgn="ctr"/>
                      <a:r>
                        <a:rPr lang="ru-RU" sz="500" u="none" strike="noStrike" dirty="0"/>
                        <a:t>Цель 1 "Модернизация улично-дорожной сети города-курорта Пятигорска и увеличение ее пропускной способности"</a:t>
                      </a:r>
                      <a:endParaRPr lang="ru-RU" sz="500" b="1" i="1" u="none" strike="noStrike" dirty="0">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r>
              <a:tr h="379974">
                <a:tc>
                  <a:txBody>
                    <a:bodyPr/>
                    <a:lstStyle/>
                    <a:p>
                      <a:pPr algn="ctr" fontAlgn="ctr"/>
                      <a:r>
                        <a:rPr lang="ru-RU" sz="500" u="none" strike="noStrike"/>
                        <a:t>1.</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dirty="0"/>
                        <a:t>Доля протяженности автомобильных дорог (улиц) общего пользования местного значения, не отвечающих нормативным требованиям, в общей протяженности автомобильных дорог (улиц) общего пользования местного значения</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5,98</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5,97</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5,5</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1 "Строительство, реконструкция и модернизация улично-дорожной сети в городе-курорте Пятигорске"</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33 458,93</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5 461,21</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16,32</a:t>
                      </a:r>
                      <a:endParaRPr lang="ru-RU" sz="500" b="0" i="0" u="none" strike="noStrike">
                        <a:solidFill>
                          <a:srgbClr val="000000"/>
                        </a:solidFill>
                        <a:latin typeface="Times New Roman"/>
                      </a:endParaRPr>
                    </a:p>
                  </a:txBody>
                  <a:tcPr marL="2750" marR="2750" marT="2750" marB="0" anchor="ctr"/>
                </a:tc>
              </a:tr>
              <a:tr h="153624">
                <a:tc gridSpan="8">
                  <a:txBody>
                    <a:bodyPr/>
                    <a:lstStyle/>
                    <a:p>
                      <a:pPr algn="ctr" fontAlgn="ctr"/>
                      <a:r>
                        <a:rPr lang="ru-RU" sz="500" u="none" strike="noStrike" dirty="0"/>
                        <a:t>Цель 2 "Осуществление круглогодичного, бесперебойного и безопасного движения автомобильного транспорта и улучшение уровня обслуживания пользователей"</a:t>
                      </a:r>
                      <a:endParaRPr lang="ru-RU" sz="500" b="1" i="1" u="none" strike="noStrike" dirty="0">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r>
              <a:tr h="304524">
                <a:tc>
                  <a:txBody>
                    <a:bodyPr/>
                    <a:lstStyle/>
                    <a:p>
                      <a:pPr algn="ctr" fontAlgn="ctr"/>
                      <a:r>
                        <a:rPr lang="ru-RU" sz="500" u="none" strike="noStrike"/>
                        <a:t>2.</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протяженности автомобильных дорог (улиц) местного значения города-курорта Пятигорска, улучшивших свое техническое состояние по отношению к общей протяженности дорог (улиц) местного значения</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15,03</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9,94</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12,98</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2 "Ремонт и содержание покрытия дорог, тротуаров, путепроводов, мостов, подвесных пешеходных и подземных переходов в городе-курорте Пятигорске"</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405 910,92</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288 849,39</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71,16</a:t>
                      </a:r>
                      <a:endParaRPr lang="ru-RU" sz="500" b="0" i="0" u="none" strike="noStrike" dirty="0">
                        <a:solidFill>
                          <a:srgbClr val="000000"/>
                        </a:solidFill>
                        <a:latin typeface="Times New Roman"/>
                      </a:endParaRPr>
                    </a:p>
                  </a:txBody>
                  <a:tcPr marL="2750" marR="2750" marT="2750" marB="0" anchor="ctr"/>
                </a:tc>
              </a:tr>
              <a:tr h="78173">
                <a:tc gridSpan="8">
                  <a:txBody>
                    <a:bodyPr/>
                    <a:lstStyle/>
                    <a:p>
                      <a:pPr algn="ctr" fontAlgn="ctr"/>
                      <a:r>
                        <a:rPr lang="ru-RU" sz="500" u="none" strike="noStrike"/>
                        <a:t> Цель 3 "Повышение устойчивости ливневой системы города-курорта Пятигорска"</a:t>
                      </a:r>
                      <a:endParaRPr lang="ru-RU" sz="500" b="1" i="1"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r>
              <a:tr h="379974">
                <a:tc>
                  <a:txBody>
                    <a:bodyPr/>
                    <a:lstStyle/>
                    <a:p>
                      <a:pPr algn="ctr" fontAlgn="ctr"/>
                      <a:r>
                        <a:rPr lang="ru-RU" sz="500" u="none" strike="noStrike"/>
                        <a:t>3.</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ливневых систем, прошедших ремонтные и восстановительные работы (ремонт, сооружение, восстановление, очистка и содержание), по отношению к общему количеству магистральных ливневых систем в городе-курорте Пятигорске</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100</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100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100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3 "Ремонт, сооружение, восстановление, очистка и содержание ливневых канализаций в городе-курорте Пятигорске"</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3 472,03</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3 472,02</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100,00</a:t>
                      </a:r>
                      <a:endParaRPr lang="ru-RU" sz="500" b="0" i="0" u="none" strike="noStrike" dirty="0">
                        <a:solidFill>
                          <a:srgbClr val="000000"/>
                        </a:solidFill>
                        <a:latin typeface="Times New Roman"/>
                      </a:endParaRPr>
                    </a:p>
                  </a:txBody>
                  <a:tcPr marL="2750" marR="2750" marT="2750" marB="0" anchor="ctr"/>
                </a:tc>
              </a:tr>
              <a:tr h="78173">
                <a:tc gridSpan="8">
                  <a:txBody>
                    <a:bodyPr/>
                    <a:lstStyle/>
                    <a:p>
                      <a:pPr algn="ctr" fontAlgn="ctr"/>
                      <a:r>
                        <a:rPr lang="ru-RU" sz="500" u="none" strike="noStrike"/>
                        <a:t>Цель 4 "Совершенствование системы управления объектами улично-дорожной сети"</a:t>
                      </a:r>
                      <a:endParaRPr lang="ru-RU" sz="500" b="1" i="1"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r>
              <a:tr h="455425">
                <a:tc>
                  <a:txBody>
                    <a:bodyPr/>
                    <a:lstStyle/>
                    <a:p>
                      <a:pPr algn="ctr" fontAlgn="ctr"/>
                      <a:r>
                        <a:rPr lang="ru-RU" sz="500" u="none" strike="noStrike" dirty="0"/>
                        <a:t>4.</a:t>
                      </a:r>
                      <a:endParaRPr lang="ru-RU" sz="500" b="0" i="0" u="none" strike="noStrike" dirty="0">
                        <a:solidFill>
                          <a:srgbClr val="000000"/>
                        </a:solidFill>
                        <a:latin typeface="Arial"/>
                      </a:endParaRPr>
                    </a:p>
                  </a:txBody>
                  <a:tcPr marL="2750" marR="2750" marT="2750" marB="0" anchor="ctr"/>
                </a:tc>
                <a:tc>
                  <a:txBody>
                    <a:bodyPr/>
                    <a:lstStyle/>
                    <a:p>
                      <a:pPr algn="ctr" fontAlgn="ctr"/>
                      <a:r>
                        <a:rPr lang="ru-RU" sz="500" u="none" strike="noStrike" dirty="0"/>
                        <a:t>Доля автомобильных дорог (улиц), мостов, путепроводов местного значения, по которым выполняются работы по техническому обследованию автомобильных дорог (улиц), мостов, путепроводов (диагностика, паспортизация, анализ состояния конструкций сооружения, оценка) от общей потребности</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100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100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100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4 "Диагностика, обследование, паспортизация и изготовление технических планов автомобильных дорог (улиц) местного значения"</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98,57</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98,57</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100,00</a:t>
                      </a:r>
                      <a:endParaRPr lang="ru-RU" sz="500" b="0" i="0" u="none" strike="noStrike" dirty="0">
                        <a:solidFill>
                          <a:srgbClr val="000000"/>
                        </a:solidFill>
                        <a:latin typeface="Times New Roman"/>
                      </a:endParaRPr>
                    </a:p>
                  </a:txBody>
                  <a:tcPr marL="2750" marR="2750" marT="2750" marB="0" anchor="ctr"/>
                </a:tc>
              </a:tr>
              <a:tr h="113993">
                <a:tc gridSpan="8">
                  <a:txBody>
                    <a:bodyPr/>
                    <a:lstStyle/>
                    <a:p>
                      <a:pPr algn="ctr" fontAlgn="ctr"/>
                      <a:r>
                        <a:rPr lang="ru-RU" sz="500" u="none" strike="noStrike"/>
                        <a:t>Цель 5 "Обеспечение безопасности дорожного движения в городе-курорте Пятигорске"</a:t>
                      </a:r>
                      <a:endParaRPr lang="ru-RU" sz="500" b="1" i="1"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r>
              <a:tr h="245524">
                <a:tc>
                  <a:txBody>
                    <a:bodyPr/>
                    <a:lstStyle/>
                    <a:p>
                      <a:pPr algn="ctr" fontAlgn="ctr"/>
                      <a:r>
                        <a:rPr lang="ru-RU" sz="500" u="none" strike="noStrike"/>
                        <a:t>5.</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дорожно-транспортных происшествий к общему количеству зарегистрированных транспортных средств по городу-курорту Пятигорску</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0,38</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0,37</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недостигнут--</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5 "Повышение безопасности дорожного движения в городе-курорте Пятигорске"</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11 130,42</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10 820,91</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97,22</a:t>
                      </a:r>
                      <a:endParaRPr lang="ru-RU" sz="500" b="0" i="0" u="none" strike="noStrike" dirty="0">
                        <a:solidFill>
                          <a:srgbClr val="000000"/>
                        </a:solidFill>
                        <a:latin typeface="Times New Roman"/>
                      </a:endParaRPr>
                    </a:p>
                  </a:txBody>
                  <a:tcPr marL="2750" marR="2750" marT="2750" marB="0" anchor="ctr"/>
                </a:tc>
              </a:tr>
              <a:tr h="111070">
                <a:tc gridSpan="8">
                  <a:txBody>
                    <a:bodyPr/>
                    <a:lstStyle/>
                    <a:p>
                      <a:pPr algn="ctr" fontAlgn="ctr"/>
                      <a:r>
                        <a:rPr lang="ru-RU" sz="500" u="none" strike="noStrike"/>
                        <a:t>Цель 6 "Развитие системы транспортных перевозок в городе-курорте Пятигорске и повышение доступности услуг транспортного комплекса"</a:t>
                      </a:r>
                      <a:endParaRPr lang="ru-RU" sz="500" b="1" i="1"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 </a:t>
                      </a:r>
                      <a:endParaRPr lang="ru-RU" sz="500" b="1"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000000"/>
                        </a:solidFill>
                        <a:latin typeface="Times New Roman"/>
                      </a:endParaRPr>
                    </a:p>
                  </a:txBody>
                  <a:tcPr marL="2750" marR="2750" marT="2750" marB="0" anchor="ctr"/>
                </a:tc>
              </a:tr>
              <a:tr h="304524">
                <a:tc>
                  <a:txBody>
                    <a:bodyPr/>
                    <a:lstStyle/>
                    <a:p>
                      <a:pPr algn="ctr" fontAlgn="ctr"/>
                      <a:r>
                        <a:rPr lang="ru-RU" sz="500" u="none" strike="noStrike"/>
                        <a:t>6.</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выбытий по техническим неисправностям подвижного состава, предназначенного для передвижения по автомобильным дорогам в городе-курорте Пятигорске</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0,43</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0,43</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0,43</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rowSpan="4">
                  <a:txBody>
                    <a:bodyPr/>
                    <a:lstStyle/>
                    <a:p>
                      <a:pPr algn="ctr" fontAlgn="ctr"/>
                      <a:r>
                        <a:rPr lang="ru-RU" sz="500" u="none" strike="noStrike" dirty="0"/>
                        <a:t>Подпрограмма 6 "Организация транспортных перевозок в городе-курорте Пятигорске"</a:t>
                      </a:r>
                      <a:endParaRPr lang="ru-RU" sz="500" b="0" i="0" u="none" strike="noStrike" dirty="0">
                        <a:solidFill>
                          <a:srgbClr val="000000"/>
                        </a:solidFill>
                        <a:latin typeface="Times New Roman"/>
                      </a:endParaRPr>
                    </a:p>
                  </a:txBody>
                  <a:tcPr marL="2750" marR="2750" marT="2750" marB="0" anchor="ctr"/>
                </a:tc>
                <a:tc rowSpan="2">
                  <a:txBody>
                    <a:bodyPr/>
                    <a:lstStyle/>
                    <a:p>
                      <a:pPr algn="ctr" fontAlgn="ctr"/>
                      <a:r>
                        <a:rPr lang="ru-RU" sz="500" u="none" strike="noStrike"/>
                        <a:t>5 000,00</a:t>
                      </a:r>
                      <a:endParaRPr lang="ru-RU" sz="500" b="0" i="0" u="none" strike="noStrike">
                        <a:solidFill>
                          <a:srgbClr val="000000"/>
                        </a:solidFill>
                        <a:latin typeface="Times New Roman"/>
                      </a:endParaRPr>
                    </a:p>
                  </a:txBody>
                  <a:tcPr marL="2750" marR="2750" marT="2750" marB="0" anchor="ctr"/>
                </a:tc>
                <a:tc rowSpan="2">
                  <a:txBody>
                    <a:bodyPr/>
                    <a:lstStyle/>
                    <a:p>
                      <a:pPr algn="ctr" fontAlgn="ctr"/>
                      <a:r>
                        <a:rPr lang="ru-RU" sz="500" u="none" strike="noStrike" dirty="0"/>
                        <a:t>5 000,00</a:t>
                      </a:r>
                      <a:endParaRPr lang="ru-RU" sz="500" b="0" i="0" u="none" strike="noStrike" dirty="0">
                        <a:solidFill>
                          <a:srgbClr val="000000"/>
                        </a:solidFill>
                        <a:latin typeface="Times New Roman"/>
                      </a:endParaRPr>
                    </a:p>
                  </a:txBody>
                  <a:tcPr marL="2750" marR="2750" marT="2750" marB="0" anchor="ctr"/>
                </a:tc>
                <a:tc rowSpan="2">
                  <a:txBody>
                    <a:bodyPr/>
                    <a:lstStyle/>
                    <a:p>
                      <a:pPr algn="ctr" fontAlgn="ctr"/>
                      <a:r>
                        <a:rPr lang="ru-RU" sz="500" u="none" strike="noStrike" dirty="0"/>
                        <a:t>100,00</a:t>
                      </a:r>
                      <a:endParaRPr lang="ru-RU" sz="500" b="0" i="0" u="none" strike="noStrike" dirty="0">
                        <a:solidFill>
                          <a:srgbClr val="000000"/>
                        </a:solidFill>
                        <a:latin typeface="Times New Roman"/>
                      </a:endParaRPr>
                    </a:p>
                  </a:txBody>
                  <a:tcPr marL="2750" marR="2750" marT="2750" marB="0" anchor="ctr"/>
                </a:tc>
              </a:tr>
              <a:tr h="304524">
                <a:tc>
                  <a:txBody>
                    <a:bodyPr/>
                    <a:lstStyle/>
                    <a:p>
                      <a:pPr algn="ctr" fontAlgn="ctr"/>
                      <a:r>
                        <a:rPr lang="ru-RU" sz="500" u="none" strike="noStrike"/>
                        <a:t>7.</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выбытий по техническим неисправностям подвижного состава, предназначенного для передвижения по рельсовым путям в городе-курорте Пятигорске</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0,75</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0,91</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0,53</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перевыполнен</a:t>
                      </a:r>
                      <a:endParaRPr lang="ru-RU" sz="500" b="0" i="0" u="none" strike="noStrike" dirty="0">
                        <a:solidFill>
                          <a:srgbClr val="000000"/>
                        </a:solidFill>
                        <a:latin typeface="Times New Roman"/>
                      </a:endParaRPr>
                    </a:p>
                  </a:txBody>
                  <a:tcPr marL="2750" marR="2750" marT="275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530875">
                <a:tc>
                  <a:txBody>
                    <a:bodyPr/>
                    <a:lstStyle/>
                    <a:p>
                      <a:pPr algn="ctr" fontAlgn="ctr"/>
                      <a:r>
                        <a:rPr lang="ru-RU" sz="500" u="none" strike="noStrike"/>
                        <a:t>8.</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технически исправного подвижного состава городского электрического транспорта, осуществляющего передвижение по рельсовым путям, оснащенного техническими средствами обеспечения транспортной безопасности от общего количества подвижного состава</a:t>
                      </a:r>
                      <a:br>
                        <a:rPr lang="ru-RU" sz="500" u="none" strike="noStrike"/>
                      </a:b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51,5</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28,4</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53,1</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перевыполнен</a:t>
                      </a:r>
                      <a:endParaRPr lang="ru-RU" sz="500" b="0" i="0" u="none" strike="noStrike">
                        <a:solidFill>
                          <a:srgbClr val="000000"/>
                        </a:solidFill>
                        <a:latin typeface="Times New Roman"/>
                      </a:endParaRPr>
                    </a:p>
                  </a:txBody>
                  <a:tcPr marL="2750" marR="2750" marT="2750" marB="0" anchor="ctr"/>
                </a:tc>
                <a:tc vMerge="1">
                  <a:txBody>
                    <a:bodyPr/>
                    <a:lstStyle/>
                    <a:p>
                      <a:endParaRPr lang="ru-RU"/>
                    </a:p>
                  </a:txBody>
                  <a:tcPr/>
                </a:tc>
                <a:tc>
                  <a:txBody>
                    <a:bodyPr/>
                    <a:lstStyle/>
                    <a:p>
                      <a:pPr algn="ctr" fontAlgn="ctr"/>
                      <a:r>
                        <a:rPr lang="ru-RU" sz="500" u="none" strike="noStrike"/>
                        <a:t> </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 </a:t>
                      </a:r>
                      <a:endParaRPr lang="ru-RU" sz="500" b="0" i="0" u="none" strike="noStrike" dirty="0">
                        <a:solidFill>
                          <a:srgbClr val="000000"/>
                        </a:solidFill>
                        <a:latin typeface="Times New Roman"/>
                      </a:endParaRPr>
                    </a:p>
                  </a:txBody>
                  <a:tcPr marL="2750" marR="2750" marT="2750" marB="0" anchor="ctr"/>
                </a:tc>
              </a:tr>
              <a:tr h="379974">
                <a:tc>
                  <a:txBody>
                    <a:bodyPr/>
                    <a:lstStyle/>
                    <a:p>
                      <a:pPr algn="ctr" fontAlgn="ctr"/>
                      <a:r>
                        <a:rPr lang="ru-RU" sz="500" u="none" strike="noStrike"/>
                        <a:t>9.</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Доля протяженности отремонтированной контактной сети, трамвайного пути в общей протяженности контактной сети, трамвайного пути</a:t>
                      </a:r>
                      <a:br>
                        <a:rPr lang="ru-RU" sz="500" u="none" strike="noStrike"/>
                      </a:br>
                      <a:r>
                        <a:rPr lang="ru-RU" sz="500" u="none" strike="noStrike"/>
                        <a:t/>
                      </a:r>
                      <a:br>
                        <a:rPr lang="ru-RU" sz="500" u="none" strike="noStrike"/>
                      </a:b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0</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0,0</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2,1</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выполнен</a:t>
                      </a:r>
                      <a:endParaRPr lang="ru-RU" sz="500" b="0" i="0" u="none" strike="noStrike">
                        <a:solidFill>
                          <a:srgbClr val="000000"/>
                        </a:solidFill>
                        <a:latin typeface="Times New Roman"/>
                      </a:endParaRPr>
                    </a:p>
                  </a:txBody>
                  <a:tcPr marL="2750" marR="2750" marT="2750" marB="0" anchor="ctr"/>
                </a:tc>
                <a:tc vMerge="1">
                  <a:txBody>
                    <a:bodyPr/>
                    <a:lstStyle/>
                    <a:p>
                      <a:endParaRPr lang="ru-RU"/>
                    </a:p>
                  </a:txBody>
                  <a:tcPr/>
                </a:tc>
                <a:tc>
                  <a:txBody>
                    <a:bodyPr/>
                    <a:lstStyle/>
                    <a:p>
                      <a:pPr algn="ctr" fontAlgn="ctr"/>
                      <a:r>
                        <a:rPr lang="ru-RU" sz="500" u="none" strike="noStrike"/>
                        <a:t> </a:t>
                      </a:r>
                      <a:endParaRPr lang="ru-RU" sz="500" b="0" i="0" u="none" strike="noStrike">
                        <a:solidFill>
                          <a:srgbClr val="FF0000"/>
                        </a:solidFill>
                        <a:latin typeface="Times New Roman"/>
                      </a:endParaRPr>
                    </a:p>
                  </a:txBody>
                  <a:tcPr marL="2750" marR="2750" marT="2750" marB="0" anchor="ctr"/>
                </a:tc>
                <a:tc>
                  <a:txBody>
                    <a:bodyPr/>
                    <a:lstStyle/>
                    <a:p>
                      <a:pPr algn="ctr" fontAlgn="ctr"/>
                      <a:r>
                        <a:rPr lang="ru-RU" sz="500" u="none" strike="noStrike" dirty="0"/>
                        <a:t> </a:t>
                      </a:r>
                      <a:endParaRPr lang="ru-RU" sz="500" b="0" i="0" u="none" strike="noStrike" dirty="0">
                        <a:solidFill>
                          <a:srgbClr val="FF0000"/>
                        </a:solidFill>
                        <a:latin typeface="Times New Roman"/>
                      </a:endParaRPr>
                    </a:p>
                  </a:txBody>
                  <a:tcPr marL="2750" marR="2750" marT="2750" marB="0" anchor="ctr"/>
                </a:tc>
                <a:tc>
                  <a:txBody>
                    <a:bodyPr/>
                    <a:lstStyle/>
                    <a:p>
                      <a:pPr algn="ctr" fontAlgn="ctr"/>
                      <a:r>
                        <a:rPr lang="ru-RU" sz="500" u="none" strike="noStrike" dirty="0"/>
                        <a:t> </a:t>
                      </a:r>
                      <a:endParaRPr lang="ru-RU" sz="500" b="0" i="0" u="none" strike="noStrike" dirty="0">
                        <a:solidFill>
                          <a:srgbClr val="FF0000"/>
                        </a:solidFill>
                        <a:latin typeface="Times New Roman"/>
                      </a:endParaRPr>
                    </a:p>
                  </a:txBody>
                  <a:tcPr marL="2750" marR="2750" marT="2750" marB="0" anchor="ctr"/>
                </a:tc>
              </a:tr>
              <a:tr h="111070">
                <a:tc gridSpan="8">
                  <a:txBody>
                    <a:bodyPr/>
                    <a:lstStyle/>
                    <a:p>
                      <a:pPr algn="ctr" fontAlgn="ctr"/>
                      <a:r>
                        <a:rPr lang="ru-RU" sz="500" u="none" strike="noStrike"/>
                        <a:t>Цель 7 "Финансовое оздоровление городского электрического транспорта и укрепление его платежеспособности"</a:t>
                      </a:r>
                      <a:endParaRPr lang="ru-RU" sz="500" b="1" i="1" u="none" strike="noStrike">
                        <a:solidFill>
                          <a:srgbClr val="000000"/>
                        </a:solidFill>
                        <a:latin typeface="Times New Roman"/>
                      </a:endParaRPr>
                    </a:p>
                  </a:txBody>
                  <a:tcPr marL="2750" marR="2750" marT="27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500" u="none" strike="noStrike"/>
                        <a:t> </a:t>
                      </a:r>
                      <a:endParaRPr lang="ru-RU" sz="500" b="1" i="0" u="none" strike="noStrike">
                        <a:solidFill>
                          <a:srgbClr val="FF0000"/>
                        </a:solidFill>
                        <a:latin typeface="Times New Roman"/>
                      </a:endParaRPr>
                    </a:p>
                  </a:txBody>
                  <a:tcPr marL="2750" marR="2750" marT="2750" marB="0" anchor="ctr"/>
                </a:tc>
                <a:tc>
                  <a:txBody>
                    <a:bodyPr/>
                    <a:lstStyle/>
                    <a:p>
                      <a:pPr algn="ctr" fontAlgn="ctr"/>
                      <a:r>
                        <a:rPr lang="ru-RU" sz="500" u="none" strike="noStrike"/>
                        <a:t> </a:t>
                      </a:r>
                      <a:endParaRPr lang="ru-RU" sz="500" b="1" i="0" u="none" strike="noStrike">
                        <a:solidFill>
                          <a:srgbClr val="FF0000"/>
                        </a:solidFill>
                        <a:latin typeface="Times New Roman"/>
                      </a:endParaRPr>
                    </a:p>
                  </a:txBody>
                  <a:tcPr marL="2750" marR="2750" marT="2750" marB="0" anchor="ctr"/>
                </a:tc>
                <a:tc>
                  <a:txBody>
                    <a:bodyPr/>
                    <a:lstStyle/>
                    <a:p>
                      <a:pPr algn="ctr" fontAlgn="ctr"/>
                      <a:r>
                        <a:rPr lang="ru-RU" sz="500" u="none" strike="noStrike" dirty="0"/>
                        <a:t> </a:t>
                      </a:r>
                      <a:endParaRPr lang="ru-RU" sz="500" b="1" i="0" u="none" strike="noStrike" dirty="0">
                        <a:solidFill>
                          <a:srgbClr val="FF0000"/>
                        </a:solidFill>
                        <a:latin typeface="Times New Roman"/>
                      </a:endParaRPr>
                    </a:p>
                  </a:txBody>
                  <a:tcPr marL="2750" marR="2750" marT="2750" marB="0" anchor="ctr"/>
                </a:tc>
              </a:tr>
              <a:tr h="304524">
                <a:tc>
                  <a:txBody>
                    <a:bodyPr/>
                    <a:lstStyle/>
                    <a:p>
                      <a:pPr algn="ctr" fontAlgn="ctr"/>
                      <a:r>
                        <a:rPr lang="ru-RU" sz="500" u="none" strike="noStrike"/>
                        <a:t>10.</a:t>
                      </a:r>
                      <a:endParaRPr lang="ru-RU" sz="500" b="0" i="0" u="none" strike="noStrike">
                        <a:solidFill>
                          <a:srgbClr val="000000"/>
                        </a:solidFill>
                        <a:latin typeface="Arial"/>
                      </a:endParaRPr>
                    </a:p>
                  </a:txBody>
                  <a:tcPr marL="2750" marR="2750" marT="2750" marB="0" anchor="ctr"/>
                </a:tc>
                <a:tc>
                  <a:txBody>
                    <a:bodyPr/>
                    <a:lstStyle/>
                    <a:p>
                      <a:pPr algn="ctr" fontAlgn="ctr"/>
                      <a:r>
                        <a:rPr lang="ru-RU" sz="500" u="none" strike="noStrike"/>
                        <a:t>Убыток предприятия городского электрического транспорта не должен превышать значение предыдущего года</a:t>
                      </a:r>
                      <a:br>
                        <a:rPr lang="ru-RU" sz="500" u="none" strike="noStrike"/>
                      </a:b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a:t>%</a:t>
                      </a:r>
                      <a:endParaRPr lang="ru-RU" sz="500" b="0" i="0" u="none" strike="noStrike">
                        <a:solidFill>
                          <a:srgbClr val="000000"/>
                        </a:solidFill>
                        <a:latin typeface="Times New Roman"/>
                      </a:endParaRPr>
                    </a:p>
                  </a:txBody>
                  <a:tcPr marL="2750" marR="2750" marT="2750" marB="0" anchor="ctr"/>
                </a:tc>
                <a:tc>
                  <a:txBody>
                    <a:bodyPr/>
                    <a:lstStyle/>
                    <a:p>
                      <a:pPr algn="ctr" fontAlgn="ctr"/>
                      <a:r>
                        <a:rPr lang="ru-RU" sz="500" u="none" strike="noStrike" dirty="0"/>
                        <a:t>3646</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0</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выполнен</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dirty="0"/>
                        <a:t>Подпрограмма 6 "Организация транспортных перевозок в городе-курорте Пятигорске"</a:t>
                      </a:r>
                      <a:endParaRPr lang="ru-RU" sz="500" b="0" i="0" u="none" strike="noStrike" dirty="0">
                        <a:solidFill>
                          <a:srgbClr val="000000"/>
                        </a:solidFill>
                        <a:latin typeface="Times New Roman"/>
                      </a:endParaRPr>
                    </a:p>
                  </a:txBody>
                  <a:tcPr marL="2750" marR="2750" marT="2750" marB="0" anchor="ctr"/>
                </a:tc>
                <a:tc>
                  <a:txBody>
                    <a:bodyPr/>
                    <a:lstStyle/>
                    <a:p>
                      <a:pPr algn="ctr" fontAlgn="ctr"/>
                      <a:r>
                        <a:rPr lang="ru-RU" sz="500" u="none" strike="noStrike"/>
                        <a:t> </a:t>
                      </a:r>
                      <a:endParaRPr lang="ru-RU" sz="500" b="0" i="0" u="none" strike="noStrike">
                        <a:solidFill>
                          <a:srgbClr val="FF0000"/>
                        </a:solidFill>
                        <a:latin typeface="Times New Roman"/>
                      </a:endParaRPr>
                    </a:p>
                  </a:txBody>
                  <a:tcPr marL="2750" marR="2750" marT="2750" marB="0" anchor="ctr"/>
                </a:tc>
                <a:tc>
                  <a:txBody>
                    <a:bodyPr/>
                    <a:lstStyle/>
                    <a:p>
                      <a:pPr algn="ctr" fontAlgn="ctr"/>
                      <a:r>
                        <a:rPr lang="ru-RU" sz="500" u="none" strike="noStrike"/>
                        <a:t> </a:t>
                      </a:r>
                      <a:endParaRPr lang="ru-RU" sz="500" b="0" i="0" u="none" strike="noStrike">
                        <a:solidFill>
                          <a:srgbClr val="FF0000"/>
                        </a:solidFill>
                        <a:latin typeface="Times New Roman"/>
                      </a:endParaRPr>
                    </a:p>
                  </a:txBody>
                  <a:tcPr marL="2750" marR="2750" marT="2750" marB="0" anchor="ctr"/>
                </a:tc>
                <a:tc>
                  <a:txBody>
                    <a:bodyPr/>
                    <a:lstStyle/>
                    <a:p>
                      <a:pPr algn="ctr" fontAlgn="ctr"/>
                      <a:r>
                        <a:rPr lang="ru-RU" sz="500" u="none" strike="noStrike" dirty="0"/>
                        <a:t> </a:t>
                      </a:r>
                      <a:endParaRPr lang="ru-RU" sz="500" b="0" i="0" u="none" strike="noStrike" dirty="0">
                        <a:solidFill>
                          <a:srgbClr val="FF0000"/>
                        </a:solidFill>
                        <a:latin typeface="Times New Roman"/>
                      </a:endParaRPr>
                    </a:p>
                  </a:txBody>
                  <a:tcPr marL="2750" marR="2750" marT="2750" marB="0" anchor="ctr"/>
                </a:tc>
              </a:tr>
            </a:tbl>
          </a:graphicData>
        </a:graphic>
      </p:graphicFrame>
      <p:pic>
        <p:nvPicPr>
          <p:cNvPr id="60418" name="Picture 2" descr="https://im0-tub-ru.yandex.net/i?id=8eaf22fa126f43a1a25e527f34ee87fb-l&amp;n=13"/>
          <p:cNvPicPr>
            <a:picLocks noChangeAspect="1" noChangeArrowheads="1"/>
          </p:cNvPicPr>
          <p:nvPr/>
        </p:nvPicPr>
        <p:blipFill>
          <a:blip r:embed="rId3" cstate="print"/>
          <a:srcRect/>
          <a:stretch>
            <a:fillRect/>
          </a:stretch>
        </p:blipFill>
        <p:spPr bwMode="auto">
          <a:xfrm>
            <a:off x="6786578" y="642918"/>
            <a:ext cx="2071702" cy="1798190"/>
          </a:xfrm>
          <a:prstGeom prst="rect">
            <a:avLst/>
          </a:prstGeom>
          <a:noFill/>
        </p:spPr>
      </p:pic>
      <p:sp>
        <p:nvSpPr>
          <p:cNvPr id="10" name="Прямоугольник 9"/>
          <p:cNvSpPr/>
          <p:nvPr/>
        </p:nvSpPr>
        <p:spPr>
          <a:xfrm>
            <a:off x="6786578" y="2714620"/>
            <a:ext cx="2071702" cy="2492990"/>
          </a:xfrm>
          <a:prstGeom prst="rect">
            <a:avLst/>
          </a:prstGeom>
        </p:spPr>
        <p:txBody>
          <a:bodyPr wrap="square">
            <a:spAutoFit/>
          </a:bodyPr>
          <a:lstStyle/>
          <a:p>
            <a:r>
              <a:rPr lang="ru-RU" sz="1200" dirty="0" smtClean="0">
                <a:solidFill>
                  <a:srgbClr val="000000"/>
                </a:solidFill>
                <a:latin typeface="Arial" pitchFamily="34" charset="0"/>
                <a:ea typeface="Times New Roman" pitchFamily="18" charset="0"/>
                <a:cs typeface="Arial" pitchFamily="34" charset="0"/>
              </a:rPr>
              <a:t>         Ответственным исполнителем программы является муниципальное учреждение «Управление городского хозяйства, транспорта и связи администрации города Пятигорска».</a:t>
            </a:r>
            <a:r>
              <a:rPr lang="ru-RU" sz="1200" dirty="0" smtClean="0"/>
              <a:t> </a:t>
            </a:r>
          </a:p>
          <a:p>
            <a:r>
              <a:rPr lang="ru-RU" sz="1200" dirty="0" smtClean="0"/>
              <a:t>         В 2020 году кассовый расход по данной программе составил  313 702,10 тыс.руб. </a:t>
            </a:r>
            <a:endParaRPr lang="ru-RU" sz="1200" dirty="0" smtClean="0">
              <a:solidFill>
                <a:srgbClr val="000000"/>
              </a:solidFill>
              <a:latin typeface="Arial" pitchFamily="34" charset="0"/>
              <a:ea typeface="Times New Roman" pitchFamily="18"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28662" y="142852"/>
            <a:ext cx="7929618" cy="1169551"/>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  в рамках муниципальной программы «Развитие информационного общества, оптимизация муниципальной службы и повышение качества предоставления государственных и муниципальных услуг в городе-курорте Пятигорске » за 2020 год, с Информацией о достижении в 2020 году целевых индикаторов</a:t>
            </a:r>
          </a:p>
        </p:txBody>
      </p:sp>
      <p:graphicFrame>
        <p:nvGraphicFramePr>
          <p:cNvPr id="6" name="Таблица 5"/>
          <p:cNvGraphicFramePr>
            <a:graphicFrameLocks noGrp="1"/>
          </p:cNvGraphicFramePr>
          <p:nvPr/>
        </p:nvGraphicFramePr>
        <p:xfrm>
          <a:off x="214282" y="1643050"/>
          <a:ext cx="6643734" cy="4358484"/>
        </p:xfrm>
        <a:graphic>
          <a:graphicData uri="http://schemas.openxmlformats.org/drawingml/2006/table">
            <a:tbl>
              <a:tblPr>
                <a:tableStyleId>{8799B23B-EC83-4686-B30A-512413B5E67A}</a:tableStyleId>
              </a:tblPr>
              <a:tblGrid>
                <a:gridCol w="285751"/>
                <a:gridCol w="1715961"/>
                <a:gridCol w="285675"/>
                <a:gridCol w="333288"/>
                <a:gridCol w="379720"/>
                <a:gridCol w="357190"/>
                <a:gridCol w="642943"/>
                <a:gridCol w="1143008"/>
                <a:gridCol w="571504"/>
                <a:gridCol w="571504"/>
                <a:gridCol w="357190"/>
              </a:tblGrid>
              <a:tr h="148642">
                <a:tc rowSpan="2">
                  <a:txBody>
                    <a:bodyPr/>
                    <a:lstStyle/>
                    <a:p>
                      <a:pPr algn="ctr" fontAlgn="ctr"/>
                      <a:r>
                        <a:rPr lang="ru-RU" sz="700" u="none" strike="noStrike" dirty="0"/>
                        <a:t> </a:t>
                      </a:r>
                      <a:endParaRPr lang="ru-RU" sz="700" b="0" i="0" u="none" strike="noStrike" dirty="0">
                        <a:solidFill>
                          <a:srgbClr val="000000"/>
                        </a:solidFill>
                        <a:latin typeface="Arial"/>
                      </a:endParaRPr>
                    </a:p>
                  </a:txBody>
                  <a:tcPr marL="5002" marR="5002" marT="5002" marB="0" anchor="ctr"/>
                </a:tc>
                <a:tc rowSpan="2">
                  <a:txBody>
                    <a:bodyPr/>
                    <a:lstStyle/>
                    <a:p>
                      <a:pPr algn="ctr" fontAlgn="ctr"/>
                      <a:r>
                        <a:rPr lang="ru-RU" sz="700" u="none" strike="noStrike" dirty="0"/>
                        <a:t>Наименование </a:t>
                      </a:r>
                      <a:br>
                        <a:rPr lang="ru-RU" sz="700" u="none" strike="noStrike" dirty="0"/>
                      </a:br>
                      <a:r>
                        <a:rPr lang="ru-RU" sz="700" u="none" strike="noStrike" dirty="0"/>
                        <a:t>показателя программы/подпрограммы</a:t>
                      </a:r>
                      <a:endParaRPr lang="ru-RU" sz="700" b="1"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a:t>Ед. </a:t>
                      </a:r>
                      <a:r>
                        <a:rPr lang="ru-RU" sz="700" u="none" strike="noStrike" dirty="0" err="1"/>
                        <a:t>изм</a:t>
                      </a:r>
                      <a:endParaRPr lang="ru-RU" sz="700" b="1" i="0" u="none" strike="noStrike" dirty="0">
                        <a:solidFill>
                          <a:srgbClr val="000000"/>
                        </a:solidFill>
                        <a:latin typeface="Times New Roman"/>
                      </a:endParaRPr>
                    </a:p>
                  </a:txBody>
                  <a:tcPr marL="5002" marR="5002" marT="5002" marB="0" anchor="ctr"/>
                </a:tc>
                <a:tc gridSpan="3">
                  <a:txBody>
                    <a:bodyPr/>
                    <a:lstStyle/>
                    <a:p>
                      <a:pPr algn="ctr" fontAlgn="ctr"/>
                      <a:r>
                        <a:rPr lang="ru-RU" sz="500" u="none" strike="noStrike"/>
                        <a:t>Значение показателя </a:t>
                      </a:r>
                      <a:br>
                        <a:rPr lang="ru-RU" sz="500" u="none" strike="noStrike"/>
                      </a:br>
                      <a:r>
                        <a:rPr lang="ru-RU" sz="500" u="none" strike="noStrike"/>
                        <a:t>программы/подпрограммы</a:t>
                      </a:r>
                      <a:endParaRPr lang="ru-RU" sz="500" b="1" i="0" u="none" strike="noStrike">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c rowSpan="2">
                  <a:txBody>
                    <a:bodyPr/>
                    <a:lstStyle/>
                    <a:p>
                      <a:pPr algn="ctr" fontAlgn="ctr"/>
                      <a:r>
                        <a:rPr lang="ru-RU" sz="700" u="none" strike="noStrike" dirty="0"/>
                        <a:t>Состояние показателя</a:t>
                      </a:r>
                      <a:endParaRPr lang="ru-RU" sz="700" b="1"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a:t>Наименование подпрограммы/</a:t>
                      </a:r>
                      <a:br>
                        <a:rPr lang="ru-RU" sz="700" u="none" strike="noStrike" dirty="0"/>
                      </a:br>
                      <a:r>
                        <a:rPr lang="ru-RU" sz="700" u="none" strike="noStrike" dirty="0"/>
                        <a:t>основного мероприятия</a:t>
                      </a:r>
                      <a:endParaRPr lang="ru-RU" sz="700" b="1" i="0" u="none" strike="noStrike" dirty="0">
                        <a:solidFill>
                          <a:srgbClr val="000000"/>
                        </a:solidFill>
                        <a:latin typeface="Times New Roman"/>
                      </a:endParaRPr>
                    </a:p>
                  </a:txBody>
                  <a:tcPr marL="5002" marR="5002" marT="5002" marB="0" anchor="ctr"/>
                </a:tc>
                <a:tc gridSpan="3">
                  <a:txBody>
                    <a:bodyPr/>
                    <a:lstStyle/>
                    <a:p>
                      <a:pPr algn="ctr" fontAlgn="ctr"/>
                      <a:r>
                        <a:rPr lang="ru-RU" sz="500" u="none" strike="noStrike"/>
                        <a:t>Степень соответствия кассовых расходов их запланированному уровню</a:t>
                      </a:r>
                      <a:endParaRPr lang="ru-RU" sz="500" b="1" i="0" u="none" strike="noStrike">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r>
              <a:tr h="47435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Факт 2019</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5002" marR="5002" marT="5002"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a:t>План</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Факт</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002" marR="5002" marT="5002" marB="0" anchor="ctr"/>
                </a:tc>
              </a:tr>
              <a:tr h="206209">
                <a:tc gridSpan="8">
                  <a:txBody>
                    <a:bodyPr/>
                    <a:lstStyle/>
                    <a:p>
                      <a:pPr algn="ctr" fontAlgn="ctr"/>
                      <a:r>
                        <a:rPr lang="ru-RU" sz="700" u="none" strike="noStrike" dirty="0"/>
                        <a:t>Муниципальная программа "Развитие информационного общества, оптимизация муниципальной службы и повышение качества предоставления государственных и муниципальных услуг в городе-курорте Пятигорске" </a:t>
                      </a:r>
                      <a:endParaRPr lang="ru-RU" sz="700" b="1" i="0" u="none" strike="noStrike" dirty="0">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dirty="0"/>
                        <a:t>199 771,02 </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198 225,67 </a:t>
                      </a:r>
                      <a:endParaRPr lang="ru-RU" sz="700" b="1" i="0" u="none" strike="noStrike" dirty="0">
                        <a:solidFill>
                          <a:srgbClr val="000000"/>
                        </a:solidFill>
                        <a:latin typeface="Times New Roman"/>
                      </a:endParaRPr>
                    </a:p>
                  </a:txBody>
                  <a:tcPr marL="5002" marR="5002" marT="5002" marB="0" anchor="ctr"/>
                </a:tc>
                <a:tc>
                  <a:txBody>
                    <a:bodyPr/>
                    <a:lstStyle/>
                    <a:p>
                      <a:pPr marL="0" algn="ctr" defTabSz="914400" rtl="0" eaLnBrk="1" fontAlgn="ctr" latinLnBrk="0" hangingPunct="1"/>
                      <a:r>
                        <a:rPr lang="ru-RU" sz="700" u="none" strike="noStrike" kern="1200" dirty="0">
                          <a:solidFill>
                            <a:schemeClr val="tx1"/>
                          </a:solidFill>
                          <a:latin typeface="+mn-lt"/>
                          <a:ea typeface="+mn-ea"/>
                          <a:cs typeface="+mn-cs"/>
                        </a:rPr>
                        <a:t>99,23</a:t>
                      </a:r>
                    </a:p>
                  </a:txBody>
                  <a:tcPr marL="5002" marR="5002" marT="5002" marB="0" anchor="ctr"/>
                </a:tc>
              </a:tr>
              <a:tr h="166269">
                <a:tc gridSpan="8">
                  <a:txBody>
                    <a:bodyPr/>
                    <a:lstStyle/>
                    <a:p>
                      <a:pPr algn="ctr" fontAlgn="ctr"/>
                      <a:r>
                        <a:rPr lang="ru-RU" sz="700" u="none" strike="noStrike" dirty="0"/>
                        <a:t>Цель 1 "Повышение открытости и эффективности деятельности администрации города Пятигорска"</a:t>
                      </a:r>
                      <a:endParaRPr lang="ru-RU" sz="700" b="1" i="1" u="none" strike="noStrike" dirty="0">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700" u="none" strike="noStrike"/>
                        <a:t> </a:t>
                      </a:r>
                      <a:endParaRPr lang="ru-RU" sz="700" b="1"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a:t> </a:t>
                      </a:r>
                      <a:endParaRPr lang="ru-RU" sz="700" b="1" i="0" u="none" strike="noStrike">
                        <a:solidFill>
                          <a:srgbClr val="000000"/>
                        </a:solidFill>
                        <a:latin typeface="Times New Roman"/>
                      </a:endParaRPr>
                    </a:p>
                  </a:txBody>
                  <a:tcPr marL="5002" marR="5002" marT="5002" marB="0" anchor="ctr"/>
                </a:tc>
              </a:tr>
              <a:tr h="609181">
                <a:tc>
                  <a:txBody>
                    <a:bodyPr/>
                    <a:lstStyle/>
                    <a:p>
                      <a:pPr algn="ctr" fontAlgn="ctr"/>
                      <a:r>
                        <a:rPr lang="ru-RU" sz="700" u="none" strike="noStrike"/>
                        <a:t>1.1.</a:t>
                      </a:r>
                      <a:endParaRPr lang="ru-RU" sz="700" b="0" i="0" u="none" strike="noStrike">
                        <a:solidFill>
                          <a:srgbClr val="000000"/>
                        </a:solidFill>
                        <a:latin typeface="Arial"/>
                      </a:endParaRPr>
                    </a:p>
                  </a:txBody>
                  <a:tcPr marL="5002" marR="5002" marT="5002" marB="0" anchor="ctr"/>
                </a:tc>
                <a:tc>
                  <a:txBody>
                    <a:bodyPr/>
                    <a:lstStyle/>
                    <a:p>
                      <a:pPr algn="ctr" fontAlgn="ctr"/>
                      <a:r>
                        <a:rPr lang="ru-RU" sz="700" u="none" strike="noStrike" dirty="0"/>
                        <a:t>Индикатор 1 "Доля проектов муниципальных нормативных правовых актов города-курорта Пятигорска, вынесенных на общественное обсуждение в информационно-телекоммуникационной сети "Интернет"</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95</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92</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93</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a:t>Подпрограмма 1 "Развитие информационного общества в городе-курорте Пятигорске" </a:t>
                      </a:r>
                      <a:endParaRPr lang="ru-RU" sz="700" b="0" i="0" u="none" strike="noStrike" dirty="0">
                        <a:solidFill>
                          <a:srgbClr val="000000"/>
                        </a:solidFill>
                        <a:latin typeface="Times New Roman"/>
                      </a:endParaRPr>
                    </a:p>
                  </a:txBody>
                  <a:tcPr marL="5002" marR="5002" marT="5002" marB="0" anchor="ctr"/>
                </a:tc>
                <a:tc rowSpan="2">
                  <a:txBody>
                    <a:bodyPr/>
                    <a:lstStyle/>
                    <a:p>
                      <a:pPr algn="l" fontAlgn="ctr"/>
                      <a:r>
                        <a:rPr lang="ru-RU" sz="700" u="none" strike="noStrike" dirty="0"/>
                        <a:t> </a:t>
                      </a:r>
                      <a:r>
                        <a:rPr lang="ru-RU" sz="700" u="none" strike="noStrike" dirty="0" smtClean="0"/>
                        <a:t>22 </a:t>
                      </a:r>
                      <a:r>
                        <a:rPr lang="ru-RU" sz="700" u="none" strike="noStrike" dirty="0"/>
                        <a:t>012,91   </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smtClean="0"/>
                        <a:t>21 </a:t>
                      </a:r>
                      <a:r>
                        <a:rPr lang="ru-RU" sz="700" u="none" strike="noStrike" dirty="0"/>
                        <a:t>892,24   </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a:t>             99,45   </a:t>
                      </a:r>
                      <a:endParaRPr lang="ru-RU" sz="700" b="0" i="0" u="none" strike="noStrike">
                        <a:solidFill>
                          <a:srgbClr val="000000"/>
                        </a:solidFill>
                        <a:latin typeface="Times New Roman"/>
                      </a:endParaRPr>
                    </a:p>
                  </a:txBody>
                  <a:tcPr marL="5002" marR="5002" marT="5002" marB="0" anchor="ctr"/>
                </a:tc>
              </a:tr>
              <a:tr h="609181">
                <a:tc>
                  <a:txBody>
                    <a:bodyPr/>
                    <a:lstStyle/>
                    <a:p>
                      <a:pPr algn="ctr" fontAlgn="ctr"/>
                      <a:r>
                        <a:rPr lang="ru-RU" sz="700" u="none" strike="noStrike"/>
                        <a:t>1.2.</a:t>
                      </a:r>
                      <a:endParaRPr lang="ru-RU" sz="700" b="0" i="0" u="none" strike="noStrike">
                        <a:solidFill>
                          <a:srgbClr val="000000"/>
                        </a:solidFill>
                        <a:latin typeface="Arial"/>
                      </a:endParaRPr>
                    </a:p>
                  </a:txBody>
                  <a:tcPr marL="5002" marR="5002" marT="5002" marB="0" anchor="ctr"/>
                </a:tc>
                <a:tc>
                  <a:txBody>
                    <a:bodyPr/>
                    <a:lstStyle/>
                    <a:p>
                      <a:pPr algn="ctr" fontAlgn="ctr"/>
                      <a:r>
                        <a:rPr lang="ru-RU" sz="700" u="none" strike="noStrike"/>
                        <a:t>Индикатор 2 "Доля граждан, опрошенных в ходе мониторинга общественного мнения, удовлетворенных информационной открытостью деятельности органов местного самоуправления"</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52</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53</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53</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5002" marR="5002" marT="5002"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05467">
                <a:tc gridSpan="8">
                  <a:txBody>
                    <a:bodyPr/>
                    <a:lstStyle/>
                    <a:p>
                      <a:pPr algn="ctr" fontAlgn="ctr"/>
                      <a:r>
                        <a:rPr lang="ru-RU" sz="700" u="none" strike="noStrike"/>
                        <a:t>Цель 2 "Повышение результативности деятельности муниципальных служащих, уменьшение коррупционных рисков"</a:t>
                      </a:r>
                      <a:endParaRPr lang="ru-RU" sz="700" b="1" i="1" u="none" strike="noStrike">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r>
              <a:tr h="508438">
                <a:tc>
                  <a:txBody>
                    <a:bodyPr/>
                    <a:lstStyle/>
                    <a:p>
                      <a:pPr algn="ctr" fontAlgn="ctr"/>
                      <a:r>
                        <a:rPr lang="ru-RU" sz="700" u="none" strike="noStrike"/>
                        <a:t>2.1.</a:t>
                      </a:r>
                      <a:endParaRPr lang="ru-RU" sz="700" b="0" i="0" u="none" strike="noStrike">
                        <a:solidFill>
                          <a:srgbClr val="000000"/>
                        </a:solidFill>
                        <a:latin typeface="Arial"/>
                      </a:endParaRPr>
                    </a:p>
                  </a:txBody>
                  <a:tcPr marL="5002" marR="5002" marT="5002" marB="0" anchor="ctr"/>
                </a:tc>
                <a:tc>
                  <a:txBody>
                    <a:bodyPr/>
                    <a:lstStyle/>
                    <a:p>
                      <a:pPr algn="ctr" fontAlgn="ctr"/>
                      <a:r>
                        <a:rPr lang="ru-RU" sz="700" u="none" strike="noStrike" dirty="0"/>
                        <a:t>Индикатор 3 "Количество муниципальных служащих, прошедших повышение квалификации"</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err="1" smtClean="0"/>
                        <a:t>ед</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10</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a:t>9</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10</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выполнен</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Подпрограмма 2: "Развитие муниципальной службы и противодействие коррупции в городе-курорте Пятигорске </a:t>
                      </a:r>
                      <a:endParaRPr lang="ru-RU" sz="700" b="0" i="0" u="none" strike="noStrike" dirty="0">
                        <a:solidFill>
                          <a:srgbClr val="000000"/>
                        </a:solidFill>
                        <a:latin typeface="Times New Roman"/>
                      </a:endParaRPr>
                    </a:p>
                  </a:txBody>
                  <a:tcPr marL="5002" marR="5002" marT="5002" marB="0" anchor="ctr"/>
                </a:tc>
                <a:tc>
                  <a:txBody>
                    <a:bodyPr/>
                    <a:lstStyle/>
                    <a:p>
                      <a:pPr algn="l" fontAlgn="ctr"/>
                      <a:r>
                        <a:rPr lang="ru-RU" sz="700" u="none" strike="noStrike" dirty="0"/>
                        <a:t> </a:t>
                      </a:r>
                      <a:r>
                        <a:rPr lang="ru-RU" sz="700" u="none" strike="noStrike" dirty="0" smtClean="0"/>
                        <a:t>615,32   </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smtClean="0"/>
                        <a:t> </a:t>
                      </a:r>
                      <a:r>
                        <a:rPr lang="ru-RU" sz="700" u="none" strike="noStrike" dirty="0"/>
                        <a:t>543,07   </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             88,26   </a:t>
                      </a:r>
                      <a:endParaRPr lang="ru-RU" sz="700" b="0" i="0" u="none" strike="noStrike" dirty="0">
                        <a:solidFill>
                          <a:srgbClr val="000000"/>
                        </a:solidFill>
                        <a:latin typeface="Times New Roman"/>
                      </a:endParaRPr>
                    </a:p>
                  </a:txBody>
                  <a:tcPr marL="5002" marR="5002" marT="5002" marB="0" anchor="ctr"/>
                </a:tc>
              </a:tr>
              <a:tr h="206209">
                <a:tc gridSpan="8">
                  <a:txBody>
                    <a:bodyPr/>
                    <a:lstStyle/>
                    <a:p>
                      <a:pPr algn="ctr" fontAlgn="ctr"/>
                      <a:r>
                        <a:rPr lang="ru-RU" sz="700" u="none" strike="noStrike"/>
                        <a:t>Цель 3 "Организация предоставления доступа населению и организациям к государственным и муниципальным услугам на основе информационных и телекоммуникационных технологий"</a:t>
                      </a:r>
                      <a:endParaRPr lang="ru-RU" sz="700" b="1" i="1" u="none" strike="noStrike">
                        <a:solidFill>
                          <a:srgbClr val="000000"/>
                        </a:solidFill>
                        <a:latin typeface="Times New Roman"/>
                      </a:endParaRPr>
                    </a:p>
                  </a:txBody>
                  <a:tcPr marL="5002" marR="5002" marT="500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a:t> </a:t>
                      </a:r>
                      <a:endParaRPr lang="ru-RU" sz="700" b="1"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 </a:t>
                      </a:r>
                      <a:endParaRPr lang="ru-RU" sz="700" b="1" i="0" u="none" strike="noStrike" dirty="0">
                        <a:solidFill>
                          <a:srgbClr val="000000"/>
                        </a:solidFill>
                        <a:latin typeface="Times New Roman"/>
                      </a:endParaRPr>
                    </a:p>
                  </a:txBody>
                  <a:tcPr marL="5002" marR="5002" marT="5002" marB="0" anchor="ctr"/>
                </a:tc>
              </a:tr>
              <a:tr h="508438">
                <a:tc>
                  <a:txBody>
                    <a:bodyPr/>
                    <a:lstStyle/>
                    <a:p>
                      <a:pPr algn="ctr" fontAlgn="ctr"/>
                      <a:r>
                        <a:rPr lang="ru-RU" sz="700" u="none" strike="noStrike"/>
                        <a:t>3.1.</a:t>
                      </a:r>
                      <a:endParaRPr lang="ru-RU" sz="700" b="0" i="0" u="none" strike="noStrike">
                        <a:solidFill>
                          <a:srgbClr val="000000"/>
                        </a:solidFill>
                        <a:latin typeface="Arial"/>
                      </a:endParaRPr>
                    </a:p>
                  </a:txBody>
                  <a:tcPr marL="5002" marR="5002" marT="5002" marB="0" anchor="ctr"/>
                </a:tc>
                <a:tc>
                  <a:txBody>
                    <a:bodyPr/>
                    <a:lstStyle/>
                    <a:p>
                      <a:pPr algn="ctr" fontAlgn="ctr"/>
                      <a:r>
                        <a:rPr lang="ru-RU" sz="700" u="none" strike="noStrike" dirty="0"/>
                        <a:t>Индикатор 4 "Количество жителей города-курорта Пятигорска, зарегистрированных на Едином портале государственных и муниципальных услуг"</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тыс</a:t>
                      </a:r>
                      <a:r>
                        <a:rPr lang="ru-RU" sz="700" u="none" strike="noStrike" dirty="0" smtClean="0"/>
                        <a:t>. чел</a:t>
                      </a:r>
                      <a:r>
                        <a:rPr lang="ru-RU" sz="700" u="none" strike="noStrike" dirty="0"/>
                        <a:t>.</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115,29</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a:t>120</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122,00</a:t>
                      </a:r>
                      <a:endParaRPr lang="ru-RU" sz="700" b="0" i="0" u="none" strike="noStrike" dirty="0">
                        <a:solidFill>
                          <a:srgbClr val="000000"/>
                        </a:solidFill>
                        <a:latin typeface="Times New Roman"/>
                      </a:endParaRPr>
                    </a:p>
                  </a:txBody>
                  <a:tcPr marL="5002" marR="5002" marT="5002" marB="0" anchor="ctr"/>
                </a:tc>
                <a:tc>
                  <a:txBody>
                    <a:bodyPr/>
                    <a:lstStyle/>
                    <a:p>
                      <a:pPr algn="ctr" fontAlgn="ctr"/>
                      <a:r>
                        <a:rPr lang="ru-RU" sz="700" u="none" strike="noStrike" dirty="0"/>
                        <a:t>перевыполнен</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a:t>Подпрограмма 3: "Повышение качества предоставления государственных и муниципальных услуг" </a:t>
                      </a:r>
                      <a:endParaRPr lang="ru-RU" sz="700" b="0" i="0" u="none" strike="noStrike" dirty="0">
                        <a:solidFill>
                          <a:srgbClr val="000000"/>
                        </a:solidFill>
                        <a:latin typeface="Times New Roman"/>
                      </a:endParaRPr>
                    </a:p>
                  </a:txBody>
                  <a:tcPr marL="5002" marR="5002" marT="5002" marB="0" anchor="ctr"/>
                </a:tc>
                <a:tc rowSpan="2">
                  <a:txBody>
                    <a:bodyPr/>
                    <a:lstStyle/>
                    <a:p>
                      <a:pPr algn="l" fontAlgn="ctr"/>
                      <a:r>
                        <a:rPr lang="ru-RU" sz="700" u="none" strike="noStrike" dirty="0"/>
                        <a:t> </a:t>
                      </a:r>
                      <a:r>
                        <a:rPr lang="ru-RU" sz="700" u="none" strike="noStrike" dirty="0" smtClean="0"/>
                        <a:t>35 </a:t>
                      </a:r>
                      <a:r>
                        <a:rPr lang="ru-RU" sz="700" u="none" strike="noStrike" dirty="0"/>
                        <a:t>447,34   </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smtClean="0"/>
                        <a:t>35 </a:t>
                      </a:r>
                      <a:r>
                        <a:rPr lang="ru-RU" sz="700" u="none" strike="noStrike" dirty="0"/>
                        <a:t>447,34   </a:t>
                      </a:r>
                      <a:endParaRPr lang="ru-RU" sz="700" b="0" i="0" u="none" strike="noStrike" dirty="0">
                        <a:solidFill>
                          <a:srgbClr val="000000"/>
                        </a:solidFill>
                        <a:latin typeface="Times New Roman"/>
                      </a:endParaRPr>
                    </a:p>
                  </a:txBody>
                  <a:tcPr marL="5002" marR="5002" marT="5002" marB="0" anchor="ctr"/>
                </a:tc>
                <a:tc rowSpan="2">
                  <a:txBody>
                    <a:bodyPr/>
                    <a:lstStyle/>
                    <a:p>
                      <a:pPr algn="ctr" fontAlgn="ctr"/>
                      <a:r>
                        <a:rPr lang="ru-RU" sz="700" u="none" strike="noStrike" dirty="0"/>
                        <a:t>           100,00   </a:t>
                      </a:r>
                      <a:endParaRPr lang="ru-RU" sz="700" b="0" i="0" u="none" strike="noStrike" dirty="0">
                        <a:solidFill>
                          <a:srgbClr val="000000"/>
                        </a:solidFill>
                        <a:latin typeface="Times New Roman"/>
                      </a:endParaRPr>
                    </a:p>
                  </a:txBody>
                  <a:tcPr marL="5002" marR="5002" marT="5002" marB="0" anchor="ctr"/>
                </a:tc>
              </a:tr>
              <a:tr h="609181">
                <a:tc>
                  <a:txBody>
                    <a:bodyPr/>
                    <a:lstStyle/>
                    <a:p>
                      <a:pPr algn="ctr" fontAlgn="ctr"/>
                      <a:r>
                        <a:rPr lang="ru-RU" sz="700" u="none" strike="noStrike"/>
                        <a:t>3.2.</a:t>
                      </a:r>
                      <a:endParaRPr lang="ru-RU" sz="700" b="0" i="0" u="none" strike="noStrike">
                        <a:solidFill>
                          <a:srgbClr val="000000"/>
                        </a:solidFill>
                        <a:latin typeface="Arial"/>
                      </a:endParaRPr>
                    </a:p>
                  </a:txBody>
                  <a:tcPr marL="5002" marR="5002" marT="5002" marB="0" anchor="ctr"/>
                </a:tc>
                <a:tc>
                  <a:txBody>
                    <a:bodyPr/>
                    <a:lstStyle/>
                    <a:p>
                      <a:pPr algn="ctr" fontAlgn="ctr"/>
                      <a:r>
                        <a:rPr lang="ru-RU" sz="700" u="none" strike="noStrike"/>
                        <a:t>Индикатор 5 "Доля заявителей, удовлетворенных качеством и доступностью государственных и муниципальных услуг, предоставляемых органами местного самоуправления города-курорта Пятигорска в МФЦ"</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94,69</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90</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a:t>95</a:t>
                      </a:r>
                      <a:endParaRPr lang="ru-RU" sz="700" b="0" i="0" u="none" strike="noStrike">
                        <a:solidFill>
                          <a:srgbClr val="000000"/>
                        </a:solidFill>
                        <a:latin typeface="Times New Roman"/>
                      </a:endParaRPr>
                    </a:p>
                  </a:txBody>
                  <a:tcPr marL="5002" marR="5002" marT="5002" marB="0" anchor="ctr"/>
                </a:tc>
                <a:tc>
                  <a:txBody>
                    <a:bodyPr/>
                    <a:lstStyle/>
                    <a:p>
                      <a:pPr algn="ctr" fontAlgn="ctr"/>
                      <a:r>
                        <a:rPr lang="ru-RU" sz="700" u="none" strike="noStrike" dirty="0"/>
                        <a:t>перевыполнен</a:t>
                      </a:r>
                      <a:endParaRPr lang="ru-RU" sz="700" b="0" i="0" u="none" strike="noStrike" dirty="0">
                        <a:solidFill>
                          <a:srgbClr val="000000"/>
                        </a:solidFill>
                        <a:latin typeface="Times New Roman"/>
                      </a:endParaRPr>
                    </a:p>
                  </a:txBody>
                  <a:tcPr marL="5002" marR="5002" marT="5002"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
        <p:nvSpPr>
          <p:cNvPr id="61442" name="AutoShape 2" descr="https://www.ombt.ru/images/novosti/pic_2018-2019/Men_Around_Globe_Table-1024x64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44" name="AutoShape 4" descr="https://www.ombt.ru/images/novosti/pic_2018-2019/Men_Around_Globe_Table-1024x64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46" name="Picture 6" descr="https://www.carrushome.com/media/2018/12/9-3.jpg"/>
          <p:cNvPicPr>
            <a:picLocks noChangeAspect="1" noChangeArrowheads="1"/>
          </p:cNvPicPr>
          <p:nvPr/>
        </p:nvPicPr>
        <p:blipFill>
          <a:blip r:embed="rId3" cstate="print"/>
          <a:srcRect/>
          <a:stretch>
            <a:fillRect/>
          </a:stretch>
        </p:blipFill>
        <p:spPr bwMode="auto">
          <a:xfrm>
            <a:off x="6929454" y="1428736"/>
            <a:ext cx="2058998" cy="1571612"/>
          </a:xfrm>
          <a:prstGeom prst="rect">
            <a:avLst/>
          </a:prstGeom>
          <a:noFill/>
        </p:spPr>
      </p:pic>
      <p:sp>
        <p:nvSpPr>
          <p:cNvPr id="10" name="Прямоугольник 9"/>
          <p:cNvSpPr/>
          <p:nvPr/>
        </p:nvSpPr>
        <p:spPr>
          <a:xfrm>
            <a:off x="6929454" y="3357562"/>
            <a:ext cx="2000264" cy="1938992"/>
          </a:xfrm>
          <a:prstGeom prst="rect">
            <a:avLst/>
          </a:prstGeom>
        </p:spPr>
        <p:txBody>
          <a:bodyPr wrap="square">
            <a:spAutoFit/>
          </a:bodyPr>
          <a:lstStyle/>
          <a:p>
            <a:r>
              <a:rPr lang="ru-RU" sz="1200" dirty="0" smtClean="0">
                <a:solidFill>
                  <a:srgbClr val="000000"/>
                </a:solidFill>
                <a:latin typeface="Arial" pitchFamily="34" charset="0"/>
                <a:ea typeface="Times New Roman" pitchFamily="18" charset="0"/>
                <a:cs typeface="Arial" pitchFamily="34" charset="0"/>
              </a:rPr>
              <a:t>          Ответственным исполнителем программы является Администрация города Пятигорска. </a:t>
            </a:r>
          </a:p>
          <a:p>
            <a:r>
              <a:rPr lang="ru-RU" sz="1200" dirty="0" smtClean="0">
                <a:solidFill>
                  <a:srgbClr val="000000"/>
                </a:solidFill>
                <a:latin typeface="Arial" pitchFamily="34" charset="0"/>
                <a:ea typeface="Times New Roman" pitchFamily="18" charset="0"/>
                <a:cs typeface="Arial" pitchFamily="34" charset="0"/>
              </a:rPr>
              <a:t>          В 2020 году кассовый расход по данной программе составил 198 225,67 тыс. руб.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28553"/>
            <a:ext cx="7200800" cy="1323439"/>
          </a:xfrm>
          <a:prstGeom prst="rect">
            <a:avLst/>
          </a:prstGeom>
          <a:noFill/>
        </p:spPr>
        <p:txBody>
          <a:bodyPr wrap="square" lIns="91440" tIns="45720" rIns="91440" bIns="45720">
            <a:spAutoFit/>
          </a:bodyPr>
          <a:lstStyle/>
          <a:p>
            <a:pPr algn="ctr"/>
            <a:r>
              <a:rPr lang="ru-RU" sz="2000" b="1" dirty="0" smtClean="0">
                <a:solidFill>
                  <a:schemeClr val="accent3">
                    <a:lumMod val="50000"/>
                  </a:schemeClr>
                </a:solidFill>
              </a:rPr>
              <a:t>Описание административно-территориального деления города Пятигорска</a:t>
            </a:r>
          </a:p>
          <a:p>
            <a:pPr algn="ctr"/>
            <a:endParaRPr lang="ru-RU" sz="2000" b="1" dirty="0">
              <a:ln w="12700">
                <a:solidFill>
                  <a:srgbClr val="212745">
                    <a:satMod val="155000"/>
                  </a:srgbClr>
                </a:solidFill>
                <a:prstDash val="solid"/>
              </a:ln>
              <a:solidFill>
                <a:schemeClr val="accent3">
                  <a:lumMod val="50000"/>
                </a:schemeClr>
              </a:solidFill>
            </a:endParaRPr>
          </a:p>
        </p:txBody>
      </p:sp>
      <p:pic>
        <p:nvPicPr>
          <p:cNvPr id="7" name="Picture 2" descr="C:\Users\superuser\Downloads\Reshenie Dumih 25-27 RD ot 29.06.2018_Pr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8964488" cy="626469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048672" y="4549676"/>
            <a:ext cx="2915816"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a:solidFill>
                  <a:prstClr val="black"/>
                </a:solidFill>
              </a:rPr>
              <a:t>В состав муниципального образования города-курорта Пятигорска входят следующие населенные пункты: </a:t>
            </a:r>
            <a:endParaRPr lang="ru-RU" sz="1200" b="1" dirty="0" smtClean="0">
              <a:solidFill>
                <a:prstClr val="black"/>
              </a:solidFill>
            </a:endParaRPr>
          </a:p>
          <a:p>
            <a:r>
              <a:rPr lang="ru-RU" sz="1200" b="1" dirty="0" smtClean="0">
                <a:solidFill>
                  <a:prstClr val="black"/>
                </a:solidFill>
              </a:rPr>
              <a:t>- город </a:t>
            </a:r>
            <a:r>
              <a:rPr lang="ru-RU" sz="1200" b="1" dirty="0">
                <a:solidFill>
                  <a:prstClr val="black"/>
                </a:solidFill>
              </a:rPr>
              <a:t>Пятигорск, </a:t>
            </a:r>
            <a:endParaRPr lang="ru-RU" sz="1200" b="1" dirty="0" smtClean="0">
              <a:solidFill>
                <a:prstClr val="black"/>
              </a:solidFill>
            </a:endParaRPr>
          </a:p>
          <a:p>
            <a:r>
              <a:rPr lang="ru-RU" sz="1200" b="1" dirty="0" smtClean="0">
                <a:solidFill>
                  <a:prstClr val="black"/>
                </a:solidFill>
              </a:rPr>
              <a:t>- поселок </a:t>
            </a:r>
            <a:r>
              <a:rPr lang="ru-RU" sz="1200" b="1" dirty="0">
                <a:solidFill>
                  <a:prstClr val="black"/>
                </a:solidFill>
              </a:rPr>
              <a:t>Горячеводский, </a:t>
            </a:r>
            <a:r>
              <a:rPr lang="ru-RU" sz="1200" b="1" dirty="0" smtClean="0">
                <a:solidFill>
                  <a:prstClr val="black"/>
                </a:solidFill>
              </a:rPr>
              <a:t>       - поселок </a:t>
            </a:r>
            <a:r>
              <a:rPr lang="ru-RU" sz="1200" b="1" dirty="0">
                <a:solidFill>
                  <a:prstClr val="black"/>
                </a:solidFill>
              </a:rPr>
              <a:t>Свободы, </a:t>
            </a:r>
            <a:endParaRPr lang="ru-RU" sz="1200" b="1" dirty="0" smtClean="0">
              <a:solidFill>
                <a:prstClr val="black"/>
              </a:solidFill>
            </a:endParaRPr>
          </a:p>
          <a:p>
            <a:r>
              <a:rPr lang="ru-RU" sz="1200" b="1" dirty="0" smtClean="0">
                <a:solidFill>
                  <a:prstClr val="black"/>
                </a:solidFill>
              </a:rPr>
              <a:t>- станица </a:t>
            </a:r>
            <a:r>
              <a:rPr lang="ru-RU" sz="1200" b="1" dirty="0">
                <a:solidFill>
                  <a:prstClr val="black"/>
                </a:solidFill>
              </a:rPr>
              <a:t>Константиновская, </a:t>
            </a:r>
            <a:r>
              <a:rPr lang="ru-RU" sz="1200" b="1" dirty="0" smtClean="0">
                <a:solidFill>
                  <a:prstClr val="black"/>
                </a:solidFill>
              </a:rPr>
              <a:t>  - поселок </a:t>
            </a:r>
            <a:r>
              <a:rPr lang="ru-RU" sz="1200" b="1" dirty="0">
                <a:solidFill>
                  <a:prstClr val="black"/>
                </a:solidFill>
              </a:rPr>
              <a:t>Нижнеподкумский, </a:t>
            </a:r>
            <a:r>
              <a:rPr lang="ru-RU" sz="1200" b="1" dirty="0" smtClean="0">
                <a:solidFill>
                  <a:prstClr val="black"/>
                </a:solidFill>
              </a:rPr>
              <a:t>  - поселок </a:t>
            </a:r>
            <a:r>
              <a:rPr lang="ru-RU" sz="1200" b="1" dirty="0">
                <a:solidFill>
                  <a:prstClr val="black"/>
                </a:solidFill>
              </a:rPr>
              <a:t>Средний Подкумок, </a:t>
            </a:r>
            <a:r>
              <a:rPr lang="ru-RU" sz="1200" b="1" dirty="0" smtClean="0">
                <a:solidFill>
                  <a:prstClr val="black"/>
                </a:solidFill>
              </a:rPr>
              <a:t> - село </a:t>
            </a:r>
            <a:r>
              <a:rPr lang="ru-RU" sz="1200" b="1" dirty="0">
                <a:solidFill>
                  <a:prstClr val="black"/>
                </a:solidFill>
              </a:rPr>
              <a:t>Золотушка, </a:t>
            </a:r>
            <a:endParaRPr lang="ru-RU" sz="1200" b="1" dirty="0" smtClean="0">
              <a:solidFill>
                <a:prstClr val="black"/>
              </a:solidFill>
            </a:endParaRPr>
          </a:p>
          <a:p>
            <a:r>
              <a:rPr lang="ru-RU" sz="1200" b="1" dirty="0" smtClean="0">
                <a:solidFill>
                  <a:prstClr val="black"/>
                </a:solidFill>
              </a:rPr>
              <a:t>- село Привольное</a:t>
            </a:r>
            <a:endParaRPr lang="ru-RU" sz="1200" b="1" dirty="0">
              <a:solidFill>
                <a:prstClr val="black"/>
              </a:solidFill>
            </a:endParaRPr>
          </a:p>
        </p:txBody>
      </p:sp>
      <p:sp>
        <p:nvSpPr>
          <p:cNvPr id="9" name="Прямоугольник 8"/>
          <p:cNvSpPr/>
          <p:nvPr/>
        </p:nvSpPr>
        <p:spPr>
          <a:xfrm>
            <a:off x="827584" y="5903893"/>
            <a:ext cx="300608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400" dirty="0">
                <a:solidFill>
                  <a:prstClr val="black"/>
                </a:solidFill>
              </a:rPr>
              <a:t>Административным центром муниципального образования города-курорта Пятигорска </a:t>
            </a:r>
            <a:r>
              <a:rPr lang="ru-RU" sz="1400" dirty="0" smtClean="0">
                <a:solidFill>
                  <a:prstClr val="black"/>
                </a:solidFill>
              </a:rPr>
              <a:t>является </a:t>
            </a:r>
            <a:r>
              <a:rPr lang="ru-RU" sz="1400" b="1" dirty="0" smtClean="0">
                <a:solidFill>
                  <a:prstClr val="black"/>
                </a:solidFill>
              </a:rPr>
              <a:t>город Пятигорск</a:t>
            </a:r>
            <a:endParaRPr lang="ru-RU" sz="1400" dirty="0">
              <a:solidFill>
                <a:prstClr val="black"/>
              </a:solidFill>
            </a:endParaRPr>
          </a:p>
        </p:txBody>
      </p:sp>
      <p:pic>
        <p:nvPicPr>
          <p:cNvPr id="5"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227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1538" y="142852"/>
            <a:ext cx="7786742" cy="800219"/>
          </a:xfrm>
          <a:prstGeom prst="rect">
            <a:avLst/>
          </a:prstGeom>
        </p:spPr>
        <p:txBody>
          <a:bodyPr wrap="square">
            <a:spAutoFit/>
          </a:bodyPr>
          <a:lstStyle/>
          <a:p>
            <a:pPr marL="182880" algn="ctr">
              <a:spcBef>
                <a:spcPct val="0"/>
              </a:spcBef>
            </a:pPr>
            <a:r>
              <a:rPr lang="ru-RU" sz="1400" cap="all" spc="-60" dirty="0" smtClean="0">
                <a:solidFill>
                  <a:schemeClr val="accent3">
                    <a:lumMod val="50000"/>
                  </a:schemeClr>
                </a:solidFill>
                <a:latin typeface="+mj-lt"/>
                <a:ea typeface="+mj-ea"/>
                <a:cs typeface="+mj-cs"/>
              </a:rPr>
              <a:t>расходы</a:t>
            </a:r>
            <a:r>
              <a:rPr lang="ru-RU" cap="all" spc="-60" dirty="0" smtClean="0">
                <a:solidFill>
                  <a:schemeClr val="accent3">
                    <a:lumMod val="50000"/>
                  </a:schemeClr>
                </a:solidFill>
              </a:rPr>
              <a:t>  </a:t>
            </a:r>
            <a:r>
              <a:rPr lang="ru-RU" sz="1400" cap="all" spc="-60" dirty="0" smtClean="0">
                <a:solidFill>
                  <a:schemeClr val="accent3">
                    <a:lumMod val="50000"/>
                  </a:schemeClr>
                </a:solidFill>
                <a:latin typeface="+mj-lt"/>
                <a:ea typeface="+mj-ea"/>
                <a:cs typeface="+mj-cs"/>
              </a:rPr>
              <a:t>в рамках муниципальной программы «Формирование современной городской среды" на 2018 - 2022 годы» за 2020 год, с Информацией о достижении в 2020 году целевых индикаторов</a:t>
            </a:r>
          </a:p>
        </p:txBody>
      </p:sp>
      <p:graphicFrame>
        <p:nvGraphicFramePr>
          <p:cNvPr id="6" name="Таблица 5"/>
          <p:cNvGraphicFramePr>
            <a:graphicFrameLocks noGrp="1"/>
          </p:cNvGraphicFramePr>
          <p:nvPr/>
        </p:nvGraphicFramePr>
        <p:xfrm>
          <a:off x="285721" y="1357298"/>
          <a:ext cx="5786477" cy="4214841"/>
        </p:xfrm>
        <a:graphic>
          <a:graphicData uri="http://schemas.openxmlformats.org/drawingml/2006/table">
            <a:tbl>
              <a:tblPr>
                <a:tableStyleId>{8799B23B-EC83-4686-B30A-512413B5E67A}</a:tableStyleId>
              </a:tblPr>
              <a:tblGrid>
                <a:gridCol w="190875"/>
                <a:gridCol w="1554195"/>
                <a:gridCol w="278680"/>
                <a:gridCol w="330373"/>
                <a:gridCol w="381750"/>
                <a:gridCol w="318125"/>
                <a:gridCol w="636249"/>
                <a:gridCol w="776932"/>
                <a:gridCol w="533480"/>
                <a:gridCol w="500066"/>
                <a:gridCol w="285752"/>
              </a:tblGrid>
              <a:tr h="805974">
                <a:tc rowSpan="2">
                  <a:txBody>
                    <a:bodyPr/>
                    <a:lstStyle/>
                    <a:p>
                      <a:pPr algn="ctr" fontAlgn="ctr"/>
                      <a:r>
                        <a:rPr lang="ru-RU" sz="800" u="none" strike="noStrike" dirty="0"/>
                        <a:t> </a:t>
                      </a:r>
                      <a:endParaRPr lang="ru-RU" sz="800" b="0" i="0" u="none" strike="noStrike" dirty="0">
                        <a:solidFill>
                          <a:srgbClr val="000000"/>
                        </a:solidFill>
                        <a:latin typeface="Arial"/>
                      </a:endParaRPr>
                    </a:p>
                  </a:txBody>
                  <a:tcPr marL="5773" marR="5773" marT="5773" marB="0" anchor="ctr"/>
                </a:tc>
                <a:tc rowSpan="2">
                  <a:txBody>
                    <a:bodyPr/>
                    <a:lstStyle/>
                    <a:p>
                      <a:pPr algn="ctr" fontAlgn="ctr"/>
                      <a:r>
                        <a:rPr lang="ru-RU" sz="800" u="none" strike="noStrike" dirty="0"/>
                        <a:t>Наименование </a:t>
                      </a:r>
                      <a:br>
                        <a:rPr lang="ru-RU" sz="800" u="none" strike="noStrike" dirty="0"/>
                      </a:br>
                      <a:r>
                        <a:rPr lang="ru-RU" sz="800" u="none" strike="noStrike" dirty="0"/>
                        <a:t>показателя программы/подпрограммы</a:t>
                      </a:r>
                      <a:endParaRPr lang="ru-RU" sz="800" b="1" i="0" u="none" strike="noStrike" dirty="0">
                        <a:solidFill>
                          <a:srgbClr val="000000"/>
                        </a:solidFill>
                        <a:latin typeface="Times New Roman"/>
                      </a:endParaRPr>
                    </a:p>
                  </a:txBody>
                  <a:tcPr marL="5773" marR="5773" marT="5773" marB="0" anchor="ctr"/>
                </a:tc>
                <a:tc rowSpan="2">
                  <a:txBody>
                    <a:bodyPr/>
                    <a:lstStyle/>
                    <a:p>
                      <a:pPr algn="ctr" fontAlgn="ctr"/>
                      <a:r>
                        <a:rPr lang="ru-RU" sz="800" u="none" strike="noStrike" dirty="0"/>
                        <a:t>Ед. </a:t>
                      </a:r>
                      <a:r>
                        <a:rPr lang="ru-RU" sz="800" u="none" strike="noStrike" dirty="0" err="1"/>
                        <a:t>изм</a:t>
                      </a:r>
                      <a:endParaRPr lang="ru-RU" sz="800" b="1" i="0" u="none" strike="noStrike" dirty="0">
                        <a:solidFill>
                          <a:srgbClr val="000000"/>
                        </a:solidFill>
                        <a:latin typeface="Times New Roman"/>
                      </a:endParaRPr>
                    </a:p>
                  </a:txBody>
                  <a:tcPr marL="5773" marR="5773" marT="5773" marB="0" anchor="ctr"/>
                </a:tc>
                <a:tc gridSpan="3">
                  <a:txBody>
                    <a:bodyPr/>
                    <a:lstStyle/>
                    <a:p>
                      <a:pPr algn="ctr" fontAlgn="ctr"/>
                      <a:r>
                        <a:rPr lang="ru-RU" sz="800" u="none" strike="noStrike" dirty="0"/>
                        <a:t>Значение показателя </a:t>
                      </a:r>
                      <a:br>
                        <a:rPr lang="ru-RU" sz="800" u="none" strike="noStrike" dirty="0"/>
                      </a:br>
                      <a:r>
                        <a:rPr lang="ru-RU" sz="800" u="none" strike="noStrike" dirty="0"/>
                        <a:t>программы/подпрограммы</a:t>
                      </a:r>
                      <a:endParaRPr lang="ru-RU" sz="800" b="1" i="0" u="none" strike="noStrike" dirty="0">
                        <a:solidFill>
                          <a:srgbClr val="000000"/>
                        </a:solidFill>
                        <a:latin typeface="Times New Roman"/>
                      </a:endParaRPr>
                    </a:p>
                  </a:txBody>
                  <a:tcPr marL="5773" marR="5773" marT="5773" marB="0" anchor="ct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dirty="0"/>
                        <a:t>Состояние показателя</a:t>
                      </a:r>
                      <a:endParaRPr lang="ru-RU" sz="800" b="1" i="0" u="none" strike="noStrike" dirty="0">
                        <a:solidFill>
                          <a:srgbClr val="000000"/>
                        </a:solidFill>
                        <a:latin typeface="Times New Roman"/>
                      </a:endParaRPr>
                    </a:p>
                  </a:txBody>
                  <a:tcPr marL="5773" marR="5773" marT="5773" marB="0" anchor="ctr"/>
                </a:tc>
                <a:tc rowSpan="2">
                  <a:txBody>
                    <a:bodyPr/>
                    <a:lstStyle/>
                    <a:p>
                      <a:pPr algn="ctr" fontAlgn="ctr"/>
                      <a:r>
                        <a:rPr lang="ru-RU" sz="800" u="none" strike="noStrike" dirty="0"/>
                        <a:t>Наименование подпрограммы/</a:t>
                      </a:r>
                      <a:br>
                        <a:rPr lang="ru-RU" sz="800" u="none" strike="noStrike" dirty="0"/>
                      </a:br>
                      <a:r>
                        <a:rPr lang="ru-RU" sz="800" u="none" strike="noStrike" dirty="0"/>
                        <a:t>основного мероприятия</a:t>
                      </a:r>
                      <a:endParaRPr lang="ru-RU" sz="800" b="1" i="0" u="none" strike="noStrike" dirty="0">
                        <a:solidFill>
                          <a:srgbClr val="000000"/>
                        </a:solidFill>
                        <a:latin typeface="Times New Roman"/>
                      </a:endParaRPr>
                    </a:p>
                  </a:txBody>
                  <a:tcPr marL="5773" marR="5773" marT="5773" marB="0" anchor="ctr"/>
                </a:tc>
                <a:tc gridSpan="3">
                  <a:txBody>
                    <a:bodyPr/>
                    <a:lstStyle/>
                    <a:p>
                      <a:pPr algn="ctr" fontAlgn="ctr"/>
                      <a:r>
                        <a:rPr lang="ru-RU" sz="800" u="none" strike="noStrike" dirty="0"/>
                        <a:t>Степень соответствия кассовых расходов их запланированному уровню</a:t>
                      </a:r>
                      <a:endParaRPr lang="ru-RU" sz="800" b="1" i="0" u="none" strike="noStrike" dirty="0">
                        <a:solidFill>
                          <a:srgbClr val="000000"/>
                        </a:solidFill>
                        <a:latin typeface="Times New Roman"/>
                      </a:endParaRPr>
                    </a:p>
                  </a:txBody>
                  <a:tcPr marL="5773" marR="5773" marT="5773" marB="0" anchor="ctr"/>
                </a:tc>
                <a:tc hMerge="1">
                  <a:txBody>
                    <a:bodyPr/>
                    <a:lstStyle/>
                    <a:p>
                      <a:endParaRPr lang="ru-RU"/>
                    </a:p>
                  </a:txBody>
                  <a:tcPr/>
                </a:tc>
                <a:tc hMerge="1">
                  <a:txBody>
                    <a:bodyPr/>
                    <a:lstStyle/>
                    <a:p>
                      <a:endParaRPr lang="ru-RU"/>
                    </a:p>
                  </a:txBody>
                  <a:tcPr/>
                </a:tc>
              </a:tr>
              <a:tr h="84742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a:t>Факт 2019</a:t>
                      </a:r>
                      <a:endParaRPr lang="ru-RU" sz="700" b="1" i="0" u="none" strike="noStrike">
                        <a:solidFill>
                          <a:srgbClr val="000000"/>
                        </a:solidFill>
                        <a:latin typeface="Times New Roman"/>
                      </a:endParaRPr>
                    </a:p>
                  </a:txBody>
                  <a:tcPr marL="5773" marR="5773" marT="5773" marB="0" anchor="ctr"/>
                </a:tc>
                <a:tc>
                  <a:txBody>
                    <a:bodyPr/>
                    <a:lstStyle/>
                    <a:p>
                      <a:pPr algn="ctr" fontAlgn="ctr"/>
                      <a:r>
                        <a:rPr lang="ru-RU" sz="700" u="none" strike="noStrike" dirty="0"/>
                        <a:t>План 2020</a:t>
                      </a:r>
                      <a:endParaRPr lang="ru-RU" sz="700" b="1" i="0" u="none" strike="noStrike" dirty="0">
                        <a:solidFill>
                          <a:srgbClr val="000000"/>
                        </a:solidFill>
                        <a:latin typeface="Times New Roman"/>
                      </a:endParaRPr>
                    </a:p>
                  </a:txBody>
                  <a:tcPr marL="5773" marR="5773" marT="5773" marB="0" anchor="ctr"/>
                </a:tc>
                <a:tc>
                  <a:txBody>
                    <a:bodyPr/>
                    <a:lstStyle/>
                    <a:p>
                      <a:pPr algn="ctr" fontAlgn="ctr"/>
                      <a:r>
                        <a:rPr lang="ru-RU" sz="700" u="none" strike="noStrike" dirty="0"/>
                        <a:t>Факт 2020</a:t>
                      </a:r>
                      <a:endParaRPr lang="ru-RU" sz="700" b="1" i="0" u="none" strike="noStrike" dirty="0">
                        <a:solidFill>
                          <a:srgbClr val="000000"/>
                        </a:solidFill>
                        <a:latin typeface="Times New Roman"/>
                      </a:endParaRPr>
                    </a:p>
                  </a:txBody>
                  <a:tcPr marL="5773" marR="5773" marT="5773" marB="0" anchor="ct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t>План</a:t>
                      </a:r>
                      <a:endParaRPr lang="ru-RU" sz="700" b="0" i="0" u="none" strike="noStrike" dirty="0">
                        <a:solidFill>
                          <a:srgbClr val="000000"/>
                        </a:solidFill>
                        <a:latin typeface="Times New Roman"/>
                      </a:endParaRPr>
                    </a:p>
                  </a:txBody>
                  <a:tcPr marL="5773" marR="5773" marT="5773" marB="0" anchor="ctr"/>
                </a:tc>
                <a:tc>
                  <a:txBody>
                    <a:bodyPr/>
                    <a:lstStyle/>
                    <a:p>
                      <a:pPr algn="ctr" fontAlgn="ctr"/>
                      <a:r>
                        <a:rPr lang="ru-RU" sz="700" u="none" strike="noStrike" dirty="0"/>
                        <a:t>Факт</a:t>
                      </a:r>
                      <a:endParaRPr lang="ru-RU" sz="700" b="0" i="0" u="none" strike="noStrike" dirty="0">
                        <a:solidFill>
                          <a:srgbClr val="000000"/>
                        </a:solidFill>
                        <a:latin typeface="Times New Roman"/>
                      </a:endParaRPr>
                    </a:p>
                  </a:txBody>
                  <a:tcPr marL="5773" marR="5773" marT="5773" marB="0" anchor="ctr"/>
                </a:tc>
                <a:tc>
                  <a:txBody>
                    <a:bodyPr/>
                    <a:lstStyle/>
                    <a:p>
                      <a:pPr algn="ctr" fontAlgn="ctr"/>
                      <a:endParaRPr lang="ru-RU" sz="700" b="0" i="0" u="none" strike="noStrike" dirty="0">
                        <a:solidFill>
                          <a:srgbClr val="000000"/>
                        </a:solidFill>
                        <a:latin typeface="Times New Roman"/>
                      </a:endParaRPr>
                    </a:p>
                  </a:txBody>
                  <a:tcPr marL="5773" marR="5773" marT="5773" marB="0" anchor="ctr"/>
                </a:tc>
              </a:tr>
              <a:tr h="410077">
                <a:tc gridSpan="8">
                  <a:txBody>
                    <a:bodyPr/>
                    <a:lstStyle/>
                    <a:p>
                      <a:pPr algn="ctr" fontAlgn="ctr"/>
                      <a:r>
                        <a:rPr lang="ru-RU" sz="800" u="none" strike="noStrike" dirty="0"/>
                        <a:t>Муниципальная программа города-курорта Пятигорска "Формирование современной городской среды" на 2018 - 2022 годы</a:t>
                      </a:r>
                      <a:endParaRPr lang="ru-RU" sz="800" b="1" i="0" u="none" strike="noStrike" dirty="0">
                        <a:solidFill>
                          <a:srgbClr val="000000"/>
                        </a:solidFill>
                        <a:latin typeface="Times New Roman"/>
                      </a:endParaRPr>
                    </a:p>
                  </a:txBody>
                  <a:tcPr marL="5773" marR="5773" marT="577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t>83 962,57 </a:t>
                      </a:r>
                      <a:endParaRPr lang="ru-RU" sz="800" b="1" i="0" u="none" strike="noStrike">
                        <a:solidFill>
                          <a:srgbClr val="000000"/>
                        </a:solidFill>
                        <a:latin typeface="Times New Roman"/>
                      </a:endParaRPr>
                    </a:p>
                  </a:txBody>
                  <a:tcPr marL="5773" marR="5773" marT="5773" marB="0" anchor="ctr"/>
                </a:tc>
                <a:tc>
                  <a:txBody>
                    <a:bodyPr/>
                    <a:lstStyle/>
                    <a:p>
                      <a:pPr algn="ctr" fontAlgn="ctr"/>
                      <a:r>
                        <a:rPr lang="ru-RU" sz="800" u="none" strike="noStrike" dirty="0"/>
                        <a:t>83 962,57 </a:t>
                      </a:r>
                      <a:endParaRPr lang="ru-RU" sz="800" b="1" i="0" u="none" strike="noStrike" dirty="0">
                        <a:solidFill>
                          <a:srgbClr val="000000"/>
                        </a:solidFill>
                        <a:latin typeface="Times New Roman"/>
                      </a:endParaRPr>
                    </a:p>
                  </a:txBody>
                  <a:tcPr marL="5773" marR="5773" marT="5773" marB="0" anchor="ctr"/>
                </a:tc>
                <a:tc>
                  <a:txBody>
                    <a:bodyPr/>
                    <a:lstStyle/>
                    <a:p>
                      <a:pPr marL="0" algn="ctr" defTabSz="914400" rtl="0" eaLnBrk="1" fontAlgn="ctr" latinLnBrk="0" hangingPunct="1"/>
                      <a:r>
                        <a:rPr lang="ru-RU" sz="800" u="none" strike="noStrike" kern="1200" dirty="0" smtClean="0">
                          <a:solidFill>
                            <a:schemeClr val="tx1"/>
                          </a:solidFill>
                          <a:latin typeface="+mn-lt"/>
                          <a:ea typeface="+mn-ea"/>
                          <a:cs typeface="+mn-cs"/>
                        </a:rPr>
                        <a:t>100</a:t>
                      </a:r>
                      <a:endParaRPr lang="ru-RU" sz="800" u="none" strike="noStrike" kern="1200" dirty="0">
                        <a:solidFill>
                          <a:schemeClr val="tx1"/>
                        </a:solidFill>
                        <a:latin typeface="+mn-lt"/>
                        <a:ea typeface="+mn-ea"/>
                        <a:cs typeface="+mn-cs"/>
                      </a:endParaRPr>
                    </a:p>
                  </a:txBody>
                  <a:tcPr marL="5773" marR="5773" marT="5773" marB="0" anchor="ctr"/>
                </a:tc>
              </a:tr>
              <a:tr h="406142">
                <a:tc gridSpan="8">
                  <a:txBody>
                    <a:bodyPr/>
                    <a:lstStyle/>
                    <a:p>
                      <a:pPr algn="ctr" fontAlgn="ctr"/>
                      <a:r>
                        <a:rPr lang="ru-RU" sz="800" u="none" strike="noStrike" dirty="0"/>
                        <a:t>Цель 1 "Повышение уровня благоустройства нуждающихся в благоустройстве общественных территорий города-курорта Пятигорска, а также дворовых территорий многоквартирных домов"</a:t>
                      </a:r>
                      <a:endParaRPr lang="ru-RU" sz="800" b="1" i="1" u="none" strike="noStrike" dirty="0">
                        <a:solidFill>
                          <a:srgbClr val="000000"/>
                        </a:solidFill>
                        <a:latin typeface="Times New Roman"/>
                      </a:endParaRPr>
                    </a:p>
                  </a:txBody>
                  <a:tcPr marL="5773" marR="5773" marT="577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t> </a:t>
                      </a:r>
                      <a:endParaRPr lang="ru-RU" sz="800" b="1" i="0" u="none" strike="noStrike">
                        <a:solidFill>
                          <a:srgbClr val="000000"/>
                        </a:solidFill>
                        <a:latin typeface="Times New Roman"/>
                      </a:endParaRPr>
                    </a:p>
                  </a:txBody>
                  <a:tcPr marL="5773" marR="5773" marT="5773" marB="0" anchor="ctr"/>
                </a:tc>
                <a:tc>
                  <a:txBody>
                    <a:bodyPr/>
                    <a:lstStyle/>
                    <a:p>
                      <a:pPr algn="ctr" fontAlgn="ctr"/>
                      <a:r>
                        <a:rPr lang="ru-RU" sz="800" u="none" strike="noStrike"/>
                        <a:t> </a:t>
                      </a:r>
                      <a:endParaRPr lang="ru-RU" sz="800" b="1" i="0" u="none" strike="noStrike">
                        <a:solidFill>
                          <a:srgbClr val="000000"/>
                        </a:solidFill>
                        <a:latin typeface="Times New Roman"/>
                      </a:endParaRPr>
                    </a:p>
                  </a:txBody>
                  <a:tcPr marL="5773" marR="5773" marT="5773" marB="0" anchor="ctr"/>
                </a:tc>
                <a:tc>
                  <a:txBody>
                    <a:bodyPr/>
                    <a:lstStyle/>
                    <a:p>
                      <a:pPr algn="ctr" fontAlgn="ctr"/>
                      <a:endParaRPr lang="ru-RU" sz="800" b="1" i="0" u="none" strike="noStrike" dirty="0">
                        <a:solidFill>
                          <a:srgbClr val="000000"/>
                        </a:solidFill>
                        <a:latin typeface="Times New Roman"/>
                      </a:endParaRPr>
                    </a:p>
                  </a:txBody>
                  <a:tcPr marL="5773" marR="5773" marT="5773" marB="0" anchor="ctr"/>
                </a:tc>
              </a:tr>
              <a:tr h="939251">
                <a:tc>
                  <a:txBody>
                    <a:bodyPr/>
                    <a:lstStyle/>
                    <a:p>
                      <a:pPr algn="ctr" fontAlgn="ctr"/>
                      <a:r>
                        <a:rPr lang="ru-RU" sz="800" u="none" strike="noStrike"/>
                        <a:t>1.</a:t>
                      </a:r>
                      <a:endParaRPr lang="ru-RU" sz="800" b="0" i="0" u="none" strike="noStrike">
                        <a:solidFill>
                          <a:srgbClr val="000000"/>
                        </a:solidFill>
                        <a:latin typeface="Arial"/>
                      </a:endParaRPr>
                    </a:p>
                  </a:txBody>
                  <a:tcPr marL="5773" marR="5773" marT="5773" marB="0" anchor="ctr"/>
                </a:tc>
                <a:tc>
                  <a:txBody>
                    <a:bodyPr/>
                    <a:lstStyle/>
                    <a:p>
                      <a:pPr algn="ctr" fontAlgn="ctr"/>
                      <a:r>
                        <a:rPr lang="ru-RU" sz="800" u="none" strike="noStrike"/>
                        <a:t>Доля площади благоустроенных общественных территорий по отношению к общей площади общественных территорий, нуждающихся в благоустройстве</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13,9</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21,35</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21,35</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dirty="0"/>
                        <a:t>выполнен</a:t>
                      </a:r>
                      <a:endParaRPr lang="ru-RU" sz="800" b="0" i="0" u="none" strike="noStrike" dirty="0">
                        <a:solidFill>
                          <a:srgbClr val="000000"/>
                        </a:solidFill>
                        <a:latin typeface="Times New Roman"/>
                      </a:endParaRPr>
                    </a:p>
                  </a:txBody>
                  <a:tcPr marL="5773" marR="5773" marT="5773" marB="0" anchor="ctr"/>
                </a:tc>
                <a:tc rowSpan="2">
                  <a:txBody>
                    <a:bodyPr/>
                    <a:lstStyle/>
                    <a:p>
                      <a:pPr algn="ctr" fontAlgn="ctr"/>
                      <a:r>
                        <a:rPr lang="ru-RU" sz="800" u="none" strike="noStrike" dirty="0"/>
                        <a:t>Подпрограмма 1 "Современная городская среда в городе-курорте Пятигорске"</a:t>
                      </a:r>
                      <a:endParaRPr lang="ru-RU" sz="800" b="0" i="0" u="none" strike="noStrike" dirty="0">
                        <a:solidFill>
                          <a:srgbClr val="000000"/>
                        </a:solidFill>
                        <a:latin typeface="Times New Roman"/>
                      </a:endParaRPr>
                    </a:p>
                  </a:txBody>
                  <a:tcPr marL="5773" marR="5773" marT="5773" marB="0" anchor="ctr"/>
                </a:tc>
                <a:tc rowSpan="2">
                  <a:txBody>
                    <a:bodyPr/>
                    <a:lstStyle/>
                    <a:p>
                      <a:pPr algn="ctr" fontAlgn="ctr"/>
                      <a:r>
                        <a:rPr lang="ru-RU" sz="800" u="none" strike="noStrike" dirty="0"/>
                        <a:t> 83 962,57   </a:t>
                      </a:r>
                      <a:endParaRPr lang="ru-RU" sz="800" b="0" i="0" u="none" strike="noStrike" dirty="0">
                        <a:solidFill>
                          <a:srgbClr val="000000"/>
                        </a:solidFill>
                        <a:latin typeface="Times New Roman"/>
                      </a:endParaRPr>
                    </a:p>
                  </a:txBody>
                  <a:tcPr marL="5773" marR="5773" marT="5773" marB="0" anchor="ctr"/>
                </a:tc>
                <a:tc rowSpan="2">
                  <a:txBody>
                    <a:bodyPr/>
                    <a:lstStyle/>
                    <a:p>
                      <a:pPr algn="ctr" fontAlgn="ctr"/>
                      <a:r>
                        <a:rPr lang="ru-RU" sz="800" u="none" strike="noStrike" dirty="0"/>
                        <a:t> </a:t>
                      </a:r>
                      <a:r>
                        <a:rPr lang="ru-RU" sz="800" u="none" strike="noStrike" dirty="0" smtClean="0"/>
                        <a:t>83 </a:t>
                      </a:r>
                      <a:r>
                        <a:rPr lang="ru-RU" sz="800" u="none" strike="noStrike" dirty="0"/>
                        <a:t>962,57   </a:t>
                      </a:r>
                      <a:endParaRPr lang="ru-RU" sz="800" b="0" i="0" u="none" strike="noStrike" dirty="0">
                        <a:solidFill>
                          <a:srgbClr val="000000"/>
                        </a:solidFill>
                        <a:latin typeface="Times New Roman"/>
                      </a:endParaRPr>
                    </a:p>
                  </a:txBody>
                  <a:tcPr marL="5773" marR="5773" marT="5773" marB="0" anchor="ctr"/>
                </a:tc>
                <a:tc rowSpan="2">
                  <a:txBody>
                    <a:bodyPr/>
                    <a:lstStyle/>
                    <a:p>
                      <a:pPr algn="ctr" fontAlgn="ctr"/>
                      <a:r>
                        <a:rPr lang="ru-RU" sz="800" b="0" i="0" u="none" strike="noStrike" dirty="0" smtClean="0">
                          <a:solidFill>
                            <a:srgbClr val="000000"/>
                          </a:solidFill>
                          <a:latin typeface="Times New Roman"/>
                        </a:rPr>
                        <a:t>100</a:t>
                      </a:r>
                      <a:endParaRPr lang="ru-RU" sz="800" b="0" i="0" u="none" strike="noStrike" dirty="0">
                        <a:solidFill>
                          <a:srgbClr val="000000"/>
                        </a:solidFill>
                        <a:latin typeface="Times New Roman"/>
                      </a:endParaRPr>
                    </a:p>
                  </a:txBody>
                  <a:tcPr marL="5773" marR="5773" marT="5773" marB="0" anchor="ctr"/>
                </a:tc>
              </a:tr>
              <a:tr h="805974">
                <a:tc>
                  <a:txBody>
                    <a:bodyPr/>
                    <a:lstStyle/>
                    <a:p>
                      <a:pPr algn="ctr" fontAlgn="ctr"/>
                      <a:r>
                        <a:rPr lang="ru-RU" sz="800" u="none" strike="noStrike" dirty="0"/>
                        <a:t>2.</a:t>
                      </a:r>
                      <a:endParaRPr lang="ru-RU" sz="800" b="0" i="0" u="none" strike="noStrike" dirty="0">
                        <a:solidFill>
                          <a:srgbClr val="000000"/>
                        </a:solidFill>
                        <a:latin typeface="Arial"/>
                      </a:endParaRPr>
                    </a:p>
                  </a:txBody>
                  <a:tcPr marL="5773" marR="5773" marT="5773" marB="0" anchor="ctr"/>
                </a:tc>
                <a:tc>
                  <a:txBody>
                    <a:bodyPr/>
                    <a:lstStyle/>
                    <a:p>
                      <a:pPr algn="ctr" fontAlgn="ctr"/>
                      <a:r>
                        <a:rPr lang="ru-RU" sz="800" u="none" strike="noStrike"/>
                        <a:t>Доля площади благоустроенных дворовых территорий по отношению к общей площади дворовых территорий, нуждающихся в благоустройстве</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68,73</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69,28</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a:t>68,73</a:t>
                      </a:r>
                      <a:endParaRPr lang="ru-RU" sz="800" b="0" i="0" u="none" strike="noStrike">
                        <a:solidFill>
                          <a:srgbClr val="000000"/>
                        </a:solidFill>
                        <a:latin typeface="Times New Roman"/>
                      </a:endParaRPr>
                    </a:p>
                  </a:txBody>
                  <a:tcPr marL="5773" marR="5773" marT="5773" marB="0" anchor="ctr"/>
                </a:tc>
                <a:tc>
                  <a:txBody>
                    <a:bodyPr/>
                    <a:lstStyle/>
                    <a:p>
                      <a:pPr algn="ctr" fontAlgn="ctr"/>
                      <a:r>
                        <a:rPr lang="ru-RU" sz="800" u="none" strike="noStrike" dirty="0" err="1"/>
                        <a:t>недостигнут++</a:t>
                      </a:r>
                      <a:endParaRPr lang="ru-RU" sz="800" b="0" i="0" u="none" strike="noStrike" dirty="0">
                        <a:solidFill>
                          <a:srgbClr val="000000"/>
                        </a:solidFill>
                        <a:latin typeface="Times New Roman"/>
                      </a:endParaRPr>
                    </a:p>
                  </a:txBody>
                  <a:tcPr marL="5773" marR="5773" marT="5773"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pic>
        <p:nvPicPr>
          <p:cNvPr id="62466" name="Picture 2" descr="https://im0-tub-ru.yandex.net/i?id=75b625ca89917f5be5eb85106c2712e0-l&amp;n=13"/>
          <p:cNvPicPr>
            <a:picLocks noChangeAspect="1" noChangeArrowheads="1"/>
          </p:cNvPicPr>
          <p:nvPr/>
        </p:nvPicPr>
        <p:blipFill>
          <a:blip r:embed="rId3" cstate="print"/>
          <a:srcRect/>
          <a:stretch>
            <a:fillRect/>
          </a:stretch>
        </p:blipFill>
        <p:spPr bwMode="auto">
          <a:xfrm>
            <a:off x="6215074" y="857232"/>
            <a:ext cx="2571768" cy="1714512"/>
          </a:xfrm>
          <a:prstGeom prst="rect">
            <a:avLst/>
          </a:prstGeom>
          <a:noFill/>
        </p:spPr>
      </p:pic>
      <p:sp>
        <p:nvSpPr>
          <p:cNvPr id="62467" name="Rectangle 3"/>
          <p:cNvSpPr>
            <a:spLocks noChangeArrowheads="1"/>
          </p:cNvSpPr>
          <p:nvPr/>
        </p:nvSpPr>
        <p:spPr bwMode="auto">
          <a:xfrm>
            <a:off x="6215074" y="2643182"/>
            <a:ext cx="271464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01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Ответственным исполнителем программы в 2020 году являлось муниципальное учреждение Муниципальное учреждение «Управление городского хозяйства, транспорта и связи администрации города Пятигорска».</a:t>
            </a:r>
          </a:p>
          <a:p>
            <a:pPr marL="0" marR="0" lvl="0" indent="0" algn="l" defTabSz="914400" rtl="0" eaLnBrk="0" fontAlgn="base" latinLnBrk="0" hangingPunct="0">
              <a:lnSpc>
                <a:spcPct val="100000"/>
              </a:lnSpc>
              <a:spcBef>
                <a:spcPct val="0"/>
              </a:spcBef>
              <a:spcAft>
                <a:spcPct val="0"/>
              </a:spcAft>
              <a:buClrTx/>
              <a:buSzTx/>
              <a:buFontTx/>
              <a:buNone/>
              <a:tabLst>
                <a:tab pos="20701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исполнение мероприятий данной программы за счет средств бюджета города в 2020 году израсходовано 83 962,57   тыс. руб.</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khoda.gov.ua/image/catalog%2FAlena%20fevral%2F----4%2F4177c7aaeb06f2bb62ba4b59250c98a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0439" t="7171" r="8717" b="6544"/>
          <a:stretch/>
        </p:blipFill>
        <p:spPr bwMode="auto">
          <a:xfrm>
            <a:off x="5952242" y="3294579"/>
            <a:ext cx="3000738" cy="24020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0" y="760181"/>
            <a:ext cx="7668344" cy="6088761"/>
            <a:chOff x="-15323" y="584684"/>
            <a:chExt cx="7996689" cy="5976664"/>
          </a:xfrm>
        </p:grpSpPr>
        <p:graphicFrame>
          <p:nvGraphicFramePr>
            <p:cNvPr id="6" name="Диаграмма 5"/>
            <p:cNvGraphicFramePr>
              <a:graphicFrameLocks/>
            </p:cNvGraphicFramePr>
            <p:nvPr>
              <p:extLst>
                <p:ext uri="{D42A27DB-BD31-4B8C-83A1-F6EECF244321}">
                  <p14:modId xmlns:p14="http://schemas.microsoft.com/office/powerpoint/2010/main" val="3562804957"/>
                </p:ext>
              </p:extLst>
            </p:nvPr>
          </p:nvGraphicFramePr>
          <p:xfrm>
            <a:off x="-15323" y="584684"/>
            <a:ext cx="7996689" cy="5976664"/>
          </p:xfrm>
          <a:graphic>
            <a:graphicData uri="http://schemas.openxmlformats.org/drawingml/2006/chart">
              <c:chart xmlns:c="http://schemas.openxmlformats.org/drawingml/2006/chart" xmlns:r="http://schemas.openxmlformats.org/officeDocument/2006/relationships" r:id="rId5"/>
            </a:graphicData>
          </a:graphic>
        </p:graphicFrame>
        <p:pic>
          <p:nvPicPr>
            <p:cNvPr id="7" name="Рисунок 6"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585560" y="1029094"/>
              <a:ext cx="218506" cy="145797"/>
            </a:xfrm>
            <a:prstGeom prst="rect">
              <a:avLst/>
            </a:prstGeom>
            <a:noFill/>
            <a:ln>
              <a:noFill/>
            </a:ln>
          </p:spPr>
        </p:pic>
        <p:pic>
          <p:nvPicPr>
            <p:cNvPr id="8" name="Рисунок 7"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464016" y="1839175"/>
              <a:ext cx="218505" cy="145797"/>
            </a:xfrm>
            <a:prstGeom prst="rect">
              <a:avLst/>
            </a:prstGeom>
            <a:noFill/>
            <a:ln>
              <a:noFill/>
            </a:ln>
          </p:spPr>
        </p:pic>
        <p:pic>
          <p:nvPicPr>
            <p:cNvPr id="9" name="Рисунок 8"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54232" y="1465321"/>
              <a:ext cx="218505" cy="145797"/>
            </a:xfrm>
            <a:prstGeom prst="rect">
              <a:avLst/>
            </a:prstGeom>
            <a:noFill/>
            <a:ln>
              <a:noFill/>
            </a:ln>
          </p:spPr>
        </p:pic>
        <p:pic>
          <p:nvPicPr>
            <p:cNvPr id="10" name="Рисунок 9"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576437" y="2222673"/>
              <a:ext cx="218505" cy="145797"/>
            </a:xfrm>
            <a:prstGeom prst="rect">
              <a:avLst/>
            </a:prstGeom>
            <a:noFill/>
            <a:ln>
              <a:noFill/>
            </a:ln>
          </p:spPr>
        </p:pic>
        <p:pic>
          <p:nvPicPr>
            <p:cNvPr id="11" name="Рисунок 10"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14967" y="2614590"/>
              <a:ext cx="218505" cy="145797"/>
            </a:xfrm>
            <a:prstGeom prst="rect">
              <a:avLst/>
            </a:prstGeom>
            <a:noFill/>
            <a:ln>
              <a:noFill/>
            </a:ln>
          </p:spPr>
        </p:pic>
        <p:pic>
          <p:nvPicPr>
            <p:cNvPr id="12" name="Рисунок 11"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954233" y="2992649"/>
              <a:ext cx="218505" cy="145797"/>
            </a:xfrm>
            <a:prstGeom prst="rect">
              <a:avLst/>
            </a:prstGeom>
            <a:noFill/>
            <a:ln>
              <a:noFill/>
            </a:ln>
          </p:spPr>
        </p:pic>
        <p:pic>
          <p:nvPicPr>
            <p:cNvPr id="13" name="Рисунок 12"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569399" y="3407400"/>
              <a:ext cx="218505" cy="145797"/>
            </a:xfrm>
            <a:prstGeom prst="rect">
              <a:avLst/>
            </a:prstGeom>
            <a:noFill/>
            <a:ln>
              <a:noFill/>
            </a:ln>
          </p:spPr>
        </p:pic>
        <p:pic>
          <p:nvPicPr>
            <p:cNvPr id="14" name="Рисунок 13"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966997" y="4178430"/>
              <a:ext cx="218505" cy="145797"/>
            </a:xfrm>
            <a:prstGeom prst="rect">
              <a:avLst/>
            </a:prstGeom>
            <a:noFill/>
            <a:ln>
              <a:noFill/>
            </a:ln>
          </p:spPr>
        </p:pic>
        <p:pic>
          <p:nvPicPr>
            <p:cNvPr id="15" name="Рисунок 14"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456912" y="3810658"/>
              <a:ext cx="218505" cy="145797"/>
            </a:xfrm>
            <a:prstGeom prst="rect">
              <a:avLst/>
            </a:prstGeom>
            <a:noFill/>
            <a:ln>
              <a:noFill/>
            </a:ln>
          </p:spPr>
        </p:pic>
        <p:pic>
          <p:nvPicPr>
            <p:cNvPr id="17" name="Рисунок 16"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56120" y="5363602"/>
              <a:ext cx="218505" cy="145797"/>
            </a:xfrm>
            <a:prstGeom prst="rect">
              <a:avLst/>
            </a:prstGeom>
            <a:noFill/>
            <a:ln>
              <a:noFill/>
            </a:ln>
          </p:spPr>
        </p:pic>
        <p:pic>
          <p:nvPicPr>
            <p:cNvPr id="18" name="Рисунок 17"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2233500" y="4960087"/>
              <a:ext cx="218505" cy="145797"/>
            </a:xfrm>
            <a:prstGeom prst="rect">
              <a:avLst/>
            </a:prstGeom>
            <a:noFill/>
            <a:ln>
              <a:noFill/>
            </a:ln>
          </p:spPr>
        </p:pic>
        <p:pic>
          <p:nvPicPr>
            <p:cNvPr id="19" name="Рисунок 18"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642995" y="5761735"/>
              <a:ext cx="218505" cy="145797"/>
            </a:xfrm>
            <a:prstGeom prst="rect">
              <a:avLst/>
            </a:prstGeom>
            <a:noFill/>
            <a:ln>
              <a:noFill/>
            </a:ln>
          </p:spPr>
        </p:pic>
        <p:pic>
          <p:nvPicPr>
            <p:cNvPr id="20" name="Рисунок 19"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490488" y="6149331"/>
              <a:ext cx="218505" cy="145797"/>
            </a:xfrm>
            <a:prstGeom prst="rect">
              <a:avLst/>
            </a:prstGeom>
            <a:noFill/>
            <a:ln>
              <a:noFill/>
            </a:ln>
          </p:spPr>
        </p:pic>
        <p:pic>
          <p:nvPicPr>
            <p:cNvPr id="21" name="Рисунок 20" descr="https://st.depositphotos.com/1745098/3460/i/950/depositphotos_34602515-stock-photo-red-check-mark.jpg"/>
            <p:cNvPicPr/>
            <p:nvPr/>
          </p:nvPicPr>
          <p:blipFill>
            <a:blip r:embed="rId6" cstate="print">
              <a:extLst>
                <a:ext uri="{BEBA8EAE-BF5A-486C-A8C5-ECC9F3942E4B}">
                  <a14:imgProps xmlns:a14="http://schemas.microsoft.com/office/drawing/2010/main">
                    <a14:imgLayer r:embed="rId7">
                      <a14:imgEffect>
                        <a14:backgroundRemoval t="0" b="94271" l="0" r="93457"/>
                      </a14:imgEffect>
                    </a14:imgLayer>
                  </a14:imgProps>
                </a:ext>
                <a:ext uri="{28A0092B-C50C-407E-A947-70E740481C1C}">
                  <a14:useLocalDpi xmlns:a14="http://schemas.microsoft.com/office/drawing/2010/main" val="0"/>
                </a:ext>
              </a:extLst>
            </a:blip>
            <a:srcRect/>
            <a:stretch>
              <a:fillRect/>
            </a:stretch>
          </p:blipFill>
          <p:spPr bwMode="auto">
            <a:xfrm>
              <a:off x="1039430" y="4587366"/>
              <a:ext cx="218505" cy="145797"/>
            </a:xfrm>
            <a:prstGeom prst="rect">
              <a:avLst/>
            </a:prstGeom>
            <a:noFill/>
            <a:ln>
              <a:noFill/>
            </a:ln>
          </p:spPr>
        </p:pic>
      </p:grpSp>
      <p:sp>
        <p:nvSpPr>
          <p:cNvPr id="2" name="Заголовок 1"/>
          <p:cNvSpPr>
            <a:spLocks noGrp="1"/>
          </p:cNvSpPr>
          <p:nvPr>
            <p:ph type="title"/>
          </p:nvPr>
        </p:nvSpPr>
        <p:spPr>
          <a:xfrm>
            <a:off x="827583" y="116632"/>
            <a:ext cx="8041027" cy="576064"/>
          </a:xfrm>
        </p:spPr>
        <p:txBody>
          <a:bodyPr>
            <a:noAutofit/>
          </a:bodyPr>
          <a:lstStyle/>
          <a:p>
            <a:pPr algn="ctr"/>
            <a:r>
              <a:rPr lang="ru-RU" sz="1800" dirty="0">
                <a:solidFill>
                  <a:schemeClr val="accent3">
                    <a:lumMod val="50000"/>
                  </a:schemeClr>
                </a:solidFill>
              </a:rPr>
              <a:t>Результаты оценки эффективности муниципальных программ города-курорта Пятигорска  за 2020 год</a:t>
            </a:r>
          </a:p>
        </p:txBody>
      </p:sp>
      <p:sp>
        <p:nvSpPr>
          <p:cNvPr id="22" name="TextBox 21"/>
          <p:cNvSpPr txBox="1"/>
          <p:nvPr/>
        </p:nvSpPr>
        <p:spPr>
          <a:xfrm>
            <a:off x="3646241" y="6302915"/>
            <a:ext cx="1296144" cy="261610"/>
          </a:xfrm>
          <a:prstGeom prst="rect">
            <a:avLst/>
          </a:prstGeom>
          <a:noFill/>
        </p:spPr>
        <p:txBody>
          <a:bodyPr wrap="square" rtlCol="0">
            <a:spAutoFit/>
          </a:bodyPr>
          <a:lstStyle/>
          <a:p>
            <a:r>
              <a:rPr lang="ru-RU" sz="1100" b="1" dirty="0"/>
              <a:t>н</a:t>
            </a:r>
            <a:r>
              <a:rPr lang="ru-RU" sz="1100" b="1" dirty="0" smtClean="0"/>
              <a:t>иже плановой</a:t>
            </a:r>
            <a:endParaRPr lang="ru-RU" sz="1100" b="1" dirty="0"/>
          </a:p>
        </p:txBody>
      </p:sp>
      <p:sp>
        <p:nvSpPr>
          <p:cNvPr id="23" name="TextBox 22"/>
          <p:cNvSpPr txBox="1"/>
          <p:nvPr/>
        </p:nvSpPr>
        <p:spPr>
          <a:xfrm>
            <a:off x="3850754" y="5502449"/>
            <a:ext cx="1296144" cy="261610"/>
          </a:xfrm>
          <a:prstGeom prst="rect">
            <a:avLst/>
          </a:prstGeom>
          <a:noFill/>
        </p:spPr>
        <p:txBody>
          <a:bodyPr wrap="square" rtlCol="0">
            <a:spAutoFit/>
          </a:bodyPr>
          <a:lstStyle/>
          <a:p>
            <a:r>
              <a:rPr lang="ru-RU" sz="1100" b="1" dirty="0" smtClean="0"/>
              <a:t>плановая</a:t>
            </a:r>
            <a:endParaRPr lang="ru-RU" sz="1100" b="1" dirty="0"/>
          </a:p>
        </p:txBody>
      </p:sp>
      <p:sp>
        <p:nvSpPr>
          <p:cNvPr id="24" name="TextBox 23"/>
          <p:cNvSpPr txBox="1"/>
          <p:nvPr/>
        </p:nvSpPr>
        <p:spPr>
          <a:xfrm>
            <a:off x="3791352" y="5903527"/>
            <a:ext cx="1296144" cy="261610"/>
          </a:xfrm>
          <a:prstGeom prst="rect">
            <a:avLst/>
          </a:prstGeom>
          <a:noFill/>
        </p:spPr>
        <p:txBody>
          <a:bodyPr wrap="square" rtlCol="0">
            <a:spAutoFit/>
          </a:bodyPr>
          <a:lstStyle/>
          <a:p>
            <a:r>
              <a:rPr lang="ru-RU" sz="1100" b="1" dirty="0" smtClean="0"/>
              <a:t>плановая</a:t>
            </a:r>
            <a:endParaRPr lang="ru-RU" sz="1100" b="1" dirty="0"/>
          </a:p>
        </p:txBody>
      </p:sp>
      <p:sp>
        <p:nvSpPr>
          <p:cNvPr id="25" name="TextBox 24"/>
          <p:cNvSpPr txBox="1"/>
          <p:nvPr/>
        </p:nvSpPr>
        <p:spPr>
          <a:xfrm>
            <a:off x="3956164" y="4707131"/>
            <a:ext cx="1296144" cy="261610"/>
          </a:xfrm>
          <a:prstGeom prst="rect">
            <a:avLst/>
          </a:prstGeom>
          <a:noFill/>
        </p:spPr>
        <p:txBody>
          <a:bodyPr wrap="square" rtlCol="0">
            <a:spAutoFit/>
          </a:bodyPr>
          <a:lstStyle/>
          <a:p>
            <a:r>
              <a:rPr lang="ru-RU" sz="1100" b="1" dirty="0" smtClean="0"/>
              <a:t>плановая</a:t>
            </a:r>
            <a:endParaRPr lang="ru-RU" sz="1100" b="1" dirty="0"/>
          </a:p>
        </p:txBody>
      </p:sp>
      <p:sp>
        <p:nvSpPr>
          <p:cNvPr id="26" name="TextBox 25"/>
          <p:cNvSpPr txBox="1"/>
          <p:nvPr/>
        </p:nvSpPr>
        <p:spPr>
          <a:xfrm>
            <a:off x="3901131" y="5101897"/>
            <a:ext cx="1296144" cy="261610"/>
          </a:xfrm>
          <a:prstGeom prst="rect">
            <a:avLst/>
          </a:prstGeom>
          <a:noFill/>
        </p:spPr>
        <p:txBody>
          <a:bodyPr wrap="square" rtlCol="0">
            <a:spAutoFit/>
          </a:bodyPr>
          <a:lstStyle/>
          <a:p>
            <a:r>
              <a:rPr lang="ru-RU" sz="1100" b="1" dirty="0" smtClean="0"/>
              <a:t>плановая</a:t>
            </a:r>
            <a:endParaRPr lang="ru-RU" sz="1100" b="1" dirty="0"/>
          </a:p>
        </p:txBody>
      </p:sp>
      <p:sp>
        <p:nvSpPr>
          <p:cNvPr id="31" name="TextBox 30"/>
          <p:cNvSpPr txBox="1"/>
          <p:nvPr/>
        </p:nvSpPr>
        <p:spPr>
          <a:xfrm>
            <a:off x="3850754" y="4273639"/>
            <a:ext cx="1455787" cy="261610"/>
          </a:xfrm>
          <a:prstGeom prst="rect">
            <a:avLst/>
          </a:prstGeom>
          <a:noFill/>
        </p:spPr>
        <p:txBody>
          <a:bodyPr wrap="square" rtlCol="0">
            <a:spAutoFit/>
          </a:bodyPr>
          <a:lstStyle/>
          <a:p>
            <a:r>
              <a:rPr lang="ru-RU" sz="1100" b="1" dirty="0" smtClean="0"/>
              <a:t>плановая</a:t>
            </a:r>
            <a:endParaRPr lang="ru-RU" sz="1100" b="1" dirty="0"/>
          </a:p>
        </p:txBody>
      </p:sp>
      <p:sp>
        <p:nvSpPr>
          <p:cNvPr id="32" name="TextBox 31"/>
          <p:cNvSpPr txBox="1"/>
          <p:nvPr/>
        </p:nvSpPr>
        <p:spPr>
          <a:xfrm>
            <a:off x="4139952" y="2679450"/>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3" name="TextBox 32"/>
          <p:cNvSpPr txBox="1"/>
          <p:nvPr/>
        </p:nvSpPr>
        <p:spPr>
          <a:xfrm>
            <a:off x="3930575" y="3867947"/>
            <a:ext cx="1455787" cy="261610"/>
          </a:xfrm>
          <a:prstGeom prst="rect">
            <a:avLst/>
          </a:prstGeom>
          <a:noFill/>
        </p:spPr>
        <p:txBody>
          <a:bodyPr wrap="square" rtlCol="0">
            <a:spAutoFit/>
          </a:bodyPr>
          <a:lstStyle/>
          <a:p>
            <a:r>
              <a:rPr lang="ru-RU" sz="1100" b="1" dirty="0" smtClean="0"/>
              <a:t>плановая</a:t>
            </a:r>
            <a:endParaRPr lang="ru-RU" sz="1100" b="1" dirty="0"/>
          </a:p>
        </p:txBody>
      </p:sp>
      <p:sp>
        <p:nvSpPr>
          <p:cNvPr id="34" name="TextBox 33"/>
          <p:cNvSpPr txBox="1"/>
          <p:nvPr/>
        </p:nvSpPr>
        <p:spPr>
          <a:xfrm>
            <a:off x="3916114" y="3480404"/>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5" name="TextBox 34"/>
          <p:cNvSpPr txBox="1"/>
          <p:nvPr/>
        </p:nvSpPr>
        <p:spPr>
          <a:xfrm>
            <a:off x="4013393" y="3082504"/>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6" name="TextBox 35"/>
          <p:cNvSpPr txBox="1"/>
          <p:nvPr/>
        </p:nvSpPr>
        <p:spPr>
          <a:xfrm>
            <a:off x="4306213" y="2268604"/>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7" name="TextBox 36"/>
          <p:cNvSpPr txBox="1"/>
          <p:nvPr/>
        </p:nvSpPr>
        <p:spPr>
          <a:xfrm>
            <a:off x="4428888" y="1881559"/>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8" name="TextBox 37"/>
          <p:cNvSpPr txBox="1"/>
          <p:nvPr/>
        </p:nvSpPr>
        <p:spPr>
          <a:xfrm>
            <a:off x="4524415" y="1469991"/>
            <a:ext cx="1455787" cy="261610"/>
          </a:xfrm>
          <a:prstGeom prst="rect">
            <a:avLst/>
          </a:prstGeom>
          <a:noFill/>
        </p:spPr>
        <p:txBody>
          <a:bodyPr wrap="square" rtlCol="0">
            <a:spAutoFit/>
          </a:bodyPr>
          <a:lstStyle/>
          <a:p>
            <a:r>
              <a:rPr lang="ru-RU" sz="1100" b="1" dirty="0" smtClean="0"/>
              <a:t>выше плановой</a:t>
            </a:r>
            <a:endParaRPr lang="ru-RU" sz="1100" b="1" dirty="0"/>
          </a:p>
        </p:txBody>
      </p:sp>
      <p:sp>
        <p:nvSpPr>
          <p:cNvPr id="39" name="TextBox 38"/>
          <p:cNvSpPr txBox="1"/>
          <p:nvPr/>
        </p:nvSpPr>
        <p:spPr>
          <a:xfrm>
            <a:off x="4575662" y="1080966"/>
            <a:ext cx="1455787" cy="261610"/>
          </a:xfrm>
          <a:prstGeom prst="rect">
            <a:avLst/>
          </a:prstGeom>
          <a:noFill/>
        </p:spPr>
        <p:txBody>
          <a:bodyPr wrap="square" rtlCol="0">
            <a:spAutoFit/>
          </a:bodyPr>
          <a:lstStyle/>
          <a:p>
            <a:r>
              <a:rPr lang="ru-RU" sz="1100" b="1" dirty="0" smtClean="0"/>
              <a:t>выше плановой</a:t>
            </a:r>
            <a:endParaRPr lang="ru-RU" sz="1100" b="1" dirty="0"/>
          </a:p>
        </p:txBody>
      </p:sp>
      <p:cxnSp>
        <p:nvCxnSpPr>
          <p:cNvPr id="16" name="Прямая соединительная линия 15"/>
          <p:cNvCxnSpPr>
            <a:endCxn id="40" idx="1"/>
          </p:cNvCxnSpPr>
          <p:nvPr/>
        </p:nvCxnSpPr>
        <p:spPr>
          <a:xfrm>
            <a:off x="1034513" y="6228018"/>
            <a:ext cx="7463961" cy="2024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pic>
        <p:nvPicPr>
          <p:cNvPr id="40" name="Picture 2" descr="https://18.rosprofprom.ru/wp-content/uploads/sites/7/2020/07/%D0%97%D0%BD%D0%B0%D0%BA-%D0%B2%D0%BE%D1%81-1024x1024.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8474" y="6101071"/>
            <a:ext cx="294387" cy="2943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superuser\Desktop\герб пятигорска.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827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0100" y="214291"/>
            <a:ext cx="7858180" cy="646331"/>
          </a:xfrm>
          <a:prstGeom prst="rect">
            <a:avLst/>
          </a:prstGeom>
        </p:spPr>
        <p:txBody>
          <a:bodyPr wrap="square">
            <a:spAutoFit/>
          </a:bodyPr>
          <a:lstStyle/>
          <a:p>
            <a:pPr marL="182880" algn="ctr">
              <a:spcBef>
                <a:spcPct val="0"/>
              </a:spcBef>
            </a:pPr>
            <a:r>
              <a:rPr lang="ru-RU" cap="all" spc="-60" dirty="0" smtClean="0">
                <a:solidFill>
                  <a:schemeClr val="accent3">
                    <a:lumMod val="50000"/>
                  </a:schemeClr>
                </a:solidFill>
                <a:latin typeface="+mj-lt"/>
                <a:ea typeface="+mj-ea"/>
                <a:cs typeface="+mj-cs"/>
              </a:rPr>
              <a:t>Непрограммные  расходы  за 2020 год в сравнении с 2019 годом</a:t>
            </a:r>
          </a:p>
        </p:txBody>
      </p:sp>
      <p:sp>
        <p:nvSpPr>
          <p:cNvPr id="6" name="Прямоугольник 5"/>
          <p:cNvSpPr/>
          <p:nvPr/>
        </p:nvSpPr>
        <p:spPr>
          <a:xfrm>
            <a:off x="4629699" y="1196752"/>
            <a:ext cx="4000528" cy="4616648"/>
          </a:xfrm>
          <a:prstGeom prst="rect">
            <a:avLst/>
          </a:prstGeom>
        </p:spPr>
        <p:txBody>
          <a:bodyPr wrap="square">
            <a:spAutoFit/>
          </a:bodyPr>
          <a:lstStyle/>
          <a:p>
            <a:pPr algn="just"/>
            <a:r>
              <a:rPr lang="ru-RU" sz="1400" dirty="0" smtClean="0"/>
              <a:t>Непрограммные </a:t>
            </a:r>
            <a:r>
              <a:rPr lang="ru-RU" sz="1400" dirty="0"/>
              <a:t>расходы </a:t>
            </a:r>
            <a:r>
              <a:rPr lang="ru-RU" sz="1400" dirty="0" smtClean="0"/>
              <a:t> в 2020 году :</a:t>
            </a:r>
          </a:p>
          <a:p>
            <a:pPr algn="just"/>
            <a:endParaRPr lang="ru-RU" sz="1400" dirty="0"/>
          </a:p>
          <a:p>
            <a:pPr algn="just"/>
            <a:r>
              <a:rPr lang="ru-RU" sz="1400" dirty="0" smtClean="0"/>
              <a:t>- На расходы в рамках обеспечения деятельности Думы города Пятигорска направлено 24 953,25 тыс.руб.</a:t>
            </a:r>
          </a:p>
          <a:p>
            <a:pPr algn="just"/>
            <a:endParaRPr lang="ru-RU" sz="1400" dirty="0" smtClean="0"/>
          </a:p>
          <a:p>
            <a:pPr algn="just"/>
            <a:r>
              <a:rPr lang="ru-RU" sz="1400" dirty="0" smtClean="0"/>
              <a:t>- На расходы в рамках обеспечения деятельности администрации города Пятигорска направлено 10 599,60 тыс.руб</a:t>
            </a:r>
            <a:r>
              <a:rPr lang="ru-RU" sz="1400" dirty="0"/>
              <a:t>. </a:t>
            </a:r>
            <a:endParaRPr lang="ru-RU" sz="1400" dirty="0" smtClean="0"/>
          </a:p>
          <a:p>
            <a:pPr algn="just"/>
            <a:endParaRPr lang="ru-RU" sz="1400" dirty="0"/>
          </a:p>
          <a:p>
            <a:pPr algn="just"/>
            <a:r>
              <a:rPr lang="ru-RU" sz="1400" dirty="0" smtClean="0"/>
              <a:t>- На </a:t>
            </a:r>
            <a:r>
              <a:rPr lang="ru-RU" sz="1400" dirty="0"/>
              <a:t>расходы в рамках обеспечения деятельности органов местного самоуправления города-курорта Пятигорска направлено 8 914,29 тыс.руб</a:t>
            </a:r>
            <a:r>
              <a:rPr lang="ru-RU" sz="1400" dirty="0" smtClean="0"/>
              <a:t>.</a:t>
            </a:r>
            <a:r>
              <a:rPr lang="ru-RU" sz="1400" dirty="0"/>
              <a:t> </a:t>
            </a:r>
            <a:endParaRPr lang="ru-RU" sz="1400" dirty="0" smtClean="0"/>
          </a:p>
          <a:p>
            <a:pPr algn="just"/>
            <a:endParaRPr lang="ru-RU" sz="1400" dirty="0" smtClean="0"/>
          </a:p>
          <a:p>
            <a:pPr algn="just"/>
            <a:r>
              <a:rPr lang="ru-RU" sz="1400" dirty="0" smtClean="0"/>
              <a:t>- На </a:t>
            </a:r>
            <a:r>
              <a:rPr lang="ru-RU" sz="1400" dirty="0"/>
              <a:t>расходы в рамках предотвращения влияния ухудшения экономической ситуации на развитие отраслей экономики,  профилактику и устранение последствий распространения коронавирусной инфекции направлено 8 </a:t>
            </a:r>
            <a:r>
              <a:rPr lang="ru-RU" sz="1400" dirty="0" smtClean="0"/>
              <a:t>196,12 тыс.руб</a:t>
            </a:r>
            <a:r>
              <a:rPr lang="ru-RU" sz="1400" dirty="0"/>
              <a:t>. </a:t>
            </a:r>
          </a:p>
        </p:txBody>
      </p:sp>
      <p:sp>
        <p:nvSpPr>
          <p:cNvPr id="11" name="Прямоугольник 10"/>
          <p:cNvSpPr/>
          <p:nvPr/>
        </p:nvSpPr>
        <p:spPr>
          <a:xfrm>
            <a:off x="642910" y="2643182"/>
            <a:ext cx="8143932" cy="646331"/>
          </a:xfrm>
          <a:prstGeom prst="rect">
            <a:avLst/>
          </a:prstGeom>
        </p:spPr>
        <p:txBody>
          <a:bodyPr wrap="square">
            <a:spAutoFit/>
          </a:bodyPr>
          <a:lstStyle/>
          <a:p>
            <a:pPr algn="just"/>
            <a:r>
              <a:rPr lang="ru-RU" dirty="0" smtClean="0"/>
              <a:t>	</a:t>
            </a:r>
          </a:p>
          <a:p>
            <a:pPr algn="just"/>
            <a:endParaRPr lang="ru-RU" dirty="0"/>
          </a:p>
        </p:txBody>
      </p:sp>
      <p:sp>
        <p:nvSpPr>
          <p:cNvPr id="13" name="Прямоугольник 12"/>
          <p:cNvSpPr/>
          <p:nvPr/>
        </p:nvSpPr>
        <p:spPr>
          <a:xfrm>
            <a:off x="642910" y="3429000"/>
            <a:ext cx="7929618" cy="646331"/>
          </a:xfrm>
          <a:prstGeom prst="rect">
            <a:avLst/>
          </a:prstGeom>
        </p:spPr>
        <p:txBody>
          <a:bodyPr wrap="square">
            <a:spAutoFit/>
          </a:bodyPr>
          <a:lstStyle/>
          <a:p>
            <a:pPr algn="just"/>
            <a:r>
              <a:rPr lang="ru-RU" dirty="0" smtClean="0"/>
              <a:t>	</a:t>
            </a:r>
          </a:p>
          <a:p>
            <a:pPr algn="just"/>
            <a:r>
              <a:rPr lang="ru-RU" dirty="0" smtClean="0"/>
              <a:t>	</a:t>
            </a:r>
            <a:endParaRPr lang="ru-RU" dirty="0"/>
          </a:p>
        </p:txBody>
      </p:sp>
      <p:graphicFrame>
        <p:nvGraphicFramePr>
          <p:cNvPr id="8" name="Диаграмма 7"/>
          <p:cNvGraphicFramePr/>
          <p:nvPr>
            <p:extLst>
              <p:ext uri="{D42A27DB-BD31-4B8C-83A1-F6EECF244321}">
                <p14:modId xmlns:p14="http://schemas.microsoft.com/office/powerpoint/2010/main" val="1857546647"/>
              </p:ext>
            </p:extLst>
          </p:nvPr>
        </p:nvGraphicFramePr>
        <p:xfrm>
          <a:off x="107504" y="23724"/>
          <a:ext cx="6020172" cy="5853547"/>
        </p:xfrm>
        <a:graphic>
          <a:graphicData uri="http://schemas.openxmlformats.org/drawingml/2006/chart">
            <c:chart xmlns:c="http://schemas.openxmlformats.org/drawingml/2006/chart" xmlns:r="http://schemas.openxmlformats.org/officeDocument/2006/relationships" r:id="rId4"/>
          </a:graphicData>
        </a:graphic>
      </p:graphicFrame>
      <p:pic>
        <p:nvPicPr>
          <p:cNvPr id="6146" name="Picture 2" descr="https://w7.pngwing.com/pngs/870/651/png-transparent-business-competence-organization-management-shop-floor-ball-career-people-who-white-human-resource-management-people.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t="19150" b="18403"/>
          <a:stretch/>
        </p:blipFill>
        <p:spPr bwMode="auto">
          <a:xfrm>
            <a:off x="452880" y="4581128"/>
            <a:ext cx="3551513" cy="2217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678514711"/>
              </p:ext>
            </p:extLst>
          </p:nvPr>
        </p:nvGraphicFramePr>
        <p:xfrm>
          <a:off x="179512" y="1448459"/>
          <a:ext cx="8560258" cy="4665763"/>
        </p:xfrm>
        <a:graphic>
          <a:graphicData uri="http://schemas.openxmlformats.org/drawingml/2006/table">
            <a:tbl>
              <a:tblPr>
                <a:tableStyleId>{775DCB02-9BB8-47FD-8907-85C794F793BA}</a:tableStyleId>
              </a:tblPr>
              <a:tblGrid>
                <a:gridCol w="5305945"/>
                <a:gridCol w="1131936"/>
                <a:gridCol w="707459"/>
                <a:gridCol w="707459"/>
                <a:gridCol w="707459"/>
              </a:tblGrid>
              <a:tr h="69918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dirty="0" smtClean="0"/>
                    </a:p>
                    <a:p>
                      <a:pPr marL="0" marR="0" indent="0" algn="ctr" defTabSz="914400" rtl="0" eaLnBrk="1" fontAlgn="b" latinLnBrk="0" hangingPunct="1">
                        <a:lnSpc>
                          <a:spcPct val="100000"/>
                        </a:lnSpc>
                        <a:spcBef>
                          <a:spcPts val="0"/>
                        </a:spcBef>
                        <a:spcAft>
                          <a:spcPts val="0"/>
                        </a:spcAft>
                        <a:buClrTx/>
                        <a:buSzTx/>
                        <a:buFontTx/>
                        <a:buNone/>
                        <a:tabLst/>
                        <a:defRPr/>
                      </a:pPr>
                      <a:r>
                        <a:rPr lang="ru-RU" sz="1400" dirty="0" smtClean="0"/>
                        <a:t>Наименование льготы</a:t>
                      </a:r>
                    </a:p>
                    <a:p>
                      <a:pPr marL="0" algn="ctr" defTabSz="914400" rtl="0" eaLnBrk="1" fontAlgn="b" latinLnBrk="0" hangingPunct="1"/>
                      <a:endParaRPr lang="ru-RU" sz="1200" u="none" strike="noStrike" kern="1200" dirty="0" smtClean="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Цели</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Факт за 2019г.</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Оценка 2020г.</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Оценка 2021г.</a:t>
                      </a:r>
                      <a:endParaRPr lang="ru-RU" sz="1200" u="none" strike="noStrike" kern="1200" dirty="0">
                        <a:solidFill>
                          <a:schemeClr val="tx1"/>
                        </a:solidFill>
                        <a:latin typeface="+mn-lt"/>
                        <a:ea typeface="+mn-ea"/>
                        <a:cs typeface="+mn-cs"/>
                      </a:endParaRPr>
                    </a:p>
                  </a:txBody>
                  <a:tcPr marL="5644" marR="5644" marT="5644" marB="0" anchor="ctr"/>
                </a:tc>
              </a:tr>
              <a:tr h="9061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dirty="0" smtClean="0"/>
                        <a:t>Уменьшение налоговой базы (в отношении одного земельного участка по выбору налогоплательщика) на величину кадастровой стоимости 600 кв. м. площади земельного участка, находящегося в собственности, постоянном (бессрочном) пользовании или пожизненном наследуемом владении налогоплательщиков </a:t>
                      </a:r>
                      <a:r>
                        <a:rPr lang="ru-RU" sz="1000" u="none" dirty="0" smtClean="0"/>
                        <a:t>– членов малоимущих семей, а также одиноко проживающих малоимущих граждан.</a:t>
                      </a:r>
                      <a:endParaRPr lang="ru-RU" sz="1000" b="1" u="none" dirty="0" smtClean="0"/>
                    </a:p>
                  </a:txBody>
                  <a:tcPr marL="5644" marR="5644" marT="5644" marB="0" anchor="ctr"/>
                </a:tc>
                <a:tc>
                  <a:txBody>
                    <a:bodyPr/>
                    <a:lstStyle/>
                    <a:p>
                      <a:pPr marL="0" algn="ctr" defTabSz="914400" rtl="0" eaLnBrk="1" fontAlgn="b" latinLnBrk="0" hangingPunct="1"/>
                      <a:r>
                        <a:rPr lang="ru-RU" sz="1000" u="none" strike="noStrike" kern="1200" dirty="0" smtClean="0"/>
                        <a:t>Социальная</a:t>
                      </a:r>
                      <a:endParaRPr lang="ru-RU" sz="1000" b="1"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27</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28</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29</a:t>
                      </a:r>
                      <a:endParaRPr lang="ru-RU" sz="1200" u="none" strike="noStrike" kern="1200" dirty="0">
                        <a:solidFill>
                          <a:schemeClr val="tx1"/>
                        </a:solidFill>
                        <a:latin typeface="+mn-lt"/>
                        <a:ea typeface="+mn-ea"/>
                        <a:cs typeface="+mn-cs"/>
                      </a:endParaRPr>
                    </a:p>
                  </a:txBody>
                  <a:tcPr marL="5644" marR="5644" marT="5644" marB="0" anchor="ctr"/>
                </a:tc>
              </a:tr>
              <a:tr h="8772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000" dirty="0" smtClean="0"/>
                        <a:t>Уменьшение налоговой базы (в отношении одного земельного участка по выбору налогоплательщика) на величину кадастровой стоимости 600 кв. м. площади земельного участка, находящегося в собственности, постоянном (бессрочном) пользовании или пожизненном наследуемом владении налогоплательщиков – </a:t>
                      </a:r>
                      <a:r>
                        <a:rPr lang="ru-RU" sz="1000" u="none" dirty="0" smtClean="0"/>
                        <a:t>инвалидов</a:t>
                      </a:r>
                      <a:r>
                        <a:rPr lang="en-US" sz="1000" u="none" dirty="0" smtClean="0"/>
                        <a:t> III </a:t>
                      </a:r>
                      <a:r>
                        <a:rPr lang="ru-RU" sz="1000" u="none" dirty="0" smtClean="0"/>
                        <a:t>группы инвалидности.</a:t>
                      </a:r>
                      <a:endParaRPr lang="ru-RU" sz="1000" b="1" u="none" dirty="0" smtClean="0">
                        <a:solidFill>
                          <a:prstClr val="black"/>
                        </a:solidFill>
                      </a:endParaRPr>
                    </a:p>
                  </a:txBody>
                  <a:tcPr marL="5644" marR="5644" marT="5644" marB="0" anchor="ctr"/>
                </a:tc>
                <a:tc>
                  <a:txBody>
                    <a:bodyPr/>
                    <a:lstStyle/>
                    <a:p>
                      <a:pPr marL="0" algn="ctr" defTabSz="914400" rtl="0" eaLnBrk="1" fontAlgn="b" latinLnBrk="0" hangingPunct="1"/>
                      <a:r>
                        <a:rPr lang="ru-RU" sz="1000" u="none" strike="noStrike" kern="1200" dirty="0" smtClean="0"/>
                        <a:t>Социальная</a:t>
                      </a:r>
                      <a:endParaRPr lang="ru-RU" sz="1000" b="1"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74</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75</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76</a:t>
                      </a:r>
                      <a:endParaRPr lang="ru-RU" sz="1200" u="none" strike="noStrike" kern="1200" dirty="0">
                        <a:solidFill>
                          <a:schemeClr val="tx1"/>
                        </a:solidFill>
                        <a:latin typeface="+mn-lt"/>
                        <a:ea typeface="+mn-ea"/>
                        <a:cs typeface="+mn-cs"/>
                      </a:endParaRPr>
                    </a:p>
                  </a:txBody>
                  <a:tcPr marL="5644" marR="5644" marT="5644" marB="0" anchor="ctr"/>
                </a:tc>
              </a:tr>
              <a:tr h="6991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dirty="0" smtClean="0"/>
                        <a:t>Освобождение от уплаты налога органов местного самоуправления города-курорта Пятигорска.</a:t>
                      </a:r>
                      <a:endParaRPr lang="ru-RU" sz="1000" b="1" dirty="0" smtClean="0"/>
                    </a:p>
                  </a:txBody>
                  <a:tcPr marL="5644" marR="5644" marT="5644" marB="0" anchor="ctr"/>
                </a:tc>
                <a:tc>
                  <a:txBody>
                    <a:bodyPr/>
                    <a:lstStyle/>
                    <a:p>
                      <a:pPr marL="0" algn="ctr" defTabSz="914400" rtl="0" eaLnBrk="1" fontAlgn="b" latinLnBrk="0" hangingPunct="1"/>
                      <a:r>
                        <a:rPr lang="ru-RU" sz="1000" u="none" strike="noStrike" kern="1200" dirty="0" smtClean="0"/>
                        <a:t>Для исключения встречных финансовых потоков</a:t>
                      </a:r>
                      <a:endParaRPr lang="ru-RU" sz="1000" b="1"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377</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377</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377</a:t>
                      </a:r>
                      <a:endParaRPr lang="ru-RU" sz="1200" u="none" strike="noStrike" kern="1200" dirty="0">
                        <a:solidFill>
                          <a:schemeClr val="tx1"/>
                        </a:solidFill>
                        <a:latin typeface="+mn-lt"/>
                        <a:ea typeface="+mn-ea"/>
                        <a:cs typeface="+mn-cs"/>
                      </a:endParaRPr>
                    </a:p>
                  </a:txBody>
                  <a:tcPr marL="5644" marR="5644" marT="5644" marB="0" anchor="ctr"/>
                </a:tc>
              </a:tr>
              <a:tr h="43841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dirty="0" smtClean="0"/>
                        <a:t>Освобождение от уплаты налога организации – в отношении земельных участков, занятых автомобильными дорогами общего пользования местного значения.</a:t>
                      </a:r>
                      <a:endParaRPr lang="ru-RU" sz="1000" b="1" dirty="0" smtClean="0"/>
                    </a:p>
                  </a:txBody>
                  <a:tcPr marL="5644" marR="5644" marT="5644" marB="0" anchor="ctr"/>
                </a:tc>
                <a:tc>
                  <a:txBody>
                    <a:bodyPr/>
                    <a:lstStyle/>
                    <a:p>
                      <a:pPr marL="0" algn="ctr" defTabSz="914400" rtl="0" eaLnBrk="1" fontAlgn="b" latinLnBrk="0" hangingPunct="1"/>
                      <a:r>
                        <a:rPr lang="ru-RU" sz="1000" u="none" strike="noStrike" kern="1200" dirty="0" smtClean="0"/>
                        <a:t>Социальная</a:t>
                      </a:r>
                      <a:endParaRPr lang="ru-RU" sz="1000" b="1"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0</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0</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900" u="none" strike="noStrike" kern="1200" dirty="0" smtClean="0"/>
                        <a:t>Исключена</a:t>
                      </a:r>
                      <a:endParaRPr lang="ru-RU" sz="900" b="1" u="none" strike="noStrike" kern="1200" dirty="0">
                        <a:solidFill>
                          <a:schemeClr val="tx1"/>
                        </a:solidFill>
                        <a:latin typeface="+mn-lt"/>
                        <a:ea typeface="+mn-ea"/>
                        <a:cs typeface="+mn-cs"/>
                      </a:endParaRPr>
                    </a:p>
                  </a:txBody>
                  <a:tcPr marL="5644" marR="5644" marT="5644" marB="0" anchor="ctr"/>
                </a:tc>
              </a:tr>
              <a:tr h="1045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dirty="0" smtClean="0"/>
                        <a:t>Освобождение от уплаты налога юридических и физических лиц, осуществляющих предпринимательскую деятельность без образования юридического лица, осуществляющих льготное бытовое обслуживание отдельных категорий граждан на основании муниципального правового акта администрации города Пятигорска, устанавливающего порядок льготного обслуживания отдельных категорий граждан на территории г. Пятигорска.</a:t>
                      </a:r>
                      <a:endParaRPr lang="ru-RU" sz="1000" b="1" dirty="0" smtClean="0"/>
                    </a:p>
                  </a:txBody>
                  <a:tcPr marL="5644" marR="5644" marT="5644" marB="0" anchor="ctr"/>
                </a:tc>
                <a:tc>
                  <a:txBody>
                    <a:bodyPr/>
                    <a:lstStyle/>
                    <a:p>
                      <a:pPr marL="0" algn="ctr" defTabSz="914400" rtl="0" eaLnBrk="1" fontAlgn="b" latinLnBrk="0" hangingPunct="1"/>
                      <a:r>
                        <a:rPr lang="ru-RU" sz="1000" u="none" strike="noStrike" kern="1200" dirty="0" smtClean="0"/>
                        <a:t>Социальная</a:t>
                      </a:r>
                      <a:endParaRPr lang="ru-RU" sz="1000" b="1"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94</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94</a:t>
                      </a:r>
                      <a:endParaRPr lang="ru-RU" sz="1200" u="none" strike="noStrike" kern="1200" dirty="0">
                        <a:solidFill>
                          <a:schemeClr val="tx1"/>
                        </a:solidFill>
                        <a:latin typeface="+mn-lt"/>
                        <a:ea typeface="+mn-ea"/>
                        <a:cs typeface="+mn-cs"/>
                      </a:endParaRPr>
                    </a:p>
                  </a:txBody>
                  <a:tcPr marL="5644" marR="5644" marT="5644" marB="0" anchor="ctr"/>
                </a:tc>
                <a:tc>
                  <a:txBody>
                    <a:bodyPr/>
                    <a:lstStyle/>
                    <a:p>
                      <a:pPr marL="0" algn="ctr" defTabSz="914400" rtl="0" eaLnBrk="1" fontAlgn="b" latinLnBrk="0" hangingPunct="1"/>
                      <a:r>
                        <a:rPr lang="ru-RU" sz="1200" u="none" strike="noStrike" kern="1200" dirty="0" smtClean="0"/>
                        <a:t>94</a:t>
                      </a:r>
                      <a:endParaRPr lang="ru-RU" sz="1200" u="none" strike="noStrike" kern="1200" dirty="0">
                        <a:solidFill>
                          <a:schemeClr val="tx1"/>
                        </a:solidFill>
                        <a:latin typeface="+mn-lt"/>
                        <a:ea typeface="+mn-ea"/>
                        <a:cs typeface="+mn-cs"/>
                      </a:endParaRPr>
                    </a:p>
                  </a:txBody>
                  <a:tcPr marL="5644" marR="5644" marT="5644" marB="0" anchor="ctr"/>
                </a:tc>
              </a:tr>
            </a:tbl>
          </a:graphicData>
        </a:graphic>
      </p:graphicFrame>
      <p:sp>
        <p:nvSpPr>
          <p:cNvPr id="2" name="Прямоугольник 1"/>
          <p:cNvSpPr/>
          <p:nvPr/>
        </p:nvSpPr>
        <p:spPr>
          <a:xfrm>
            <a:off x="1691679" y="350894"/>
            <a:ext cx="6921813" cy="1292662"/>
          </a:xfrm>
          <a:prstGeom prst="rect">
            <a:avLst/>
          </a:prstGeom>
        </p:spPr>
        <p:txBody>
          <a:bodyPr wrap="square">
            <a:spAutoFit/>
          </a:bodyPr>
          <a:lstStyle/>
          <a:p>
            <a:pPr lvl="0" algn="ctr"/>
            <a:r>
              <a:rPr lang="ru-RU" b="1" dirty="0">
                <a:latin typeface="Arial" panose="020B0604020202020204" pitchFamily="34" charset="0"/>
                <a:cs typeface="Arial" panose="020B0604020202020204" pitchFamily="34" charset="0"/>
              </a:rPr>
              <a:t>Сведения об оценке объема предоставляемых налоговых льгот, установленных решениями Думы города Пятигорска </a:t>
            </a:r>
          </a:p>
          <a:p>
            <a:pPr lvl="0" algn="ctr"/>
            <a:endParaRPr lang="ru-RU" sz="2400" b="1" dirty="0">
              <a:latin typeface="Arial" panose="020B0604020202020204" pitchFamily="34" charset="0"/>
              <a:cs typeface="Arial" panose="020B0604020202020204" pitchFamily="34" charset="0"/>
            </a:endParaRPr>
          </a:p>
        </p:txBody>
      </p:sp>
      <p:sp>
        <p:nvSpPr>
          <p:cNvPr id="4" name="Прямоугольник 3"/>
          <p:cNvSpPr/>
          <p:nvPr/>
        </p:nvSpPr>
        <p:spPr>
          <a:xfrm>
            <a:off x="7596336" y="1109905"/>
            <a:ext cx="1388522" cy="338554"/>
          </a:xfrm>
          <a:prstGeom prst="rect">
            <a:avLst/>
          </a:prstGeom>
        </p:spPr>
        <p:txBody>
          <a:bodyPr wrap="none">
            <a:spAutoFit/>
          </a:bodyPr>
          <a:lstStyle/>
          <a:p>
            <a:r>
              <a:rPr lang="ru-RU" sz="1400" b="1" dirty="0"/>
              <a:t>(тыс. рублей</a:t>
            </a:r>
            <a:r>
              <a:rPr lang="ru-RU" sz="1600" dirty="0"/>
              <a:t>)</a:t>
            </a:r>
          </a:p>
        </p:txBody>
      </p:sp>
      <p:pic>
        <p:nvPicPr>
          <p:cNvPr id="6"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19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945" y="-32939"/>
            <a:ext cx="9144000" cy="691232"/>
          </a:xfrm>
        </p:spPr>
        <p:txBody>
          <a:bodyPr>
            <a:noAutofit/>
          </a:bodyPr>
          <a:lstStyle/>
          <a:p>
            <a:pPr marL="446088" indent="-446088" algn="ctr">
              <a:lnSpc>
                <a:spcPct val="80000"/>
              </a:lnSpc>
              <a:defRPr/>
            </a:pPr>
            <a:r>
              <a:rPr lang="ru-RU" sz="1800" b="1" dirty="0">
                <a:solidFill>
                  <a:schemeClr val="accent3">
                    <a:lumMod val="50000"/>
                  </a:schemeClr>
                </a:solidFill>
              </a:rPr>
              <a:t>Уровень долговой нагрузки </a:t>
            </a:r>
            <a:r>
              <a:rPr lang="ru-RU" sz="1800" b="1" dirty="0" smtClean="0">
                <a:solidFill>
                  <a:schemeClr val="accent3">
                    <a:lumMod val="50000"/>
                  </a:schemeClr>
                </a:solidFill>
              </a:rPr>
              <a:t>бюджета </a:t>
            </a:r>
            <a:r>
              <a:rPr lang="ru-RU" sz="1800" b="1" dirty="0">
                <a:solidFill>
                  <a:schemeClr val="accent3">
                    <a:lumMod val="50000"/>
                  </a:schemeClr>
                </a:solidFill>
              </a:rPr>
              <a:t>города-курорта </a:t>
            </a:r>
            <a:r>
              <a:rPr lang="ru-RU" sz="1800" b="1" dirty="0" smtClean="0">
                <a:solidFill>
                  <a:schemeClr val="accent3">
                    <a:lumMod val="50000"/>
                  </a:schemeClr>
                </a:solidFill>
              </a:rPr>
              <a:t>Пятигорска </a:t>
            </a:r>
            <a:r>
              <a:rPr lang="ru-RU" sz="1800" dirty="0" smtClean="0">
                <a:solidFill>
                  <a:schemeClr val="accent3">
                    <a:lumMod val="50000"/>
                  </a:schemeClr>
                </a:solidFill>
              </a:rPr>
              <a:t>в 2020 году в сравнении с 2019 годом </a:t>
            </a:r>
            <a:r>
              <a:rPr lang="ru-RU" sz="1800" dirty="0" smtClean="0">
                <a:solidFill>
                  <a:schemeClr val="tx1"/>
                </a:solidFill>
                <a:effectLst/>
                <a:latin typeface="Times New Roman" pitchFamily="18" charset="0"/>
                <a:cs typeface="Times New Roman" pitchFamily="18" charset="0"/>
              </a:rPr>
              <a:t>                                                              </a:t>
            </a:r>
            <a:endParaRPr lang="ru-RU" sz="1800" dirty="0"/>
          </a:p>
        </p:txBody>
      </p:sp>
      <p:graphicFrame>
        <p:nvGraphicFramePr>
          <p:cNvPr id="4" name="Содержимое 3"/>
          <p:cNvGraphicFramePr>
            <a:graphicFrameLocks noGrp="1"/>
          </p:cNvGraphicFramePr>
          <p:nvPr>
            <p:ph sz="quarter" idx="4294967295"/>
            <p:extLst>
              <p:ext uri="{D42A27DB-BD31-4B8C-83A1-F6EECF244321}">
                <p14:modId xmlns:p14="http://schemas.microsoft.com/office/powerpoint/2010/main" val="1438489436"/>
              </p:ext>
            </p:extLst>
          </p:nvPr>
        </p:nvGraphicFramePr>
        <p:xfrm>
          <a:off x="-482912" y="1210037"/>
          <a:ext cx="6057382" cy="4222816"/>
        </p:xfrm>
        <a:graphic>
          <a:graphicData uri="http://schemas.openxmlformats.org/drawingml/2006/chart">
            <c:chart xmlns:c="http://schemas.openxmlformats.org/drawingml/2006/chart" xmlns:r="http://schemas.openxmlformats.org/officeDocument/2006/relationships" r:id="rId2"/>
          </a:graphicData>
        </a:graphic>
      </p:graphicFrame>
      <p:sp>
        <p:nvSpPr>
          <p:cNvPr id="6" name="Выгнутая вверх стрелка 5"/>
          <p:cNvSpPr/>
          <p:nvPr/>
        </p:nvSpPr>
        <p:spPr>
          <a:xfrm rot="21289046">
            <a:off x="1082435" y="1214353"/>
            <a:ext cx="1423856" cy="905318"/>
          </a:xfrm>
          <a:prstGeom prst="curvedDownArrow">
            <a:avLst>
              <a:gd name="adj1" fmla="val 25000"/>
              <a:gd name="adj2" fmla="val 50000"/>
              <a:gd name="adj3" fmla="val 42045"/>
            </a:avLst>
          </a:prstGeom>
          <a:ln>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7" name="Выгнутая вверх стрелка 6"/>
          <p:cNvSpPr/>
          <p:nvPr/>
        </p:nvSpPr>
        <p:spPr>
          <a:xfrm rot="361276">
            <a:off x="2774989" y="1850825"/>
            <a:ext cx="1322256" cy="883792"/>
          </a:xfrm>
          <a:prstGeom prst="curvedDownArrow">
            <a:avLst>
              <a:gd name="adj1" fmla="val 27139"/>
              <a:gd name="adj2" fmla="val 42295"/>
              <a:gd name="adj3" fmla="val 46660"/>
            </a:avLst>
          </a:prstGeom>
          <a:ln>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8" name="TextBox 7"/>
          <p:cNvSpPr txBox="1"/>
          <p:nvPr/>
        </p:nvSpPr>
        <p:spPr>
          <a:xfrm rot="3799225">
            <a:off x="1883996" y="1513124"/>
            <a:ext cx="648072" cy="307777"/>
          </a:xfrm>
          <a:prstGeom prst="rect">
            <a:avLst/>
          </a:prstGeom>
          <a:noFill/>
        </p:spPr>
        <p:txBody>
          <a:bodyPr wrap="square" rtlCol="0">
            <a:spAutoFit/>
          </a:bodyPr>
          <a:lstStyle/>
          <a:p>
            <a:r>
              <a:rPr lang="ru-RU" sz="1400" b="1" dirty="0" smtClean="0">
                <a:latin typeface="+mn-lt"/>
              </a:rPr>
              <a:t>-22,5</a:t>
            </a:r>
            <a:endParaRPr lang="ru-RU" sz="1400" b="1" dirty="0">
              <a:latin typeface="+mn-lt"/>
            </a:endParaRPr>
          </a:p>
        </p:txBody>
      </p:sp>
      <p:sp>
        <p:nvSpPr>
          <p:cNvPr id="9" name="TextBox 8"/>
          <p:cNvSpPr txBox="1"/>
          <p:nvPr/>
        </p:nvSpPr>
        <p:spPr>
          <a:xfrm rot="4466177">
            <a:off x="3447809" y="2158020"/>
            <a:ext cx="722503" cy="307777"/>
          </a:xfrm>
          <a:prstGeom prst="rect">
            <a:avLst/>
          </a:prstGeom>
          <a:noFill/>
        </p:spPr>
        <p:txBody>
          <a:bodyPr wrap="square" rtlCol="0">
            <a:spAutoFit/>
          </a:bodyPr>
          <a:lstStyle/>
          <a:p>
            <a:r>
              <a:rPr lang="ru-RU" sz="1400" b="1" dirty="0" smtClean="0">
                <a:latin typeface="+mn-lt"/>
              </a:rPr>
              <a:t>-233,0</a:t>
            </a:r>
            <a:endParaRPr lang="ru-RU" sz="1400" b="1" dirty="0">
              <a:latin typeface="+mn-lt"/>
            </a:endParaRPr>
          </a:p>
        </p:txBody>
      </p:sp>
      <p:graphicFrame>
        <p:nvGraphicFramePr>
          <p:cNvPr id="10" name="Диаграмма 9"/>
          <p:cNvGraphicFramePr/>
          <p:nvPr>
            <p:extLst>
              <p:ext uri="{D42A27DB-BD31-4B8C-83A1-F6EECF244321}">
                <p14:modId xmlns:p14="http://schemas.microsoft.com/office/powerpoint/2010/main" val="2822211765"/>
              </p:ext>
            </p:extLst>
          </p:nvPr>
        </p:nvGraphicFramePr>
        <p:xfrm>
          <a:off x="4526324" y="3522374"/>
          <a:ext cx="5256584" cy="3484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5147662" y="4996535"/>
            <a:ext cx="646331" cy="276999"/>
          </a:xfrm>
          <a:prstGeom prst="rect">
            <a:avLst/>
          </a:prstGeom>
        </p:spPr>
        <p:txBody>
          <a:bodyPr wrap="none">
            <a:spAutoFit/>
          </a:bodyPr>
          <a:lstStyle/>
          <a:p>
            <a:r>
              <a:rPr lang="ru-RU" sz="1200" b="1" dirty="0" smtClean="0">
                <a:latin typeface="+mj-lt"/>
                <a:ea typeface="+mj-ea"/>
                <a:cs typeface="Times New Roman" pitchFamily="18" charset="0"/>
              </a:rPr>
              <a:t>995,0</a:t>
            </a:r>
            <a:endParaRPr lang="ru-RU" sz="1100" b="1" dirty="0">
              <a:latin typeface="+mj-lt"/>
              <a:ea typeface="+mj-ea"/>
              <a:cs typeface="Times New Roman" pitchFamily="18" charset="0"/>
            </a:endParaRPr>
          </a:p>
        </p:txBody>
      </p:sp>
      <p:sp>
        <p:nvSpPr>
          <p:cNvPr id="12" name="Прямоугольник 11"/>
          <p:cNvSpPr/>
          <p:nvPr/>
        </p:nvSpPr>
        <p:spPr>
          <a:xfrm>
            <a:off x="6499996" y="5342639"/>
            <a:ext cx="646331" cy="276999"/>
          </a:xfrm>
          <a:prstGeom prst="rect">
            <a:avLst/>
          </a:prstGeom>
        </p:spPr>
        <p:txBody>
          <a:bodyPr wrap="none">
            <a:spAutoFit/>
          </a:bodyPr>
          <a:lstStyle/>
          <a:p>
            <a:r>
              <a:rPr lang="ru-RU" sz="1200" b="1" dirty="0">
                <a:latin typeface="+mj-lt"/>
                <a:ea typeface="+mj-ea"/>
                <a:cs typeface="Times New Roman" pitchFamily="18" charset="0"/>
              </a:rPr>
              <a:t>899,0</a:t>
            </a:r>
            <a:endParaRPr lang="ru-RU" sz="1100" b="1" dirty="0">
              <a:latin typeface="+mj-lt"/>
              <a:ea typeface="+mj-ea"/>
              <a:cs typeface="Times New Roman" pitchFamily="18" charset="0"/>
            </a:endParaRPr>
          </a:p>
        </p:txBody>
      </p:sp>
      <p:sp>
        <p:nvSpPr>
          <p:cNvPr id="13" name="Заголовок 1"/>
          <p:cNvSpPr txBox="1">
            <a:spLocks/>
          </p:cNvSpPr>
          <p:nvPr/>
        </p:nvSpPr>
        <p:spPr>
          <a:xfrm>
            <a:off x="4878945" y="3766246"/>
            <a:ext cx="3888432" cy="303515"/>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ru-RU" sz="1600" b="1" u="sng" cap="none" dirty="0">
                <a:solidFill>
                  <a:schemeClr val="tx2">
                    <a:lumMod val="50000"/>
                  </a:schemeClr>
                </a:solidFill>
                <a:latin typeface="+mn-lt"/>
                <a:ea typeface="+mn-ea"/>
                <a:cs typeface="+mn-cs"/>
              </a:rPr>
              <a:t>О</a:t>
            </a:r>
            <a:r>
              <a:rPr lang="ru-RU" sz="1600" b="1" u="sng" cap="none" dirty="0" smtClean="0">
                <a:solidFill>
                  <a:schemeClr val="tx2">
                    <a:lumMod val="50000"/>
                  </a:schemeClr>
                </a:solidFill>
                <a:latin typeface="+mn-lt"/>
                <a:ea typeface="+mn-ea"/>
                <a:cs typeface="+mn-cs"/>
              </a:rPr>
              <a:t>бъем</a:t>
            </a:r>
            <a:r>
              <a:rPr lang="ru-RU" sz="1000" b="1" u="sng" cap="none" dirty="0" smtClean="0">
                <a:solidFill>
                  <a:schemeClr val="tx1"/>
                </a:solidFill>
                <a:cs typeface="Times New Roman" pitchFamily="18" charset="0"/>
              </a:rPr>
              <a:t> </a:t>
            </a:r>
            <a:r>
              <a:rPr lang="ru-RU" sz="1600" b="1" u="sng" cap="none" dirty="0" smtClean="0">
                <a:solidFill>
                  <a:schemeClr val="tx2">
                    <a:lumMod val="50000"/>
                  </a:schemeClr>
                </a:solidFill>
                <a:latin typeface="+mn-lt"/>
                <a:ea typeface="+mn-ea"/>
                <a:cs typeface="+mn-cs"/>
              </a:rPr>
              <a:t>муниципального долга</a:t>
            </a:r>
            <a:endParaRPr lang="ru-RU" sz="1600" b="1" u="sng" cap="none" dirty="0">
              <a:solidFill>
                <a:schemeClr val="tx2">
                  <a:lumMod val="50000"/>
                </a:schemeClr>
              </a:solidFill>
              <a:latin typeface="+mn-lt"/>
              <a:ea typeface="+mn-ea"/>
              <a:cs typeface="+mn-cs"/>
            </a:endParaRPr>
          </a:p>
        </p:txBody>
      </p:sp>
      <p:sp>
        <p:nvSpPr>
          <p:cNvPr id="3" name="TextBox 2"/>
          <p:cNvSpPr txBox="1"/>
          <p:nvPr/>
        </p:nvSpPr>
        <p:spPr>
          <a:xfrm>
            <a:off x="1097521" y="889169"/>
            <a:ext cx="3744416" cy="338554"/>
          </a:xfrm>
          <a:prstGeom prst="rect">
            <a:avLst/>
          </a:prstGeom>
          <a:noFill/>
        </p:spPr>
        <p:txBody>
          <a:bodyPr wrap="square" rtlCol="0">
            <a:spAutoFit/>
          </a:bodyPr>
          <a:lstStyle/>
          <a:p>
            <a:r>
              <a:rPr lang="ru-RU" sz="1600" b="1" u="sng" dirty="0" smtClean="0">
                <a:solidFill>
                  <a:schemeClr val="tx2">
                    <a:lumMod val="50000"/>
                  </a:schemeClr>
                </a:solidFill>
              </a:rPr>
              <a:t>Кредиты кредитных организаций</a:t>
            </a:r>
            <a:endParaRPr lang="ru-RU" sz="1600" b="1" u="sng" dirty="0">
              <a:solidFill>
                <a:schemeClr val="tx2">
                  <a:lumMod val="50000"/>
                </a:schemeClr>
              </a:solidFill>
            </a:endParaRPr>
          </a:p>
        </p:txBody>
      </p:sp>
      <p:sp>
        <p:nvSpPr>
          <p:cNvPr id="5" name="TextBox 4"/>
          <p:cNvSpPr txBox="1"/>
          <p:nvPr/>
        </p:nvSpPr>
        <p:spPr>
          <a:xfrm>
            <a:off x="665473" y="3247875"/>
            <a:ext cx="864096" cy="276999"/>
          </a:xfrm>
          <a:prstGeom prst="rect">
            <a:avLst/>
          </a:prstGeom>
          <a:noFill/>
        </p:spPr>
        <p:txBody>
          <a:bodyPr wrap="square" rtlCol="0">
            <a:spAutoFit/>
          </a:bodyPr>
          <a:lstStyle/>
          <a:p>
            <a:r>
              <a:rPr lang="ru-RU" sz="1200" b="1" dirty="0" smtClean="0"/>
              <a:t>2019 год</a:t>
            </a:r>
            <a:endParaRPr lang="ru-RU" sz="1200" b="1" dirty="0"/>
          </a:p>
        </p:txBody>
      </p:sp>
      <p:sp>
        <p:nvSpPr>
          <p:cNvPr id="14" name="Прямоугольник 13"/>
          <p:cNvSpPr/>
          <p:nvPr/>
        </p:nvSpPr>
        <p:spPr>
          <a:xfrm>
            <a:off x="2969729" y="3826894"/>
            <a:ext cx="820161" cy="276999"/>
          </a:xfrm>
          <a:prstGeom prst="rect">
            <a:avLst/>
          </a:prstGeom>
        </p:spPr>
        <p:txBody>
          <a:bodyPr wrap="none">
            <a:spAutoFit/>
          </a:bodyPr>
          <a:lstStyle/>
          <a:p>
            <a:r>
              <a:rPr lang="ru-RU" sz="1200" b="1" dirty="0" smtClean="0"/>
              <a:t>2020 </a:t>
            </a:r>
            <a:r>
              <a:rPr lang="ru-RU" sz="1200" b="1" dirty="0"/>
              <a:t>год</a:t>
            </a:r>
          </a:p>
        </p:txBody>
      </p:sp>
      <p:sp>
        <p:nvSpPr>
          <p:cNvPr id="17" name="Выгнутая вверх стрелка 16"/>
          <p:cNvSpPr/>
          <p:nvPr/>
        </p:nvSpPr>
        <p:spPr>
          <a:xfrm rot="603379">
            <a:off x="5857018" y="4066085"/>
            <a:ext cx="1226284" cy="829759"/>
          </a:xfrm>
          <a:prstGeom prst="curvedDownArrow">
            <a:avLst>
              <a:gd name="adj1" fmla="val 27139"/>
              <a:gd name="adj2" fmla="val 46926"/>
              <a:gd name="adj3" fmla="val 46660"/>
            </a:avLst>
          </a:prstGeom>
          <a:ln>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18" name="Прямоугольник 17"/>
          <p:cNvSpPr/>
          <p:nvPr/>
        </p:nvSpPr>
        <p:spPr>
          <a:xfrm rot="4722858">
            <a:off x="6519070" y="4350655"/>
            <a:ext cx="604653" cy="307777"/>
          </a:xfrm>
          <a:prstGeom prst="rect">
            <a:avLst/>
          </a:prstGeom>
        </p:spPr>
        <p:txBody>
          <a:bodyPr wrap="none">
            <a:spAutoFit/>
          </a:bodyPr>
          <a:lstStyle/>
          <a:p>
            <a:r>
              <a:rPr lang="ru-RU" sz="1400" b="1" dirty="0" smtClean="0">
                <a:latin typeface="+mj-lt"/>
                <a:ea typeface="+mj-ea"/>
                <a:cs typeface="Times New Roman" pitchFamily="18" charset="0"/>
              </a:rPr>
              <a:t>96,0</a:t>
            </a:r>
            <a:endParaRPr lang="ru-RU" sz="1400" b="1" dirty="0">
              <a:latin typeface="+mj-lt"/>
              <a:ea typeface="+mj-ea"/>
              <a:cs typeface="Times New Roman" pitchFamily="18" charset="0"/>
            </a:endParaRPr>
          </a:p>
        </p:txBody>
      </p:sp>
      <p:pic>
        <p:nvPicPr>
          <p:cNvPr id="5126" name="Picture 6" descr="http://xn--b1agjauefhq7d.xn--p1ai/wp-content/uploads/2018/07/9-768x768.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6519" t="3058" r="28280" b="11356"/>
          <a:stretch/>
        </p:blipFill>
        <p:spPr bwMode="auto">
          <a:xfrm>
            <a:off x="3833698" y="3965394"/>
            <a:ext cx="766053" cy="14505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uperuser\Desktop\герб пятигорска.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Диаграмма 23"/>
          <p:cNvGraphicFramePr/>
          <p:nvPr>
            <p:extLst>
              <p:ext uri="{D42A27DB-BD31-4B8C-83A1-F6EECF244321}">
                <p14:modId xmlns:p14="http://schemas.microsoft.com/office/powerpoint/2010/main" val="324024998"/>
              </p:ext>
            </p:extLst>
          </p:nvPr>
        </p:nvGraphicFramePr>
        <p:xfrm>
          <a:off x="252585" y="3959250"/>
          <a:ext cx="3556475" cy="2782118"/>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rot="10800000" flipV="1">
            <a:off x="2430386" y="4831140"/>
            <a:ext cx="92692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800" b="1" i="0" u="none" strike="noStrike" kern="1200" baseline="0">
                <a:solidFill>
                  <a:srgbClr val="000000"/>
                </a:solidFill>
                <a:latin typeface="+mn-lt"/>
                <a:ea typeface="+mn-ea"/>
                <a:cs typeface="+mn-cs"/>
              </a:defRPr>
            </a:pPr>
            <a:r>
              <a:rPr lang="ru-RU" sz="1600" b="1" dirty="0"/>
              <a:t>62,29%</a:t>
            </a:r>
          </a:p>
        </p:txBody>
      </p:sp>
      <p:sp>
        <p:nvSpPr>
          <p:cNvPr id="26" name="TextBox 25"/>
          <p:cNvSpPr txBox="1"/>
          <p:nvPr/>
        </p:nvSpPr>
        <p:spPr>
          <a:xfrm>
            <a:off x="480332" y="6013728"/>
            <a:ext cx="3083555" cy="415498"/>
          </a:xfrm>
          <a:prstGeom prst="rect">
            <a:avLst/>
          </a:prstGeom>
          <a:noFill/>
        </p:spPr>
        <p:txBody>
          <a:bodyPr wrap="square" rtlCol="0">
            <a:spAutoFit/>
          </a:bodyPr>
          <a:lstStyle/>
          <a:p>
            <a:pPr algn="ctr"/>
            <a:r>
              <a:rPr lang="ru-RU" sz="1050" b="1" dirty="0">
                <a:solidFill>
                  <a:schemeClr val="tx2">
                    <a:lumMod val="75000"/>
                  </a:schemeClr>
                </a:solidFill>
                <a:latin typeface="Arial Cyr" panose="020B0604020202020204" pitchFamily="34" charset="0"/>
                <a:cs typeface="Arial Cyr" panose="020B0604020202020204" pitchFamily="34" charset="0"/>
              </a:rPr>
              <a:t>Отношение объема муниципального долга к собственным доходам  бюджета  (%)</a:t>
            </a:r>
          </a:p>
        </p:txBody>
      </p:sp>
      <p:sp>
        <p:nvSpPr>
          <p:cNvPr id="27" name="TextBox 26"/>
          <p:cNvSpPr txBox="1"/>
          <p:nvPr/>
        </p:nvSpPr>
        <p:spPr>
          <a:xfrm rot="10800000" flipV="1">
            <a:off x="853585" y="4861918"/>
            <a:ext cx="92692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800" b="1" i="0" u="none" strike="noStrike" kern="1200" baseline="0">
                <a:solidFill>
                  <a:srgbClr val="000000"/>
                </a:solidFill>
                <a:latin typeface="+mn-lt"/>
                <a:ea typeface="+mn-ea"/>
                <a:cs typeface="+mn-cs"/>
              </a:defRPr>
            </a:pPr>
            <a:r>
              <a:rPr lang="ru-RU" sz="1600" b="1" dirty="0" smtClean="0"/>
              <a:t>57,63%</a:t>
            </a:r>
            <a:endParaRPr lang="ru-RU" sz="1600" b="1" dirty="0"/>
          </a:p>
        </p:txBody>
      </p:sp>
      <p:sp>
        <p:nvSpPr>
          <p:cNvPr id="15" name="Прямоугольник 14"/>
          <p:cNvSpPr/>
          <p:nvPr/>
        </p:nvSpPr>
        <p:spPr>
          <a:xfrm>
            <a:off x="5467743" y="735579"/>
            <a:ext cx="3314159" cy="2893100"/>
          </a:xfrm>
          <a:prstGeom prst="rect">
            <a:avLst/>
          </a:prstGeom>
          <a:ln>
            <a:solidFill>
              <a:schemeClr val="accent3">
                <a:lumMod val="50000"/>
              </a:schemeClr>
            </a:solidFill>
          </a:ln>
        </p:spPr>
        <p:txBody>
          <a:bodyPr wrap="square">
            <a:spAutoFit/>
          </a:bodyPr>
          <a:lstStyle/>
          <a:p>
            <a:pPr algn="ctr"/>
            <a:r>
              <a:rPr lang="ru-RU" sz="1400" dirty="0"/>
              <a:t>Уменьшение муниципального долга по состоянию на 01.01.2021 года по сравнению с муниципальным долгом по состоянию на 01.01.2020 года сложилось за счет погашения в 2020 году кредитов от кредитных организаций больше чем планировалось. Снижение объёма муниципального долга достигнуто за счёт выбора заёмщиком инструмента экономически обоснованного периода заимствования и стоимости привлекаемых заёмных средств.</a:t>
            </a:r>
          </a:p>
        </p:txBody>
      </p:sp>
    </p:spTree>
    <p:extLst>
      <p:ext uri="{BB962C8B-B14F-4D97-AF65-F5344CB8AC3E}">
        <p14:creationId xmlns:p14="http://schemas.microsoft.com/office/powerpoint/2010/main" val="3930043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gorlovka-tv.ru/wp-content/auploads/773343/penya_neuplatu_kommunalnyh.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20767" t="-3887" r="27074" b="3887"/>
          <a:stretch/>
        </p:blipFill>
        <p:spPr bwMode="auto">
          <a:xfrm>
            <a:off x="107112" y="3687003"/>
            <a:ext cx="2073302"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bwMode="auto">
          <a:xfrm>
            <a:off x="1041777" y="-75012"/>
            <a:ext cx="793630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446088" indent="-446088" eaLnBrk="1" hangingPunct="1">
              <a:lnSpc>
                <a:spcPct val="80000"/>
              </a:lnSpc>
              <a:defRPr/>
            </a:pPr>
            <a:r>
              <a:rPr lang="ru-RU" sz="2400" b="1" dirty="0">
                <a:solidFill>
                  <a:schemeClr val="accent3">
                    <a:lumMod val="50000"/>
                  </a:schemeClr>
                </a:solidFill>
              </a:rPr>
              <a:t>Расходы на обслуживание муниципального долга </a:t>
            </a:r>
            <a:r>
              <a:rPr lang="ru-RU" sz="2400" b="1" dirty="0" smtClean="0">
                <a:solidFill>
                  <a:schemeClr val="accent3">
                    <a:lumMod val="50000"/>
                  </a:schemeClr>
                </a:solidFill>
              </a:rPr>
              <a:t>города-курорта </a:t>
            </a:r>
            <a:r>
              <a:rPr lang="ru-RU" sz="2400" b="1" dirty="0">
                <a:solidFill>
                  <a:schemeClr val="accent3">
                    <a:lumMod val="50000"/>
                  </a:schemeClr>
                </a:solidFill>
              </a:rPr>
              <a:t>Пятигорска</a:t>
            </a:r>
          </a:p>
        </p:txBody>
      </p:sp>
      <p:graphicFrame>
        <p:nvGraphicFramePr>
          <p:cNvPr id="14" name="Диаграмма 13"/>
          <p:cNvGraphicFramePr/>
          <p:nvPr>
            <p:extLst>
              <p:ext uri="{D42A27DB-BD31-4B8C-83A1-F6EECF244321}">
                <p14:modId xmlns:p14="http://schemas.microsoft.com/office/powerpoint/2010/main" val="1245665839"/>
              </p:ext>
            </p:extLst>
          </p:nvPr>
        </p:nvGraphicFramePr>
        <p:xfrm>
          <a:off x="-114300" y="7715144"/>
          <a:ext cx="9039225" cy="16954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51140" y="2564903"/>
            <a:ext cx="2773993" cy="830997"/>
          </a:xfrm>
          <a:prstGeom prst="rect">
            <a:avLst/>
          </a:prstGeom>
          <a:noFill/>
        </p:spPr>
        <p:txBody>
          <a:bodyPr wrap="square" rtlCol="0">
            <a:spAutoFit/>
          </a:bodyPr>
          <a:lstStyle/>
          <a:p>
            <a:pPr algn="ctr"/>
            <a:r>
              <a:rPr lang="ru-RU" sz="1200" b="1" dirty="0" smtClean="0">
                <a:latin typeface="Arial Cyr" panose="020B0604020202020204" pitchFamily="34" charset="0"/>
                <a:cs typeface="Arial Cyr" panose="020B0604020202020204" pitchFamily="34" charset="0"/>
              </a:rPr>
              <a:t>Доля расходов на обслуживание муниципального долга в общем объеме расходов (без субвенций), (%)</a:t>
            </a:r>
            <a:endParaRPr lang="ru-RU" sz="1200" b="1" dirty="0">
              <a:latin typeface="Arial Cyr" panose="020B0604020202020204" pitchFamily="34" charset="0"/>
              <a:cs typeface="Arial Cyr" panose="020B0604020202020204" pitchFamily="34" charset="0"/>
            </a:endParaRPr>
          </a:p>
        </p:txBody>
      </p:sp>
      <p:sp>
        <p:nvSpPr>
          <p:cNvPr id="24" name="TextBox 23"/>
          <p:cNvSpPr txBox="1"/>
          <p:nvPr/>
        </p:nvSpPr>
        <p:spPr>
          <a:xfrm>
            <a:off x="309242" y="1484784"/>
            <a:ext cx="2257787" cy="646331"/>
          </a:xfrm>
          <a:prstGeom prst="rect">
            <a:avLst/>
          </a:prstGeom>
          <a:noFill/>
        </p:spPr>
        <p:txBody>
          <a:bodyPr wrap="square" rtlCol="0">
            <a:spAutoFit/>
          </a:bodyPr>
          <a:lstStyle/>
          <a:p>
            <a:pPr algn="ctr"/>
            <a:r>
              <a:rPr lang="ru-RU" sz="1200" b="1" dirty="0" smtClean="0">
                <a:latin typeface="Arial Cyr" panose="020B0604020202020204" pitchFamily="34" charset="0"/>
                <a:cs typeface="Arial Cyr" panose="020B0604020202020204" pitchFamily="34" charset="0"/>
              </a:rPr>
              <a:t>Расходы на обслуживание муниципального долга (млн. руб.) </a:t>
            </a:r>
            <a:endParaRPr lang="ru-RU" sz="1200" b="1" dirty="0">
              <a:latin typeface="Arial Cyr" panose="020B0604020202020204" pitchFamily="34" charset="0"/>
              <a:cs typeface="Arial Cyr" panose="020B0604020202020204" pitchFamily="34" charset="0"/>
            </a:endParaRPr>
          </a:p>
        </p:txBody>
      </p:sp>
      <p:graphicFrame>
        <p:nvGraphicFramePr>
          <p:cNvPr id="17" name="Объект 3"/>
          <p:cNvGraphicFramePr>
            <a:graphicFrameLocks noGrp="1"/>
          </p:cNvGraphicFramePr>
          <p:nvPr>
            <p:ph idx="1"/>
            <p:extLst>
              <p:ext uri="{D42A27DB-BD31-4B8C-83A1-F6EECF244321}">
                <p14:modId xmlns:p14="http://schemas.microsoft.com/office/powerpoint/2010/main" val="1885522210"/>
              </p:ext>
            </p:extLst>
          </p:nvPr>
        </p:nvGraphicFramePr>
        <p:xfrm>
          <a:off x="2532124" y="620688"/>
          <a:ext cx="6041850" cy="21602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Объект 3"/>
          <p:cNvGraphicFramePr>
            <a:graphicFrameLocks/>
          </p:cNvGraphicFramePr>
          <p:nvPr>
            <p:extLst>
              <p:ext uri="{D42A27DB-BD31-4B8C-83A1-F6EECF244321}">
                <p14:modId xmlns:p14="http://schemas.microsoft.com/office/powerpoint/2010/main" val="927640284"/>
              </p:ext>
            </p:extLst>
          </p:nvPr>
        </p:nvGraphicFramePr>
        <p:xfrm>
          <a:off x="2304051" y="2015545"/>
          <a:ext cx="6445955" cy="1929714"/>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2" descr="C:\Users\superuser\Desktop\герб пятигорск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95736" y="3717032"/>
            <a:ext cx="6484971" cy="2923877"/>
          </a:xfrm>
          <a:prstGeom prst="rect">
            <a:avLst/>
          </a:prstGeom>
        </p:spPr>
        <p:txBody>
          <a:bodyPr wrap="square">
            <a:spAutoFit/>
          </a:bodyPr>
          <a:lstStyle/>
          <a:p>
            <a:pPr algn="ctr"/>
            <a:r>
              <a:rPr lang="ru-RU" sz="1400" b="1" u="sng" dirty="0" smtClean="0"/>
              <a:t>В 2020 году достигнута </a:t>
            </a:r>
            <a:r>
              <a:rPr lang="ru-RU" sz="1400" b="1" u="sng" dirty="0"/>
              <a:t>экономия средств </a:t>
            </a:r>
            <a:r>
              <a:rPr lang="ru-RU" sz="1400" b="1" u="sng" dirty="0" smtClean="0"/>
              <a:t>бюджета города</a:t>
            </a:r>
          </a:p>
          <a:p>
            <a:pPr algn="ctr"/>
            <a:r>
              <a:rPr lang="ru-RU" sz="1400" b="1" u="sng" dirty="0" smtClean="0"/>
              <a:t>в </a:t>
            </a:r>
            <a:r>
              <a:rPr lang="ru-RU" sz="1400" b="1" u="sng" dirty="0"/>
              <a:t>общей сумме </a:t>
            </a:r>
            <a:r>
              <a:rPr lang="ru-RU" sz="1600" b="1" u="sng" dirty="0" smtClean="0">
                <a:solidFill>
                  <a:schemeClr val="tx2">
                    <a:lumMod val="75000"/>
                  </a:schemeClr>
                </a:solidFill>
              </a:rPr>
              <a:t>53,7 </a:t>
            </a:r>
            <a:r>
              <a:rPr lang="ru-RU" sz="1400" b="1" u="sng" dirty="0"/>
              <a:t>тыс.руб</a:t>
            </a:r>
            <a:r>
              <a:rPr lang="ru-RU" sz="1400" b="1" u="sng" dirty="0" smtClean="0"/>
              <a:t> от первоначально запланированных расходов на обслуживание муниципального долга, </a:t>
            </a:r>
            <a:r>
              <a:rPr lang="ru-RU" sz="1400" b="1" u="sng" dirty="0"/>
              <a:t>в том числе</a:t>
            </a:r>
            <a:r>
              <a:rPr lang="ru-RU" sz="1400" b="1" u="sng" dirty="0" smtClean="0"/>
              <a:t>:</a:t>
            </a:r>
          </a:p>
          <a:p>
            <a:pPr algn="ctr"/>
            <a:endParaRPr lang="ru-RU" sz="1400" b="1" u="sng" dirty="0"/>
          </a:p>
          <a:p>
            <a:r>
              <a:rPr lang="ru-RU" sz="1400" dirty="0"/>
              <a:t>- за счет управления остатками средств на едином счете по учету средств бюджета города - в сумме </a:t>
            </a:r>
            <a:r>
              <a:rPr lang="ru-RU" sz="1400" b="1" dirty="0" smtClean="0"/>
              <a:t>9,2 </a:t>
            </a:r>
            <a:r>
              <a:rPr lang="ru-RU" sz="1400" dirty="0" smtClean="0"/>
              <a:t>тыс.руб</a:t>
            </a:r>
            <a:r>
              <a:rPr lang="ru-RU" sz="1400" dirty="0"/>
              <a:t>.;</a:t>
            </a:r>
          </a:p>
          <a:p>
            <a:r>
              <a:rPr lang="ru-RU" sz="1400" dirty="0"/>
              <a:t>- за счет привлечения в бюджет бюджетного кредита из средств федерального бюджета - в сумме </a:t>
            </a:r>
            <a:r>
              <a:rPr lang="ru-RU" sz="1400" b="1" dirty="0" smtClean="0"/>
              <a:t>7,3</a:t>
            </a:r>
            <a:r>
              <a:rPr lang="ru-RU" sz="1400" dirty="0" smtClean="0"/>
              <a:t> тыс.руб</a:t>
            </a:r>
            <a:r>
              <a:rPr lang="ru-RU" sz="1400" dirty="0"/>
              <a:t>.;</a:t>
            </a:r>
          </a:p>
          <a:p>
            <a:r>
              <a:rPr lang="ru-RU" sz="1400" dirty="0"/>
              <a:t>- за счёт перекредитования ранее заключённых контрактов на меньшую процентную ставку по кредитам – в сумме </a:t>
            </a:r>
            <a:r>
              <a:rPr lang="ru-RU" sz="1400" b="1" dirty="0" smtClean="0"/>
              <a:t>7,3</a:t>
            </a:r>
            <a:r>
              <a:rPr lang="ru-RU" sz="1400" dirty="0" smtClean="0"/>
              <a:t> тыс.руб</a:t>
            </a:r>
            <a:r>
              <a:rPr lang="ru-RU" sz="1400" dirty="0"/>
              <a:t>.;</a:t>
            </a:r>
          </a:p>
          <a:p>
            <a:r>
              <a:rPr lang="ru-RU" sz="1400" dirty="0"/>
              <a:t>- за счет снижения объема привлечения кредитных ресурсов по сравнению с плановыми назначениями и прочих мероприятий по снижению расходов на обслуживание муниципального долга – в сумме </a:t>
            </a:r>
            <a:r>
              <a:rPr lang="ru-RU" sz="1400" b="1" dirty="0" smtClean="0"/>
              <a:t>29,9</a:t>
            </a:r>
            <a:r>
              <a:rPr lang="ru-RU" sz="1400" dirty="0" smtClean="0"/>
              <a:t> тыс.руб</a:t>
            </a:r>
            <a:r>
              <a:rPr lang="ru-RU" sz="1400" dirty="0"/>
              <a:t>. </a:t>
            </a:r>
          </a:p>
        </p:txBody>
      </p:sp>
    </p:spTree>
    <p:extLst>
      <p:ext uri="{BB962C8B-B14F-4D97-AF65-F5344CB8AC3E}">
        <p14:creationId xmlns:p14="http://schemas.microsoft.com/office/powerpoint/2010/main" val="21294273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735"/>
            <a:ext cx="8120400" cy="553792"/>
          </a:xfrm>
        </p:spPr>
        <p:txBody>
          <a:bodyPr>
            <a:noAutofit/>
          </a:bodyPr>
          <a:lstStyle/>
          <a:p>
            <a:pPr marL="0" indent="0" algn="ctr">
              <a:buNone/>
            </a:pPr>
            <a:r>
              <a:rPr lang="ru-RU" sz="1800" dirty="0" smtClean="0">
                <a:ln w="1905"/>
                <a:solidFill>
                  <a:schemeClr val="tx2">
                    <a:lumMod val="75000"/>
                  </a:schemeClr>
                </a:solidFill>
                <a:effectLst>
                  <a:innerShdw blurRad="69850" dist="43180" dir="5400000">
                    <a:srgbClr val="000000">
                      <a:alpha val="65000"/>
                    </a:srgbClr>
                  </a:innerShdw>
                </a:effectLst>
              </a:rPr>
              <a:t>Участие в конкурсе по проектам </a:t>
            </a:r>
            <a:r>
              <a:rPr lang="ru-RU" sz="1800" dirty="0">
                <a:ln w="1905"/>
                <a:solidFill>
                  <a:schemeClr val="tx2">
                    <a:lumMod val="75000"/>
                  </a:schemeClr>
                </a:solidFill>
                <a:effectLst>
                  <a:innerShdw blurRad="69850" dist="43180" dir="5400000">
                    <a:srgbClr val="000000">
                      <a:alpha val="65000"/>
                    </a:srgbClr>
                  </a:innerShdw>
                </a:effectLst>
              </a:rPr>
              <a:t>«Бюджет для граждан</a:t>
            </a:r>
            <a:r>
              <a:rPr lang="ru-RU" sz="1800" dirty="0" smtClean="0">
                <a:ln w="1905"/>
                <a:solidFill>
                  <a:schemeClr val="tx2">
                    <a:lumMod val="75000"/>
                  </a:schemeClr>
                </a:solidFill>
                <a:effectLst>
                  <a:innerShdw blurRad="69850" dist="43180" dir="5400000">
                    <a:srgbClr val="000000">
                      <a:alpha val="65000"/>
                    </a:srgbClr>
                  </a:innerShdw>
                </a:effectLst>
              </a:rPr>
              <a:t>»</a:t>
            </a:r>
            <a:endParaRPr lang="ru-RU" sz="1800" dirty="0">
              <a:solidFill>
                <a:schemeClr val="tx1"/>
              </a:solidFill>
              <a:latin typeface="Calibri" panose="020F0502020204030204" pitchFamily="34" charset="0"/>
              <a:ea typeface="+mn-ea"/>
              <a:cs typeface="Calibri" panose="020F0502020204030204" pitchFamily="34" charset="0"/>
            </a:endParaRPr>
          </a:p>
        </p:txBody>
      </p:sp>
      <p:sp>
        <p:nvSpPr>
          <p:cNvPr id="4" name="Прямоугольник 3"/>
          <p:cNvSpPr/>
          <p:nvPr/>
        </p:nvSpPr>
        <p:spPr>
          <a:xfrm>
            <a:off x="3886683" y="2378924"/>
            <a:ext cx="4752528" cy="1754326"/>
          </a:xfrm>
          <a:prstGeom prst="rect">
            <a:avLst/>
          </a:prstGeom>
        </p:spPr>
        <p:txBody>
          <a:bodyPr wrap="square">
            <a:spAutoFit/>
          </a:bodyPr>
          <a:lstStyle/>
          <a:p>
            <a:pPr indent="442913" algn="ctr"/>
            <a:r>
              <a:rPr lang="ru-RU" b="1" dirty="0" smtClean="0"/>
              <a:t>Проект стал победителем  в номинации </a:t>
            </a:r>
            <a:r>
              <a:rPr lang="ru-RU" b="1" dirty="0" smtClean="0">
                <a:solidFill>
                  <a:schemeClr val="tx2">
                    <a:lumMod val="75000"/>
                  </a:schemeClr>
                </a:solidFill>
              </a:rPr>
              <a:t>«</a:t>
            </a:r>
            <a:r>
              <a:rPr lang="ru-RU" b="1" dirty="0" smtClean="0">
                <a:ln w="1905"/>
                <a:solidFill>
                  <a:schemeClr val="tx2">
                    <a:lumMod val="75000"/>
                  </a:schemeClr>
                </a:solidFill>
                <a:effectLst>
                  <a:innerShdw blurRad="69850" dist="43180" dir="5400000">
                    <a:srgbClr val="000000">
                      <a:alpha val="65000"/>
                    </a:srgbClr>
                  </a:innerShdw>
                </a:effectLst>
              </a:rPr>
              <a:t>Лучшее event-мероприятие по проекту «Бюджет для граждан»</a:t>
            </a:r>
            <a:r>
              <a:rPr lang="ru-RU" dirty="0" smtClean="0">
                <a:solidFill>
                  <a:schemeClr val="tx2">
                    <a:lumMod val="75000"/>
                  </a:schemeClr>
                </a:solidFill>
              </a:rPr>
              <a:t> в конкурсе</a:t>
            </a:r>
            <a:r>
              <a:rPr lang="ru-RU" dirty="0" smtClean="0">
                <a:ln w="1905"/>
                <a:solidFill>
                  <a:schemeClr val="tx1"/>
                </a:solidFill>
                <a:effectLst>
                  <a:innerShdw blurRad="69850" dist="43180" dir="5400000">
                    <a:srgbClr val="000000">
                      <a:alpha val="65000"/>
                    </a:srgbClr>
                  </a:innerShdw>
                </a:effectLst>
                <a:latin typeface="+mn-lt"/>
                <a:ea typeface="+mn-ea"/>
                <a:cs typeface="+mn-cs"/>
              </a:rPr>
              <a:t>, проводимом </a:t>
            </a:r>
          </a:p>
          <a:p>
            <a:pPr indent="442913" algn="ctr"/>
            <a:r>
              <a:rPr lang="ru-RU" dirty="0" smtClean="0">
                <a:ln w="1905"/>
                <a:solidFill>
                  <a:schemeClr val="tx1"/>
                </a:solidFill>
                <a:effectLst>
                  <a:innerShdw blurRad="69850" dist="43180" dir="5400000">
                    <a:srgbClr val="000000">
                      <a:alpha val="65000"/>
                    </a:srgbClr>
                  </a:innerShdw>
                </a:effectLst>
                <a:latin typeface="+mn-lt"/>
                <a:ea typeface="+mn-ea"/>
                <a:cs typeface="+mn-cs"/>
              </a:rPr>
              <a:t>министерством финансов </a:t>
            </a:r>
          </a:p>
          <a:p>
            <a:pPr indent="442913" algn="ctr"/>
            <a:r>
              <a:rPr lang="ru-RU" dirty="0" smtClean="0">
                <a:ln w="1905"/>
                <a:solidFill>
                  <a:schemeClr val="tx1"/>
                </a:solidFill>
                <a:effectLst>
                  <a:innerShdw blurRad="69850" dist="43180" dir="5400000">
                    <a:srgbClr val="000000">
                      <a:alpha val="65000"/>
                    </a:srgbClr>
                  </a:innerShdw>
                </a:effectLst>
                <a:latin typeface="+mn-lt"/>
                <a:ea typeface="+mn-ea"/>
                <a:cs typeface="+mn-cs"/>
              </a:rPr>
              <a:t>Ставропольского края </a:t>
            </a:r>
            <a:r>
              <a:rPr lang="ru-RU" b="1" dirty="0" smtClean="0">
                <a:ln w="1905"/>
                <a:solidFill>
                  <a:schemeClr val="tx1"/>
                </a:solidFill>
                <a:effectLst>
                  <a:innerShdw blurRad="69850" dist="43180" dir="5400000">
                    <a:srgbClr val="000000">
                      <a:alpha val="65000"/>
                    </a:srgbClr>
                  </a:innerShdw>
                </a:effectLst>
                <a:latin typeface="+mn-lt"/>
                <a:ea typeface="+mn-ea"/>
                <a:cs typeface="+mn-cs"/>
              </a:rPr>
              <a:t>в 2020 году</a:t>
            </a:r>
            <a:endParaRPr lang="ru-RU" b="1" dirty="0"/>
          </a:p>
        </p:txBody>
      </p:sp>
      <p:pic>
        <p:nvPicPr>
          <p:cNvPr id="5122" name="Picture 2" descr="C:\Users\superuser\Desktop\конкурс проектов\Конкурс Открытый бюджет для гаждан\Фото\IMG-20191129-WA0047.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21102676">
            <a:off x="166826" y="925539"/>
            <a:ext cx="3415931" cy="25619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33894" y="620688"/>
            <a:ext cx="5658106" cy="1508105"/>
          </a:xfrm>
          <a:prstGeom prst="rect">
            <a:avLst/>
          </a:prstGeom>
          <a:noFill/>
        </p:spPr>
        <p:txBody>
          <a:bodyPr wrap="square" rtlCol="0">
            <a:spAutoFit/>
          </a:bodyPr>
          <a:lstStyle/>
          <a:p>
            <a:pPr indent="442913" algn="ctr"/>
            <a:r>
              <a:rPr lang="ru-RU" b="1" i="1" dirty="0" smtClean="0"/>
              <a:t>В целях формирования основ финансовой грамотности у детей дошкольного возраста организовано проведение открытого мероприятия </a:t>
            </a:r>
          </a:p>
          <a:p>
            <a:pPr indent="442913" algn="ctr"/>
            <a:r>
              <a:rPr lang="ru-RU" sz="2000" b="1" i="1" dirty="0" smtClean="0">
                <a:solidFill>
                  <a:schemeClr val="tx2">
                    <a:lumMod val="75000"/>
                  </a:schemeClr>
                </a:solidFill>
              </a:rPr>
              <a:t>«Бюджет для самых маленьких»</a:t>
            </a:r>
            <a:endParaRPr lang="ru-RU" sz="2000" i="1" dirty="0">
              <a:solidFill>
                <a:schemeClr val="tx2">
                  <a:lumMod val="75000"/>
                </a:schemeClr>
              </a:solidFill>
            </a:endParaRPr>
          </a:p>
        </p:txBody>
      </p:sp>
      <p:pic>
        <p:nvPicPr>
          <p:cNvPr id="5130" name="Picture 10" descr="https://st2.depositphotos.com/1552219/8339/i/950/depositphotos_83391916-stock-photo-winner.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870" l="0" r="100000"/>
                    </a14:imgEffect>
                    <a14:imgEffect>
                      <a14:saturation sat="33000"/>
                    </a14:imgEffect>
                  </a14:imgLayer>
                </a14:imgProps>
              </a:ext>
              <a:ext uri="{28A0092B-C50C-407E-A947-70E740481C1C}">
                <a14:useLocalDpi xmlns:a14="http://schemas.microsoft.com/office/drawing/2010/main" val="0"/>
              </a:ext>
            </a:extLst>
          </a:blip>
          <a:srcRect l="10695" r="18019" b="4363"/>
          <a:stretch/>
        </p:blipFill>
        <p:spPr bwMode="auto">
          <a:xfrm rot="20916972">
            <a:off x="822472" y="3826192"/>
            <a:ext cx="2848825" cy="2866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122420">
            <a:off x="323528" y="3510110"/>
            <a:ext cx="3600400" cy="276999"/>
          </a:xfrm>
          <a:prstGeom prst="rect">
            <a:avLst/>
          </a:prstGeom>
          <a:noFill/>
        </p:spPr>
        <p:txBody>
          <a:bodyPr wrap="square" rtlCol="0">
            <a:spAutoFit/>
          </a:bodyPr>
          <a:lstStyle/>
          <a:p>
            <a:r>
              <a:rPr lang="ru-RU" sz="1200" b="1" dirty="0" smtClean="0"/>
              <a:t>МБОУ детский сад №36 «Красная гвоздика»</a:t>
            </a:r>
            <a:endParaRPr lang="ru-RU" b="1" dirty="0"/>
          </a:p>
        </p:txBody>
      </p:sp>
      <p:pic>
        <p:nvPicPr>
          <p:cNvPr id="14" name="Рисунок 13" descr="C:\Users\superuser\Desktop\СЛАЙДЫ 2020\Фин грамотность\Скриншоты видео\3.jpeg"/>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860032" y="4410249"/>
            <a:ext cx="3218451" cy="2227935"/>
          </a:xfrm>
          <a:prstGeom prst="rect">
            <a:avLst/>
          </a:prstGeom>
          <a:noFill/>
          <a:ln>
            <a:noFill/>
          </a:ln>
        </p:spPr>
      </p:pic>
      <p:pic>
        <p:nvPicPr>
          <p:cNvPr id="9" name="Picture 2" descr="C:\Users\superuser\Desktop\герб пятигорска.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2620"/>
            <a:ext cx="971600" cy="115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09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1475656" y="188640"/>
            <a:ext cx="7482802" cy="825725"/>
          </a:xfrm>
        </p:spPr>
        <p:txBody>
          <a:bodyPr/>
          <a:lstStyle/>
          <a:p>
            <a:pPr marL="0" indent="0" algn="ctr">
              <a:buNone/>
            </a:pPr>
            <a:r>
              <a:rPr lang="ru-RU" sz="1600" dirty="0" smtClean="0">
                <a:solidFill>
                  <a:schemeClr val="tx1"/>
                </a:solidFill>
                <a:effectLst/>
                <a:latin typeface="+mn-lt"/>
                <a:ea typeface="+mn-ea"/>
                <a:cs typeface="+mn-cs"/>
              </a:rPr>
              <a:t>Результаты оценки качества управления бюджетным процессом и стратегического планирования  в муниципальных районах и городских округах Ставропольского края за 2019 год (%) </a:t>
            </a:r>
            <a:endParaRPr lang="ru-RU" sz="1600" dirty="0">
              <a:solidFill>
                <a:schemeClr val="tx1"/>
              </a:solidFill>
              <a:effectLst/>
              <a:latin typeface="+mn-lt"/>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78"/>
            <a:ext cx="1008112" cy="121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076056" y="1412776"/>
            <a:ext cx="3669594" cy="307777"/>
          </a:xfrm>
          <a:prstGeom prst="rect">
            <a:avLst/>
          </a:prstGeom>
        </p:spPr>
        <p:txBody>
          <a:bodyPr wrap="none">
            <a:spAutoFit/>
          </a:bodyPr>
          <a:lstStyle/>
          <a:p>
            <a:r>
              <a:rPr lang="ru-RU" sz="1400" u="sng" dirty="0" smtClean="0"/>
              <a:t>В разрезе городов Ставропольского края:</a:t>
            </a:r>
            <a:endParaRPr lang="ru-RU" sz="1400" u="sng" dirty="0"/>
          </a:p>
        </p:txBody>
      </p:sp>
      <p:graphicFrame>
        <p:nvGraphicFramePr>
          <p:cNvPr id="8" name="Таблица 7"/>
          <p:cNvGraphicFramePr>
            <a:graphicFrameLocks noGrp="1"/>
          </p:cNvGraphicFramePr>
          <p:nvPr>
            <p:extLst>
              <p:ext uri="{D42A27DB-BD31-4B8C-83A1-F6EECF244321}">
                <p14:modId xmlns:p14="http://schemas.microsoft.com/office/powerpoint/2010/main" val="2106145074"/>
              </p:ext>
            </p:extLst>
          </p:nvPr>
        </p:nvGraphicFramePr>
        <p:xfrm>
          <a:off x="971599" y="1312536"/>
          <a:ext cx="3744417" cy="5358730"/>
        </p:xfrm>
        <a:graphic>
          <a:graphicData uri="http://schemas.openxmlformats.org/drawingml/2006/table">
            <a:tbl>
              <a:tblPr>
                <a:tableStyleId>{5DA37D80-6434-44D0-A028-1B22A696006F}</a:tableStyleId>
              </a:tblPr>
              <a:tblGrid>
                <a:gridCol w="587359"/>
                <a:gridCol w="1716896"/>
                <a:gridCol w="1440162"/>
              </a:tblGrid>
              <a:tr h="153353">
                <a:tc>
                  <a:txBody>
                    <a:bodyPr/>
                    <a:lstStyle/>
                    <a:p>
                      <a:pPr marL="0" algn="ctr" defTabSz="914400" rtl="0" eaLnBrk="1" fontAlgn="b" latinLnBrk="0" hangingPunct="1"/>
                      <a:r>
                        <a:rPr lang="ru-RU" sz="950" b="1" i="0" u="none" strike="noStrike" kern="1200" dirty="0" smtClean="0">
                          <a:solidFill>
                            <a:srgbClr val="000000"/>
                          </a:solidFill>
                          <a:effectLst/>
                          <a:latin typeface="Trebuchet MS"/>
                          <a:ea typeface="+mn-ea"/>
                          <a:cs typeface="+mn-cs"/>
                        </a:rPr>
                        <a:t>№ п/п</a:t>
                      </a:r>
                      <a:endParaRPr lang="ru-RU" sz="950" b="1" i="0" u="none" strike="noStrike" kern="1200" dirty="0">
                        <a:solidFill>
                          <a:srgbClr val="000000"/>
                        </a:solidFill>
                        <a:effectLst/>
                        <a:latin typeface="Trebuchet MS"/>
                        <a:ea typeface="+mn-ea"/>
                        <a:cs typeface="+mn-cs"/>
                      </a:endParaRPr>
                    </a:p>
                  </a:txBody>
                  <a:tcPr marL="4915" marR="4915" marT="491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ru-RU" sz="950" b="1" i="0" u="none" strike="noStrike" kern="1200" dirty="0">
                          <a:solidFill>
                            <a:srgbClr val="000000"/>
                          </a:solidFill>
                          <a:effectLst/>
                          <a:latin typeface="Trebuchet MS"/>
                          <a:ea typeface="+mn-ea"/>
                          <a:cs typeface="+mn-cs"/>
                        </a:rPr>
                        <a:t>Наименование МО</a:t>
                      </a:r>
                    </a:p>
                  </a:txBody>
                  <a:tcPr marL="4915" marR="4915" marT="491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ru-RU" sz="950" b="1" i="0" u="none" strike="noStrike" kern="1200" dirty="0">
                          <a:solidFill>
                            <a:srgbClr val="000000"/>
                          </a:solidFill>
                          <a:effectLst/>
                          <a:latin typeface="Trebuchet MS"/>
                          <a:ea typeface="+mn-ea"/>
                          <a:cs typeface="+mn-cs"/>
                        </a:rPr>
                        <a:t>Общая оценка</a:t>
                      </a:r>
                    </a:p>
                  </a:txBody>
                  <a:tcPr marL="4915" marR="4915" marT="491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2414">
                <a:tc>
                  <a:txBody>
                    <a:bodyPr/>
                    <a:lstStyle/>
                    <a:p>
                      <a:pPr algn="r" fontAlgn="b"/>
                      <a:r>
                        <a:rPr lang="ru-RU" sz="950" b="0" i="0" u="none" strike="noStrike" dirty="0">
                          <a:solidFill>
                            <a:srgbClr val="000000"/>
                          </a:solidFill>
                          <a:effectLst/>
                          <a:latin typeface="Calibri"/>
                        </a:rPr>
                        <a:t>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Ипатовский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a:solidFill>
                            <a:srgbClr val="000000"/>
                          </a:solidFill>
                          <a:effectLst/>
                          <a:latin typeface="Calibri"/>
                        </a:rPr>
                        <a:t>83,14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Петровский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a:solidFill>
                            <a:srgbClr val="000000"/>
                          </a:solidFill>
                          <a:effectLst/>
                          <a:latin typeface="Calibri"/>
                        </a:rPr>
                        <a:t>74,30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Георгиевский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74,09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Нефтекумский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a:solidFill>
                            <a:srgbClr val="000000"/>
                          </a:solidFill>
                          <a:effectLst/>
                          <a:latin typeface="Calibri"/>
                        </a:rPr>
                        <a:t>73,59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Буденновский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70,92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Андроповский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70,33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dirty="0">
                          <a:solidFill>
                            <a:srgbClr val="000000"/>
                          </a:solidFill>
                          <a:effectLst/>
                          <a:latin typeface="Calibri"/>
                        </a:rPr>
                        <a:t>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г.Невинномысск</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69,23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Предгорный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67,94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Советский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67,75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Александровский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67,19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Новоалександровский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67,02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Апанасенковский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66,00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Туркменский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65,78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Благодарненский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65,35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Левокумский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64,60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г.Пятигорск</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64,54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Степновский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63,23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Шпаковский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62,92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19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Кировский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62,55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Изобильненский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60,75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Минераловодский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60,12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г.Железноводск</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60,55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г.Ессентуки</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58,91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г.Ставрополь</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58,62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Г.Лермонтов</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58,59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Арзгирский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57,84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Кочубеевский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57,15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Красногвардейский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56,34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29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err="1">
                          <a:solidFill>
                            <a:srgbClr val="000000"/>
                          </a:solidFill>
                          <a:effectLst/>
                          <a:latin typeface="Calibri"/>
                        </a:rPr>
                        <a:t>Новоселицкий</a:t>
                      </a:r>
                      <a:endParaRPr lang="ru-RU" sz="950" b="0" i="0" u="none" strike="noStrike" dirty="0">
                        <a:solidFill>
                          <a:srgbClr val="000000"/>
                        </a:solidFill>
                        <a:effectLst/>
                        <a:latin typeface="Calibri"/>
                      </a:endParaRP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55,58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30</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Труновский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53,55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31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err="1">
                          <a:solidFill>
                            <a:srgbClr val="000000"/>
                          </a:solidFill>
                          <a:effectLst/>
                          <a:latin typeface="Calibri"/>
                        </a:rPr>
                        <a:t>Грачевский</a:t>
                      </a:r>
                      <a:endParaRPr lang="ru-RU" sz="950" b="0" i="0" u="none" strike="noStrike" dirty="0">
                        <a:solidFill>
                          <a:srgbClr val="000000"/>
                        </a:solidFill>
                        <a:effectLst/>
                        <a:latin typeface="Calibri"/>
                      </a:endParaRP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50,44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32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a:solidFill>
                            <a:srgbClr val="000000"/>
                          </a:solidFill>
                          <a:effectLst/>
                          <a:latin typeface="Calibri"/>
                        </a:rPr>
                        <a:t>г.Кисловодск</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49,99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r h="157846">
                <a:tc>
                  <a:txBody>
                    <a:bodyPr/>
                    <a:lstStyle/>
                    <a:p>
                      <a:pPr algn="r" fontAlgn="b"/>
                      <a:r>
                        <a:rPr lang="ru-RU" sz="950" b="0" i="0" u="none" strike="noStrike">
                          <a:solidFill>
                            <a:srgbClr val="000000"/>
                          </a:solidFill>
                          <a:effectLst/>
                          <a:latin typeface="Calibri"/>
                        </a:rPr>
                        <a:t>33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950" b="0" i="0" u="none" strike="noStrike" dirty="0">
                          <a:solidFill>
                            <a:srgbClr val="000000"/>
                          </a:solidFill>
                          <a:effectLst/>
                          <a:latin typeface="Calibri"/>
                        </a:rPr>
                        <a:t>Курский</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ru-RU" sz="950" b="0" i="0" u="none" strike="noStrike" dirty="0">
                          <a:solidFill>
                            <a:srgbClr val="000000"/>
                          </a:solidFill>
                          <a:effectLst/>
                          <a:latin typeface="Calibri"/>
                        </a:rPr>
                        <a:t>47,74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Диаграмма 6"/>
          <p:cNvGraphicFramePr/>
          <p:nvPr>
            <p:extLst>
              <p:ext uri="{D42A27DB-BD31-4B8C-83A1-F6EECF244321}">
                <p14:modId xmlns:p14="http://schemas.microsoft.com/office/powerpoint/2010/main" val="2067927206"/>
              </p:ext>
            </p:extLst>
          </p:nvPr>
        </p:nvGraphicFramePr>
        <p:xfrm>
          <a:off x="4548016" y="1772816"/>
          <a:ext cx="456517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827584" y="1014365"/>
            <a:ext cx="4896544" cy="276999"/>
          </a:xfrm>
          <a:prstGeom prst="rect">
            <a:avLst/>
          </a:prstGeom>
        </p:spPr>
        <p:txBody>
          <a:bodyPr wrap="square">
            <a:spAutoFit/>
          </a:bodyPr>
          <a:lstStyle/>
          <a:p>
            <a:r>
              <a:rPr lang="ru-RU" sz="1000" u="sng" dirty="0" smtClean="0"/>
              <a:t>   В разрезе муниципальных образований Ставропольского края</a:t>
            </a:r>
            <a:r>
              <a:rPr lang="ru-RU" sz="1200" u="sng" dirty="0" smtClean="0"/>
              <a:t>:</a:t>
            </a:r>
            <a:endParaRPr lang="ru-RU" sz="1200" u="sng" dirty="0"/>
          </a:p>
        </p:txBody>
      </p:sp>
    </p:spTree>
    <p:extLst>
      <p:ext uri="{BB962C8B-B14F-4D97-AF65-F5344CB8AC3E}">
        <p14:creationId xmlns:p14="http://schemas.microsoft.com/office/powerpoint/2010/main" val="14404926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1" y="302359"/>
            <a:ext cx="8149253" cy="6263253"/>
          </a:xfrm>
          <a:prstGeom prst="rect">
            <a:avLst/>
          </a:prstGeom>
          <a:noFill/>
        </p:spPr>
        <p:txBody>
          <a:bodyPr wrap="square">
            <a:spAutoFit/>
          </a:bodyPr>
          <a:lstStyle/>
          <a:p>
            <a:r>
              <a:rPr lang="ru-RU" sz="1000" dirty="0" smtClean="0">
                <a:solidFill>
                  <a:srgbClr val="FF0000"/>
                </a:solidFill>
              </a:rPr>
              <a:t></a:t>
            </a:r>
            <a:r>
              <a:rPr lang="ru-RU" sz="1000" dirty="0" smtClean="0"/>
              <a:t> </a:t>
            </a:r>
            <a:r>
              <a:rPr lang="ru-RU" sz="1000" b="1" dirty="0"/>
              <a:t>Бюджет </a:t>
            </a:r>
            <a:r>
              <a:rPr lang="ru-RU" sz="1000" dirty="0"/>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000" dirty="0" smtClean="0"/>
          </a:p>
          <a:p>
            <a:r>
              <a:rPr lang="ru-RU" sz="1100" dirty="0" smtClean="0">
                <a:solidFill>
                  <a:srgbClr val="FF0000"/>
                </a:solidFill>
              </a:rPr>
              <a:t></a:t>
            </a:r>
            <a:r>
              <a:rPr lang="ru-RU" sz="1000" dirty="0" smtClean="0"/>
              <a:t> </a:t>
            </a:r>
            <a:r>
              <a:rPr lang="ru-RU" sz="1000" b="1" dirty="0"/>
              <a:t>Бюджетный процесс </a:t>
            </a:r>
            <a:r>
              <a:rPr lang="ru-RU" sz="1000" dirty="0"/>
              <a:t>- деятельность по подготовке проектов бюджетов, утверждению и исполнению бюджетов, контролю исполнения, осуществлению бюджетного учета, составлению, внешней проверке, рассмотрению и утверждению бюджетной отчетности. </a:t>
            </a:r>
            <a:endParaRPr lang="ru-RU" sz="1000" dirty="0" smtClean="0"/>
          </a:p>
          <a:p>
            <a:r>
              <a:rPr lang="ru-RU" sz="1000" dirty="0" smtClean="0">
                <a:solidFill>
                  <a:srgbClr val="FF0000"/>
                </a:solidFill>
              </a:rPr>
              <a:t></a:t>
            </a:r>
            <a:r>
              <a:rPr lang="ru-RU" sz="1000" dirty="0" smtClean="0"/>
              <a:t> </a:t>
            </a:r>
            <a:r>
              <a:rPr lang="ru-RU" sz="1000" b="1" dirty="0"/>
              <a:t>Бюджетные инвестиции </a:t>
            </a:r>
            <a:r>
              <a:rPr lang="ru-RU" sz="1000" dirty="0"/>
              <a:t>- бюджетные средства, направляемые на создание или увеличение за счет средств бюджета стоимости государственного (муниципального) имущества. </a:t>
            </a:r>
            <a:endParaRPr lang="ru-RU" sz="1000" dirty="0" smtClean="0"/>
          </a:p>
          <a:p>
            <a:r>
              <a:rPr lang="ru-RU" sz="1000" dirty="0" smtClean="0">
                <a:solidFill>
                  <a:srgbClr val="FF0000"/>
                </a:solidFill>
              </a:rPr>
              <a:t> </a:t>
            </a:r>
            <a:r>
              <a:rPr lang="ru-RU" sz="1000" b="1" dirty="0"/>
              <a:t>Бюджетный кредит </a:t>
            </a:r>
            <a:r>
              <a:rPr lang="ru-RU" sz="1000" dirty="0"/>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endParaRPr lang="ru-RU" sz="1000" dirty="0" smtClean="0"/>
          </a:p>
          <a:p>
            <a:r>
              <a:rPr lang="ru-RU" sz="1000" dirty="0" smtClean="0">
                <a:solidFill>
                  <a:srgbClr val="FF0000"/>
                </a:solidFill>
              </a:rPr>
              <a:t></a:t>
            </a:r>
            <a:r>
              <a:rPr lang="ru-RU" sz="1000" dirty="0" smtClean="0"/>
              <a:t> </a:t>
            </a:r>
            <a:r>
              <a:rPr lang="ru-RU" sz="1000" b="1" dirty="0"/>
              <a:t>Государственная программа </a:t>
            </a:r>
            <a:r>
              <a:rPr lang="ru-RU" sz="1000" dirty="0"/>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endParaRPr lang="ru-RU" sz="1000" dirty="0" smtClean="0"/>
          </a:p>
          <a:p>
            <a:r>
              <a:rPr lang="ru-RU" sz="1000" dirty="0" smtClean="0">
                <a:solidFill>
                  <a:srgbClr val="FF0000"/>
                </a:solidFill>
              </a:rPr>
              <a:t></a:t>
            </a:r>
            <a:r>
              <a:rPr lang="ru-RU" sz="1000" dirty="0" smtClean="0"/>
              <a:t> </a:t>
            </a:r>
            <a:r>
              <a:rPr lang="ru-RU" sz="1000" b="1" dirty="0"/>
              <a:t>Государственный или муниципальный долг </a:t>
            </a:r>
            <a:r>
              <a:rPr lang="ru-RU" sz="1000" dirty="0"/>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r>
              <a:rPr lang="ru-RU" sz="1000" dirty="0" smtClean="0"/>
              <a:t>.</a:t>
            </a:r>
          </a:p>
          <a:p>
            <a:r>
              <a:rPr lang="ru-RU" sz="1000" dirty="0" smtClean="0">
                <a:solidFill>
                  <a:srgbClr val="FF0000"/>
                </a:solidFill>
              </a:rPr>
              <a:t></a:t>
            </a:r>
            <a:r>
              <a:rPr lang="ru-RU" sz="1000" dirty="0" smtClean="0"/>
              <a:t> </a:t>
            </a:r>
            <a:r>
              <a:rPr lang="ru-RU" sz="1000" b="1" dirty="0"/>
              <a:t>Дотации</a:t>
            </a:r>
            <a:r>
              <a:rPr lang="ru-RU" sz="1000" dirty="0"/>
              <a:t> - межбюджетные трансферты, предоставляемые на безвозмездной и безвозвратной основе без установления направлений и (или) условий их использования. </a:t>
            </a:r>
            <a:endParaRPr lang="ru-RU" sz="1000" dirty="0" smtClean="0"/>
          </a:p>
          <a:p>
            <a:r>
              <a:rPr lang="ru-RU" sz="1000" dirty="0" smtClean="0">
                <a:solidFill>
                  <a:srgbClr val="FF0000"/>
                </a:solidFill>
              </a:rPr>
              <a:t></a:t>
            </a:r>
            <a:r>
              <a:rPr lang="ru-RU" sz="1000" dirty="0" smtClean="0"/>
              <a:t> </a:t>
            </a:r>
            <a:r>
              <a:rPr lang="ru-RU" sz="1000" b="1" dirty="0"/>
              <a:t>Доходы бюджета </a:t>
            </a:r>
            <a:r>
              <a:rPr lang="ru-RU" sz="1000" dirty="0"/>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a:t>
            </a:r>
            <a:endParaRPr lang="ru-RU" sz="1000" dirty="0" smtClean="0"/>
          </a:p>
          <a:p>
            <a:r>
              <a:rPr lang="ru-RU" sz="1000" dirty="0" smtClean="0">
                <a:solidFill>
                  <a:srgbClr val="FF0000"/>
                </a:solidFill>
              </a:rPr>
              <a:t> </a:t>
            </a:r>
            <a:r>
              <a:rPr lang="ru-RU" sz="1000" b="1" dirty="0"/>
              <a:t>Межбюджетные отношения </a:t>
            </a:r>
            <a:r>
              <a:rPr lang="ru-RU" sz="1000" dirty="0"/>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000" dirty="0" smtClean="0"/>
              <a:t>.</a:t>
            </a:r>
          </a:p>
          <a:p>
            <a:r>
              <a:rPr lang="ru-RU" sz="1000" dirty="0" smtClean="0">
                <a:solidFill>
                  <a:srgbClr val="FF0000"/>
                </a:solidFill>
              </a:rPr>
              <a:t></a:t>
            </a:r>
            <a:r>
              <a:rPr lang="ru-RU" sz="1000" dirty="0" smtClean="0"/>
              <a:t> </a:t>
            </a:r>
            <a:r>
              <a:rPr lang="ru-RU" sz="1000" b="1" dirty="0"/>
              <a:t>Межбюджетные трансферты</a:t>
            </a:r>
            <a:r>
              <a:rPr lang="ru-RU" sz="1000" dirty="0"/>
              <a:t> - средства, предоставляемые одним бюджетом бюджетной системы Российской Федерации другому бюджету бюджетной системы Российской Федерации. </a:t>
            </a:r>
            <a:endParaRPr lang="ru-RU" sz="1000" dirty="0" smtClean="0"/>
          </a:p>
          <a:p>
            <a:r>
              <a:rPr lang="ru-RU" sz="1000" dirty="0" smtClean="0">
                <a:solidFill>
                  <a:srgbClr val="FF0000"/>
                </a:solidFill>
              </a:rPr>
              <a:t></a:t>
            </a:r>
            <a:r>
              <a:rPr lang="ru-RU" sz="1000" dirty="0" smtClean="0"/>
              <a:t> </a:t>
            </a:r>
            <a:r>
              <a:rPr lang="ru-RU" sz="1000" b="1" dirty="0"/>
              <a:t>Налоговые доходы </a:t>
            </a:r>
            <a:r>
              <a:rPr lang="ru-RU" sz="1000" dirty="0"/>
              <a:t>– поступления от уплаты налогов и сборов, установленных Налоговым кодексом Российской </a:t>
            </a:r>
            <a:r>
              <a:rPr lang="ru-RU" sz="1000" dirty="0" smtClean="0"/>
              <a:t>Федерации.</a:t>
            </a:r>
          </a:p>
          <a:p>
            <a:r>
              <a:rPr lang="ru-RU" sz="1000" dirty="0" smtClean="0">
                <a:solidFill>
                  <a:srgbClr val="FF0000"/>
                </a:solidFill>
              </a:rPr>
              <a:t> </a:t>
            </a:r>
            <a:r>
              <a:rPr lang="ru-RU" sz="1000" b="1" dirty="0"/>
              <a:t>Неналоговые доходы </a:t>
            </a:r>
            <a:r>
              <a:rPr lang="ru-RU" sz="1000" dirty="0"/>
              <a:t>– все доходы, поступающие в соответствующий бюджет, не отнесенные к налоговым доходам и безвозмездным поступлениям. </a:t>
            </a:r>
            <a:endParaRPr lang="ru-RU" sz="1000" dirty="0" smtClean="0"/>
          </a:p>
          <a:p>
            <a:r>
              <a:rPr lang="ru-RU" sz="1000" dirty="0" smtClean="0">
                <a:solidFill>
                  <a:srgbClr val="FF0000"/>
                </a:solidFill>
              </a:rPr>
              <a:t></a:t>
            </a:r>
            <a:r>
              <a:rPr lang="ru-RU" sz="1000" dirty="0" smtClean="0"/>
              <a:t> </a:t>
            </a:r>
            <a:r>
              <a:rPr lang="ru-RU" sz="1000" b="1" dirty="0"/>
              <a:t>Расходы бюджета </a:t>
            </a:r>
            <a:r>
              <a:rPr lang="ru-RU" sz="1000" dirty="0"/>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endParaRPr lang="ru-RU" sz="1000" dirty="0" smtClean="0"/>
          </a:p>
          <a:p>
            <a:r>
              <a:rPr lang="ru-RU" sz="1000" dirty="0" smtClean="0">
                <a:solidFill>
                  <a:srgbClr val="FF0000"/>
                </a:solidFill>
              </a:rPr>
              <a:t></a:t>
            </a:r>
            <a:r>
              <a:rPr lang="ru-RU" sz="1000" dirty="0" smtClean="0"/>
              <a:t> </a:t>
            </a:r>
            <a:r>
              <a:rPr lang="ru-RU" sz="1000" b="1" dirty="0"/>
              <a:t>Сбалансированность бюджета </a:t>
            </a:r>
            <a:r>
              <a:rPr lang="ru-RU" sz="1000" dirty="0"/>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endParaRPr lang="ru-RU" sz="1000" dirty="0" smtClean="0"/>
          </a:p>
          <a:p>
            <a:r>
              <a:rPr lang="ru-RU" sz="1000" dirty="0" smtClean="0">
                <a:solidFill>
                  <a:srgbClr val="FF0000"/>
                </a:solidFill>
              </a:rPr>
              <a:t></a:t>
            </a:r>
            <a:r>
              <a:rPr lang="ru-RU" sz="1000" dirty="0" smtClean="0"/>
              <a:t> </a:t>
            </a:r>
            <a:r>
              <a:rPr lang="ru-RU" sz="1000" b="1" dirty="0"/>
              <a:t>Субвенции</a:t>
            </a:r>
            <a:r>
              <a:rPr lang="ru-RU" sz="1000" dirty="0"/>
              <a:t> –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a:t>
            </a:r>
            <a:r>
              <a:rPr lang="ru-RU" sz="1000" dirty="0" smtClean="0"/>
              <a:t>.</a:t>
            </a:r>
          </a:p>
          <a:p>
            <a:r>
              <a:rPr lang="ru-RU" sz="1000" dirty="0" smtClean="0">
                <a:solidFill>
                  <a:srgbClr val="FF0000"/>
                </a:solidFill>
              </a:rPr>
              <a:t></a:t>
            </a:r>
            <a:r>
              <a:rPr lang="ru-RU" sz="1000" dirty="0" smtClean="0"/>
              <a:t> </a:t>
            </a:r>
            <a:r>
              <a:rPr lang="ru-RU" sz="1000" b="1" dirty="0"/>
              <a:t>Субсидии</a:t>
            </a:r>
            <a:r>
              <a:rPr lang="ru-RU" sz="1000" dirty="0"/>
              <a:t> – межбюджетные трансферты, предоставляемые в целях </a:t>
            </a:r>
            <a:r>
              <a:rPr lang="ru-RU" sz="1000" dirty="0" err="1"/>
              <a:t>софинансирования</a:t>
            </a:r>
            <a:r>
              <a:rPr lang="ru-RU" sz="1000" dirty="0"/>
              <a:t> расходов на решение вопросов местного значения. </a:t>
            </a:r>
            <a:endParaRPr lang="ru-RU" sz="1000" dirty="0" smtClean="0"/>
          </a:p>
          <a:p>
            <a:r>
              <a:rPr lang="ru-RU" sz="1000" dirty="0" smtClean="0">
                <a:solidFill>
                  <a:srgbClr val="FF0000"/>
                </a:solidFill>
              </a:rPr>
              <a:t></a:t>
            </a:r>
            <a:r>
              <a:rPr lang="ru-RU" sz="1000" dirty="0" smtClean="0"/>
              <a:t> </a:t>
            </a:r>
            <a:r>
              <a:rPr lang="ru-RU" sz="1000" b="1" dirty="0"/>
              <a:t>Устойчивость бюджета </a:t>
            </a:r>
            <a:r>
              <a:rPr lang="ru-RU" sz="1000" dirty="0"/>
              <a:t>-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a:t>
            </a:r>
          </a:p>
        </p:txBody>
      </p:sp>
      <p:sp>
        <p:nvSpPr>
          <p:cNvPr id="5" name="Прямоугольник 4"/>
          <p:cNvSpPr/>
          <p:nvPr/>
        </p:nvSpPr>
        <p:spPr>
          <a:xfrm>
            <a:off x="1403648" y="-118556"/>
            <a:ext cx="7474316" cy="523220"/>
          </a:xfrm>
          <a:prstGeom prst="rect">
            <a:avLst/>
          </a:prstGeom>
        </p:spPr>
        <p:txBody>
          <a:bodyPr wrap="square">
            <a:spAutoFit/>
          </a:bodyPr>
          <a:lstStyle/>
          <a:p>
            <a:pPr algn="ctr"/>
            <a:r>
              <a:rPr lang="ru-RU" sz="2800" b="1" dirty="0">
                <a:latin typeface="Calibri" panose="020F0502020204030204" pitchFamily="34" charset="0"/>
                <a:cs typeface="Calibri" panose="020F0502020204030204" pitchFamily="34" charset="0"/>
              </a:rPr>
              <a:t>Глоссарий</a:t>
            </a:r>
            <a:endParaRPr lang="ru-RU" sz="2400" b="1" dirty="0">
              <a:latin typeface="Calibri" panose="020F0502020204030204" pitchFamily="34" charset="0"/>
              <a:cs typeface="Calibri" panose="020F0502020204030204" pitchFamily="34" charset="0"/>
            </a:endParaRPr>
          </a:p>
        </p:txBody>
      </p:sp>
      <p:pic>
        <p:nvPicPr>
          <p:cNvPr id="6"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497"/>
            <a:ext cx="971600" cy="115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23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503" y="274638"/>
            <a:ext cx="7362496" cy="1282154"/>
          </a:xfrm>
        </p:spPr>
        <p:txBody>
          <a:bodyPr/>
          <a:lstStyle/>
          <a:p>
            <a:pPr marL="0" indent="0" algn="ctr">
              <a:buNone/>
            </a:pPr>
            <a:r>
              <a:rPr lang="ru-RU" sz="2400" dirty="0" smtClean="0">
                <a:solidFill>
                  <a:schemeClr val="tx1"/>
                </a:solidFill>
                <a:effectLst/>
                <a:latin typeface="+mn-lt"/>
              </a:rPr>
              <a:t>Контактная информация</a:t>
            </a:r>
            <a:r>
              <a:rPr lang="ru-RU" sz="2400" b="1" dirty="0" smtClean="0">
                <a:solidFill>
                  <a:schemeClr val="tx2">
                    <a:lumMod val="50000"/>
                  </a:schemeClr>
                </a:solidFill>
                <a:effectLst/>
                <a:latin typeface="+mn-lt"/>
                <a:cs typeface="Times New Roman" pitchFamily="18" charset="0"/>
              </a:rPr>
              <a:t> МУ «Финансовое управление администрации г.Пятигорска»</a:t>
            </a:r>
            <a:r>
              <a:rPr lang="ru-RU" sz="2400" b="1" dirty="0" smtClean="0">
                <a:solidFill>
                  <a:schemeClr val="tx2">
                    <a:lumMod val="50000"/>
                  </a:schemeClr>
                </a:solidFill>
                <a:effectLst/>
                <a:latin typeface="Times New Roman" pitchFamily="18" charset="0"/>
                <a:cs typeface="Times New Roman" pitchFamily="18" charset="0"/>
              </a:rPr>
              <a:t>                                                                                               </a:t>
            </a:r>
            <a:endParaRPr lang="ru-RU" sz="2400" dirty="0">
              <a:solidFill>
                <a:schemeClr val="tx2">
                  <a:lumMod val="50000"/>
                </a:schemeClr>
              </a:solidFill>
              <a:effectLst/>
            </a:endParaRPr>
          </a:p>
        </p:txBody>
      </p:sp>
      <p:sp>
        <p:nvSpPr>
          <p:cNvPr id="3" name="Прямоугольник 2"/>
          <p:cNvSpPr/>
          <p:nvPr/>
        </p:nvSpPr>
        <p:spPr>
          <a:xfrm>
            <a:off x="314325" y="2397621"/>
            <a:ext cx="8143875" cy="2308324"/>
          </a:xfrm>
          <a:prstGeom prst="rect">
            <a:avLst/>
          </a:prstGeom>
        </p:spPr>
        <p:txBody>
          <a:bodyPr wrap="square">
            <a:spAutoFit/>
          </a:bodyPr>
          <a:lstStyle/>
          <a:p>
            <a:pPr fontAlgn="base">
              <a:spcBef>
                <a:spcPct val="0"/>
              </a:spcBef>
              <a:spcAft>
                <a:spcPct val="0"/>
              </a:spcAft>
            </a:pPr>
            <a:r>
              <a:rPr lang="ru-RU" dirty="0" smtClean="0">
                <a:solidFill>
                  <a:prstClr val="black"/>
                </a:solidFill>
                <a:latin typeface="Constantia" pitchFamily="18" charset="0"/>
                <a:cs typeface="Arial" charset="0"/>
              </a:rPr>
              <a:t>	МУ </a:t>
            </a:r>
            <a:r>
              <a:rPr lang="ru-RU" dirty="0">
                <a:solidFill>
                  <a:prstClr val="black"/>
                </a:solidFill>
                <a:latin typeface="Constantia" pitchFamily="18" charset="0"/>
                <a:cs typeface="Arial" charset="0"/>
              </a:rPr>
              <a:t>«Финансовое управление администрации города Пятигорска» </a:t>
            </a:r>
            <a:r>
              <a:rPr lang="ru-RU" dirty="0" smtClean="0">
                <a:solidFill>
                  <a:prstClr val="black"/>
                </a:solidFill>
                <a:latin typeface="Constantia" pitchFamily="18" charset="0"/>
                <a:cs typeface="Arial" charset="0"/>
              </a:rPr>
              <a:t>электронный адрес: fupytg@minfin.stavkray.ru </a:t>
            </a:r>
          </a:p>
          <a:p>
            <a:pPr fontAlgn="base">
              <a:spcBef>
                <a:spcPct val="0"/>
              </a:spcBef>
              <a:spcAft>
                <a:spcPct val="0"/>
              </a:spcAft>
            </a:pPr>
            <a:r>
              <a:rPr lang="ru-RU" dirty="0" smtClean="0">
                <a:solidFill>
                  <a:prstClr val="black"/>
                </a:solidFill>
                <a:latin typeface="Constantia" pitchFamily="18" charset="0"/>
                <a:cs typeface="Arial" charset="0"/>
              </a:rPr>
              <a:t>	Начальник</a:t>
            </a:r>
            <a:r>
              <a:rPr lang="ru-RU" dirty="0">
                <a:solidFill>
                  <a:prstClr val="black"/>
                </a:solidFill>
                <a:latin typeface="Constantia" pitchFamily="18" charset="0"/>
                <a:cs typeface="Arial" charset="0"/>
              </a:rPr>
              <a:t>: Сагайдак Лариса Дмитриевна, 33-83-37, </a:t>
            </a:r>
            <a:r>
              <a:rPr lang="ru-RU" dirty="0" smtClean="0">
                <a:solidFill>
                  <a:prstClr val="black"/>
                </a:solidFill>
                <a:latin typeface="Constantia" pitchFamily="18" charset="0"/>
                <a:cs typeface="Arial" charset="0"/>
              </a:rPr>
              <a:t>33-56-92</a:t>
            </a:r>
          </a:p>
          <a:p>
            <a:pPr fontAlgn="base">
              <a:spcBef>
                <a:spcPct val="0"/>
              </a:spcBef>
              <a:spcAft>
                <a:spcPct val="0"/>
              </a:spcAft>
            </a:pPr>
            <a:r>
              <a:rPr lang="ru-RU" dirty="0" smtClean="0">
                <a:solidFill>
                  <a:prstClr val="black"/>
                </a:solidFill>
                <a:latin typeface="Constantia" pitchFamily="18" charset="0"/>
                <a:cs typeface="Arial" charset="0"/>
              </a:rPr>
              <a:t>	Приемная</a:t>
            </a:r>
            <a:r>
              <a:rPr lang="ru-RU" dirty="0">
                <a:solidFill>
                  <a:prstClr val="black"/>
                </a:solidFill>
                <a:latin typeface="Constantia" pitchFamily="18" charset="0"/>
                <a:cs typeface="Arial" charset="0"/>
              </a:rPr>
              <a:t>: </a:t>
            </a:r>
            <a:r>
              <a:rPr lang="ru-RU" dirty="0" smtClean="0">
                <a:latin typeface="Constantia" pitchFamily="18" charset="0"/>
                <a:cs typeface="Arial" charset="0"/>
              </a:rPr>
              <a:t>Асланянц Джульетта Сергеевна, </a:t>
            </a:r>
            <a:r>
              <a:rPr lang="ru-RU" dirty="0" smtClean="0">
                <a:solidFill>
                  <a:prstClr val="black"/>
                </a:solidFill>
                <a:latin typeface="Constantia" pitchFamily="18" charset="0"/>
                <a:cs typeface="Arial" charset="0"/>
              </a:rPr>
              <a:t>33-56-92</a:t>
            </a:r>
          </a:p>
          <a:p>
            <a:pPr fontAlgn="base">
              <a:spcBef>
                <a:spcPct val="0"/>
              </a:spcBef>
              <a:spcAft>
                <a:spcPct val="0"/>
              </a:spcAft>
            </a:pPr>
            <a:r>
              <a:rPr lang="ru-RU" dirty="0" smtClean="0">
                <a:solidFill>
                  <a:prstClr val="black"/>
                </a:solidFill>
                <a:latin typeface="Constantia" pitchFamily="18" charset="0"/>
                <a:cs typeface="Arial" charset="0"/>
              </a:rPr>
              <a:t>Зам</a:t>
            </a:r>
            <a:r>
              <a:rPr lang="ru-RU" dirty="0">
                <a:solidFill>
                  <a:prstClr val="black"/>
                </a:solidFill>
                <a:latin typeface="Constantia" pitchFamily="18" charset="0"/>
                <a:cs typeface="Arial" charset="0"/>
              </a:rPr>
              <a:t>. начальника: Топалова Оксана Владимировна, </a:t>
            </a:r>
            <a:r>
              <a:rPr lang="ru-RU" dirty="0" smtClean="0">
                <a:solidFill>
                  <a:prstClr val="black"/>
                </a:solidFill>
                <a:latin typeface="Constantia" pitchFamily="18" charset="0"/>
                <a:cs typeface="Arial" charset="0"/>
              </a:rPr>
              <a:t>33-51-52</a:t>
            </a:r>
          </a:p>
          <a:p>
            <a:pPr fontAlgn="base">
              <a:spcBef>
                <a:spcPct val="0"/>
              </a:spcBef>
              <a:spcAft>
                <a:spcPct val="0"/>
              </a:spcAft>
            </a:pPr>
            <a:r>
              <a:rPr lang="ru-RU" dirty="0" smtClean="0">
                <a:solidFill>
                  <a:prstClr val="black"/>
                </a:solidFill>
                <a:latin typeface="Constantia" pitchFamily="18" charset="0"/>
                <a:cs typeface="Arial" charset="0"/>
              </a:rPr>
              <a:t>Зам</a:t>
            </a:r>
            <a:r>
              <a:rPr lang="ru-RU" dirty="0">
                <a:solidFill>
                  <a:prstClr val="black"/>
                </a:solidFill>
                <a:latin typeface="Constantia" pitchFamily="18" charset="0"/>
                <a:cs typeface="Arial" charset="0"/>
              </a:rPr>
              <a:t>. начальника: Новикова Алла Николаевна, </a:t>
            </a:r>
            <a:r>
              <a:rPr lang="ru-RU" dirty="0" smtClean="0">
                <a:solidFill>
                  <a:prstClr val="black"/>
                </a:solidFill>
                <a:latin typeface="Constantia" pitchFamily="18" charset="0"/>
                <a:cs typeface="Arial" charset="0"/>
              </a:rPr>
              <a:t>97-31-54</a:t>
            </a:r>
          </a:p>
          <a:p>
            <a:pPr fontAlgn="base">
              <a:spcBef>
                <a:spcPct val="0"/>
              </a:spcBef>
              <a:spcAft>
                <a:spcPct val="0"/>
              </a:spcAft>
            </a:pPr>
            <a:r>
              <a:rPr lang="ru-RU" dirty="0" smtClean="0">
                <a:solidFill>
                  <a:prstClr val="black"/>
                </a:solidFill>
                <a:latin typeface="Constantia" pitchFamily="18" charset="0"/>
                <a:cs typeface="Arial" charset="0"/>
              </a:rPr>
              <a:t>Зам</a:t>
            </a:r>
            <a:r>
              <a:rPr lang="ru-RU" dirty="0">
                <a:solidFill>
                  <a:prstClr val="black"/>
                </a:solidFill>
                <a:latin typeface="Constantia" pitchFamily="18" charset="0"/>
                <a:cs typeface="Arial" charset="0"/>
              </a:rPr>
              <a:t>. начальника: Ершова Надежда Владимировна, </a:t>
            </a:r>
            <a:r>
              <a:rPr lang="ru-RU" dirty="0" smtClean="0">
                <a:solidFill>
                  <a:prstClr val="black"/>
                </a:solidFill>
                <a:latin typeface="Constantia" pitchFamily="18" charset="0"/>
                <a:cs typeface="Arial" charset="0"/>
              </a:rPr>
              <a:t>39-18-04</a:t>
            </a:r>
            <a:br>
              <a:rPr lang="ru-RU" dirty="0" smtClean="0">
                <a:solidFill>
                  <a:prstClr val="black"/>
                </a:solidFill>
                <a:latin typeface="Constantia" pitchFamily="18" charset="0"/>
                <a:cs typeface="Arial" charset="0"/>
              </a:rPr>
            </a:br>
            <a:endParaRPr lang="ru-RU" dirty="0">
              <a:solidFill>
                <a:prstClr val="black"/>
              </a:solidFill>
              <a:latin typeface="Constantia" pitchFamily="18" charset="0"/>
              <a:cs typeface="Arial" charset="0"/>
            </a:endParaRPr>
          </a:p>
        </p:txBody>
      </p:sp>
      <p:pic>
        <p:nvPicPr>
          <p:cNvPr id="4" name="Picture 2" descr="https://img2.freepng.ru/20180614/gac/kisspng-business-email-shasta-meadows-elementary-school-5b221dda564504.4598495515289625223534.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43650" y="4800601"/>
            <a:ext cx="2613023"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peruser\Desktop\герб пятигорс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27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785" y="0"/>
            <a:ext cx="8435280" cy="620688"/>
          </a:xfrm>
        </p:spPr>
        <p:txBody>
          <a:bodyPr>
            <a:normAutofit/>
          </a:bodyPr>
          <a:lstStyle/>
          <a:p>
            <a:pPr algn="ctr"/>
            <a:r>
              <a:rPr lang="ru-RU" sz="2800" dirty="0">
                <a:solidFill>
                  <a:schemeClr val="accent3">
                    <a:lumMod val="50000"/>
                  </a:schemeClr>
                </a:solidFill>
              </a:rPr>
              <a:t> </a:t>
            </a:r>
            <a:r>
              <a:rPr lang="ru-RU" sz="2400" b="1" dirty="0">
                <a:solidFill>
                  <a:schemeClr val="accent3">
                    <a:lumMod val="50000"/>
                  </a:schemeClr>
                </a:solidFill>
              </a:rPr>
              <a:t>Основы </a:t>
            </a:r>
            <a:r>
              <a:rPr lang="ru-RU" sz="2400" b="1" dirty="0" smtClean="0">
                <a:solidFill>
                  <a:schemeClr val="accent3">
                    <a:lumMod val="50000"/>
                  </a:schemeClr>
                </a:solidFill>
              </a:rPr>
              <a:t>исполнения бюджета города</a:t>
            </a:r>
            <a:endParaRPr lang="ru-RU" sz="2400" dirty="0">
              <a:solidFill>
                <a:schemeClr val="accent3">
                  <a:lumMod val="50000"/>
                </a:schemeClr>
              </a:solidFill>
            </a:endParaRPr>
          </a:p>
        </p:txBody>
      </p:sp>
      <p:pic>
        <p:nvPicPr>
          <p:cNvPr id="1048" name="Picture 24" descr="https://thumbs.dreamstime.com/z/documenti-modo-approfondito-d-esame-con-magnifyer-1270714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15" b="90692" l="10000" r="90000"/>
                    </a14:imgEffect>
                  </a14:imgLayer>
                </a14:imgProps>
              </a:ext>
              <a:ext uri="{28A0092B-C50C-407E-A947-70E740481C1C}">
                <a14:useLocalDpi xmlns:a14="http://schemas.microsoft.com/office/drawing/2010/main" val="0"/>
              </a:ext>
            </a:extLst>
          </a:blip>
          <a:srcRect/>
          <a:stretch>
            <a:fillRect/>
          </a:stretch>
        </p:blipFill>
        <p:spPr bwMode="auto">
          <a:xfrm>
            <a:off x="-53160" y="2871763"/>
            <a:ext cx="1331432" cy="13737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173643" y="692696"/>
            <a:ext cx="7776864" cy="6048672"/>
          </a:xfrm>
          <a:prstGeom prst="rect">
            <a:avLst/>
          </a:prstGeom>
          <a:gradFill>
            <a:gsLst>
              <a:gs pos="55865">
                <a:srgbClr val="D8DAE7"/>
              </a:gs>
              <a:gs pos="51000">
                <a:schemeClr val="accent3">
                  <a:lumMod val="20000"/>
                  <a:lumOff val="80000"/>
                </a:schemeClr>
              </a:gs>
              <a:gs pos="100000">
                <a:schemeClr val="accent4">
                  <a:tint val="25000"/>
                  <a:satMod val="30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r>
              <a:rPr lang="ru-RU" sz="1600" u="sng" dirty="0" smtClean="0">
                <a:solidFill>
                  <a:schemeClr val="tx1"/>
                </a:solidFill>
              </a:rPr>
              <a:t>Б</a:t>
            </a:r>
            <a:r>
              <a:rPr lang="x-none" sz="1600" u="sng" smtClean="0">
                <a:solidFill>
                  <a:schemeClr val="tx1"/>
                </a:solidFill>
              </a:rPr>
              <a:t>юджет </a:t>
            </a:r>
            <a:r>
              <a:rPr lang="x-none" sz="1600" u="sng">
                <a:solidFill>
                  <a:schemeClr val="tx1"/>
                </a:solidFill>
              </a:rPr>
              <a:t>города-курорта Пятигорска </a:t>
            </a:r>
            <a:r>
              <a:rPr lang="ru-RU" sz="1600" u="sng" dirty="0" smtClean="0">
                <a:solidFill>
                  <a:schemeClr val="tx1"/>
                </a:solidFill>
              </a:rPr>
              <a:t>в 2020 году исполнялся </a:t>
            </a:r>
            <a:r>
              <a:rPr lang="x-none" sz="1600" u="sng" smtClean="0">
                <a:solidFill>
                  <a:schemeClr val="tx1"/>
                </a:solidFill>
              </a:rPr>
              <a:t>в </a:t>
            </a:r>
            <a:r>
              <a:rPr lang="x-none" sz="1600" u="sng">
                <a:solidFill>
                  <a:schemeClr val="tx1"/>
                </a:solidFill>
              </a:rPr>
              <a:t>соответствии с требованиями: </a:t>
            </a:r>
            <a:endParaRPr lang="ru-RU" sz="1600" u="sng" dirty="0">
              <a:solidFill>
                <a:schemeClr val="tx1"/>
              </a:solidFill>
            </a:endParaRPr>
          </a:p>
          <a:p>
            <a:r>
              <a:rPr lang="ru-RU" sz="1600" dirty="0" smtClean="0">
                <a:solidFill>
                  <a:schemeClr val="tx1"/>
                </a:solidFill>
              </a:rPr>
              <a:t>- </a:t>
            </a:r>
            <a:r>
              <a:rPr lang="x-none" sz="1600" smtClean="0">
                <a:solidFill>
                  <a:schemeClr val="tx1"/>
                </a:solidFill>
              </a:rPr>
              <a:t>Бюджетного </a:t>
            </a:r>
            <a:r>
              <a:rPr lang="x-none" sz="1600">
                <a:solidFill>
                  <a:schemeClr val="tx1"/>
                </a:solidFill>
              </a:rPr>
              <a:t>кодекса Российской Федерации; </a:t>
            </a:r>
            <a:endParaRPr lang="ru-RU" sz="1600" dirty="0">
              <a:solidFill>
                <a:schemeClr val="tx1"/>
              </a:solidFill>
            </a:endParaRPr>
          </a:p>
          <a:p>
            <a:r>
              <a:rPr lang="ru-RU" sz="1600" dirty="0">
                <a:solidFill>
                  <a:schemeClr val="tx1"/>
                </a:solidFill>
              </a:rPr>
              <a:t>- </a:t>
            </a:r>
            <a:r>
              <a:rPr lang="x-none" sz="1600">
                <a:solidFill>
                  <a:schemeClr val="tx1"/>
                </a:solidFill>
              </a:rPr>
              <a:t>Налогового кодекса Российской Федерации; </a:t>
            </a:r>
            <a:endParaRPr lang="ru-RU" sz="1600" dirty="0">
              <a:solidFill>
                <a:schemeClr val="tx1"/>
              </a:solidFill>
            </a:endParaRPr>
          </a:p>
          <a:p>
            <a:r>
              <a:rPr lang="ru-RU" sz="1600" dirty="0">
                <a:solidFill>
                  <a:schemeClr val="tx1"/>
                </a:solidFill>
              </a:rPr>
              <a:t>- Послания Президента Российской Федерации Федеральному Собранию Российской Федерации от 15.01.2020 года;</a:t>
            </a:r>
          </a:p>
          <a:p>
            <a:r>
              <a:rPr lang="ru-RU" sz="1600" dirty="0">
                <a:solidFill>
                  <a:schemeClr val="tx1"/>
                </a:solidFill>
              </a:rPr>
              <a:t>- Указа</a:t>
            </a:r>
            <a:r>
              <a:rPr lang="x-none" sz="1600">
                <a:solidFill>
                  <a:schemeClr val="tx1"/>
                </a:solidFill>
              </a:rPr>
              <a:t>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r>
              <a:rPr lang="ru-RU" sz="1600" dirty="0">
                <a:solidFill>
                  <a:schemeClr val="tx1"/>
                </a:solidFill>
              </a:rPr>
              <a:t>;</a:t>
            </a:r>
          </a:p>
          <a:p>
            <a:r>
              <a:rPr lang="ru-RU" sz="1600" dirty="0">
                <a:solidFill>
                  <a:schemeClr val="tx1"/>
                </a:solidFill>
              </a:rPr>
              <a:t>- </a:t>
            </a:r>
            <a:r>
              <a:rPr lang="x-none" sz="1600">
                <a:solidFill>
                  <a:schemeClr val="tx1"/>
                </a:solidFill>
              </a:rPr>
              <a:t>Указ</a:t>
            </a:r>
            <a:r>
              <a:rPr lang="ru-RU" sz="1600" dirty="0">
                <a:solidFill>
                  <a:schemeClr val="tx1"/>
                </a:solidFill>
              </a:rPr>
              <a:t>а</a:t>
            </a:r>
            <a:r>
              <a:rPr lang="x-none" sz="1600">
                <a:solidFill>
                  <a:schemeClr val="tx1"/>
                </a:solidFill>
              </a:rPr>
              <a:t> Президента Российской Федерации от </a:t>
            </a:r>
            <a:r>
              <a:rPr lang="ru-RU" sz="1600" dirty="0">
                <a:solidFill>
                  <a:schemeClr val="tx1"/>
                </a:solidFill>
              </a:rPr>
              <a:t>21 июля</a:t>
            </a:r>
            <a:r>
              <a:rPr lang="x-none" sz="1600">
                <a:solidFill>
                  <a:schemeClr val="tx1"/>
                </a:solidFill>
              </a:rPr>
              <a:t> 20</a:t>
            </a:r>
            <a:r>
              <a:rPr lang="ru-RU" sz="1600" dirty="0">
                <a:solidFill>
                  <a:schemeClr val="tx1"/>
                </a:solidFill>
              </a:rPr>
              <a:t>20</a:t>
            </a:r>
            <a:r>
              <a:rPr lang="x-none" sz="1600">
                <a:solidFill>
                  <a:schemeClr val="tx1"/>
                </a:solidFill>
              </a:rPr>
              <a:t> года № </a:t>
            </a:r>
            <a:r>
              <a:rPr lang="ru-RU" sz="1600" dirty="0">
                <a:solidFill>
                  <a:schemeClr val="tx1"/>
                </a:solidFill>
              </a:rPr>
              <a:t>47</a:t>
            </a:r>
            <a:r>
              <a:rPr lang="x-none" sz="1600">
                <a:solidFill>
                  <a:schemeClr val="tx1"/>
                </a:solidFill>
              </a:rPr>
              <a:t>4 «О национальных целях развития Российской Федерации на период до 20</a:t>
            </a:r>
            <a:r>
              <a:rPr lang="ru-RU" sz="1600" dirty="0">
                <a:solidFill>
                  <a:schemeClr val="tx1"/>
                </a:solidFill>
              </a:rPr>
              <a:t>30</a:t>
            </a:r>
            <a:r>
              <a:rPr lang="x-none" sz="1600">
                <a:solidFill>
                  <a:schemeClr val="tx1"/>
                </a:solidFill>
              </a:rPr>
              <a:t> года»</a:t>
            </a:r>
            <a:r>
              <a:rPr lang="ru-RU" sz="1600" dirty="0">
                <a:solidFill>
                  <a:schemeClr val="tx1"/>
                </a:solidFill>
              </a:rPr>
              <a:t>;</a:t>
            </a:r>
          </a:p>
          <a:p>
            <a:r>
              <a:rPr lang="ru-RU" sz="1600" dirty="0">
                <a:solidFill>
                  <a:schemeClr val="tx1"/>
                </a:solidFill>
              </a:rPr>
              <a:t>- решения Думы города Пятигорска от 19 февраля 2015 года № 1-51 РД «Об утверждении Положения о бюджетном процессе в городе-курорте Пятигорске»;</a:t>
            </a:r>
          </a:p>
          <a:p>
            <a:r>
              <a:rPr lang="ru-RU" sz="1600" dirty="0">
                <a:solidFill>
                  <a:schemeClr val="tx1"/>
                </a:solidFill>
              </a:rPr>
              <a:t>- Стратегии социально-экономического развития города-курорта Пятигорска до 2035 года, утвержденной решением Думы города Пятигорска от 24 сентября 2020 года № 32-59 РД;</a:t>
            </a:r>
          </a:p>
          <a:p>
            <a:r>
              <a:rPr lang="ru-RU" sz="1600" dirty="0" smtClean="0">
                <a:solidFill>
                  <a:schemeClr val="tx1"/>
                </a:solidFill>
              </a:rPr>
              <a:t>- </a:t>
            </a:r>
            <a:r>
              <a:rPr lang="ru-RU" sz="1600" dirty="0">
                <a:solidFill>
                  <a:schemeClr val="tx1"/>
                </a:solidFill>
              </a:rPr>
              <a:t>муниципальных программ города-курорта </a:t>
            </a:r>
            <a:r>
              <a:rPr lang="ru-RU" sz="1600" dirty="0" smtClean="0">
                <a:solidFill>
                  <a:schemeClr val="tx1"/>
                </a:solidFill>
              </a:rPr>
              <a:t>Пятигорска;</a:t>
            </a:r>
            <a:endParaRPr lang="ru-RU" sz="1600" dirty="0">
              <a:solidFill>
                <a:schemeClr val="tx1"/>
              </a:solidFill>
            </a:endParaRPr>
          </a:p>
          <a:p>
            <a:r>
              <a:rPr lang="ru-RU" sz="1600" dirty="0">
                <a:solidFill>
                  <a:schemeClr val="tx1"/>
                </a:solidFill>
              </a:rPr>
              <a:t>- основных направлений бюджетной и налоговой политики города-курорта Пятигорска на 2021 год и плановый период 2022 и 2023 годов, утвержденных постановлением администрации города Пятигорска от 22.09.2020 № 2916;</a:t>
            </a:r>
          </a:p>
          <a:p>
            <a:r>
              <a:rPr lang="ru-RU" sz="1600" dirty="0">
                <a:solidFill>
                  <a:schemeClr val="tx1"/>
                </a:solidFill>
              </a:rPr>
              <a:t>- основных направлений долговой политики города-курорта Пятигорска на 2021 год и плановый период 2022 и 2023 годов, утвержденных постановлением администрации города Пятигорска от 22.09.2020 № 2915</a:t>
            </a:r>
          </a:p>
          <a:p>
            <a:pPr algn="ctr"/>
            <a:endParaRPr lang="ru-RU" sz="1600" dirty="0">
              <a:solidFill>
                <a:schemeClr val="tx1"/>
              </a:solidFill>
            </a:endParaRPr>
          </a:p>
        </p:txBody>
      </p:sp>
      <p:pic>
        <p:nvPicPr>
          <p:cNvPr id="40" name="Рисунок 39" descr="https://thumbs.dreamstime.com/z/d-%D1%8E-%D0%B8-%D1%87%D0%B5-%D0%BE%D0%B2%D0%B5%D0%BA-%D0%BF%D0%B5%D1%80%D1%81%D0%BE%D0%BD%D0%B0-%D0%B8-%D0%BA%D0%BE%D0%BD%D1%82%D1%80%D0%BE-%D1%8C%D0%BD%D1%8B%D0%B9-%D1%81%D0%BF%D0%B8%D1%81%D0%BE%D0%BE%D0%BA-30047141.jpg"/>
          <p:cNvPicPr/>
          <p:nvPr/>
        </p:nvPicPr>
        <p:blipFill rotWithShape="1">
          <a:blip r:embed="rId4" cstate="print">
            <a:extLst>
              <a:ext uri="{BEBA8EAE-BF5A-486C-A8C5-ECC9F3942E4B}">
                <a14:imgProps xmlns:a14="http://schemas.microsoft.com/office/drawing/2010/main">
                  <a14:imgLayer r:embed="rId5">
                    <a14:imgEffect>
                      <a14:backgroundRemoval t="0" b="99753" l="0" r="100000"/>
                    </a14:imgEffect>
                  </a14:imgLayer>
                </a14:imgProps>
              </a:ext>
              <a:ext uri="{28A0092B-C50C-407E-A947-70E740481C1C}">
                <a14:useLocalDpi xmlns:a14="http://schemas.microsoft.com/office/drawing/2010/main" val="0"/>
              </a:ext>
            </a:extLst>
          </a:blip>
          <a:srcRect l="10043" b="11195"/>
          <a:stretch/>
        </p:blipFill>
        <p:spPr bwMode="auto">
          <a:xfrm>
            <a:off x="63612" y="4869160"/>
            <a:ext cx="1097887" cy="1216708"/>
          </a:xfrm>
          <a:prstGeom prst="rect">
            <a:avLst/>
          </a:prstGeom>
          <a:noFill/>
          <a:ln>
            <a:noFill/>
          </a:ln>
        </p:spPr>
      </p:pic>
      <p:pic>
        <p:nvPicPr>
          <p:cNvPr id="23" name="Picture 10" descr="https://st2.depositphotos.com/3159197/7456/i/950/depositphotos_74567387-stock-photo-3d-white-people-with-a.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219" l="1367" r="98438"/>
                    </a14:imgEffect>
                  </a14:imgLayer>
                </a14:imgProps>
              </a:ext>
              <a:ext uri="{28A0092B-C50C-407E-A947-70E740481C1C}">
                <a14:useLocalDpi xmlns:a14="http://schemas.microsoft.com/office/drawing/2010/main" val="0"/>
              </a:ext>
            </a:extLst>
          </a:blip>
          <a:srcRect/>
          <a:stretch>
            <a:fillRect/>
          </a:stretch>
        </p:blipFill>
        <p:spPr bwMode="auto">
          <a:xfrm>
            <a:off x="75224" y="1196752"/>
            <a:ext cx="1126157" cy="11261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superuser\Desktop\герб пятигорска.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5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95351" y="6459"/>
            <a:ext cx="8248649" cy="781752"/>
          </a:xfrm>
          <a:prstGeom prst="rect">
            <a:avLst/>
          </a:prstGeom>
        </p:spPr>
        <p:txBody>
          <a:bodyPr wrap="square">
            <a:spAutoFit/>
          </a:bodyPr>
          <a:lstStyle/>
          <a:p>
            <a:pPr marL="446088" indent="-446088" algn="ctr">
              <a:lnSpc>
                <a:spcPct val="80000"/>
              </a:lnSpc>
              <a:buClr>
                <a:schemeClr val="accent6">
                  <a:lumMod val="75000"/>
                </a:schemeClr>
              </a:buClr>
              <a:buSzPct val="128000"/>
              <a:defRPr/>
            </a:pPr>
            <a:r>
              <a:rPr lang="ru-RU" altLang="ru-RU" sz="2800" b="1" kern="0" dirty="0">
                <a:solidFill>
                  <a:schemeClr val="accent3">
                    <a:lumMod val="50000"/>
                  </a:schemeClr>
                </a:solidFill>
                <a:latin typeface="Arial"/>
                <a:ea typeface="+mj-ea"/>
                <a:cs typeface="+mj-cs"/>
              </a:rPr>
              <a:t>Итоги реализации бюджетной, налоговой и долговой политики в </a:t>
            </a:r>
            <a:r>
              <a:rPr lang="ru-RU" altLang="ru-RU" sz="2800" b="1" kern="0" dirty="0" smtClean="0">
                <a:solidFill>
                  <a:schemeClr val="accent3">
                    <a:lumMod val="50000"/>
                  </a:schemeClr>
                </a:solidFill>
                <a:latin typeface="Arial"/>
                <a:ea typeface="+mj-ea"/>
                <a:cs typeface="+mj-cs"/>
              </a:rPr>
              <a:t>2020 </a:t>
            </a:r>
            <a:r>
              <a:rPr lang="ru-RU" altLang="ru-RU" sz="2800" b="1" kern="0" dirty="0">
                <a:solidFill>
                  <a:schemeClr val="accent3">
                    <a:lumMod val="50000"/>
                  </a:schemeClr>
                </a:solidFill>
                <a:latin typeface="Arial"/>
                <a:ea typeface="+mj-ea"/>
                <a:cs typeface="+mj-cs"/>
              </a:rPr>
              <a:t>году</a:t>
            </a:r>
          </a:p>
        </p:txBody>
      </p:sp>
      <p:pic>
        <p:nvPicPr>
          <p:cNvPr id="9" name="Picture 2" descr="C:\Users\superuser\Desktop\герб пятигорск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20711" y="1281470"/>
            <a:ext cx="2880320" cy="1670856"/>
            <a:chOff x="0" y="132037"/>
            <a:chExt cx="4002068" cy="1670856"/>
          </a:xfrm>
          <a:scene3d>
            <a:camera prst="orthographicFront"/>
            <a:lightRig rig="threePt" dir="t"/>
          </a:scene3d>
        </p:grpSpPr>
        <p:sp>
          <p:nvSpPr>
            <p:cNvPr id="10" name="Скругленный прямоугольник 9"/>
            <p:cNvSpPr/>
            <p:nvPr/>
          </p:nvSpPr>
          <p:spPr>
            <a:xfrm>
              <a:off x="0" y="132037"/>
              <a:ext cx="4002068" cy="1670856"/>
            </a:xfrm>
            <a:prstGeom prst="roundRect">
              <a:avLst>
                <a:gd name="adj" fmla="val 10000"/>
              </a:avLst>
            </a:prstGeom>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Скругленный прямоугольник 4"/>
            <p:cNvSpPr/>
            <p:nvPr/>
          </p:nvSpPr>
          <p:spPr>
            <a:xfrm>
              <a:off x="36702" y="168739"/>
              <a:ext cx="3965366" cy="163415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1" algn="ctr" defTabSz="889000">
                <a:lnSpc>
                  <a:spcPct val="90000"/>
                </a:lnSpc>
                <a:spcBef>
                  <a:spcPct val="0"/>
                </a:spcBef>
                <a:spcAft>
                  <a:spcPct val="15000"/>
                </a:spcAft>
              </a:pPr>
              <a:r>
                <a:rPr lang="ru-RU" sz="2000" b="1" kern="1200" dirty="0" smtClean="0">
                  <a:latin typeface="Arial" panose="020B0604020202020204" pitchFamily="34" charset="0"/>
                  <a:cs typeface="Arial" panose="020B0604020202020204" pitchFamily="34" charset="0"/>
                </a:rPr>
                <a:t>Мобилизация дополнительных налоговых и неналоговых доходов</a:t>
              </a:r>
              <a:endParaRPr lang="ru-RU" sz="2000" kern="1200" dirty="0"/>
            </a:p>
          </p:txBody>
        </p:sp>
      </p:grpSp>
      <p:sp>
        <p:nvSpPr>
          <p:cNvPr id="2" name="TextBox 1"/>
          <p:cNvSpPr txBox="1"/>
          <p:nvPr/>
        </p:nvSpPr>
        <p:spPr>
          <a:xfrm>
            <a:off x="264727" y="3140968"/>
            <a:ext cx="2592288"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3600" b="1" dirty="0" smtClean="0"/>
              <a:t>88,9</a:t>
            </a:r>
          </a:p>
          <a:p>
            <a:pPr algn="ctr"/>
            <a:r>
              <a:rPr lang="ru-RU" sz="3600" b="1" dirty="0" smtClean="0"/>
              <a:t> </a:t>
            </a:r>
            <a:r>
              <a:rPr lang="ru-RU" sz="2800" b="1" dirty="0" smtClean="0"/>
              <a:t>млн.руб</a:t>
            </a:r>
            <a:endParaRPr lang="ru-RU" sz="2800" b="1" dirty="0"/>
          </a:p>
        </p:txBody>
      </p:sp>
      <p:grpSp>
        <p:nvGrpSpPr>
          <p:cNvPr id="13" name="Группа 12"/>
          <p:cNvGrpSpPr/>
          <p:nvPr/>
        </p:nvGrpSpPr>
        <p:grpSpPr>
          <a:xfrm>
            <a:off x="3131840" y="1267847"/>
            <a:ext cx="2808312" cy="1743776"/>
            <a:chOff x="47626" y="3015700"/>
            <a:chExt cx="3952516" cy="2487612"/>
          </a:xfrm>
          <a:scene3d>
            <a:camera prst="orthographicFront"/>
            <a:lightRig rig="threePt" dir="t"/>
          </a:scene3d>
        </p:grpSpPr>
        <p:sp>
          <p:nvSpPr>
            <p:cNvPr id="14" name="Скругленный прямоугольник 13"/>
            <p:cNvSpPr/>
            <p:nvPr/>
          </p:nvSpPr>
          <p:spPr>
            <a:xfrm>
              <a:off x="47626" y="3015700"/>
              <a:ext cx="3952516" cy="2487612"/>
            </a:xfrm>
            <a:prstGeom prst="roundRect">
              <a:avLst>
                <a:gd name="adj" fmla="val 10000"/>
              </a:avLst>
            </a:prstGeom>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Скругленный прямоугольник 4"/>
            <p:cNvSpPr/>
            <p:nvPr/>
          </p:nvSpPr>
          <p:spPr>
            <a:xfrm>
              <a:off x="102272" y="3015700"/>
              <a:ext cx="3897870" cy="24329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1" algn="ctr" defTabSz="889000">
                <a:lnSpc>
                  <a:spcPct val="90000"/>
                </a:lnSpc>
                <a:spcBef>
                  <a:spcPct val="0"/>
                </a:spcBef>
                <a:spcAft>
                  <a:spcPct val="15000"/>
                </a:spcAft>
              </a:pPr>
              <a:r>
                <a:rPr lang="ru-RU" sz="2000" b="1" kern="1200" dirty="0" smtClean="0">
                  <a:latin typeface="Arial" panose="020B0604020202020204" pitchFamily="34" charset="0"/>
                  <a:cs typeface="Arial" panose="020B0604020202020204" pitchFamily="34" charset="0"/>
                </a:rPr>
                <a:t>Получение дополнительной финансовой помощи </a:t>
              </a:r>
            </a:p>
            <a:p>
              <a:pPr marL="0" lvl="1" algn="ctr" defTabSz="889000">
                <a:lnSpc>
                  <a:spcPct val="90000"/>
                </a:lnSpc>
                <a:spcBef>
                  <a:spcPct val="0"/>
                </a:spcBef>
                <a:spcAft>
                  <a:spcPct val="15000"/>
                </a:spcAft>
              </a:pPr>
              <a:r>
                <a:rPr lang="ru-RU" sz="1100" b="1" kern="1200" dirty="0" smtClean="0">
                  <a:latin typeface="Arial" panose="020B0604020202020204" pitchFamily="34" charset="0"/>
                  <a:cs typeface="Arial" panose="020B0604020202020204" pitchFamily="34" charset="0"/>
                </a:rPr>
                <a:t>(субсидии, дотации, иные межбюджетные трансферты)</a:t>
              </a:r>
              <a:endParaRPr lang="ru-RU" sz="1100" kern="1200" dirty="0"/>
            </a:p>
          </p:txBody>
        </p:sp>
      </p:grpSp>
      <p:sp>
        <p:nvSpPr>
          <p:cNvPr id="16" name="TextBox 15"/>
          <p:cNvSpPr txBox="1"/>
          <p:nvPr/>
        </p:nvSpPr>
        <p:spPr>
          <a:xfrm>
            <a:off x="3259265" y="3140968"/>
            <a:ext cx="2592288"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3600" b="1" dirty="0" smtClean="0"/>
              <a:t>1 246</a:t>
            </a:r>
          </a:p>
          <a:p>
            <a:pPr algn="ctr"/>
            <a:r>
              <a:rPr lang="ru-RU" sz="3600" b="1" dirty="0" smtClean="0"/>
              <a:t> </a:t>
            </a:r>
            <a:r>
              <a:rPr lang="ru-RU" sz="2800" b="1" dirty="0" smtClean="0"/>
              <a:t>млн.руб</a:t>
            </a:r>
            <a:endParaRPr lang="ru-RU" sz="2800" b="1" dirty="0"/>
          </a:p>
        </p:txBody>
      </p:sp>
      <p:grpSp>
        <p:nvGrpSpPr>
          <p:cNvPr id="17" name="Группа 16"/>
          <p:cNvGrpSpPr/>
          <p:nvPr/>
        </p:nvGrpSpPr>
        <p:grpSpPr>
          <a:xfrm>
            <a:off x="6144209" y="1264162"/>
            <a:ext cx="2675222" cy="1705471"/>
            <a:chOff x="4903725" y="2971951"/>
            <a:chExt cx="4065132" cy="2528981"/>
          </a:xfrm>
          <a:scene3d>
            <a:camera prst="orthographicFront"/>
            <a:lightRig rig="threePt" dir="t"/>
          </a:scene3d>
        </p:grpSpPr>
        <p:sp>
          <p:nvSpPr>
            <p:cNvPr id="18" name="Скругленный прямоугольник 17"/>
            <p:cNvSpPr/>
            <p:nvPr/>
          </p:nvSpPr>
          <p:spPr>
            <a:xfrm>
              <a:off x="4903725" y="2972469"/>
              <a:ext cx="4065132" cy="2528463"/>
            </a:xfrm>
            <a:prstGeom prst="roundRect">
              <a:avLst>
                <a:gd name="adj" fmla="val 10000"/>
              </a:avLst>
            </a:prstGeom>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4903725" y="2971951"/>
              <a:ext cx="4009590" cy="24734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1" algn="ctr" defTabSz="889000">
                <a:lnSpc>
                  <a:spcPct val="90000"/>
                </a:lnSpc>
                <a:spcBef>
                  <a:spcPct val="0"/>
                </a:spcBef>
                <a:spcAft>
                  <a:spcPct val="15000"/>
                </a:spcAft>
              </a:pPr>
              <a:r>
                <a:rPr lang="ru-RU" sz="2000" b="1" kern="1200" dirty="0" smtClean="0">
                  <a:latin typeface="Arial" panose="020B0604020202020204" pitchFamily="34" charset="0"/>
                  <a:cs typeface="Arial" panose="020B0604020202020204" pitchFamily="34" charset="0"/>
                </a:rPr>
                <a:t>Сдерживание роста мун. долга. Сокращение расходов по его обслуживанию </a:t>
              </a:r>
              <a:endParaRPr lang="ru-RU" sz="2000" kern="1200" dirty="0"/>
            </a:p>
          </p:txBody>
        </p:sp>
      </p:grpSp>
      <p:sp>
        <p:nvSpPr>
          <p:cNvPr id="20" name="TextBox 19"/>
          <p:cNvSpPr txBox="1"/>
          <p:nvPr/>
        </p:nvSpPr>
        <p:spPr>
          <a:xfrm>
            <a:off x="6240948" y="3117350"/>
            <a:ext cx="2592288"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3600" b="1" dirty="0" smtClean="0"/>
              <a:t>53,7</a:t>
            </a:r>
          </a:p>
          <a:p>
            <a:pPr algn="ctr"/>
            <a:r>
              <a:rPr lang="ru-RU" sz="3600" b="1" dirty="0" smtClean="0"/>
              <a:t> </a:t>
            </a:r>
            <a:r>
              <a:rPr lang="ru-RU" sz="2800" b="1" dirty="0" smtClean="0"/>
              <a:t>млн.руб</a:t>
            </a:r>
            <a:endParaRPr lang="ru-RU" sz="2800" b="1" dirty="0"/>
          </a:p>
        </p:txBody>
      </p:sp>
      <p:pic>
        <p:nvPicPr>
          <p:cNvPr id="1028" name="Picture 4" descr="https://st2.depositphotos.com/3643473/5960/i/950/depositphotos_59609439-stock-photo-human-character-with-puzzl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6179" t="11015" r="6583" b="21813"/>
          <a:stretch/>
        </p:blipFill>
        <p:spPr bwMode="auto">
          <a:xfrm>
            <a:off x="-33184" y="4572456"/>
            <a:ext cx="4569180" cy="22504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st2.depositphotos.com/3643473/5960/i/950/depositphotos_59609439-stock-photo-human-character-with-puzzl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6179" t="11015" r="6583" b="21813"/>
          <a:stretch/>
        </p:blipFill>
        <p:spPr bwMode="auto">
          <a:xfrm>
            <a:off x="4427984" y="4572455"/>
            <a:ext cx="4569180" cy="225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66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67260954"/>
              </p:ext>
            </p:extLst>
          </p:nvPr>
        </p:nvGraphicFramePr>
        <p:xfrm>
          <a:off x="0" y="1253707"/>
          <a:ext cx="9036495" cy="5543830"/>
        </p:xfrm>
        <a:graphic>
          <a:graphicData uri="http://schemas.openxmlformats.org/drawingml/2006/table">
            <a:tbl>
              <a:tblPr>
                <a:tableStyleId>{8799B23B-EC83-4686-B30A-512413B5E67A}</a:tableStyleId>
              </a:tblPr>
              <a:tblGrid>
                <a:gridCol w="1792837"/>
                <a:gridCol w="1336209"/>
                <a:gridCol w="650866"/>
                <a:gridCol w="615016"/>
                <a:gridCol w="562614"/>
                <a:gridCol w="632941"/>
                <a:gridCol w="562614"/>
                <a:gridCol w="602998"/>
                <a:gridCol w="624217"/>
                <a:gridCol w="576064"/>
                <a:gridCol w="427216"/>
                <a:gridCol w="652903"/>
              </a:tblGrid>
              <a:tr h="136558">
                <a:tc rowSpan="3">
                  <a:txBody>
                    <a:bodyPr/>
                    <a:lstStyle/>
                    <a:p>
                      <a:pPr algn="ctr" fontAlgn="ctr"/>
                      <a:r>
                        <a:rPr lang="ru-RU" sz="900" u="none" strike="noStrike" dirty="0">
                          <a:effectLst/>
                        </a:rPr>
                        <a:t>Показатели</a:t>
                      </a:r>
                      <a:endParaRPr lang="ru-RU" sz="900" b="1" i="0" u="none" strike="noStrike" dirty="0">
                        <a:solidFill>
                          <a:srgbClr val="000000"/>
                        </a:solidFill>
                        <a:effectLst/>
                        <a:latin typeface="Times New Roman"/>
                      </a:endParaRPr>
                    </a:p>
                  </a:txBody>
                  <a:tcPr marL="0" marR="0" marT="0" marB="0" anchor="ctr"/>
                </a:tc>
                <a:tc rowSpan="3">
                  <a:txBody>
                    <a:bodyPr/>
                    <a:lstStyle/>
                    <a:p>
                      <a:pPr algn="ctr" fontAlgn="ctr"/>
                      <a:r>
                        <a:rPr lang="ru-RU" sz="900" u="none" strike="noStrike">
                          <a:effectLst/>
                        </a:rPr>
                        <a:t>Единица измерения</a:t>
                      </a:r>
                      <a:endParaRPr lang="ru-RU" sz="900" b="1"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оценка</a:t>
                      </a:r>
                      <a:endParaRPr lang="ru-RU" sz="900" b="1" i="0" u="none" strike="noStrike">
                        <a:solidFill>
                          <a:srgbClr val="000000"/>
                        </a:solidFill>
                        <a:effectLst/>
                        <a:latin typeface="Times New Roman"/>
                      </a:endParaRPr>
                    </a:p>
                  </a:txBody>
                  <a:tcPr marL="0" marR="0" marT="0" marB="0" anchor="ctr"/>
                </a:tc>
                <a:tc gridSpan="9">
                  <a:txBody>
                    <a:bodyPr/>
                    <a:lstStyle/>
                    <a:p>
                      <a:pPr algn="ctr" fontAlgn="ctr"/>
                      <a:r>
                        <a:rPr lang="ru-RU" sz="900" u="none" strike="noStrike">
                          <a:effectLst/>
                        </a:rPr>
                        <a:t>прогноз</a:t>
                      </a:r>
                      <a:endParaRPr lang="ru-RU" sz="900" b="1" i="0" u="none" strike="noStrike">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58">
                <a:tc vMerge="1">
                  <a:txBody>
                    <a:bodyPr/>
                    <a:lstStyle/>
                    <a:p>
                      <a:endParaRPr lang="ru-RU"/>
                    </a:p>
                  </a:txBody>
                  <a:tcPr/>
                </a:tc>
                <a:tc vMerge="1">
                  <a:txBody>
                    <a:bodyPr/>
                    <a:lstStyle/>
                    <a:p>
                      <a:endParaRPr lang="ru-RU"/>
                    </a:p>
                  </a:txBody>
                  <a:tcPr/>
                </a:tc>
                <a:tc rowSpan="2">
                  <a:txBody>
                    <a:bodyPr/>
                    <a:lstStyle/>
                    <a:p>
                      <a:pPr algn="ctr" fontAlgn="ctr"/>
                      <a:r>
                        <a:rPr lang="ru-RU" sz="900" u="none" strike="noStrike" dirty="0" smtClean="0">
                          <a:effectLst/>
                        </a:rPr>
                        <a:t>2020</a:t>
                      </a:r>
                      <a:endParaRPr lang="ru-RU" sz="900" b="1" i="0" u="none" strike="noStrike" dirty="0">
                        <a:solidFill>
                          <a:srgbClr val="000000"/>
                        </a:solidFill>
                        <a:effectLst/>
                        <a:latin typeface="Times New Roman"/>
                      </a:endParaRPr>
                    </a:p>
                  </a:txBody>
                  <a:tcPr marL="0" marR="0" marT="0" marB="0" anchor="ctr"/>
                </a:tc>
                <a:tc gridSpan="3">
                  <a:txBody>
                    <a:bodyPr/>
                    <a:lstStyle/>
                    <a:p>
                      <a:pPr algn="ctr" fontAlgn="ctr"/>
                      <a:r>
                        <a:rPr lang="ru-RU" sz="900" u="none" strike="noStrike" dirty="0" smtClean="0">
                          <a:effectLst/>
                        </a:rPr>
                        <a:t>2021</a:t>
                      </a:r>
                      <a:endParaRPr lang="ru-RU" sz="900" b="1" i="0" u="none" strike="noStrike" dirty="0">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gridSpan="3">
                  <a:txBody>
                    <a:bodyPr/>
                    <a:lstStyle/>
                    <a:p>
                      <a:pPr algn="ctr" fontAlgn="ctr"/>
                      <a:r>
                        <a:rPr lang="ru-RU" sz="900" u="none" strike="noStrike" dirty="0" smtClean="0">
                          <a:effectLst/>
                        </a:rPr>
                        <a:t>2022</a:t>
                      </a:r>
                      <a:endParaRPr lang="ru-RU" sz="900" b="1" i="0" u="none" strike="noStrike" dirty="0">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gridSpan="3">
                  <a:txBody>
                    <a:bodyPr/>
                    <a:lstStyle/>
                    <a:p>
                      <a:pPr algn="ctr" fontAlgn="ctr"/>
                      <a:r>
                        <a:rPr lang="ru-RU" sz="900" u="none" strike="noStrike" dirty="0" smtClean="0">
                          <a:effectLst/>
                        </a:rPr>
                        <a:t>2023</a:t>
                      </a:r>
                      <a:endParaRPr lang="ru-RU" sz="900" b="1" i="0" u="none" strike="noStrike" dirty="0">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r>
              <a:tr h="43298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effectLst/>
                        </a:rPr>
                        <a:t>консервативный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базовый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целевой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консервативный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базовый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целевой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консервативный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базовый вариант</a:t>
                      </a:r>
                      <a:endParaRPr lang="ru-RU" sz="800" b="1" i="0" u="none" strike="noStrike" dirty="0">
                        <a:solidFill>
                          <a:srgbClr val="000000"/>
                        </a:solidFill>
                        <a:effectLst/>
                        <a:latin typeface="Times New Roman"/>
                      </a:endParaRPr>
                    </a:p>
                  </a:txBody>
                  <a:tcPr marL="0" marR="0" marT="0" marB="0" vert="vert270" anchor="ctr"/>
                </a:tc>
                <a:tc>
                  <a:txBody>
                    <a:bodyPr/>
                    <a:lstStyle/>
                    <a:p>
                      <a:pPr algn="ctr" fontAlgn="ctr"/>
                      <a:r>
                        <a:rPr lang="ru-RU" sz="800" u="none" strike="noStrike" dirty="0">
                          <a:effectLst/>
                        </a:rPr>
                        <a:t>целевой вариант</a:t>
                      </a:r>
                      <a:endParaRPr lang="ru-RU" sz="800" b="1" i="0" u="none" strike="noStrike" dirty="0">
                        <a:solidFill>
                          <a:srgbClr val="000000"/>
                        </a:solidFill>
                        <a:effectLst/>
                        <a:latin typeface="Times New Roman"/>
                      </a:endParaRPr>
                    </a:p>
                  </a:txBody>
                  <a:tcPr marL="0" marR="0" marT="0" marB="0" vert="vert270" anchor="ctr"/>
                </a:tc>
              </a:tr>
              <a:tr h="273116">
                <a:tc>
                  <a:txBody>
                    <a:bodyPr/>
                    <a:lstStyle/>
                    <a:p>
                      <a:pPr algn="l" fontAlgn="ctr"/>
                      <a:r>
                        <a:rPr lang="ru-RU" sz="900" u="none" strike="noStrike">
                          <a:effectLst/>
                        </a:rPr>
                        <a:t>Численность населения (среднегодовая)</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a:t>
                      </a:r>
                      <a:endParaRPr lang="ru-RU" sz="900" b="0" i="0" u="none" strike="noStrike">
                        <a:solidFill>
                          <a:srgbClr val="000000"/>
                        </a:solidFill>
                        <a:effectLst/>
                        <a:latin typeface="Times New Roman"/>
                      </a:endParaRPr>
                    </a:p>
                  </a:txBody>
                  <a:tcPr marL="0" marR="0" marT="0" marB="0" anchor="ctr"/>
                </a:tc>
              </a:tr>
              <a:tr h="150914">
                <a:tc>
                  <a:txBody>
                    <a:bodyPr/>
                    <a:lstStyle/>
                    <a:p>
                      <a:pPr algn="l" fontAlgn="ctr"/>
                      <a:r>
                        <a:rPr lang="ru-RU" sz="900" u="none" strike="noStrike">
                          <a:effectLst/>
                        </a:rPr>
                        <a:t>Все население (среднегодовая)</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тыс.чел.</a:t>
                      </a:r>
                      <a:endParaRPr lang="ru-RU" sz="900" b="0" i="0" u="none" strike="noStrike">
                        <a:effectLst/>
                        <a:latin typeface="Times New Roman"/>
                      </a:endParaRPr>
                    </a:p>
                  </a:txBody>
                  <a:tcPr marL="0" marR="0" marT="0" marB="0" anchor="ctr"/>
                </a:tc>
                <a:tc>
                  <a:txBody>
                    <a:bodyPr/>
                    <a:lstStyle/>
                    <a:p>
                      <a:pPr algn="ctr" fontAlgn="ctr"/>
                      <a:r>
                        <a:rPr lang="ru-RU" sz="800" u="none" strike="noStrike" dirty="0">
                          <a:effectLst/>
                        </a:rPr>
                        <a:t>214,28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214,26</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214,28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214,34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214,28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214,31</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214,38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214,35</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214,36</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214,52</a:t>
                      </a:r>
                      <a:endParaRPr lang="ru-RU" sz="800" b="0" i="0" u="none" strike="noStrike" dirty="0">
                        <a:solidFill>
                          <a:srgbClr val="000000"/>
                        </a:solidFill>
                        <a:effectLst/>
                        <a:latin typeface="Times New Roman"/>
                      </a:endParaRPr>
                    </a:p>
                  </a:txBody>
                  <a:tcPr marL="9525" marR="9525" marT="9525" marB="0" anchor="ctr"/>
                </a:tc>
              </a:tr>
              <a:tr h="273116">
                <a:tc>
                  <a:txBody>
                    <a:bodyPr/>
                    <a:lstStyle/>
                    <a:p>
                      <a:pPr algn="l" fontAlgn="ctr"/>
                      <a:r>
                        <a:rPr lang="ru-RU" sz="900" u="none" strike="noStrike" dirty="0">
                          <a:effectLst/>
                        </a:rPr>
                        <a:t>Общий коэффициент рождаемости</a:t>
                      </a:r>
                      <a:endParaRPr lang="ru-RU" sz="900" b="0" i="0" u="none" strike="noStrike" dirty="0">
                        <a:effectLst/>
                        <a:latin typeface="Times New Roman"/>
                      </a:endParaRPr>
                    </a:p>
                  </a:txBody>
                  <a:tcPr marL="0" marR="0" marT="0" marB="0" anchor="ctr"/>
                </a:tc>
                <a:tc>
                  <a:txBody>
                    <a:bodyPr/>
                    <a:lstStyle/>
                    <a:p>
                      <a:pPr algn="ctr" fontAlgn="ctr"/>
                      <a:r>
                        <a:rPr lang="ru-RU" sz="900" u="none" strike="noStrike">
                          <a:effectLst/>
                        </a:rPr>
                        <a:t>число родившихся на 1000 человек населения</a:t>
                      </a:r>
                      <a:endParaRPr lang="ru-RU" sz="900" b="0" i="0" u="none" strike="noStrike">
                        <a:effectLst/>
                        <a:latin typeface="Times New Roman"/>
                      </a:endParaRPr>
                    </a:p>
                  </a:txBody>
                  <a:tcPr marL="0" marR="0" marT="0" marB="0" anchor="ctr"/>
                </a:tc>
                <a:tc>
                  <a:txBody>
                    <a:bodyPr/>
                    <a:lstStyle/>
                    <a:p>
                      <a:pPr algn="ctr" fontAlgn="ctr"/>
                      <a:r>
                        <a:rPr lang="ru-RU" sz="800" u="none" strike="noStrike" dirty="0">
                          <a:effectLst/>
                        </a:rPr>
                        <a:t>8,7</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8,5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8,9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9,6</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9,8</a:t>
                      </a:r>
                      <a:endParaRPr lang="ru-RU" sz="800" b="0" i="0" u="none" strike="noStrike" dirty="0">
                        <a:effectLst/>
                        <a:latin typeface="Times New Roman"/>
                      </a:endParaRPr>
                    </a:p>
                  </a:txBody>
                  <a:tcPr marL="9525" marR="9525" marT="9525" marB="0" anchor="ctr"/>
                </a:tc>
              </a:tr>
              <a:tr h="273116">
                <a:tc>
                  <a:txBody>
                    <a:bodyPr/>
                    <a:lstStyle/>
                    <a:p>
                      <a:pPr algn="l" fontAlgn="ctr"/>
                      <a:r>
                        <a:rPr lang="ru-RU" sz="900" u="none" strike="noStrike">
                          <a:effectLst/>
                        </a:rPr>
                        <a:t>Общий коэффициент смертности</a:t>
                      </a:r>
                      <a:endParaRPr lang="ru-RU" sz="900" b="0" i="0" u="none" strike="noStrike">
                        <a:effectLst/>
                        <a:latin typeface="Times New Roman"/>
                      </a:endParaRPr>
                    </a:p>
                  </a:txBody>
                  <a:tcPr marL="0" marR="0" marT="0" marB="0" anchor="ctr"/>
                </a:tc>
                <a:tc>
                  <a:txBody>
                    <a:bodyPr/>
                    <a:lstStyle/>
                    <a:p>
                      <a:pPr algn="ctr" fontAlgn="ctr"/>
                      <a:r>
                        <a:rPr lang="ru-RU" sz="900" u="none" strike="noStrike">
                          <a:effectLst/>
                        </a:rPr>
                        <a:t>число умерших на 1000 человек населения</a:t>
                      </a:r>
                      <a:endParaRPr lang="ru-RU" sz="900" b="0" i="0" u="none" strike="noStrike">
                        <a:effectLst/>
                        <a:latin typeface="Times New Roman"/>
                      </a:endParaRPr>
                    </a:p>
                  </a:txBody>
                  <a:tcPr marL="0" marR="0" marT="0" marB="0" anchor="ctr"/>
                </a:tc>
                <a:tc>
                  <a:txBody>
                    <a:bodyPr/>
                    <a:lstStyle/>
                    <a:p>
                      <a:pPr algn="ctr" fontAlgn="ctr"/>
                      <a:r>
                        <a:rPr lang="ru-RU" sz="800" u="none" strike="noStrike" dirty="0">
                          <a:effectLst/>
                        </a:rPr>
                        <a:t>9,8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9,8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9,9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9,6</a:t>
                      </a:r>
                      <a:endParaRPr lang="ru-RU" sz="800" b="0" i="0" u="none" strike="noStrike" dirty="0">
                        <a:effectLst/>
                        <a:latin typeface="Times New Roman"/>
                      </a:endParaRPr>
                    </a:p>
                  </a:txBody>
                  <a:tcPr marL="9525" marR="9525" marT="9525" marB="0" anchor="ctr"/>
                </a:tc>
              </a:tr>
              <a:tr h="273116">
                <a:tc>
                  <a:txBody>
                    <a:bodyPr/>
                    <a:lstStyle/>
                    <a:p>
                      <a:pPr algn="l" fontAlgn="ctr"/>
                      <a:r>
                        <a:rPr lang="ru-RU" sz="900" u="none" strike="noStrike">
                          <a:effectLst/>
                        </a:rPr>
                        <a:t>Индекс производства по виду деятельности "Строительство"</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 к предыдущему году в сопоставимых ценах</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dirty="0">
                          <a:effectLst/>
                        </a:rPr>
                        <a:t>101,1</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81,4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101,5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101,7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95,7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101,8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102,0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98,3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102,3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102,7</a:t>
                      </a:r>
                      <a:endParaRPr lang="ru-RU" sz="800" b="0" i="0" u="none" strike="noStrike" dirty="0">
                        <a:effectLst/>
                        <a:latin typeface="Times New Roman"/>
                      </a:endParaRPr>
                    </a:p>
                  </a:txBody>
                  <a:tcPr marL="9525" marR="9525" marT="9525" marB="0" anchor="ctr"/>
                </a:tc>
              </a:tr>
              <a:tr h="273116">
                <a:tc>
                  <a:txBody>
                    <a:bodyPr/>
                    <a:lstStyle/>
                    <a:p>
                      <a:pPr algn="l" fontAlgn="ctr"/>
                      <a:r>
                        <a:rPr lang="ru-RU" sz="900" u="none" strike="noStrike">
                          <a:effectLst/>
                        </a:rPr>
                        <a:t>Ввод в действие жилых домов</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тыс. кв. м. в общей площади</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a:effectLst/>
                        </a:rPr>
                        <a:t>62,0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62,0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62,5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62,8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62,3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63,0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63,3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62,8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63,7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64,0</a:t>
                      </a:r>
                      <a:endParaRPr lang="ru-RU" sz="800" b="0" i="0" u="none" strike="noStrike" dirty="0">
                        <a:effectLst/>
                        <a:latin typeface="Times New Roman"/>
                      </a:endParaRPr>
                    </a:p>
                  </a:txBody>
                  <a:tcPr marL="9525" marR="9525" marT="9525" marB="0" anchor="ctr"/>
                </a:tc>
              </a:tr>
              <a:tr h="440239">
                <a:tc>
                  <a:txBody>
                    <a:bodyPr/>
                    <a:lstStyle/>
                    <a:p>
                      <a:pPr algn="l" fontAlgn="ctr"/>
                      <a:r>
                        <a:rPr lang="ru-RU" sz="900" u="none" strike="noStrike">
                          <a:effectLst/>
                        </a:rPr>
                        <a:t>Оборот розничной торговли</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в ценах соответствующих лет; </a:t>
                      </a:r>
                      <a:br>
                        <a:rPr lang="ru-RU" sz="900" u="none" strike="noStrike">
                          <a:effectLst/>
                        </a:rPr>
                      </a:br>
                      <a:r>
                        <a:rPr lang="ru-RU" sz="900" u="none" strike="noStrike">
                          <a:effectLst/>
                        </a:rPr>
                        <a:t>млн. руб.</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a:effectLst/>
                        </a:rPr>
                        <a:t>102 899,2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103 736,9</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105 524,9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106 912,3</a:t>
                      </a:r>
                      <a:endParaRPr lang="ru-RU" sz="800" b="0" i="0" u="none" strike="noStrike" dirty="0">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108 001,9</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110 849,3</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dirty="0">
                          <a:effectLst/>
                        </a:rPr>
                        <a:t>113 303,5</a:t>
                      </a:r>
                      <a:endParaRPr lang="ru-RU" sz="800" b="0" i="0" u="none" strike="noStrike" dirty="0">
                        <a:solidFill>
                          <a:srgbClr val="000000"/>
                        </a:solidFill>
                        <a:effectLst/>
                        <a:latin typeface="Times New Roman"/>
                      </a:endParaRPr>
                    </a:p>
                  </a:txBody>
                  <a:tcPr marL="9525" marR="9525" marT="9525" marB="0" anchor="ctr"/>
                </a:tc>
                <a:tc>
                  <a:txBody>
                    <a:bodyPr/>
                    <a:lstStyle/>
                    <a:p>
                      <a:pPr algn="ctr" fontAlgn="ctr"/>
                      <a:r>
                        <a:rPr lang="ru-RU" sz="800" u="none" strike="noStrike" dirty="0">
                          <a:effectLst/>
                        </a:rPr>
                        <a:t>114 309,2</a:t>
                      </a:r>
                      <a:endParaRPr lang="ru-RU" sz="800" b="0" i="0" u="none" strike="noStrike" dirty="0">
                        <a:effectLst/>
                        <a:latin typeface="Times New Roman"/>
                      </a:endParaRPr>
                    </a:p>
                  </a:txBody>
                  <a:tcPr marL="9525" marR="9525" marT="9525" marB="0" anchor="ctr"/>
                </a:tc>
                <a:tc>
                  <a:txBody>
                    <a:bodyPr/>
                    <a:lstStyle/>
                    <a:p>
                      <a:pPr algn="ctr" fontAlgn="ctr"/>
                      <a:r>
                        <a:rPr lang="ru-RU" sz="700" u="none" strike="noStrike" dirty="0">
                          <a:effectLst/>
                        </a:rPr>
                        <a:t>117 477,9</a:t>
                      </a:r>
                      <a:endParaRPr lang="ru-RU" sz="7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120 902,1</a:t>
                      </a:r>
                      <a:endParaRPr lang="ru-RU" sz="800" b="0" i="0" u="none" strike="noStrike" dirty="0">
                        <a:effectLst/>
                        <a:latin typeface="Times New Roman"/>
                      </a:endParaRPr>
                    </a:p>
                  </a:txBody>
                  <a:tcPr marL="9525" marR="9525" marT="9525" marB="0" anchor="ctr"/>
                </a:tc>
              </a:tr>
              <a:tr h="150914">
                <a:tc>
                  <a:txBody>
                    <a:bodyPr/>
                    <a:lstStyle/>
                    <a:p>
                      <a:pPr algn="l" fontAlgn="ctr"/>
                      <a:r>
                        <a:rPr lang="ru-RU" sz="900" u="none" strike="noStrike">
                          <a:effectLst/>
                        </a:rPr>
                        <a:t>Оборот общественного питания</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млн. руб. </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a:effectLst/>
                        </a:rPr>
                        <a:t>3 600,7</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3 396,4</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dirty="0">
                          <a:effectLst/>
                        </a:rPr>
                        <a:t>3 511,9</a:t>
                      </a:r>
                      <a:endParaRPr lang="ru-RU" sz="800" b="0" i="0" u="none" strike="noStrike" dirty="0">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3 566,2</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3 286,2</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3 488,4</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3 596,1</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3 330,4</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3 686,3</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3 901,2</a:t>
                      </a:r>
                      <a:endParaRPr lang="ru-RU" sz="800" b="0" i="0" u="none" strike="noStrike">
                        <a:solidFill>
                          <a:srgbClr val="000000"/>
                        </a:solidFill>
                        <a:effectLst/>
                        <a:latin typeface="Times New Roman"/>
                      </a:endParaRPr>
                    </a:p>
                  </a:txBody>
                  <a:tcPr marL="9525" marR="9525" marT="9525" marB="0" anchor="ctr"/>
                </a:tc>
              </a:tr>
              <a:tr h="251405">
                <a:tc>
                  <a:txBody>
                    <a:bodyPr/>
                    <a:lstStyle/>
                    <a:p>
                      <a:pPr algn="l" fontAlgn="ctr"/>
                      <a:r>
                        <a:rPr lang="ru-RU" sz="900" u="none" strike="noStrike">
                          <a:effectLst/>
                        </a:rPr>
                        <a:t>Объем платных услуг населению</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млн. руб.</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a:effectLst/>
                        </a:rPr>
                        <a:t>17 581,0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17 119,3</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17 592,1</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18 345,2</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17 089,2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18 256,8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18 859,4</a:t>
                      </a:r>
                      <a:endParaRPr lang="ru-RU" sz="800" b="0" i="0" u="none" strike="noStrike">
                        <a:solidFill>
                          <a:srgbClr val="000000"/>
                        </a:solidFill>
                        <a:effectLst/>
                        <a:latin typeface="Times New Roman"/>
                      </a:endParaRPr>
                    </a:p>
                  </a:txBody>
                  <a:tcPr marL="9525" marR="9525" marT="9525" marB="0" anchor="ctr"/>
                </a:tc>
                <a:tc>
                  <a:txBody>
                    <a:bodyPr/>
                    <a:lstStyle/>
                    <a:p>
                      <a:pPr algn="ctr" fontAlgn="ctr"/>
                      <a:r>
                        <a:rPr lang="ru-RU" sz="800" u="none" strike="noStrike">
                          <a:effectLst/>
                        </a:rPr>
                        <a:t>17 575,5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19 517,9</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21 546,5</a:t>
                      </a:r>
                      <a:endParaRPr lang="ru-RU" sz="800" b="0" i="0" u="none" strike="noStrike">
                        <a:solidFill>
                          <a:srgbClr val="000000"/>
                        </a:solidFill>
                        <a:effectLst/>
                        <a:latin typeface="Times New Roman"/>
                      </a:endParaRPr>
                    </a:p>
                  </a:txBody>
                  <a:tcPr marL="9525" marR="9525" marT="9525" marB="0" anchor="ctr"/>
                </a:tc>
              </a:tr>
              <a:tr h="546232">
                <a:tc>
                  <a:txBody>
                    <a:bodyPr/>
                    <a:lstStyle/>
                    <a:p>
                      <a:pPr algn="l" fontAlgn="ctr"/>
                      <a:r>
                        <a:rPr lang="ru-RU" sz="900" u="none" strike="noStrike">
                          <a:effectLst/>
                        </a:rPr>
                        <a:t>Количество малых и средних предприятий, включая микропредприятия (на конец года)</a:t>
                      </a:r>
                      <a:endParaRPr lang="ru-RU" sz="900" b="0" i="0" u="none" strike="noStrike">
                        <a:effectLst/>
                        <a:latin typeface="Times New Roman"/>
                      </a:endParaRPr>
                    </a:p>
                  </a:txBody>
                  <a:tcPr marL="0" marR="0" marT="0" marB="0" anchor="ctr"/>
                </a:tc>
                <a:tc>
                  <a:txBody>
                    <a:bodyPr/>
                    <a:lstStyle/>
                    <a:p>
                      <a:pPr algn="ctr" fontAlgn="ctr"/>
                      <a:r>
                        <a:rPr lang="ru-RU" sz="900" u="none" strike="noStrike">
                          <a:effectLst/>
                        </a:rPr>
                        <a:t>единиц</a:t>
                      </a:r>
                      <a:endParaRPr lang="ru-RU" sz="900" b="0" i="0" u="none" strike="noStrike">
                        <a:effectLst/>
                        <a:latin typeface="Times New Roman"/>
                      </a:endParaRPr>
                    </a:p>
                  </a:txBody>
                  <a:tcPr marL="0" marR="0" marT="0" marB="0" anchor="ctr"/>
                </a:tc>
                <a:tc>
                  <a:txBody>
                    <a:bodyPr/>
                    <a:lstStyle/>
                    <a:p>
                      <a:pPr algn="ctr" fontAlgn="ctr"/>
                      <a:r>
                        <a:rPr lang="ru-RU" sz="800" u="none" strike="noStrike">
                          <a:effectLst/>
                        </a:rPr>
                        <a:t>2 892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2 879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2 898</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2 915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2 902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2 915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2 926</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2 918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2 935</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2 940</a:t>
                      </a:r>
                      <a:endParaRPr lang="ru-RU" sz="800" b="0" i="0" u="none" strike="noStrike">
                        <a:effectLst/>
                        <a:latin typeface="Times New Roman"/>
                      </a:endParaRPr>
                    </a:p>
                  </a:txBody>
                  <a:tcPr marL="9525" marR="9525" marT="9525" marB="0" anchor="ctr"/>
                </a:tc>
              </a:tr>
              <a:tr h="409674">
                <a:tc>
                  <a:txBody>
                    <a:bodyPr/>
                    <a:lstStyle/>
                    <a:p>
                      <a:pPr algn="l" fontAlgn="ctr"/>
                      <a:r>
                        <a:rPr lang="ru-RU" sz="900" u="none" strike="noStrike">
                          <a:effectLst/>
                        </a:rPr>
                        <a:t>Номинальная начисленная среднемесячная заработная плата работников организаций*</a:t>
                      </a:r>
                      <a:endParaRPr lang="ru-RU" sz="900" b="0" i="0" u="none" strike="noStrike">
                        <a:effectLst/>
                        <a:latin typeface="Times New Roman"/>
                      </a:endParaRPr>
                    </a:p>
                  </a:txBody>
                  <a:tcPr marL="0" marR="0" marT="0" marB="0" anchor="ctr"/>
                </a:tc>
                <a:tc>
                  <a:txBody>
                    <a:bodyPr/>
                    <a:lstStyle/>
                    <a:p>
                      <a:pPr algn="ctr" fontAlgn="ctr"/>
                      <a:r>
                        <a:rPr lang="ru-RU" sz="900" u="none" strike="noStrike">
                          <a:effectLst/>
                        </a:rPr>
                        <a:t>руб/мес</a:t>
                      </a:r>
                      <a:endParaRPr lang="ru-RU" sz="900" b="0" i="0" u="none" strike="noStrike">
                        <a:effectLst/>
                        <a:latin typeface="Times New Roman"/>
                      </a:endParaRPr>
                    </a:p>
                  </a:txBody>
                  <a:tcPr marL="0" marR="0" marT="0" marB="0" anchor="ctr"/>
                </a:tc>
                <a:tc>
                  <a:txBody>
                    <a:bodyPr/>
                    <a:lstStyle/>
                    <a:p>
                      <a:pPr algn="ctr" fontAlgn="ctr"/>
                      <a:r>
                        <a:rPr lang="ru-RU" sz="800" u="none" strike="noStrike">
                          <a:effectLst/>
                        </a:rPr>
                        <a:t>37 290,5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38 521,1</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38 819,4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39 229,6</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39 984,9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40 449,8</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40 955,6</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41 664,3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42 391,4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43 085,3</a:t>
                      </a:r>
                      <a:endParaRPr lang="ru-RU" sz="800" b="0" i="0" u="none" strike="noStrike">
                        <a:effectLst/>
                        <a:latin typeface="Times New Roman"/>
                      </a:endParaRPr>
                    </a:p>
                  </a:txBody>
                  <a:tcPr marL="9525" marR="9525" marT="9525" marB="0" anchor="ctr"/>
                </a:tc>
              </a:tr>
              <a:tr h="311266">
                <a:tc>
                  <a:txBody>
                    <a:bodyPr/>
                    <a:lstStyle/>
                    <a:p>
                      <a:pPr algn="l" fontAlgn="ctr"/>
                      <a:r>
                        <a:rPr lang="ru-RU" sz="900" u="none" strike="noStrike">
                          <a:effectLst/>
                        </a:rPr>
                        <a:t>Уровень зарегистрированной безработицы (на конец года)</a:t>
                      </a:r>
                      <a:endParaRPr lang="ru-RU" sz="900" b="0" i="0" u="none" strike="noStrike">
                        <a:effectLst/>
                        <a:latin typeface="Times New Roman"/>
                      </a:endParaRPr>
                    </a:p>
                  </a:txBody>
                  <a:tcPr marL="0" marR="0" marT="0" marB="0" anchor="ctr"/>
                </a:tc>
                <a:tc>
                  <a:txBody>
                    <a:bodyPr/>
                    <a:lstStyle/>
                    <a:p>
                      <a:pPr algn="ctr" fontAlgn="ctr"/>
                      <a:r>
                        <a:rPr lang="ru-RU" sz="900" u="none" strike="noStrike">
                          <a:effectLst/>
                        </a:rPr>
                        <a:t>%</a:t>
                      </a:r>
                      <a:endParaRPr lang="ru-RU" sz="900" b="0" i="0" u="none" strike="noStrike">
                        <a:effectLst/>
                        <a:latin typeface="Times New Roman"/>
                      </a:endParaRPr>
                    </a:p>
                  </a:txBody>
                  <a:tcPr marL="0" marR="0" marT="0" marB="0" anchor="ctr"/>
                </a:tc>
                <a:tc>
                  <a:txBody>
                    <a:bodyPr/>
                    <a:lstStyle/>
                    <a:p>
                      <a:pPr algn="ctr" fontAlgn="ctr"/>
                      <a:r>
                        <a:rPr lang="ru-RU" sz="800" u="none" strike="noStrike">
                          <a:effectLst/>
                        </a:rPr>
                        <a:t>3,6</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0,5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0,4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0,3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0,5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0,4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0,3</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0,5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0,4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0,3</a:t>
                      </a:r>
                      <a:endParaRPr lang="ru-RU" sz="800" b="0" i="0" u="none" strike="noStrike">
                        <a:effectLst/>
                        <a:latin typeface="Times New Roman"/>
                      </a:endParaRPr>
                    </a:p>
                  </a:txBody>
                  <a:tcPr marL="9525" marR="9525" marT="9525" marB="0" anchor="ctr"/>
                </a:tc>
              </a:tr>
              <a:tr h="377106">
                <a:tc>
                  <a:txBody>
                    <a:bodyPr/>
                    <a:lstStyle/>
                    <a:p>
                      <a:pPr algn="l" fontAlgn="ctr"/>
                      <a:r>
                        <a:rPr lang="ru-RU" sz="900" u="none" strike="noStrike">
                          <a:effectLst/>
                        </a:rPr>
                        <a:t>Фонд заработной платы работников организаций</a:t>
                      </a:r>
                      <a:endParaRPr lang="ru-RU" sz="900" b="0" i="0" u="none" strike="noStrike">
                        <a:effectLst/>
                        <a:latin typeface="Times New Roman"/>
                      </a:endParaRPr>
                    </a:p>
                  </a:txBody>
                  <a:tcPr marL="0" marR="0" marT="0" marB="0" anchor="ctr"/>
                </a:tc>
                <a:tc>
                  <a:txBody>
                    <a:bodyPr/>
                    <a:lstStyle/>
                    <a:p>
                      <a:pPr algn="ctr" fontAlgn="ctr"/>
                      <a:r>
                        <a:rPr lang="ru-RU" sz="900" u="none" strike="noStrike" dirty="0">
                          <a:effectLst/>
                        </a:rPr>
                        <a:t>млн.руб. </a:t>
                      </a:r>
                      <a:endParaRPr lang="ru-RU" sz="900" b="0" i="0" u="none" strike="noStrike" dirty="0">
                        <a:effectLst/>
                        <a:latin typeface="Times New Roman"/>
                      </a:endParaRPr>
                    </a:p>
                  </a:txBody>
                  <a:tcPr marL="0" marR="0" marT="0" marB="0" anchor="ctr"/>
                </a:tc>
                <a:tc>
                  <a:txBody>
                    <a:bodyPr/>
                    <a:lstStyle/>
                    <a:p>
                      <a:pPr algn="ctr" fontAlgn="ctr"/>
                      <a:r>
                        <a:rPr lang="ru-RU" sz="800" u="none" strike="noStrike">
                          <a:effectLst/>
                        </a:rPr>
                        <a:t>16 651,0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17 205,1</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17 347,6</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17 545,0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17 868,4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18 085,9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18 331,7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18 623,9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18 969,3</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19 290,1</a:t>
                      </a:r>
                      <a:endParaRPr lang="ru-RU" sz="800" b="0" i="0" u="none" strike="noStrike">
                        <a:effectLst/>
                        <a:latin typeface="Times New Roman"/>
                      </a:endParaRPr>
                    </a:p>
                  </a:txBody>
                  <a:tcPr marL="9525" marR="9525" marT="9525" marB="0" anchor="ctr"/>
                </a:tc>
              </a:tr>
              <a:tr h="409674">
                <a:tc>
                  <a:txBody>
                    <a:bodyPr/>
                    <a:lstStyle/>
                    <a:p>
                      <a:pPr algn="l" fontAlgn="ctr"/>
                      <a:r>
                        <a:rPr lang="ru-RU" sz="900" u="none" strike="noStrike">
                          <a:effectLst/>
                        </a:rPr>
                        <a:t>Среднесписочная численность работников организаций (без внешних совместителей)</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a:effectLst/>
                        </a:rPr>
                        <a:t>тыс. чел.</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800" u="none" strike="noStrike">
                          <a:effectLst/>
                        </a:rPr>
                        <a:t>37,21</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37,22</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37,24</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37,27</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37,24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37,26</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37,30</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37,25</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37,29</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a:effectLst/>
                        </a:rPr>
                        <a:t>37,31</a:t>
                      </a:r>
                      <a:endParaRPr lang="ru-RU" sz="800" b="0" i="0" u="none" strike="noStrike">
                        <a:effectLst/>
                        <a:latin typeface="Times New Roman"/>
                      </a:endParaRPr>
                    </a:p>
                  </a:txBody>
                  <a:tcPr marL="9525" marR="9525" marT="9525" marB="0" anchor="ctr"/>
                </a:tc>
              </a:tr>
              <a:tr h="409674">
                <a:tc>
                  <a:txBody>
                    <a:bodyPr/>
                    <a:lstStyle/>
                    <a:p>
                      <a:pPr algn="l" fontAlgn="ctr"/>
                      <a:r>
                        <a:rPr lang="ru-RU" sz="900" u="none" strike="noStrike">
                          <a:effectLst/>
                        </a:rPr>
                        <a:t>Количество российских посетителей из других регионов (резидентов)</a:t>
                      </a:r>
                      <a:endParaRPr lang="ru-RU" sz="900" b="0" i="0" u="none" strike="noStrike">
                        <a:solidFill>
                          <a:srgbClr val="000000"/>
                        </a:solidFill>
                        <a:effectLst/>
                        <a:latin typeface="Times New Roman"/>
                      </a:endParaRPr>
                    </a:p>
                  </a:txBody>
                  <a:tcPr marL="0" marR="0" marT="0" marB="0" anchor="ctr"/>
                </a:tc>
                <a:tc>
                  <a:txBody>
                    <a:bodyPr/>
                    <a:lstStyle/>
                    <a:p>
                      <a:pPr algn="ctr" fontAlgn="ctr"/>
                      <a:r>
                        <a:rPr lang="ru-RU" sz="900" u="none" strike="noStrike" dirty="0">
                          <a:effectLst/>
                        </a:rPr>
                        <a:t>тыс. чел.</a:t>
                      </a:r>
                      <a:endParaRPr lang="ru-RU" sz="900" b="0" i="0" u="none" strike="noStrike" dirty="0">
                        <a:solidFill>
                          <a:srgbClr val="000000"/>
                        </a:solidFill>
                        <a:effectLst/>
                        <a:latin typeface="Times New Roman"/>
                      </a:endParaRPr>
                    </a:p>
                  </a:txBody>
                  <a:tcPr marL="0" marR="0" marT="0" marB="0" anchor="ctr"/>
                </a:tc>
                <a:tc>
                  <a:txBody>
                    <a:bodyPr/>
                    <a:lstStyle/>
                    <a:p>
                      <a:pPr algn="ctr" fontAlgn="ctr"/>
                      <a:r>
                        <a:rPr lang="ru-RU" sz="800" u="none" strike="noStrike">
                          <a:effectLst/>
                        </a:rPr>
                        <a:t>110,30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186,7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188,94</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191,97</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189,89</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192,70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a:effectLst/>
                        </a:rPr>
                        <a:t>195,70</a:t>
                      </a:r>
                      <a:endParaRPr lang="ru-RU" sz="800" b="0" i="0" u="none" strike="noStrike">
                        <a:effectLst/>
                        <a:latin typeface="Times New Roman"/>
                      </a:endParaRPr>
                    </a:p>
                  </a:txBody>
                  <a:tcPr marL="9525" marR="9525" marT="9525" marB="0" anchor="ctr"/>
                </a:tc>
                <a:tc>
                  <a:txBody>
                    <a:bodyPr/>
                    <a:lstStyle/>
                    <a:p>
                      <a:pPr algn="ctr" fontAlgn="ctr"/>
                      <a:r>
                        <a:rPr lang="ru-RU" sz="800" u="none" strike="noStrike" dirty="0">
                          <a:effectLst/>
                        </a:rPr>
                        <a:t>194,60</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198,49</a:t>
                      </a:r>
                      <a:endParaRPr lang="ru-RU" sz="800" b="0" i="0" u="none" strike="noStrike" dirty="0">
                        <a:effectLst/>
                        <a:latin typeface="Times New Roman"/>
                      </a:endParaRPr>
                    </a:p>
                  </a:txBody>
                  <a:tcPr marL="9525" marR="9525" marT="9525" marB="0" anchor="ctr"/>
                </a:tc>
                <a:tc>
                  <a:txBody>
                    <a:bodyPr/>
                    <a:lstStyle/>
                    <a:p>
                      <a:pPr algn="ctr" fontAlgn="ctr"/>
                      <a:r>
                        <a:rPr lang="ru-RU" sz="800" u="none" strike="noStrike" dirty="0">
                          <a:effectLst/>
                        </a:rPr>
                        <a:t>201,70</a:t>
                      </a:r>
                      <a:endParaRPr lang="ru-RU" sz="800" b="0" i="0" u="none" strike="noStrike" dirty="0">
                        <a:effectLst/>
                        <a:latin typeface="Times New Roman"/>
                      </a:endParaRPr>
                    </a:p>
                  </a:txBody>
                  <a:tcPr marL="9525" marR="9525" marT="9525" marB="0" anchor="ctr"/>
                </a:tc>
              </a:tr>
            </a:tbl>
          </a:graphicData>
        </a:graphic>
      </p:graphicFrame>
      <p:sp>
        <p:nvSpPr>
          <p:cNvPr id="3" name="Прямоугольник 2"/>
          <p:cNvSpPr/>
          <p:nvPr/>
        </p:nvSpPr>
        <p:spPr>
          <a:xfrm>
            <a:off x="1259631" y="71018"/>
            <a:ext cx="5832649" cy="923330"/>
          </a:xfrm>
          <a:prstGeom prst="rect">
            <a:avLst/>
          </a:prstGeom>
        </p:spPr>
        <p:txBody>
          <a:bodyPr wrap="square">
            <a:spAutoFit/>
          </a:bodyPr>
          <a:lstStyle/>
          <a:p>
            <a:pPr algn="ctr"/>
            <a:r>
              <a:rPr lang="ru-RU" b="1" dirty="0" smtClean="0"/>
              <a:t>Основные показатели социально-экономического развития города Пятигорска на 2020 </a:t>
            </a:r>
            <a:r>
              <a:rPr lang="ru-RU" b="1" dirty="0"/>
              <a:t>год </a:t>
            </a:r>
            <a:r>
              <a:rPr lang="ru-RU" b="1" dirty="0" smtClean="0"/>
              <a:t>и </a:t>
            </a:r>
            <a:r>
              <a:rPr lang="ru-RU" b="1" dirty="0"/>
              <a:t>на </a:t>
            </a:r>
            <a:r>
              <a:rPr lang="ru-RU" b="1" dirty="0" smtClean="0"/>
              <a:t>плановый период 2021-2023 гг.</a:t>
            </a:r>
            <a:endParaRPr lang="ru-RU" b="1" dirty="0"/>
          </a:p>
        </p:txBody>
      </p:sp>
      <p:pic>
        <p:nvPicPr>
          <p:cNvPr id="4" name="Picture 2" descr="C:\Users\superuser\Desktop\СЛАЙДЫ!!!!!!!\Новая папка\Картинки для бюджета\kissclipart-economy-png-clipart-climate-change-economy-clip-ar-b3661520985c006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4624"/>
            <a:ext cx="2088232" cy="1224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superuser\Desktop\герб пятигорск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6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521073410"/>
              </p:ext>
            </p:extLst>
          </p:nvPr>
        </p:nvGraphicFramePr>
        <p:xfrm>
          <a:off x="501217" y="1052736"/>
          <a:ext cx="8766560" cy="590465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ttps://ds127.centerstart.ru/sites/ds127.centerstart.ru/files/archive/1.jp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7942240">
            <a:off x="3184062" y="4137648"/>
            <a:ext cx="1780093" cy="570015"/>
          </a:xfrm>
          <a:prstGeom prst="rect">
            <a:avLst/>
          </a:prstGeom>
          <a:noFill/>
          <a:scene3d>
            <a:camera prst="orthographicFront">
              <a:rot lat="1200000" lon="20999996" rev="10500000"/>
            </a:camera>
            <a:lightRig rig="threePt" dir="t"/>
          </a:scene3d>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a:xfrm>
            <a:off x="800285" y="1336961"/>
            <a:ext cx="7961313" cy="432048"/>
          </a:xfrm>
          <a:prstGeom prst="rect">
            <a:avLst/>
          </a:prstGeom>
          <a:ln w="6350" cap="rnd">
            <a:noFill/>
          </a:ln>
        </p:spPr>
        <p:txBody>
          <a:bodyPr vert="horz" rtlCol="0" anchor="b" anchorCtr="0">
            <a:no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446088" indent="-446088" algn="ctr" eaLnBrk="1" hangingPunct="1">
              <a:defRPr/>
            </a:pPr>
            <a:r>
              <a:rPr lang="ru-RU" sz="2000" b="1" kern="0" spc="0" dirty="0" smtClean="0">
                <a:ln>
                  <a:noFill/>
                </a:ln>
                <a:solidFill>
                  <a:prstClr val="black"/>
                </a:solidFill>
                <a:effectLst/>
                <a:latin typeface="Arial"/>
              </a:rPr>
              <a:t>     </a:t>
            </a:r>
            <a:endParaRPr lang="ru-RU" altLang="ru-RU" sz="2000" b="1" kern="0" spc="0" dirty="0">
              <a:ln>
                <a:noFill/>
              </a:ln>
              <a:solidFill>
                <a:prstClr val="black"/>
              </a:solidFill>
              <a:effectLst/>
              <a:latin typeface="Arial"/>
            </a:endParaRPr>
          </a:p>
        </p:txBody>
      </p:sp>
      <p:sp>
        <p:nvSpPr>
          <p:cNvPr id="69" name="Прямоугольник 68"/>
          <p:cNvSpPr/>
          <p:nvPr/>
        </p:nvSpPr>
        <p:spPr>
          <a:xfrm>
            <a:off x="1021482" y="-2621"/>
            <a:ext cx="8088772" cy="646331"/>
          </a:xfrm>
          <a:prstGeom prst="rect">
            <a:avLst/>
          </a:prstGeom>
          <a:noFill/>
        </p:spPr>
        <p:txBody>
          <a:bodyPr wrap="square" lIns="91440" tIns="45720" rIns="91440" bIns="45720">
            <a:spAutoFit/>
          </a:bodyPr>
          <a:lstStyle/>
          <a:p>
            <a:pPr algn="ctr"/>
            <a:r>
              <a:rPr lang="ru-RU" cap="all" spc="-60" dirty="0">
                <a:solidFill>
                  <a:schemeClr val="accent3">
                    <a:lumMod val="50000"/>
                  </a:schemeClr>
                </a:solidFill>
                <a:latin typeface="+mj-lt"/>
                <a:ea typeface="+mj-ea"/>
                <a:cs typeface="+mj-cs"/>
              </a:rPr>
              <a:t>Основные характеристики исполнения бюджета города-курорта </a:t>
            </a:r>
            <a:r>
              <a:rPr lang="ru-RU" cap="all" spc="-60" dirty="0" smtClean="0">
                <a:solidFill>
                  <a:schemeClr val="accent3">
                    <a:lumMod val="50000"/>
                  </a:schemeClr>
                </a:solidFill>
                <a:latin typeface="+mj-lt"/>
                <a:ea typeface="+mj-ea"/>
                <a:cs typeface="+mj-cs"/>
              </a:rPr>
              <a:t>Пятигорска </a:t>
            </a:r>
            <a:r>
              <a:rPr lang="ru-RU" cap="all" spc="-60" dirty="0">
                <a:solidFill>
                  <a:schemeClr val="accent3">
                    <a:lumMod val="50000"/>
                  </a:schemeClr>
                </a:solidFill>
                <a:latin typeface="+mj-lt"/>
                <a:ea typeface="+mj-ea"/>
                <a:cs typeface="+mj-cs"/>
              </a:rPr>
              <a:t>за 2020 год </a:t>
            </a:r>
          </a:p>
        </p:txBody>
      </p:sp>
      <p:pic>
        <p:nvPicPr>
          <p:cNvPr id="12" name="Picture 2" descr="https://ds127.centerstart.ru/sites/ds127.centerstart.ru/files/archive/1.jp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270" b="89844" l="4601" r="97429"/>
                    </a14:imgEffect>
                  </a14:imgLayer>
                </a14:imgProps>
              </a:ext>
              <a:ext uri="{28A0092B-C50C-407E-A947-70E740481C1C}">
                <a14:useLocalDpi xmlns:a14="http://schemas.microsoft.com/office/drawing/2010/main" val="0"/>
              </a:ext>
            </a:extLst>
          </a:blip>
          <a:srcRect/>
          <a:stretch>
            <a:fillRect/>
          </a:stretch>
        </p:blipFill>
        <p:spPr bwMode="auto">
          <a:xfrm rot="7921708">
            <a:off x="5742054" y="4087857"/>
            <a:ext cx="1446845" cy="498135"/>
          </a:xfrm>
          <a:prstGeom prst="rect">
            <a:avLst/>
          </a:prstGeom>
          <a:noFill/>
          <a:scene3d>
            <a:camera prst="orthographicFront">
              <a:rot lat="0" lon="0" rev="9900000"/>
            </a:camera>
            <a:lightRig rig="threePt" dir="t"/>
          </a:scene3d>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663124854"/>
              </p:ext>
            </p:extLst>
          </p:nvPr>
        </p:nvGraphicFramePr>
        <p:xfrm>
          <a:off x="2781589" y="1001249"/>
          <a:ext cx="6120679" cy="1556383"/>
        </p:xfrm>
        <a:graphic>
          <a:graphicData uri="http://schemas.openxmlformats.org/drawingml/2006/table">
            <a:tbl>
              <a:tblPr firstRow="1" firstCol="1" bandRow="1">
                <a:effectLst>
                  <a:innerShdw blurRad="63500" dist="50800" dir="13500000">
                    <a:prstClr val="black">
                      <a:alpha val="50000"/>
                    </a:prstClr>
                  </a:innerShdw>
                </a:effectLst>
                <a:tableStyleId>{F5AB1C69-6EDB-4FF4-983F-18BD219EF322}</a:tableStyleId>
              </a:tblPr>
              <a:tblGrid>
                <a:gridCol w="1964074">
                  <a:extLst>
                    <a:ext uri="{9D8B030D-6E8A-4147-A177-3AD203B41FA5}">
                      <a16:colId xmlns:a16="http://schemas.microsoft.com/office/drawing/2014/main" xmlns="" val="20000"/>
                    </a:ext>
                  </a:extLst>
                </a:gridCol>
                <a:gridCol w="1359785">
                  <a:extLst>
                    <a:ext uri="{9D8B030D-6E8A-4147-A177-3AD203B41FA5}">
                      <a16:colId xmlns:a16="http://schemas.microsoft.com/office/drawing/2014/main" xmlns="" val="20001"/>
                    </a:ext>
                  </a:extLst>
                </a:gridCol>
                <a:gridCol w="1337608">
                  <a:extLst>
                    <a:ext uri="{9D8B030D-6E8A-4147-A177-3AD203B41FA5}">
                      <a16:colId xmlns:a16="http://schemas.microsoft.com/office/drawing/2014/main" xmlns="" val="20002"/>
                    </a:ext>
                  </a:extLst>
                </a:gridCol>
                <a:gridCol w="1459212">
                  <a:extLst>
                    <a:ext uri="{9D8B030D-6E8A-4147-A177-3AD203B41FA5}">
                      <a16:colId xmlns:a16="http://schemas.microsoft.com/office/drawing/2014/main" xmlns="" val="20003"/>
                    </a:ext>
                  </a:extLst>
                </a:gridCol>
              </a:tblGrid>
              <a:tr h="388652">
                <a:tc>
                  <a:txBody>
                    <a:bodyPr/>
                    <a:lstStyle/>
                    <a:p>
                      <a:pPr marL="0" indent="-3175" algn="ctr" defTabSz="914400" rtl="0" eaLnBrk="1" latinLnBrk="0" hangingPunct="1">
                        <a:lnSpc>
                          <a:spcPct val="115000"/>
                        </a:lnSpc>
                        <a:spcAft>
                          <a:spcPts val="0"/>
                        </a:spcAft>
                      </a:pPr>
                      <a:r>
                        <a:rPr lang="ru-RU" sz="1200" kern="1200" dirty="0" smtClean="0">
                          <a:solidFill>
                            <a:schemeClr val="tx1"/>
                          </a:solidFill>
                          <a:effectLst/>
                        </a:rPr>
                        <a:t>Показатели</a:t>
                      </a:r>
                      <a:endParaRPr lang="ru-RU" sz="1200" b="1"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bg1">
                        <a:lumMod val="85000"/>
                      </a:schemeClr>
                    </a:solidFill>
                  </a:tcPr>
                </a:tc>
                <a:tc>
                  <a:txBody>
                    <a:bodyPr/>
                    <a:lstStyle/>
                    <a:p>
                      <a:pPr indent="-3175" algn="ctr">
                        <a:lnSpc>
                          <a:spcPct val="115000"/>
                        </a:lnSpc>
                        <a:spcAft>
                          <a:spcPts val="0"/>
                        </a:spcAft>
                      </a:pPr>
                      <a:r>
                        <a:rPr lang="ru-RU" sz="1100" dirty="0" smtClean="0">
                          <a:solidFill>
                            <a:schemeClr val="tx1"/>
                          </a:solidFill>
                          <a:effectLst/>
                        </a:rPr>
                        <a:t>План</a:t>
                      </a:r>
                      <a:endParaRPr lang="ru-RU" sz="105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bg1">
                        <a:lumMod val="85000"/>
                      </a:schemeClr>
                    </a:solidFill>
                  </a:tcPr>
                </a:tc>
                <a:tc>
                  <a:txBody>
                    <a:bodyPr/>
                    <a:lstStyle/>
                    <a:p>
                      <a:pPr indent="-3175" algn="ctr">
                        <a:lnSpc>
                          <a:spcPct val="115000"/>
                        </a:lnSpc>
                        <a:spcAft>
                          <a:spcPts val="0"/>
                        </a:spcAft>
                      </a:pPr>
                      <a:r>
                        <a:rPr lang="ru-RU" sz="1100" dirty="0" smtClean="0">
                          <a:solidFill>
                            <a:schemeClr val="tx1"/>
                          </a:solidFill>
                          <a:effectLst/>
                        </a:rPr>
                        <a:t>Касса</a:t>
                      </a:r>
                      <a:endParaRPr lang="ru-RU" sz="105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bg1">
                        <a:lumMod val="85000"/>
                      </a:schemeClr>
                    </a:solidFill>
                  </a:tcPr>
                </a:tc>
                <a:tc>
                  <a:txBody>
                    <a:bodyPr/>
                    <a:lstStyle/>
                    <a:p>
                      <a:pPr marL="0" indent="-3175" algn="ctr" defTabSz="914400" rtl="0" eaLnBrk="1" latinLnBrk="0" hangingPunct="1">
                        <a:lnSpc>
                          <a:spcPct val="115000"/>
                        </a:lnSpc>
                        <a:spcAft>
                          <a:spcPts val="0"/>
                        </a:spcAft>
                      </a:pPr>
                      <a:r>
                        <a:rPr lang="ru-RU" sz="900" kern="1200" dirty="0">
                          <a:solidFill>
                            <a:schemeClr val="tx1"/>
                          </a:solidFill>
                          <a:effectLst/>
                        </a:rPr>
                        <a:t>%</a:t>
                      </a:r>
                      <a:r>
                        <a:rPr lang="ru-RU" sz="800" kern="1200" dirty="0">
                          <a:solidFill>
                            <a:schemeClr val="tx1"/>
                          </a:solidFill>
                          <a:effectLst/>
                        </a:rPr>
                        <a:t> </a:t>
                      </a:r>
                    </a:p>
                    <a:p>
                      <a:pPr marL="0" indent="-3175" algn="ctr" defTabSz="914400" rtl="0" eaLnBrk="1" latinLnBrk="0" hangingPunct="1">
                        <a:lnSpc>
                          <a:spcPct val="115000"/>
                        </a:lnSpc>
                        <a:spcAft>
                          <a:spcPts val="0"/>
                        </a:spcAft>
                      </a:pPr>
                      <a:r>
                        <a:rPr lang="ru-RU" sz="800" kern="1200" dirty="0">
                          <a:solidFill>
                            <a:schemeClr val="tx1"/>
                          </a:solidFill>
                          <a:effectLst/>
                        </a:rPr>
                        <a:t>исполнения</a:t>
                      </a:r>
                      <a:endParaRPr lang="ru-RU" sz="800" b="1"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bg1">
                        <a:lumMod val="85000"/>
                      </a:schemeClr>
                    </a:solidFill>
                  </a:tcPr>
                </a:tc>
                <a:extLst>
                  <a:ext uri="{0D108BD9-81ED-4DB2-BD59-A6C34878D82A}">
                    <a16:rowId xmlns:a16="http://schemas.microsoft.com/office/drawing/2014/main" xmlns="" val="10000"/>
                  </a:ext>
                </a:extLst>
              </a:tr>
              <a:tr h="357259">
                <a:tc>
                  <a:txBody>
                    <a:bodyPr/>
                    <a:lstStyle/>
                    <a:p>
                      <a:pPr marL="0" indent="-3175" algn="ctr" defTabSz="914400" rtl="0" eaLnBrk="1" latinLnBrk="0" hangingPunct="1">
                        <a:lnSpc>
                          <a:spcPct val="115000"/>
                        </a:lnSpc>
                        <a:spcAft>
                          <a:spcPts val="0"/>
                        </a:spcAft>
                      </a:pPr>
                      <a:r>
                        <a:rPr lang="ru-RU" sz="2000" kern="1200" dirty="0">
                          <a:solidFill>
                            <a:schemeClr val="tx1"/>
                          </a:solidFill>
                          <a:effectLst/>
                        </a:rPr>
                        <a:t>Доходы</a:t>
                      </a:r>
                      <a:endParaRPr lang="ru-RU" sz="2000" b="1"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accent5">
                        <a:lumMod val="20000"/>
                        <a:lumOff val="80000"/>
                      </a:schemeClr>
                    </a:solidFill>
                  </a:tcPr>
                </a:tc>
                <a:tc>
                  <a:txBody>
                    <a:bodyPr/>
                    <a:lstStyle/>
                    <a:p>
                      <a:pPr indent="-3175" algn="ctr">
                        <a:lnSpc>
                          <a:spcPct val="115000"/>
                        </a:lnSpc>
                        <a:spcAft>
                          <a:spcPts val="0"/>
                        </a:spcAft>
                      </a:pPr>
                      <a:r>
                        <a:rPr lang="ru-RU" sz="2000" b="1" i="0" dirty="0">
                          <a:solidFill>
                            <a:schemeClr val="tx1"/>
                          </a:solidFill>
                          <a:effectLst/>
                        </a:rPr>
                        <a:t>5 </a:t>
                      </a:r>
                      <a:r>
                        <a:rPr lang="ru-RU" sz="2000" b="1" i="0" dirty="0" smtClean="0">
                          <a:solidFill>
                            <a:schemeClr val="tx1"/>
                          </a:solidFill>
                          <a:effectLst/>
                        </a:rPr>
                        <a:t>316,07</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accent5">
                        <a:lumMod val="20000"/>
                        <a:lumOff val="80000"/>
                      </a:schemeClr>
                    </a:solidFill>
                  </a:tcPr>
                </a:tc>
                <a:tc>
                  <a:txBody>
                    <a:bodyPr/>
                    <a:lstStyle/>
                    <a:p>
                      <a:pPr indent="-3175" algn="ctr">
                        <a:lnSpc>
                          <a:spcPct val="115000"/>
                        </a:lnSpc>
                        <a:spcAft>
                          <a:spcPts val="0"/>
                        </a:spcAft>
                      </a:pPr>
                      <a:r>
                        <a:rPr lang="ru-RU" sz="2000" b="1" i="0" dirty="0">
                          <a:solidFill>
                            <a:schemeClr val="tx1"/>
                          </a:solidFill>
                          <a:effectLst/>
                        </a:rPr>
                        <a:t>5 </a:t>
                      </a:r>
                      <a:r>
                        <a:rPr lang="ru-RU" sz="2000" b="1" i="0" dirty="0" smtClean="0">
                          <a:solidFill>
                            <a:schemeClr val="tx1"/>
                          </a:solidFill>
                          <a:effectLst/>
                        </a:rPr>
                        <a:t>506,44</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accent5">
                        <a:lumMod val="20000"/>
                        <a:lumOff val="80000"/>
                      </a:schemeClr>
                    </a:solidFill>
                  </a:tcPr>
                </a:tc>
                <a:tc>
                  <a:txBody>
                    <a:bodyPr/>
                    <a:lstStyle/>
                    <a:p>
                      <a:pPr marL="0" indent="-3175" algn="ctr" defTabSz="914400" rtl="0" eaLnBrk="1" latinLnBrk="0" hangingPunct="1">
                        <a:lnSpc>
                          <a:spcPct val="115000"/>
                        </a:lnSpc>
                        <a:spcAft>
                          <a:spcPts val="0"/>
                        </a:spcAft>
                      </a:pPr>
                      <a:r>
                        <a:rPr lang="ru-RU" sz="2000" b="1" i="0" kern="1200" dirty="0">
                          <a:solidFill>
                            <a:schemeClr val="tx1"/>
                          </a:solidFill>
                          <a:effectLst/>
                        </a:rPr>
                        <a:t>103,6</a:t>
                      </a:r>
                      <a:endParaRPr lang="ru-RU" sz="2000" b="1" i="0"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accent5">
                        <a:lumMod val="20000"/>
                        <a:lumOff val="80000"/>
                      </a:schemeClr>
                    </a:solidFill>
                  </a:tcPr>
                </a:tc>
                <a:extLst>
                  <a:ext uri="{0D108BD9-81ED-4DB2-BD59-A6C34878D82A}">
                    <a16:rowId xmlns:a16="http://schemas.microsoft.com/office/drawing/2014/main" xmlns="" val="10001"/>
                  </a:ext>
                </a:extLst>
              </a:tr>
              <a:tr h="360040">
                <a:tc>
                  <a:txBody>
                    <a:bodyPr/>
                    <a:lstStyle/>
                    <a:p>
                      <a:pPr marL="0" indent="-3175" algn="ctr" defTabSz="914400" rtl="0" eaLnBrk="1" latinLnBrk="0" hangingPunct="1">
                        <a:lnSpc>
                          <a:spcPct val="115000"/>
                        </a:lnSpc>
                        <a:spcAft>
                          <a:spcPts val="0"/>
                        </a:spcAft>
                      </a:pPr>
                      <a:r>
                        <a:rPr lang="ru-RU" sz="2000" kern="1200" dirty="0">
                          <a:solidFill>
                            <a:schemeClr val="tx1"/>
                          </a:solidFill>
                          <a:effectLst/>
                        </a:rPr>
                        <a:t>Расходы</a:t>
                      </a:r>
                      <a:endParaRPr lang="ru-RU" sz="2000" b="1" kern="1200" dirty="0">
                        <a:solidFill>
                          <a:schemeClr val="tx1"/>
                        </a:solidFill>
                        <a:effectLst/>
                        <a:latin typeface="+mn-lt"/>
                        <a:ea typeface="+mn-ea"/>
                        <a:cs typeface="+mn-cs"/>
                      </a:endParaRPr>
                    </a:p>
                  </a:txBody>
                  <a:tcPr marL="68580" marR="68580" marT="0" marB="0" anchor="ctr">
                    <a:cell3D prstMaterial="dkEdge">
                      <a:bevel/>
                      <a:lightRig rig="flood" dir="t"/>
                    </a:cell3D>
                    <a:gradFill flip="none" rotWithShape="1">
                      <a:gsLst>
                        <a:gs pos="0">
                          <a:schemeClr val="accent3">
                            <a:lumMod val="20000"/>
                            <a:lumOff val="80000"/>
                            <a:shade val="30000"/>
                            <a:satMod val="115000"/>
                          </a:schemeClr>
                        </a:gs>
                        <a:gs pos="20000">
                          <a:schemeClr val="accent3">
                            <a:lumMod val="20000"/>
                            <a:lumOff val="80000"/>
                          </a:schemeClr>
                        </a:gs>
                        <a:gs pos="100000">
                          <a:schemeClr val="accent3">
                            <a:lumMod val="20000"/>
                            <a:lumOff val="80000"/>
                            <a:shade val="100000"/>
                            <a:satMod val="115000"/>
                          </a:schemeClr>
                        </a:gs>
                      </a:gsLst>
                      <a:lin ang="16200000" scaled="1"/>
                      <a:tileRect/>
                    </a:gradFill>
                  </a:tcPr>
                </a:tc>
                <a:tc>
                  <a:txBody>
                    <a:bodyPr/>
                    <a:lstStyle/>
                    <a:p>
                      <a:pPr indent="-3175" algn="ctr">
                        <a:lnSpc>
                          <a:spcPct val="115000"/>
                        </a:lnSpc>
                        <a:spcAft>
                          <a:spcPts val="0"/>
                        </a:spcAft>
                      </a:pPr>
                      <a:r>
                        <a:rPr lang="ru-RU" sz="2000" b="1" i="0" dirty="0">
                          <a:solidFill>
                            <a:schemeClr val="tx1"/>
                          </a:solidFill>
                          <a:effectLst/>
                        </a:rPr>
                        <a:t>6 </a:t>
                      </a:r>
                      <a:r>
                        <a:rPr lang="ru-RU" sz="2000" b="1" i="0" dirty="0" smtClean="0">
                          <a:solidFill>
                            <a:schemeClr val="tx1"/>
                          </a:solidFill>
                          <a:effectLst/>
                        </a:rPr>
                        <a:t>080,50</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gradFill flip="none" rotWithShape="1">
                      <a:gsLst>
                        <a:gs pos="0">
                          <a:schemeClr val="accent3">
                            <a:lumMod val="20000"/>
                            <a:lumOff val="80000"/>
                            <a:shade val="30000"/>
                            <a:satMod val="115000"/>
                          </a:schemeClr>
                        </a:gs>
                        <a:gs pos="20000">
                          <a:schemeClr val="accent3">
                            <a:lumMod val="20000"/>
                            <a:lumOff val="80000"/>
                          </a:schemeClr>
                        </a:gs>
                        <a:gs pos="100000">
                          <a:schemeClr val="accent3">
                            <a:lumMod val="20000"/>
                            <a:lumOff val="80000"/>
                            <a:shade val="100000"/>
                            <a:satMod val="115000"/>
                          </a:schemeClr>
                        </a:gs>
                      </a:gsLst>
                      <a:lin ang="16200000" scaled="1"/>
                      <a:tileRect/>
                    </a:gradFill>
                  </a:tcPr>
                </a:tc>
                <a:tc>
                  <a:txBody>
                    <a:bodyPr/>
                    <a:lstStyle/>
                    <a:p>
                      <a:pPr indent="-3175" algn="ctr">
                        <a:lnSpc>
                          <a:spcPct val="115000"/>
                        </a:lnSpc>
                        <a:spcAft>
                          <a:spcPts val="0"/>
                        </a:spcAft>
                      </a:pPr>
                      <a:r>
                        <a:rPr lang="ru-RU" sz="2000" b="1" i="0" dirty="0">
                          <a:solidFill>
                            <a:schemeClr val="tx1"/>
                          </a:solidFill>
                          <a:effectLst/>
                        </a:rPr>
                        <a:t>5 </a:t>
                      </a:r>
                      <a:r>
                        <a:rPr lang="ru-RU" sz="2000" b="1" i="0" dirty="0" smtClean="0">
                          <a:solidFill>
                            <a:schemeClr val="tx1"/>
                          </a:solidFill>
                          <a:effectLst/>
                        </a:rPr>
                        <a:t>648,10</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gradFill flip="none" rotWithShape="1">
                      <a:gsLst>
                        <a:gs pos="0">
                          <a:schemeClr val="accent3">
                            <a:lumMod val="20000"/>
                            <a:lumOff val="80000"/>
                            <a:shade val="30000"/>
                            <a:satMod val="115000"/>
                          </a:schemeClr>
                        </a:gs>
                        <a:gs pos="20000">
                          <a:schemeClr val="accent3">
                            <a:lumMod val="20000"/>
                            <a:lumOff val="80000"/>
                          </a:schemeClr>
                        </a:gs>
                        <a:gs pos="100000">
                          <a:schemeClr val="accent3">
                            <a:lumMod val="20000"/>
                            <a:lumOff val="80000"/>
                            <a:shade val="100000"/>
                            <a:satMod val="115000"/>
                          </a:schemeClr>
                        </a:gs>
                      </a:gsLst>
                      <a:lin ang="16200000" scaled="1"/>
                      <a:tileRect/>
                    </a:gradFill>
                  </a:tcPr>
                </a:tc>
                <a:tc>
                  <a:txBody>
                    <a:bodyPr/>
                    <a:lstStyle/>
                    <a:p>
                      <a:pPr marL="0" indent="-3175" algn="ctr" defTabSz="914400" rtl="0" eaLnBrk="1" latinLnBrk="0" hangingPunct="1">
                        <a:lnSpc>
                          <a:spcPct val="115000"/>
                        </a:lnSpc>
                        <a:spcAft>
                          <a:spcPts val="0"/>
                        </a:spcAft>
                      </a:pPr>
                      <a:r>
                        <a:rPr lang="ru-RU" sz="2000" b="1" i="0" kern="1200" dirty="0">
                          <a:solidFill>
                            <a:schemeClr val="tx1"/>
                          </a:solidFill>
                          <a:effectLst/>
                        </a:rPr>
                        <a:t>92,9</a:t>
                      </a:r>
                      <a:endParaRPr lang="ru-RU" sz="2000" b="1" i="0" kern="1200" dirty="0">
                        <a:solidFill>
                          <a:schemeClr val="tx1"/>
                        </a:solidFill>
                        <a:effectLst/>
                        <a:latin typeface="+mn-lt"/>
                        <a:ea typeface="+mn-ea"/>
                        <a:cs typeface="+mn-cs"/>
                      </a:endParaRPr>
                    </a:p>
                  </a:txBody>
                  <a:tcPr marL="68580" marR="68580" marT="0" marB="0" anchor="ctr">
                    <a:cell3D prstMaterial="dkEdge">
                      <a:bevel/>
                      <a:lightRig rig="flood" dir="t"/>
                    </a:cell3D>
                    <a:gradFill flip="none" rotWithShape="1">
                      <a:gsLst>
                        <a:gs pos="0">
                          <a:schemeClr val="accent3">
                            <a:lumMod val="20000"/>
                            <a:lumOff val="80000"/>
                            <a:shade val="30000"/>
                            <a:satMod val="115000"/>
                          </a:schemeClr>
                        </a:gs>
                        <a:gs pos="20000">
                          <a:schemeClr val="accent3">
                            <a:lumMod val="20000"/>
                            <a:lumOff val="80000"/>
                          </a:schemeClr>
                        </a:gs>
                        <a:gs pos="100000">
                          <a:schemeClr val="accent3">
                            <a:lumMod val="20000"/>
                            <a:lumOff val="80000"/>
                            <a:shade val="100000"/>
                            <a:satMod val="115000"/>
                          </a:schemeClr>
                        </a:gs>
                      </a:gsLst>
                      <a:lin ang="16200000" scaled="1"/>
                      <a:tileRect/>
                    </a:gradFill>
                  </a:tcPr>
                </a:tc>
                <a:extLst>
                  <a:ext uri="{0D108BD9-81ED-4DB2-BD59-A6C34878D82A}">
                    <a16:rowId xmlns:a16="http://schemas.microsoft.com/office/drawing/2014/main" xmlns="" val="10002"/>
                  </a:ext>
                </a:extLst>
              </a:tr>
              <a:tr h="450432">
                <a:tc>
                  <a:txBody>
                    <a:bodyPr/>
                    <a:lstStyle/>
                    <a:p>
                      <a:pPr marL="0" indent="-3175" algn="ctr" defTabSz="914400" rtl="0" eaLnBrk="1" latinLnBrk="0" hangingPunct="1">
                        <a:lnSpc>
                          <a:spcPct val="115000"/>
                        </a:lnSpc>
                        <a:spcAft>
                          <a:spcPts val="0"/>
                        </a:spcAft>
                      </a:pPr>
                      <a:r>
                        <a:rPr lang="ru-RU" sz="2000" kern="1200" dirty="0">
                          <a:solidFill>
                            <a:schemeClr val="tx1"/>
                          </a:solidFill>
                          <a:effectLst/>
                        </a:rPr>
                        <a:t>Дефицит</a:t>
                      </a:r>
                      <a:r>
                        <a:rPr lang="ru-RU" sz="2000" kern="1200" dirty="0" smtClean="0">
                          <a:solidFill>
                            <a:schemeClr val="tx1"/>
                          </a:solidFill>
                          <a:effectLst/>
                        </a:rPr>
                        <a:t>(-)</a:t>
                      </a:r>
                      <a:endParaRPr lang="ru-RU" sz="2000" b="1"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bg1"/>
                    </a:solidFill>
                  </a:tcPr>
                </a:tc>
                <a:tc>
                  <a:txBody>
                    <a:bodyPr/>
                    <a:lstStyle/>
                    <a:p>
                      <a:pPr indent="-3175" algn="ctr">
                        <a:lnSpc>
                          <a:spcPct val="115000"/>
                        </a:lnSpc>
                        <a:spcAft>
                          <a:spcPts val="0"/>
                        </a:spcAft>
                      </a:pPr>
                      <a:r>
                        <a:rPr lang="ru-RU" sz="2000" b="1" i="0" dirty="0">
                          <a:solidFill>
                            <a:schemeClr val="tx1"/>
                          </a:solidFill>
                          <a:effectLst/>
                        </a:rPr>
                        <a:t>-</a:t>
                      </a:r>
                      <a:r>
                        <a:rPr lang="ru-RU" sz="2000" b="1" i="0" dirty="0" smtClean="0">
                          <a:solidFill>
                            <a:schemeClr val="tx1"/>
                          </a:solidFill>
                          <a:effectLst/>
                        </a:rPr>
                        <a:t>697,80</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bg1"/>
                    </a:solidFill>
                  </a:tcPr>
                </a:tc>
                <a:tc>
                  <a:txBody>
                    <a:bodyPr/>
                    <a:lstStyle/>
                    <a:p>
                      <a:pPr indent="-3175" algn="ctr">
                        <a:lnSpc>
                          <a:spcPct val="115000"/>
                        </a:lnSpc>
                        <a:spcAft>
                          <a:spcPts val="0"/>
                        </a:spcAft>
                      </a:pPr>
                      <a:r>
                        <a:rPr lang="ru-RU" sz="2000" b="1" i="0" dirty="0">
                          <a:solidFill>
                            <a:schemeClr val="tx1"/>
                          </a:solidFill>
                          <a:effectLst/>
                        </a:rPr>
                        <a:t>-</a:t>
                      </a:r>
                      <a:r>
                        <a:rPr lang="ru-RU" sz="2000" b="1" i="0" dirty="0" smtClean="0">
                          <a:solidFill>
                            <a:schemeClr val="tx1"/>
                          </a:solidFill>
                          <a:effectLst/>
                        </a:rPr>
                        <a:t>141,66</a:t>
                      </a:r>
                      <a:endParaRPr lang="ru-RU" sz="2000" b="1" i="0" dirty="0">
                        <a:solidFill>
                          <a:schemeClr val="tx1"/>
                        </a:solidFill>
                        <a:effectLst/>
                        <a:latin typeface="Calibri"/>
                        <a:ea typeface="Calibri"/>
                        <a:cs typeface="Times New Roman"/>
                      </a:endParaRPr>
                    </a:p>
                  </a:txBody>
                  <a:tcPr marL="68580" marR="68580" marT="0" marB="0" anchor="ctr">
                    <a:cell3D prstMaterial="dkEdge">
                      <a:bevel/>
                      <a:lightRig rig="flood" dir="t"/>
                    </a:cell3D>
                    <a:solidFill>
                      <a:schemeClr val="bg1"/>
                    </a:solidFill>
                  </a:tcPr>
                </a:tc>
                <a:tc>
                  <a:txBody>
                    <a:bodyPr/>
                    <a:lstStyle/>
                    <a:p>
                      <a:pPr marL="0" indent="-3175" algn="ctr" defTabSz="914400" rtl="0" eaLnBrk="1" latinLnBrk="0" hangingPunct="1">
                        <a:lnSpc>
                          <a:spcPct val="115000"/>
                        </a:lnSpc>
                        <a:spcAft>
                          <a:spcPts val="0"/>
                        </a:spcAft>
                      </a:pPr>
                      <a:endParaRPr lang="ru-RU" sz="2000" b="1" i="0" kern="1200" dirty="0">
                        <a:solidFill>
                          <a:schemeClr val="tx1"/>
                        </a:solidFill>
                        <a:effectLst/>
                        <a:latin typeface="+mn-lt"/>
                        <a:ea typeface="+mn-ea"/>
                        <a:cs typeface="+mn-cs"/>
                      </a:endParaRPr>
                    </a:p>
                  </a:txBody>
                  <a:tcPr marL="68580" marR="68580" marT="0" marB="0" anchor="ctr">
                    <a:cell3D prstMaterial="dkEdge">
                      <a:bevel/>
                      <a:lightRig rig="flood" dir="t"/>
                    </a:cell3D>
                    <a:solidFill>
                      <a:schemeClr val="bg1"/>
                    </a:solidFill>
                  </a:tcPr>
                </a:tc>
                <a:extLst>
                  <a:ext uri="{0D108BD9-81ED-4DB2-BD59-A6C34878D82A}">
                    <a16:rowId xmlns:a16="http://schemas.microsoft.com/office/drawing/2014/main" xmlns="" val="10003"/>
                  </a:ext>
                </a:extLst>
              </a:tr>
            </a:tbl>
          </a:graphicData>
        </a:graphic>
      </p:graphicFrame>
      <p:pic>
        <p:nvPicPr>
          <p:cNvPr id="4106" name="Picture 10" descr="https://6sigma.com/wp-content/uploads/2017/08/calculator-1020044_192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l="13238" t="7216" r="20664" b="14856"/>
          <a:stretch/>
        </p:blipFill>
        <p:spPr bwMode="auto">
          <a:xfrm rot="21307933">
            <a:off x="363097" y="1501041"/>
            <a:ext cx="2278589" cy="2726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6336" y="667728"/>
            <a:ext cx="1008112" cy="307777"/>
          </a:xfrm>
          <a:prstGeom prst="rect">
            <a:avLst/>
          </a:prstGeom>
          <a:noFill/>
        </p:spPr>
        <p:txBody>
          <a:bodyPr wrap="square" rtlCol="0">
            <a:spAutoFit/>
          </a:bodyPr>
          <a:lstStyle/>
          <a:p>
            <a:r>
              <a:rPr lang="ru-RU" sz="1400" b="1" dirty="0"/>
              <a:t>млн.руб.</a:t>
            </a:r>
          </a:p>
        </p:txBody>
      </p:sp>
      <p:pic>
        <p:nvPicPr>
          <p:cNvPr id="11" name="Picture 2" descr="C:\Users\superuser\Desktop\герб пятигорска.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621"/>
            <a:ext cx="899592" cy="10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81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t21r.g5Mkq9kl_TrNT8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jf8qJ5f0USiPj7ky6tX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OjqlzlyJkqZJdfg_XUX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OjqlzlyJkqZJdfg_XUX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t21r.g5Mkq9kl_TrNT8W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4752</TotalTime>
  <Words>10834</Words>
  <Application>Microsoft Office PowerPoint</Application>
  <PresentationFormat>Экран (4:3)</PresentationFormat>
  <Paragraphs>2424</Paragraphs>
  <Slides>59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Главная</vt:lpstr>
      <vt:lpstr>БЮДЖЕТ  ДЛЯ ГРАЖДАН  </vt:lpstr>
      <vt:lpstr>Презентация PowerPoint</vt:lpstr>
      <vt:lpstr>Презентация PowerPoint</vt:lpstr>
      <vt:lpstr>Презентация PowerPoint</vt:lpstr>
      <vt:lpstr>Описание административно-территориального деления города Пятигорска </vt:lpstr>
      <vt:lpstr> Основы исполнения бюджета города</vt:lpstr>
      <vt:lpstr>Презентация PowerPoint</vt:lpstr>
      <vt:lpstr>Презентация PowerPoint</vt:lpstr>
      <vt:lpstr>Презентация PowerPoint</vt:lpstr>
      <vt:lpstr>           Информация о доходах бюджета города-курорта Пятигорска по результатам исполнения за 2020 год</vt:lpstr>
      <vt:lpstr>Динамика поступлений в бюджет города-курорта Пятигорска налоговых и неналоговых доходов    за 2018-2020 годы  </vt:lpstr>
      <vt:lpstr>ОСНОВНЫЕ Причины роста объема собственных  доходов бюджета города-курорта Пятигорска   в 2020 году в сравнении  с 2019 годом </vt:lpstr>
      <vt:lpstr>Презентация PowerPoint</vt:lpstr>
      <vt:lpstr>Структура собственных (налоговых и неналоговых) доходов бюджета города-курорта Пятигорска по результатам исполнения за 2019 год (%)</vt:lpstr>
      <vt:lpstr>Структура собственных (налоговых и неналоговых) доходов бюджета города-курорта Пятигорска по первоначальному плану на 2020 год (%)</vt:lpstr>
      <vt:lpstr>Структура собственных (налоговых и неналоговых) доходов бюджета города-курорта Пятигорска по результатам исполнения за 2020 год (%)</vt:lpstr>
      <vt:lpstr>Объем собственных (налоговых и неналоговых) доходов бюджета города-курорта Пятигорска по результатам исполнения за 2019-2020 гг.(тыс.руб.) </vt:lpstr>
      <vt:lpstr>Динамика поступлений налоговых доходов по результатам исполнения бюджета города-курорта Пятигорска                                 за 2019-2020гг.(тыс.руб.) </vt:lpstr>
      <vt:lpstr>Динамика поступлений неналоговых доходов по результатам исполнения бюджета города-курорта Пятигорска за 2019-2020 гг.                                                          (в тыс. руб.)</vt:lpstr>
      <vt:lpstr>Презентация PowerPoint</vt:lpstr>
      <vt:lpstr>Динамика поступлений доходов бюджета города–курорта Пятигорска за 2019-2020 гг. (млн.руб.)  </vt:lpstr>
      <vt:lpstr>Основные сведения о межбюджетных отношениях города-курорта Пятигорска</vt:lpstr>
      <vt:lpstr>Объем и структура межбюджетных трансфертов, полученных в 2020 году в динамике с 2019 годом</vt:lpstr>
      <vt:lpstr>Объем и структура поступления межбюджетных трансфертов в бюджет города – курорта Пятигорска по результатам исполнения за 2019-2020 гг. (тыс.руб.)</vt:lpstr>
      <vt:lpstr>Основные сведения о расходах по  разделам и подразделам классификации расходов бюджета города-курорта Пятигорска  за 2019 и 2020 гг.</vt:lpstr>
      <vt:lpstr>Информация о расходах бюджета с учетом интересов целевых групп  (социальная поддержка семей с детьми)    в 2019 -2020 гг. </vt:lpstr>
      <vt:lpstr>Информация о расходах бюджета с учетом интересов целевых групп  (защита детей-сирот)  в 2020 году в сравнении с 2019 годом</vt:lpstr>
      <vt:lpstr>Информация о расходах бюджета с учетом интересов целевых групп  (социальное обеспечение ветеранов, инвалидов, пожилых граждан)  в 2020 году в сравнении с 2019 годом</vt:lpstr>
      <vt:lpstr>Информация о расходах бюджета с учетом интересов целевых групп (предоставление мер социальной поддержки прочим категориям граждан)                                  в 2020 году в сравнении с 2019 годом</vt:lpstr>
      <vt:lpstr>Направления расходов дорожного фонда города-курорта Пятигорска по результатам исполнения бюджета за 2020 год (млн.руб.)</vt:lpstr>
      <vt:lpstr>Источники расходов дорожного фонда по результатам исполнения бюджета  города-курорта Пятигорска за 2019-2020гг. (млн.руб.)</vt:lpstr>
      <vt:lpstr>Презентация PowerPoint</vt:lpstr>
      <vt:lpstr>Презентация PowerPoint</vt:lpstr>
      <vt:lpstr>Презентация PowerPoint</vt:lpstr>
      <vt:lpstr>расходы  в разрезе муниципальных программ и непрограммных расходов города-курорта Пятигорска  за 2020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Результаты оценки эффективности муниципальных программ города-курорта Пятигорска  за 2020 год</vt:lpstr>
      <vt:lpstr>Презентация PowerPoint</vt:lpstr>
      <vt:lpstr>Презентация PowerPoint</vt:lpstr>
      <vt:lpstr>Уровень долговой нагрузки бюджета города-курорта Пятигорска в 2020 году в сравнении с 2019 годом                                                               </vt:lpstr>
      <vt:lpstr>Презентация PowerPoint</vt:lpstr>
      <vt:lpstr>Участие в конкурсе по проектам «Бюджет для граждан»</vt:lpstr>
      <vt:lpstr>Результаты оценки качества управления бюджетным процессом и стратегического планирования  в муниципальных районах и городских округах Ставропольского края за 2019 год (%) </vt:lpstr>
      <vt:lpstr>Презентация PowerPoint</vt:lpstr>
      <vt:lpstr>Контактная информация МУ «Финансовое управление администрации г.Пятигорска»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деятельности  МУ «Финансовое управление администрации  Г. Пятигорска   за 2020 год</dc:title>
  <dc:creator>superuser</dc:creator>
  <cp:lastModifiedBy>superuser</cp:lastModifiedBy>
  <cp:revision>373</cp:revision>
  <cp:lastPrinted>2021-04-26T14:13:24Z</cp:lastPrinted>
  <dcterms:created xsi:type="dcterms:W3CDTF">2021-03-23T07:20:20Z</dcterms:created>
  <dcterms:modified xsi:type="dcterms:W3CDTF">2021-05-05T12:15:51Z</dcterms:modified>
</cp:coreProperties>
</file>