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drawings/drawing6.xml" ContentType="application/vnd.openxmlformats-officedocument.drawingml.chartshapes+xml"/>
  <Override PartName="/ppt/charts/chart8.xml" ContentType="application/vnd.openxmlformats-officedocument.drawingml.chart+xml"/>
  <Override PartName="/ppt/drawings/drawing7.xml" ContentType="application/vnd.openxmlformats-officedocument.drawingml.chartshapes+xml"/>
  <Override PartName="/ppt/charts/chart9.xml" ContentType="application/vnd.openxmlformats-officedocument.drawingml.chart+xml"/>
  <Override PartName="/ppt/drawings/drawing8.xml" ContentType="application/vnd.openxmlformats-officedocument.drawingml.chartshapes+xml"/>
  <Override PartName="/ppt/charts/chart10.xml" ContentType="application/vnd.openxmlformats-officedocument.drawingml.chart+xml"/>
  <Override PartName="/ppt/drawings/drawing9.xml" ContentType="application/vnd.openxmlformats-officedocument.drawingml.chartshapes+xml"/>
  <Override PartName="/ppt/charts/chart11.xml" ContentType="application/vnd.openxmlformats-officedocument.drawingml.chart+xml"/>
  <Override PartName="/ppt/drawings/drawing10.xml" ContentType="application/vnd.openxmlformats-officedocument.drawingml.chartshapes+xml"/>
  <Override PartName="/ppt/charts/chart12.xml" ContentType="application/vnd.openxmlformats-officedocument.drawingml.chart+xml"/>
  <Override PartName="/ppt/drawings/drawing1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3.xml" ContentType="application/vnd.openxmlformats-officedocument.drawingml.chart+xml"/>
  <Override PartName="/ppt/drawings/drawing1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drawings/drawing13.xml" ContentType="application/vnd.openxmlformats-officedocument.drawingml.chartshapes+xml"/>
  <Override PartName="/ppt/charts/chart15.xml" ContentType="application/vnd.openxmlformats-officedocument.drawingml.chart+xml"/>
  <Override PartName="/ppt/drawings/drawing14.xml" ContentType="application/vnd.openxmlformats-officedocument.drawingml.chartshapes+xml"/>
  <Override PartName="/ppt/charts/chart16.xml" ContentType="application/vnd.openxmlformats-officedocument.drawingml.chart+xml"/>
  <Override PartName="/ppt/drawings/drawing15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17.xml" ContentType="application/vnd.openxmlformats-officedocument.drawingml.chart+xml"/>
  <Override PartName="/ppt/drawings/drawing16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18.xml" ContentType="application/vnd.openxmlformats-officedocument.drawingml.chart+xml"/>
  <Override PartName="/ppt/notesSlides/notesSlide10.xml" ContentType="application/vnd.openxmlformats-officedocument.presentationml.notesSlide+xml"/>
  <Override PartName="/ppt/charts/chart19.xml" ContentType="application/vnd.openxmlformats-officedocument.drawingml.chart+xml"/>
  <Override PartName="/ppt/drawings/drawing17.xml" ContentType="application/vnd.openxmlformats-officedocument.drawingml.chartshapes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11.xml" ContentType="application/vnd.openxmlformats-officedocument.presentationml.notesSlide+xml"/>
  <Override PartName="/ppt/charts/chart2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29" r:id="rId3"/>
    <p:sldMasterId id="2147483865" r:id="rId4"/>
    <p:sldMasterId id="2147483877" r:id="rId5"/>
  </p:sldMasterIdLst>
  <p:notesMasterIdLst>
    <p:notesMasterId r:id="rId63"/>
  </p:notesMasterIdLst>
  <p:sldIdLst>
    <p:sldId id="296" r:id="rId6"/>
    <p:sldId id="370" r:id="rId7"/>
    <p:sldId id="626" r:id="rId8"/>
    <p:sldId id="295" r:id="rId9"/>
    <p:sldId id="286" r:id="rId10"/>
    <p:sldId id="298" r:id="rId11"/>
    <p:sldId id="638" r:id="rId12"/>
    <p:sldId id="373" r:id="rId13"/>
    <p:sldId id="261" r:id="rId14"/>
    <p:sldId id="362" r:id="rId15"/>
    <p:sldId id="639" r:id="rId16"/>
    <p:sldId id="640" r:id="rId17"/>
    <p:sldId id="635" r:id="rId18"/>
    <p:sldId id="641" r:id="rId19"/>
    <p:sldId id="658" r:id="rId20"/>
    <p:sldId id="644" r:id="rId21"/>
    <p:sldId id="645" r:id="rId22"/>
    <p:sldId id="646" r:id="rId23"/>
    <p:sldId id="647" r:id="rId24"/>
    <p:sldId id="648" r:id="rId25"/>
    <p:sldId id="649" r:id="rId26"/>
    <p:sldId id="650" r:id="rId27"/>
    <p:sldId id="300" r:id="rId28"/>
    <p:sldId id="652" r:id="rId29"/>
    <p:sldId id="653" r:id="rId30"/>
    <p:sldId id="654" r:id="rId31"/>
    <p:sldId id="655" r:id="rId32"/>
    <p:sldId id="656" r:id="rId33"/>
    <p:sldId id="657" r:id="rId34"/>
    <p:sldId id="332" r:id="rId35"/>
    <p:sldId id="636" r:id="rId36"/>
    <p:sldId id="634" r:id="rId37"/>
    <p:sldId id="631" r:id="rId38"/>
    <p:sldId id="276" r:id="rId39"/>
    <p:sldId id="277" r:id="rId40"/>
    <p:sldId id="349" r:id="rId41"/>
    <p:sldId id="335" r:id="rId42"/>
    <p:sldId id="336" r:id="rId43"/>
    <p:sldId id="337" r:id="rId44"/>
    <p:sldId id="338" r:id="rId45"/>
    <p:sldId id="517" r:id="rId46"/>
    <p:sldId id="339" r:id="rId47"/>
    <p:sldId id="340" r:id="rId48"/>
    <p:sldId id="341" r:id="rId49"/>
    <p:sldId id="342" r:id="rId50"/>
    <p:sldId id="343" r:id="rId51"/>
    <p:sldId id="344" r:id="rId52"/>
    <p:sldId id="345" r:id="rId53"/>
    <p:sldId id="346" r:id="rId54"/>
    <p:sldId id="347" r:id="rId55"/>
    <p:sldId id="348" r:id="rId56"/>
    <p:sldId id="259" r:id="rId57"/>
    <p:sldId id="637" r:id="rId58"/>
    <p:sldId id="651" r:id="rId59"/>
    <p:sldId id="369" r:id="rId60"/>
    <p:sldId id="353" r:id="rId61"/>
    <p:sldId id="285" r:id="rId6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0559" autoAdjust="0"/>
  </p:normalViewPr>
  <p:slideViewPr>
    <p:cSldViewPr>
      <p:cViewPr varScale="1">
        <p:scale>
          <a:sx n="74" d="100"/>
          <a:sy n="74" d="100"/>
        </p:scale>
        <p:origin x="-90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38741699216874642"/>
          <c:w val="1"/>
          <c:h val="0.6125830078312535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4.40923179725032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139-4665-8A1B-B13940D7449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8050.5</c:v>
                </c:pt>
                <c:pt idx="1">
                  <c:v>9489.02</c:v>
                </c:pt>
                <c:pt idx="2">
                  <c:v>6096.31</c:v>
                </c:pt>
                <c:pt idx="3">
                  <c:v>4913.05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09-45D2-A82E-1E37B7DF327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5.5015871498552069E-3"/>
                  <c:y val="9.1939507433779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209-45D2-A82E-1E37B7DF327C}"/>
                </c:ext>
              </c:extLst>
            </c:dLbl>
            <c:dLbl>
              <c:idx val="1"/>
              <c:layout>
                <c:manualLayout>
                  <c:x val="7.139028246717620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09-45D2-A82E-1E37B7DF327C}"/>
                </c:ext>
              </c:extLst>
            </c:dLbl>
            <c:dLbl>
              <c:idx val="2"/>
              <c:layout>
                <c:manualLayout>
                  <c:x val="1.5705862142778765E-2"/>
                  <c:y val="-1.581654701569012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09-45D2-A82E-1E37B7DF327C}"/>
                </c:ext>
              </c:extLst>
            </c:dLbl>
            <c:dLbl>
              <c:idx val="3"/>
              <c:layout>
                <c:manualLayout>
                  <c:x val="1.28502508440915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209-45D2-A82E-1E37B7DF3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#,##0.00</c:formatCode>
                <c:ptCount val="4"/>
                <c:pt idx="0">
                  <c:v>8250.5</c:v>
                </c:pt>
                <c:pt idx="1">
                  <c:v>9644.02</c:v>
                </c:pt>
                <c:pt idx="2">
                  <c:v>6096.31</c:v>
                </c:pt>
                <c:pt idx="3">
                  <c:v>4913.05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09-45D2-A82E-1E37B7DF327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-1.4695703406137619E-3"/>
                  <c:y val="0.119710208758918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2548110100253883E-2"/>
                      <c:h val="0.120085903596963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B209-45D2-A82E-1E37B7DF327C}"/>
                </c:ext>
              </c:extLst>
            </c:dLbl>
            <c:dLbl>
              <c:idx val="1"/>
              <c:layout>
                <c:manualLayout>
                  <c:x val="4.4092317972502749E-3"/>
                  <c:y val="8.71490225156192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209-45D2-A82E-1E37B7DF327C}"/>
                </c:ext>
              </c:extLst>
            </c:dLbl>
            <c:dLbl>
              <c:idx val="2"/>
              <c:layout>
                <c:manualLayout>
                  <c:x val="-1.4697439324167763E-3"/>
                  <c:y val="2.3676451321747866E-3"/>
                </c:manualLayout>
              </c:layout>
              <c:tx>
                <c:rich>
                  <a:bodyPr/>
                  <a:lstStyle/>
                  <a:p>
                    <a:r>
                      <a:rPr lang="en-US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0,00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B209-45D2-A82E-1E37B7DF327C}"/>
                </c:ext>
              </c:extLst>
            </c:dLbl>
            <c:dLbl>
              <c:idx val="3"/>
              <c:layout>
                <c:manualLayout>
                  <c:x val="1.4697439324166685E-3"/>
                  <c:y val="1.49428743671171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209-45D2-A82E-1E37B7DF327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2026</c:v>
                </c:pt>
              </c:numCache>
            </c:numRef>
          </c:cat>
          <c:val>
            <c:numRef>
              <c:f>Лист1!$D$2:$D$5</c:f>
              <c:numCache>
                <c:formatCode>#,##0.00</c:formatCode>
                <c:ptCount val="4"/>
                <c:pt idx="0">
                  <c:v>-200</c:v>
                </c:pt>
                <c:pt idx="1">
                  <c:v>-155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209-45D2-A82E-1E37B7DF327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  <c:pt idx="3">
                  <c:v>2026</c:v>
                </c:pt>
              </c:numCache>
            </c:numRef>
          </c:cat>
          <c:val>
            <c:numRef>
              <c:f>Лист1!$E$2:$E$5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98-47E1-A873-129AA8396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18"/>
        <c:axId val="281878912"/>
        <c:axId val="281880448"/>
      </c:barChart>
      <c:catAx>
        <c:axId val="28187891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81880448"/>
        <c:crosses val="autoZero"/>
        <c:auto val="1"/>
        <c:lblAlgn val="ctr"/>
        <c:lblOffset val="100"/>
        <c:noMultiLvlLbl val="0"/>
      </c:catAx>
      <c:valAx>
        <c:axId val="281880448"/>
        <c:scaling>
          <c:orientation val="minMax"/>
        </c:scaling>
        <c:delete val="1"/>
        <c:axPos val="l"/>
        <c:numFmt formatCode="#,##0.00" sourceLinked="1"/>
        <c:majorTickMark val="none"/>
        <c:minorTickMark val="none"/>
        <c:tickLblPos val="nextTo"/>
        <c:crossAx val="28187891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9313786973462794"/>
          <c:y val="0.28784186686543206"/>
          <c:w val="0.10614791572372562"/>
          <c:h val="0.52996203179921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1416742678348846E-2"/>
          <c:y val="1.5620152697142512E-2"/>
          <c:w val="0.849666873503236"/>
          <c:h val="0.843586878637761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 
всего за год 6 841 179 тыс. руб.</c:v>
                </c:pt>
              </c:strCache>
            </c:strRef>
          </c:tx>
          <c:spPr>
            <a:solidFill>
              <a:srgbClr val="007E3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1.1538028250907597E-2"/>
                  <c:y val="-3.700583371229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DC-47CA-B0DC-923F0DCEE963}"/>
                </c:ext>
              </c:extLst>
            </c:dLbl>
            <c:dLbl>
              <c:idx val="1"/>
              <c:layout>
                <c:manualLayout>
                  <c:x val="-1.7307042376361395E-2"/>
                  <c:y val="-4.68742502919187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DC-47CA-B0DC-923F0DCEE963}"/>
                </c:ext>
              </c:extLst>
            </c:dLbl>
            <c:dLbl>
              <c:idx val="2"/>
              <c:layout>
                <c:manualLayout>
                  <c:x val="2.8845070627268993E-3"/>
                  <c:y val="-1.97364446465573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DC-47CA-B0DC-923F0DCEE963}"/>
                </c:ext>
              </c:extLst>
            </c:dLbl>
            <c:dLbl>
              <c:idx val="3"/>
              <c:layout>
                <c:manualLayout>
                  <c:x val="4.3267605940903488E-3"/>
                  <c:y val="-2.9604666969836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3"/>
                <c:pt idx="0">
                  <c:v>4784135</c:v>
                </c:pt>
                <c:pt idx="1">
                  <c:v>2055156</c:v>
                </c:pt>
                <c:pt idx="2">
                  <c:v>1888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75-4430-B363-09A3D15D7D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2026 год
всего за год 3 324 089 тыс. руб.</c:v>
                </c:pt>
              </c:strCache>
            </c:strRef>
          </c:tx>
          <c:spPr>
            <a:solidFill>
              <a:srgbClr val="FFFF66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4.3267605940903495E-2"/>
                  <c:y val="-3.70058337122950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2DC-47CA-B0DC-923F0DCEE963}"/>
                </c:ext>
              </c:extLst>
            </c:dLbl>
            <c:dLbl>
              <c:idx val="1"/>
              <c:layout>
                <c:manualLayout>
                  <c:x val="2.3076056501815195E-2"/>
                  <c:y val="-4.19399448739344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2DC-47CA-B0DC-923F0DCEE963}"/>
                </c:ext>
              </c:extLst>
            </c:dLbl>
            <c:dLbl>
              <c:idx val="2"/>
              <c:layout>
                <c:manualLayout>
                  <c:x val="1.442242175036431E-2"/>
                  <c:y val="-2.4670750064541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2DC-47CA-B0DC-923F0DCEE963}"/>
                </c:ext>
              </c:extLst>
            </c:dLbl>
            <c:dLbl>
              <c:idx val="3"/>
              <c:layout>
                <c:manualLayout>
                  <c:x val="1.8749295907724846E-2"/>
                  <c:y val="-1.2335277904098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3"/>
                <c:pt idx="0">
                  <c:v>1232957</c:v>
                </c:pt>
                <c:pt idx="1">
                  <c:v>2089244</c:v>
                </c:pt>
                <c:pt idx="2">
                  <c:v>1888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D75-4430-B363-09A3D15D7D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2027 год 
всего за год  2 027 421 тыс. 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8845070627268994E-2"/>
                  <c:y val="-2.96046669698360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2DC-47CA-B0DC-923F0DCEE963}"/>
                </c:ext>
              </c:extLst>
            </c:dLbl>
            <c:dLbl>
              <c:idx val="1"/>
              <c:layout>
                <c:manualLayout>
                  <c:x val="5.4805634191811087E-2"/>
                  <c:y val="-4.8013369498684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2DC-47CA-B0DC-923F0DCEE963}"/>
                </c:ext>
              </c:extLst>
            </c:dLbl>
            <c:dLbl>
              <c:idx val="2"/>
              <c:layout>
                <c:manualLayout>
                  <c:x val="2.5960563564542096E-2"/>
                  <c:y val="-1.23352779040983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2DC-47CA-B0DC-923F0DCEE963}"/>
                </c:ext>
              </c:extLst>
            </c:dLbl>
            <c:dLbl>
              <c:idx val="3"/>
              <c:layout>
                <c:manualLayout>
                  <c:x val="3.8940845346813142E-2"/>
                  <c:y val="-2.22035002273770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2DC-47CA-B0DC-923F0DCEE9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субсидии</c:v>
                </c:pt>
                <c:pt idx="1">
                  <c:v>субвенции</c:v>
                </c:pt>
                <c:pt idx="2">
                  <c:v>прочие 
межбюджетные 
трансферты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3"/>
                <c:pt idx="0">
                  <c:v>8615</c:v>
                </c:pt>
                <c:pt idx="1">
                  <c:v>2016918</c:v>
                </c:pt>
                <c:pt idx="2">
                  <c:v>1888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9D75-4430-B363-09A3D15D7D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94133376"/>
        <c:axId val="196449408"/>
        <c:axId val="0"/>
      </c:bar3DChart>
      <c:catAx>
        <c:axId val="194133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96449408"/>
        <c:crosses val="autoZero"/>
        <c:auto val="1"/>
        <c:lblAlgn val="ctr"/>
        <c:lblOffset val="100"/>
        <c:noMultiLvlLbl val="0"/>
      </c:catAx>
      <c:valAx>
        <c:axId val="1964494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41333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3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93762469247063"/>
          <c:y val="4.0887463997014671E-2"/>
          <c:w val="0.33729199751432715"/>
          <c:h val="0.58808563674413161"/>
        </c:manualLayout>
      </c:layout>
      <c:overlay val="0"/>
      <c:txPr>
        <a:bodyPr/>
        <a:lstStyle/>
        <a:p>
          <a:pPr>
            <a:defRPr sz="13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702828175877023E-2"/>
          <c:y val="1.3739931095089385E-2"/>
          <c:w val="0.8203971982060303"/>
          <c:h val="0.8631931415388763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г. 
Факт 
3 826 828 тыс. руб.</c:v>
                </c:pt>
                <c:pt idx="1">
                  <c:v>2024 г. 
Первоначальный план
5 762 219 тыс. руб.</c:v>
                </c:pt>
                <c:pt idx="2">
                  <c:v>2025 г. 
План
6 841 179 тыс. руб.</c:v>
                </c:pt>
                <c:pt idx="3">
                  <c:v>2026 г.
План
3 324 089 тыс. руб.</c:v>
                </c:pt>
                <c:pt idx="4">
                  <c:v>2027 г.
 План
2 027 421тыс. руб.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2411137</c:v>
                </c:pt>
                <c:pt idx="1">
                  <c:v>2044827</c:v>
                </c:pt>
                <c:pt idx="2">
                  <c:v>2055156</c:v>
                </c:pt>
                <c:pt idx="3">
                  <c:v>2089244</c:v>
                </c:pt>
                <c:pt idx="4">
                  <c:v>2016918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1C4-4C46-99CA-7491B6E2740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5"/>
              <c:layout>
                <c:manualLayout>
                  <c:x val="0"/>
                  <c:y val="4.29093049334551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C4-4C46-99CA-7491B6E2740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г. 
Факт 
3 826 828 тыс. руб.</c:v>
                </c:pt>
                <c:pt idx="1">
                  <c:v>2024 г. 
Первоначальный план
5 762 219 тыс. руб.</c:v>
                </c:pt>
                <c:pt idx="2">
                  <c:v>2025 г. 
План
6 841 179 тыс. руб.</c:v>
                </c:pt>
                <c:pt idx="3">
                  <c:v>2026 г.
План
3 324 089 тыс. руб.</c:v>
                </c:pt>
                <c:pt idx="4">
                  <c:v>2027 г.
 План
2 027 421тыс. руб.</c:v>
                </c:pt>
              </c:strCache>
            </c:strRef>
          </c:cat>
          <c:val>
            <c:numRef>
              <c:f>Лист1!$C$2:$C$6</c:f>
              <c:numCache>
                <c:formatCode>#,##0</c:formatCode>
                <c:ptCount val="5"/>
                <c:pt idx="0">
                  <c:v>1324456</c:v>
                </c:pt>
                <c:pt idx="1">
                  <c:v>3613801</c:v>
                </c:pt>
                <c:pt idx="2">
                  <c:v>4784135</c:v>
                </c:pt>
                <c:pt idx="3">
                  <c:v>1232957</c:v>
                </c:pt>
                <c:pt idx="4">
                  <c:v>8615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1C4-4C46-99CA-7491B6E2740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прочие межбюджетные трансферты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1"/>
              <c:layout>
                <c:manualLayout>
                  <c:x val="8.0016721055503857E-3"/>
                  <c:y val="-2.46054844339047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C4-4C46-99CA-7491B6E27400}"/>
                </c:ext>
              </c:extLst>
            </c:dLbl>
            <c:dLbl>
              <c:idx val="2"/>
              <c:layout>
                <c:manualLayout>
                  <c:x val="2.7031237894475156E-3"/>
                  <c:y val="-2.2368622212640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E6E-4992-96A5-D33F465A1AF1}"/>
                </c:ext>
              </c:extLst>
            </c:dLbl>
            <c:dLbl>
              <c:idx val="3"/>
              <c:layout>
                <c:manualLayout>
                  <c:x val="6.7578094736186894E-3"/>
                  <c:y val="-1.5657947483406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5.3704365097946731E-2"/>
                      <c:h val="4.45919364463410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1E6E-4992-96A5-D33F465A1AF1}"/>
                </c:ext>
              </c:extLst>
            </c:dLbl>
            <c:dLbl>
              <c:idx val="4"/>
              <c:layout>
                <c:manualLayout>
                  <c:x val="2.1624990315580125E-2"/>
                  <c:y val="-4.0263519982753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E6E-4992-96A5-D33F465A1AF1}"/>
                </c:ext>
              </c:extLst>
            </c:dLbl>
            <c:dLbl>
              <c:idx val="5"/>
              <c:layout>
                <c:manualLayout>
                  <c:x val="4.2162360277700562E-3"/>
                  <c:y val="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6A2-4ECB-8B69-0DFBA0F2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г. 
Факт 
3 826 828 тыс. руб.</c:v>
                </c:pt>
                <c:pt idx="1">
                  <c:v>2024 г. 
Первоначальный план
5 762 219 тыс. руб.</c:v>
                </c:pt>
                <c:pt idx="2">
                  <c:v>2025 г. 
План
6 841 179 тыс. руб.</c:v>
                </c:pt>
                <c:pt idx="3">
                  <c:v>2026 г.
План
3 324 089 тыс. руб.</c:v>
                </c:pt>
                <c:pt idx="4">
                  <c:v>2027 г.
 План
2 027 421тыс. руб.</c:v>
                </c:pt>
              </c:strCache>
            </c:strRef>
          </c:cat>
          <c:val>
            <c:numRef>
              <c:f>Лист1!$D$2:$D$6</c:f>
              <c:numCache>
                <c:formatCode>#,##0</c:formatCode>
                <c:ptCount val="5"/>
                <c:pt idx="0">
                  <c:v>91235</c:v>
                </c:pt>
                <c:pt idx="1">
                  <c:v>103591</c:v>
                </c:pt>
                <c:pt idx="2">
                  <c:v>1888</c:v>
                </c:pt>
                <c:pt idx="3">
                  <c:v>1888</c:v>
                </c:pt>
                <c:pt idx="4">
                  <c:v>1888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1C4-4C46-99CA-7491B6E2740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1093713683425342E-3"/>
                  <c:y val="-1.96156965025338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C4-4C46-99CA-7491B6E27400}"/>
                </c:ext>
              </c:extLst>
            </c:dLbl>
            <c:dLbl>
              <c:idx val="1"/>
              <c:layout>
                <c:manualLayout>
                  <c:x val="9.837884064796798E-3"/>
                  <c:y val="-1.76369292300855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A2-4ECB-8B69-0DFBA0F29017}"/>
                </c:ext>
              </c:extLst>
            </c:dLbl>
            <c:dLbl>
              <c:idx val="2"/>
              <c:layout>
                <c:manualLayout>
                  <c:x val="1.6595690156457656E-2"/>
                  <c:y val="-2.6616546862439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A2-4ECB-8B69-0DFBA0F29017}"/>
                </c:ext>
              </c:extLst>
            </c:dLbl>
            <c:dLbl>
              <c:idx val="3"/>
              <c:layout>
                <c:manualLayout>
                  <c:x val="1.908341542032085E-2"/>
                  <c:y val="-2.1572862880698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1C4-4C46-99CA-7491B6E27400}"/>
                </c:ext>
              </c:extLst>
            </c:dLbl>
            <c:dLbl>
              <c:idx val="4"/>
              <c:layout>
                <c:manualLayout>
                  <c:x val="1.6864944111080225E-2"/>
                  <c:y val="-3.033222003110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C4-4C46-99CA-7491B6E27400}"/>
                </c:ext>
              </c:extLst>
            </c:dLbl>
            <c:dLbl>
              <c:idx val="5"/>
              <c:layout>
                <c:manualLayout>
                  <c:x val="1.6864833448717392E-2"/>
                  <c:y val="-2.42507776913676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A2-4ECB-8B69-0DFBA0F2901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baseline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2023 г. 
Факт 
3 826 828 тыс. руб.</c:v>
                </c:pt>
                <c:pt idx="1">
                  <c:v>2024 г. 
Первоначальный план
5 762 219 тыс. руб.</c:v>
                </c:pt>
                <c:pt idx="2">
                  <c:v>2025 г. 
План
6 841 179 тыс. руб.</c:v>
                </c:pt>
                <c:pt idx="3">
                  <c:v>2026 г.
План
3 324 089 тыс. руб.</c:v>
                </c:pt>
                <c:pt idx="4">
                  <c:v>2027 г.
 План
2 027 421тыс. руб.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 formatCode="#,##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1C4-4C46-99CA-7491B6E274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71"/>
        <c:shape val="box"/>
        <c:axId val="484527104"/>
        <c:axId val="484546432"/>
        <c:axId val="0"/>
      </c:bar3DChart>
      <c:catAx>
        <c:axId val="48452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84546432"/>
        <c:crosses val="autoZero"/>
        <c:auto val="1"/>
        <c:lblAlgn val="ctr"/>
        <c:lblOffset val="100"/>
        <c:tickLblSkip val="1"/>
        <c:noMultiLvlLbl val="0"/>
      </c:catAx>
      <c:valAx>
        <c:axId val="48454643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84527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2781799493963149"/>
          <c:y val="0.12338195485054508"/>
          <c:w val="0.17218200506036854"/>
          <c:h val="0.56086977657445158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133914767589309"/>
          <c:y val="0"/>
          <c:w val="0.63866082605470087"/>
          <c:h val="0.9431118769109454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2024 - 8 250 530,17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Лист1!$C$4:$C$13</c:f>
              <c:numCache>
                <c:formatCode>#,##0.00</c:formatCode>
                <c:ptCount val="10"/>
                <c:pt idx="0">
                  <c:v>3889116.14</c:v>
                </c:pt>
                <c:pt idx="1">
                  <c:v>922253.19</c:v>
                </c:pt>
                <c:pt idx="2">
                  <c:v>107909.16</c:v>
                </c:pt>
                <c:pt idx="3">
                  <c:v>770281.32</c:v>
                </c:pt>
                <c:pt idx="4">
                  <c:v>510077.85</c:v>
                </c:pt>
                <c:pt idx="5">
                  <c:v>1441118.99</c:v>
                </c:pt>
                <c:pt idx="6">
                  <c:v>145887.62</c:v>
                </c:pt>
                <c:pt idx="7">
                  <c:v>75000</c:v>
                </c:pt>
                <c:pt idx="8">
                  <c:v>35867</c:v>
                </c:pt>
                <c:pt idx="9">
                  <c:v>353018.9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93-4118-A642-D496F9BF813C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2025 - 9 644 017,73 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Лист1!$D$4:$D$13</c:f>
              <c:numCache>
                <c:formatCode>#,##0.00</c:formatCode>
                <c:ptCount val="10"/>
                <c:pt idx="0">
                  <c:v>2482508.5099999998</c:v>
                </c:pt>
                <c:pt idx="1">
                  <c:v>845147.5</c:v>
                </c:pt>
                <c:pt idx="2">
                  <c:v>114348.5</c:v>
                </c:pt>
                <c:pt idx="3">
                  <c:v>873062.91</c:v>
                </c:pt>
                <c:pt idx="4">
                  <c:v>692960.35</c:v>
                </c:pt>
                <c:pt idx="5">
                  <c:v>4350379.53</c:v>
                </c:pt>
                <c:pt idx="6">
                  <c:v>144322.5</c:v>
                </c:pt>
                <c:pt idx="7">
                  <c:v>94000</c:v>
                </c:pt>
                <c:pt idx="8">
                  <c:v>36887.93</c:v>
                </c:pt>
                <c:pt idx="9">
                  <c:v>10400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93-4118-A642-D496F9BF813C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2026 - 6 096 312,96 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Лист1!$E$4:$E$13</c:f>
              <c:numCache>
                <c:formatCode>#,##0.00</c:formatCode>
                <c:ptCount val="10"/>
                <c:pt idx="0">
                  <c:v>2455976.94</c:v>
                </c:pt>
                <c:pt idx="1">
                  <c:v>873280.15</c:v>
                </c:pt>
                <c:pt idx="2">
                  <c:v>120198.41</c:v>
                </c:pt>
                <c:pt idx="3">
                  <c:v>1058829.8500000001</c:v>
                </c:pt>
                <c:pt idx="4">
                  <c:v>567974.65</c:v>
                </c:pt>
                <c:pt idx="5">
                  <c:v>638985.82999999996</c:v>
                </c:pt>
                <c:pt idx="6">
                  <c:v>159741.64000000001</c:v>
                </c:pt>
                <c:pt idx="7">
                  <c:v>94000</c:v>
                </c:pt>
                <c:pt idx="8">
                  <c:v>36925.5</c:v>
                </c:pt>
                <c:pt idx="9">
                  <c:v>10400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93-4118-A642-D496F9BF813C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  <c:pt idx="0">
                  <c:v>2027 - 4 913 050,17 тыс.руб.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Лист1!$F$4:$F$13</c:f>
              <c:numCache>
                <c:formatCode>#,##0.00</c:formatCode>
                <c:ptCount val="10"/>
                <c:pt idx="0">
                  <c:v>2342054.9700000002</c:v>
                </c:pt>
                <c:pt idx="1">
                  <c:v>866604.98</c:v>
                </c:pt>
                <c:pt idx="2">
                  <c:v>126452.88</c:v>
                </c:pt>
                <c:pt idx="3">
                  <c:v>495385.83</c:v>
                </c:pt>
                <c:pt idx="4">
                  <c:v>550499.03</c:v>
                </c:pt>
                <c:pt idx="5">
                  <c:v>56908.07</c:v>
                </c:pt>
                <c:pt idx="6">
                  <c:v>173818.91</c:v>
                </c:pt>
                <c:pt idx="7">
                  <c:v>94000</c:v>
                </c:pt>
                <c:pt idx="8">
                  <c:v>36925.5</c:v>
                </c:pt>
                <c:pt idx="9">
                  <c:v>10400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93-4118-A642-D496F9BF813C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Лист1!$G$4:$G$13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6-9F93-4118-A642-D496F9BF813C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2021 год -1 554,41 млн.руб.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95000"/>
                  </a:schemeClr>
                </a:gs>
                <a:gs pos="100000">
                  <a:schemeClr val="accent1">
                    <a:shade val="82000"/>
                    <a:satMod val="125000"/>
                    <a:lumMod val="74000"/>
                  </a:schemeClr>
                </a:gs>
              </a:gsLst>
              <a:lin ang="5400000" scaled="0"/>
            </a:gra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Лист1!$H$4:$H$13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93-4118-A642-D496F9BF813C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2022 год - 939,62 млн.руб.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rgbClr val="FFC000"/>
              </a:solidFill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Лист1!$I$4:$I$13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93-4118-A642-D496F9BF813C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2023 год - 654,89 млн.руб.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 w="15875" cap="flat" cmpd="sng" algn="ctr">
              <a:solidFill>
                <a:schemeClr val="accent6">
                  <a:shade val="75000"/>
                  <a:satMod val="125000"/>
                  <a:lumMod val="75000"/>
                </a:schemeClr>
              </a:solidFill>
              <a:prstDash val="solid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Лист1!$B$4:$B$13</c:f>
              <c:strCache>
                <c:ptCount val="10"/>
                <c:pt idx="0">
                  <c:v>Образование</c:v>
                </c:pt>
                <c:pt idx="1">
                  <c:v>Социальная политика</c:v>
                </c:pt>
                <c:pt idx="2">
                  <c:v>Культура, кинематография</c:v>
                </c:pt>
                <c:pt idx="3">
                  <c:v>Жилищно-коммунальное хозяйство</c:v>
                </c:pt>
                <c:pt idx="4">
                  <c:v>Общегосударственные вопросы</c:v>
                </c:pt>
                <c:pt idx="5">
                  <c:v>Национальная экономика</c:v>
                </c:pt>
                <c:pt idx="6">
                  <c:v>Физическая культура и спорт</c:v>
                </c:pt>
                <c:pt idx="7">
                  <c:v>Обслуживание государственного 
и муниципального долга</c:v>
                </c:pt>
                <c:pt idx="8">
                  <c:v>Национальная безопасность и
 правоохранительная деятельность </c:v>
                </c:pt>
                <c:pt idx="9">
                  <c:v>Охрана окружающей среды</c:v>
                </c:pt>
              </c:strCache>
            </c:strRef>
          </c:cat>
          <c:val>
            <c:numRef>
              <c:f>Лист1!$J$4:$J$13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F93-4118-A642-D496F9BF813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198825856"/>
        <c:axId val="198827392"/>
        <c:axId val="0"/>
      </c:bar3DChart>
      <c:catAx>
        <c:axId val="1988258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98827392"/>
        <c:crosses val="autoZero"/>
        <c:auto val="1"/>
        <c:lblAlgn val="ctr"/>
        <c:lblOffset val="100"/>
        <c:noMultiLvlLbl val="0"/>
      </c:catAx>
      <c:valAx>
        <c:axId val="198827392"/>
        <c:scaling>
          <c:orientation val="minMax"/>
        </c:scaling>
        <c:delete val="1"/>
        <c:axPos val="b"/>
        <c:numFmt formatCode="#,##0.00" sourceLinked="1"/>
        <c:majorTickMark val="none"/>
        <c:minorTickMark val="none"/>
        <c:tickLblPos val="nextTo"/>
        <c:crossAx val="198825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59058338185778358"/>
          <c:y val="0.14227448906303056"/>
          <c:w val="0.35956186027639442"/>
          <c:h val="0.20262966960416945"/>
        </c:manualLayout>
      </c:layout>
      <c:overlay val="0"/>
      <c:txPr>
        <a:bodyPr/>
        <a:lstStyle/>
        <a:p>
          <a:pPr>
            <a:defRPr sz="11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06091817683924"/>
          <c:y val="4.1088851619226478E-2"/>
          <c:w val="0.70426710538386383"/>
          <c:h val="0.7152433976133549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Субсидии из краевого бюджета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7E5D-4DE5-AA39-C8429CB2EDD5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E5D-4DE5-AA39-C8429CB2EDD5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E5D-4DE5-AA39-C8429CB2EDD5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E5D-4DE5-AA39-C8429CB2EDD5}"/>
              </c:ext>
            </c:extLst>
          </c:dPt>
          <c:dLbls>
            <c:dLbl>
              <c:idx val="0"/>
              <c:layout>
                <c:manualLayout>
                  <c:x val="2.475358488433059E-2"/>
                  <c:y val="-2.71337372770546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5D-4DE5-AA39-C8429CB2EDD5}"/>
                </c:ext>
              </c:extLst>
            </c:dLbl>
            <c:dLbl>
              <c:idx val="1"/>
              <c:layout>
                <c:manualLayout>
                  <c:x val="-7.072884067236368E-2"/>
                  <c:y val="5.16327493402504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5D-4DE5-AA39-C8429CB2EDD5}"/>
                </c:ext>
              </c:extLst>
            </c:dLbl>
            <c:dLbl>
              <c:idx val="2"/>
              <c:layout>
                <c:manualLayout>
                  <c:x val="-0.14272513323599464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5D-4DE5-AA39-C8429CB2EDD5}"/>
                </c:ext>
              </c:extLst>
            </c:dLbl>
            <c:dLbl>
              <c:idx val="3"/>
              <c:layout>
                <c:manualLayout>
                  <c:x val="-8.8131812966332324E-2"/>
                  <c:y val="-4.8319912924328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5D-4DE5-AA39-C8429CB2EDD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2027</c:v>
                </c:pt>
                <c:pt idx="1">
                  <c:v>2026</c:v>
                </c:pt>
                <c:pt idx="2">
                  <c:v>2025</c:v>
                </c:pt>
                <c:pt idx="3">
                  <c:v>2024</c:v>
                </c:pt>
              </c:numCache>
            </c:numRef>
          </c:cat>
          <c:val>
            <c:numRef>
              <c:f>Лист1!$B$2:$B$5</c:f>
              <c:numCache>
                <c:formatCode>0.0</c:formatCode>
                <c:ptCount val="4"/>
                <c:pt idx="0">
                  <c:v>0</c:v>
                </c:pt>
                <c:pt idx="1">
                  <c:v>576.5</c:v>
                </c:pt>
                <c:pt idx="2">
                  <c:v>4227.8</c:v>
                </c:pt>
                <c:pt idx="3" formatCode="General">
                  <c:v>1330.8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E5D-4DE5-AA39-C8429CB2EDD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 бюджета города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8.057989096462124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5D-4DE5-AA39-C8429CB2EDD5}"/>
                </c:ext>
              </c:extLst>
            </c:dLbl>
            <c:dLbl>
              <c:idx val="1"/>
              <c:layout>
                <c:manualLayout>
                  <c:x val="4.8347934578772747E-3"/>
                  <c:y val="-1.78925369000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04-4D6B-A36B-DF5D470717B5}"/>
                </c:ext>
              </c:extLst>
            </c:dLbl>
            <c:dLbl>
              <c:idx val="2"/>
              <c:layout>
                <c:manualLayout>
                  <c:x val="6.4463912771696996E-3"/>
                  <c:y val="-1.0224306800049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04-4D6B-A36B-DF5D470717B5}"/>
                </c:ext>
              </c:extLst>
            </c:dLbl>
            <c:dLbl>
              <c:idx val="3"/>
              <c:layout>
                <c:manualLayout>
                  <c:x val="8.057989096462095E-3"/>
                  <c:y val="-1.5336460200074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D04-4D6B-A36B-DF5D470717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6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2027</c:v>
                </c:pt>
                <c:pt idx="1">
                  <c:v>2026</c:v>
                </c:pt>
                <c:pt idx="2">
                  <c:v>2025</c:v>
                </c:pt>
                <c:pt idx="3">
                  <c:v>2024</c:v>
                </c:pt>
              </c:numCache>
            </c:numRef>
          </c:cat>
          <c:val>
            <c:numRef>
              <c:f>Лист1!$C$2:$C$5</c:f>
              <c:numCache>
                <c:formatCode>0.0</c:formatCode>
                <c:ptCount val="4"/>
                <c:pt idx="0">
                  <c:v>52.41</c:v>
                </c:pt>
                <c:pt idx="1">
                  <c:v>58</c:v>
                </c:pt>
                <c:pt idx="2">
                  <c:v>118.1</c:v>
                </c:pt>
                <c:pt idx="3" formatCode="General">
                  <c:v>106.4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7E5D-4DE5-AA39-C8429CB2E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5894784"/>
        <c:axId val="205896320"/>
        <c:axId val="0"/>
      </c:bar3DChart>
      <c:catAx>
        <c:axId val="20589478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05896320"/>
        <c:crosses val="autoZero"/>
        <c:auto val="1"/>
        <c:lblAlgn val="ctr"/>
        <c:lblOffset val="100"/>
        <c:noMultiLvlLbl val="0"/>
      </c:catAx>
      <c:valAx>
        <c:axId val="205896320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extTo"/>
        <c:crossAx val="205894784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82309290596326434"/>
          <c:w val="0.69394870821034871"/>
          <c:h val="0.16433227982960433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scene3d>
          <a:camera prst="orthographicFront"/>
          <a:lightRig rig="threePt" dir="t"/>
        </a:scene3d>
        <a:sp3d>
          <a:bevelT w="25400"/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111958365381544E-2"/>
          <c:y val="0.28282382909466752"/>
          <c:w val="0.973054691454036"/>
          <c:h val="0.578561380844913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и Фонд содействия реформирования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26B-47A1-ABBD-0FA73F455F0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краевого бюджета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4024596122250089E-2"/>
                  <c:y val="-1.5790278861638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01-46BB-A3FC-020D1FBCD48F}"/>
                </c:ext>
              </c:extLst>
            </c:dLbl>
            <c:dLbl>
              <c:idx val="1"/>
              <c:layout>
                <c:manualLayout>
                  <c:x val="1.8303137431106103E-2"/>
                  <c:y val="-2.2344998732505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01-46BB-A3FC-020D1FBCD48F}"/>
                </c:ext>
              </c:extLst>
            </c:dLbl>
            <c:dLbl>
              <c:idx val="2"/>
              <c:layout>
                <c:manualLayout>
                  <c:x val="2.593233967387933E-2"/>
                  <c:y val="-1.5005830469635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21-4C4F-A2C0-CB9F70BAE1A5}"/>
                </c:ext>
              </c:extLst>
            </c:dLbl>
            <c:dLbl>
              <c:idx val="3"/>
              <c:layout>
                <c:manualLayout>
                  <c:x val="1.7267831372828286E-2"/>
                  <c:y val="0.191188951972065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CA-43CD-836D-1A6E17DE06FF}"/>
                </c:ext>
              </c:extLst>
            </c:dLbl>
            <c:dLbl>
              <c:idx val="4"/>
              <c:layout>
                <c:manualLayout>
                  <c:x val="1.5423739849817472E-2"/>
                  <c:y val="-6.96492077538276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6B-47A1-ABBD-0FA73F455F02}"/>
                </c:ext>
              </c:extLst>
            </c:dLbl>
            <c:dLbl>
              <c:idx val="5"/>
              <c:layout>
                <c:manualLayout>
                  <c:x val="2.9758706764934105E-2"/>
                  <c:y val="-2.5800752772514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26B-47A1-ABBD-0FA73F455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51.5</c:v>
                </c:pt>
                <c:pt idx="1">
                  <c:v>52</c:v>
                </c:pt>
                <c:pt idx="2">
                  <c:v>221.3</c:v>
                </c:pt>
                <c:pt idx="3">
                  <c:v>3615.9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26B-47A1-ABBD-0FA73F455F0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Собственные средства бюджета города 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7679633449361108E-2"/>
                  <c:y val="-1.69444036770691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26B-47A1-ABBD-0FA73F455F02}"/>
                </c:ext>
              </c:extLst>
            </c:dLbl>
            <c:dLbl>
              <c:idx val="1"/>
              <c:layout>
                <c:manualLayout>
                  <c:x val="2.5250124367476447E-2"/>
                  <c:y val="-2.0333284412482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6B-47A1-ABBD-0FA73F455F02}"/>
                </c:ext>
              </c:extLst>
            </c:dLbl>
            <c:dLbl>
              <c:idx val="2"/>
              <c:layout>
                <c:manualLayout>
                  <c:x val="3.7614469490920198E-2"/>
                  <c:y val="-2.3722165147896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26B-47A1-ABBD-0FA73F455F02}"/>
                </c:ext>
              </c:extLst>
            </c:dLbl>
            <c:dLbl>
              <c:idx val="3"/>
              <c:layout>
                <c:manualLayout>
                  <c:x val="2.3743268137638891E-2"/>
                  <c:y val="-1.5501806916653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0-452F-B6C2-B2F0CE21C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2">
                  <c:v>Реконструкция Бештаугорского шоссе от ПК 8 до границы Предгорного района и города Лермонтова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0.5</c:v>
                </c:pt>
                <c:pt idx="1">
                  <c:v>0.5</c:v>
                </c:pt>
                <c:pt idx="2">
                  <c:v>2.2000000000000002</c:v>
                </c:pt>
                <c:pt idx="3">
                  <c:v>36.5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26B-47A1-ABBD-0FA73F455F0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0"/>
        <c:shape val="box"/>
        <c:axId val="204344320"/>
        <c:axId val="204366592"/>
        <c:axId val="0"/>
      </c:bar3DChart>
      <c:catAx>
        <c:axId val="2043443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366592"/>
        <c:crosses val="autoZero"/>
        <c:auto val="0"/>
        <c:lblAlgn val="ctr"/>
        <c:lblOffset val="100"/>
        <c:noMultiLvlLbl val="0"/>
      </c:catAx>
      <c:valAx>
        <c:axId val="204366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204344320"/>
        <c:crosses val="autoZero"/>
        <c:crossBetween val="between"/>
      </c:valAx>
    </c:plotArea>
    <c:legend>
      <c:legendPos val="t"/>
      <c:legendEntry>
        <c:idx val="0"/>
        <c:delete val="1"/>
      </c:legendEntry>
      <c:legendEntry>
        <c:idx val="1"/>
        <c:txPr>
          <a:bodyPr anchor="b"/>
          <a:lstStyle/>
          <a:p>
            <a:pPr>
              <a:lnSpc>
                <a:spcPts val="1680"/>
              </a:lnSpc>
              <a:defRPr sz="120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anchor="b"/>
          <a:lstStyle/>
          <a:p>
            <a:pPr>
              <a:lnSpc>
                <a:spcPts val="1680"/>
              </a:lnSpc>
              <a:defRPr lang="ru-RU" sz="1200" b="0" i="0" u="none" strike="noStrike" kern="1200" spc="0" baseline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5900106955179944E-2"/>
          <c:y val="0.28557696289746687"/>
          <c:w val="0.2966346450219205"/>
          <c:h val="0.41382743392349669"/>
        </c:manualLayout>
      </c:layout>
      <c:overlay val="0"/>
      <c:txPr>
        <a:bodyPr anchor="b"/>
        <a:lstStyle/>
        <a:p>
          <a:pPr>
            <a:lnSpc>
              <a:spcPts val="1680"/>
            </a:lnSpc>
            <a:defRPr sz="1200" spc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2597806592918247E-2"/>
          <c:y val="0.15455521777041609"/>
          <c:w val="0.973054691454036"/>
          <c:h val="0.6412566360876202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Федеральный бюджет и Фонд содействия реформирования ЖКХ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D2-4FB7-8FC1-7FF20DFAEF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Средства краевого бюджета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1380390601290853E-2"/>
                  <c:y val="0.115671166001785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548</c:v>
                </c:pt>
              </c:numCache>
            </c:numRef>
          </c:val>
          <c:extLst xmlns:c16r2="http://schemas.microsoft.com/office/drawing/2015/06/chart">
            <c:ext xmlns:c15="http://schemas.microsoft.com/office/drawing/2012/chart" uri="{02D57815-91ED-43cb-92C2-25804820EDAC}">
              <c15:datalabelsRange>
                <c15:f>Лист1!$C$2:$D$2</c15:f>
                <c15:dlblRangeCache>
                  <c:ptCount val="2"/>
                  <c:pt idx="0">
                    <c:v>548,0</c:v>
                  </c:pt>
                  <c:pt idx="1">
                    <c:v>5,5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5-64D2-4FB7-8FC1-7FF20DFAEF4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Собственные средства бюджета города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034770827010894E-2"/>
                  <c:y val="-2.5704703555952259E-2"/>
                </c:manualLayout>
              </c:layout>
              <c:tx>
                <c:rich>
                  <a:bodyPr/>
                  <a:lstStyle/>
                  <a:p>
                    <a:pPr>
                      <a:defRPr sz="1200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pPr>
                    <a:r>
                      <a:rPr lang="en-US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5,5</a:t>
                    </a: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5.5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4476800"/>
        <c:axId val="204478336"/>
        <c:axId val="0"/>
      </c:bar3DChart>
      <c:catAx>
        <c:axId val="2044768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4478336"/>
        <c:crosses val="autoZero"/>
        <c:auto val="0"/>
        <c:lblAlgn val="ctr"/>
        <c:lblOffset val="100"/>
        <c:noMultiLvlLbl val="0"/>
      </c:catAx>
      <c:valAx>
        <c:axId val="20447833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447680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legendEntry>
        <c:idx val="0"/>
        <c:delete val="1"/>
      </c:legendEntry>
      <c:legendEntry>
        <c:idx val="1"/>
        <c:txPr>
          <a:bodyPr anchor="b"/>
          <a:lstStyle/>
          <a:p>
            <a:pPr>
              <a:defRPr sz="1050" spc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0463746436533862"/>
          <c:y val="2.5704703555952259E-2"/>
          <c:w val="0.70665594540280008"/>
          <c:h val="0.14359281590642139"/>
        </c:manualLayout>
      </c:layout>
      <c:overlay val="0"/>
      <c:txPr>
        <a:bodyPr anchor="b"/>
        <a:lstStyle/>
        <a:p>
          <a:pPr>
            <a:defRPr sz="1050" spc="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 w="9525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858093440813576E-3"/>
          <c:y val="0.12958675126086106"/>
          <c:w val="0.95231085146667704"/>
          <c:h val="0.7205464310806968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краевого бюджета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9720559319609282E-2"/>
                  <c:y val="-1.6332740025849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99-4E43-9D7E-DDC3A1FDC897}"/>
                </c:ext>
              </c:extLst>
            </c:dLbl>
            <c:dLbl>
              <c:idx val="1"/>
              <c:layout>
                <c:manualLayout>
                  <c:x val="1.1814656249466916E-2"/>
                  <c:y val="-3.46533679982218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99-4E43-9D7E-DDC3A1FDC897}"/>
                </c:ext>
              </c:extLst>
            </c:dLbl>
            <c:dLbl>
              <c:idx val="2"/>
              <c:layout>
                <c:manualLayout>
                  <c:x val="2.0555347982369902E-2"/>
                  <c:y val="-4.16228936044949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D5-4EF3-A0B9-6BAF32DFD072}"/>
                </c:ext>
              </c:extLst>
            </c:dLbl>
            <c:dLbl>
              <c:idx val="3"/>
              <c:layout>
                <c:manualLayout>
                  <c:x val="1.5811806140284584E-2"/>
                  <c:y val="-5.29745918602662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D5-4EF3-A0B9-6BAF32DFD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51.3</c:v>
                </c:pt>
                <c:pt idx="1">
                  <c:v>130.6</c:v>
                </c:pt>
                <c:pt idx="2">
                  <c:v>164.2</c:v>
                </c:pt>
                <c:pt idx="3">
                  <c:v>380.2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7A1-4AEE-B374-9E79452D8010}"/>
            </c:ext>
          </c:extLst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Собственные средства бюджета города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4319711981103521E-2"/>
                  <c:y val="-1.4186345426516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7A1-4AEE-B374-9E79452D8010}"/>
                </c:ext>
              </c:extLst>
            </c:dLbl>
            <c:dLbl>
              <c:idx val="1"/>
              <c:layout>
                <c:manualLayout>
                  <c:x val="2.6960910924971535E-2"/>
                  <c:y val="-3.3857123472130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99-4E43-9D7E-DDC3A1FDC897}"/>
                </c:ext>
              </c:extLst>
            </c:dLbl>
            <c:dLbl>
              <c:idx val="2"/>
              <c:layout>
                <c:manualLayout>
                  <c:x val="2.5460618455764233E-2"/>
                  <c:y val="-4.1823112534360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99-4E43-9D7E-DDC3A1FDC897}"/>
                </c:ext>
              </c:extLst>
            </c:dLbl>
            <c:dLbl>
              <c:idx val="3"/>
              <c:layout>
                <c:manualLayout>
                  <c:x val="2.6880070438483793E-2"/>
                  <c:y val="-2.270339651154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D5-4EF3-A0B9-6BAF32DFD07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noFill/>
                    </a:ln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1.4</c:v>
                </c:pt>
                <c:pt idx="1">
                  <c:v>8.6999999999999993</c:v>
                </c:pt>
                <c:pt idx="2">
                  <c:v>6.6</c:v>
                </c:pt>
                <c:pt idx="3">
                  <c:v>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7A1-4AEE-B374-9E79452D801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5938048"/>
        <c:axId val="205939840"/>
        <c:axId val="0"/>
      </c:bar3DChart>
      <c:catAx>
        <c:axId val="20593804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5939840"/>
        <c:crosses val="autoZero"/>
        <c:auto val="0"/>
        <c:lblAlgn val="ctr"/>
        <c:lblOffset val="100"/>
        <c:noMultiLvlLbl val="0"/>
      </c:catAx>
      <c:valAx>
        <c:axId val="20593984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extTo"/>
        <c:crossAx val="2059380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2.9160830097411893E-2"/>
          <c:y val="2.3435744918699791E-2"/>
          <c:w val="0.43640012236096909"/>
          <c:h val="0.49060371370361511"/>
        </c:manualLayout>
      </c:layout>
      <c:overlay val="0"/>
      <c:txPr>
        <a:bodyPr/>
        <a:lstStyle/>
        <a:p>
          <a:pPr>
            <a:defRPr sz="14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391810664960592"/>
          <c:y val="6.3451425678276926E-2"/>
          <c:w val="0.52824439225747621"/>
          <c:h val="0.9307254265101706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Лист1!$C$4:$C$10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0-C825-4710-A29F-D83225CB9EAD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Лист1!$D$4:$D$10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1-C825-4710-A29F-D83225CB9EAD}"/>
            </c:ext>
          </c:extLst>
        </c:ser>
        <c:ser>
          <c:idx val="2"/>
          <c:order val="2"/>
          <c:tx>
            <c:strRef>
              <c:f>Лист1!$G$3</c:f>
              <c:strCache>
                <c:ptCount val="1"/>
                <c:pt idx="0">
                  <c:v>2020 год -3 864,91 млн.руб.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Лист1!$G$4:$G$10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825-4710-A29F-D83225CB9EAD}"/>
            </c:ext>
          </c:extLst>
        </c:ser>
        <c:ser>
          <c:idx val="3"/>
          <c:order val="3"/>
          <c:tx>
            <c:strRef>
              <c:f>Лист1!$E$3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Лист1!$E$4:$E$10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3-C825-4710-A29F-D83225CB9EAD}"/>
            </c:ext>
          </c:extLst>
        </c:ser>
        <c:ser>
          <c:idx val="4"/>
          <c:order val="4"/>
          <c:tx>
            <c:strRef>
              <c:f>Лист1!$F$3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Лист1!$F$4:$F$10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4-C825-4710-A29F-D83225CB9EAD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2025 год - 3 963,44 млн.руб.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5.4590765017717313E-2"/>
                  <c:y val="-4.309671258615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F8-4131-8238-6DFD195B2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Лист1!$H$4:$H$10</c:f>
              <c:numCache>
                <c:formatCode>_(* #,##0.00_);_(* \(#,##0.00\);_(* "-"??_);_(@_)</c:formatCode>
                <c:ptCount val="7"/>
                <c:pt idx="0">
                  <c:v>2411.4975652600001</c:v>
                </c:pt>
                <c:pt idx="1">
                  <c:v>787.72982152999998</c:v>
                </c:pt>
                <c:pt idx="2">
                  <c:v>127.42012</c:v>
                </c:pt>
                <c:pt idx="3">
                  <c:v>380.62204983999999</c:v>
                </c:pt>
                <c:pt idx="4">
                  <c:v>132.77618724999999</c:v>
                </c:pt>
                <c:pt idx="5">
                  <c:v>118.2</c:v>
                </c:pt>
                <c:pt idx="6">
                  <c:v>5.19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825-4710-A29F-D83225CB9EAD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2026 год - 3 763,92 млн.руб.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2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-6.0492469343957023E-2"/>
                  <c:y val="-2.15483562930786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57-4211-B889-F7300CE4B7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Лист1!$I$4:$I$10</c:f>
              <c:numCache>
                <c:formatCode>_(* #,##0.00_);_(* \(#,##0.00\);_(* "-"??_);_(@_)</c:formatCode>
                <c:ptCount val="7"/>
                <c:pt idx="0">
                  <c:v>2316.1079304099999</c:v>
                </c:pt>
                <c:pt idx="1">
                  <c:v>821.67190224000001</c:v>
                </c:pt>
                <c:pt idx="2">
                  <c:v>127.226191</c:v>
                </c:pt>
                <c:pt idx="3">
                  <c:v>241.95748803000001</c:v>
                </c:pt>
                <c:pt idx="4">
                  <c:v>133.51161816999999</c:v>
                </c:pt>
                <c:pt idx="5">
                  <c:v>118.23860655</c:v>
                </c:pt>
                <c:pt idx="6">
                  <c:v>5.2026539999999999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825-4710-A29F-D83225CB9EAD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2027 год -  3 579,51 млн.руб.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lumMod val="89000"/>
                  </a:schemeClr>
                </a:gs>
                <a:gs pos="23000">
                  <a:schemeClr val="accent1">
                    <a:lumMod val="89000"/>
                  </a:schemeClr>
                </a:gs>
                <a:gs pos="69000">
                  <a:schemeClr val="accent1">
                    <a:lumMod val="75000"/>
                  </a:schemeClr>
                </a:gs>
                <a:gs pos="97000">
                  <a:schemeClr val="accent1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образования»</c:v>
                </c:pt>
                <c:pt idx="1">
                  <c:v>«Социальная поддержка граждан»</c:v>
                </c:pt>
                <c:pt idx="2">
                  <c:v>«Сохранение и развитие культуры»</c:v>
                </c:pt>
                <c:pt idx="3">
                  <c:v>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</c:v>
                </c:pt>
                <c:pt idx="4">
                  <c:v> «Развитие физической культуры и спорта»</c:v>
                </c:pt>
                <c:pt idx="5">
                  <c:v>«Безопасный Пятигорск»</c:v>
                </c:pt>
                <c:pt idx="6">
                  <c:v>«Молодежная политика»</c:v>
                </c:pt>
              </c:strCache>
            </c:strRef>
          </c:cat>
          <c:val>
            <c:numRef>
              <c:f>Лист1!$J$4:$J$10</c:f>
              <c:numCache>
                <c:formatCode>_(* #,##0.00_);_(* \(#,##0.00\);_(* "-"??_);_(@_)</c:formatCode>
                <c:ptCount val="7"/>
                <c:pt idx="0">
                  <c:v>2137.7738023500001</c:v>
                </c:pt>
                <c:pt idx="1">
                  <c:v>814.99672879999991</c:v>
                </c:pt>
                <c:pt idx="2">
                  <c:v>127.82619099999999</c:v>
                </c:pt>
                <c:pt idx="3">
                  <c:v>241.95748803000001</c:v>
                </c:pt>
                <c:pt idx="4">
                  <c:v>133.51161816999999</c:v>
                </c:pt>
                <c:pt idx="5">
                  <c:v>118.23860655</c:v>
                </c:pt>
                <c:pt idx="6">
                  <c:v>5.2026539999999999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C825-4710-A29F-D83225CB9EA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44797312"/>
        <c:axId val="44803200"/>
        <c:axId val="0"/>
      </c:bar3DChart>
      <c:catAx>
        <c:axId val="4479731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4803200"/>
        <c:crosses val="autoZero"/>
        <c:auto val="1"/>
        <c:lblAlgn val="ctr"/>
        <c:lblOffset val="100"/>
        <c:noMultiLvlLbl val="0"/>
      </c:catAx>
      <c:valAx>
        <c:axId val="44803200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447973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1947244090287024"/>
          <c:y val="0.18650926412216826"/>
          <c:w val="0.31461701911969886"/>
          <c:h val="0.24412707536390202"/>
        </c:manualLayout>
      </c:layout>
      <c:overlay val="0"/>
      <c:txPr>
        <a:bodyPr/>
        <a:lstStyle/>
        <a:p>
          <a:pPr>
            <a:defRPr sz="12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712293791752908"/>
          <c:y val="2.8085645739227463E-2"/>
          <c:w val="0.63866082605470087"/>
          <c:h val="0.9611669348861631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Лист1!$C$3</c:f>
              <c:strCache>
                <c:ptCount val="1"/>
                <c:pt idx="0">
                  <c:v>2016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Лист1!$C$4:$C$10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0-3E4D-4472-A4C4-0BE87CF1D24A}"/>
            </c:ext>
          </c:extLst>
        </c:ser>
        <c:ser>
          <c:idx val="1"/>
          <c:order val="1"/>
          <c:tx>
            <c:strRef>
              <c:f>Лист1!$D$3</c:f>
              <c:strCache>
                <c:ptCount val="1"/>
                <c:pt idx="0">
                  <c:v>2017 год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Лист1!$D$4:$D$10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1-3E4D-4472-A4C4-0BE87CF1D24A}"/>
            </c:ext>
          </c:extLst>
        </c:ser>
        <c:ser>
          <c:idx val="2"/>
          <c:order val="2"/>
          <c:tx>
            <c:strRef>
              <c:f>Лист1!$E$3</c:f>
              <c:strCache>
                <c:ptCount val="1"/>
                <c:pt idx="0">
                  <c:v>2020 год - 1 093,97 млн.руб.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Лист1!$E$4:$E$10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E4D-4472-A4C4-0BE87CF1D24A}"/>
            </c:ext>
          </c:extLst>
        </c:ser>
        <c:ser>
          <c:idx val="3"/>
          <c:order val="3"/>
          <c:tx>
            <c:strRef>
              <c:f>Лист1!$F$3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Лист1!$F$4:$F$10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3-3E4D-4472-A4C4-0BE87CF1D24A}"/>
            </c:ext>
          </c:extLst>
        </c:ser>
        <c:ser>
          <c:idx val="4"/>
          <c:order val="4"/>
          <c:tx>
            <c:strRef>
              <c:f>Лист1!$G$3</c:f>
              <c:strCache>
                <c:ptCount val="1"/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Лист1!$G$4:$G$10</c:f>
            </c:numRef>
          </c:val>
          <c:shape val="box"/>
          <c:extLst xmlns:c16r2="http://schemas.microsoft.com/office/drawing/2015/06/chart">
            <c:ext xmlns:c16="http://schemas.microsoft.com/office/drawing/2014/chart" uri="{C3380CC4-5D6E-409C-BE32-E72D297353CC}">
              <c16:uniqueId val="{00000004-3E4D-4472-A4C4-0BE87CF1D24A}"/>
            </c:ext>
          </c:extLst>
        </c:ser>
        <c:ser>
          <c:idx val="5"/>
          <c:order val="5"/>
          <c:tx>
            <c:strRef>
              <c:f>Лист1!$H$3</c:f>
              <c:strCache>
                <c:ptCount val="1"/>
                <c:pt idx="0">
                  <c:v>2025 год - 5 589,88 млн.руб.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>
                <a:rot lat="0" lon="0" rev="0"/>
              </a:camera>
              <a:lightRig rig="balanced" dir="tr"/>
            </a:scene3d>
            <a:sp3d contourW="14605" prstMaterial="plastic">
              <a:bevelT w="50800"/>
              <a:contourClr>
                <a:schemeClr val="accent1">
                  <a:shade val="30000"/>
                  <a:satMod val="120000"/>
                </a:schemeClr>
              </a:contourClr>
            </a:sp3d>
          </c:spPr>
          <c:invertIfNegative val="0"/>
          <c:dLbls>
            <c:dLbl>
              <c:idx val="2"/>
              <c:layout>
                <c:manualLayout>
                  <c:x val="-5.1324939403765382E-2"/>
                  <c:y val="-7.689590020728592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 4 345,90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3E4D-4472-A4C4-0BE87CF1D2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Лист1!$H$4:$H$10</c:f>
              <c:numCache>
                <c:formatCode>_(* #,##0.00_);_(* \(#,##0.00\);_(* "-"??_);_(@_)</c:formatCode>
                <c:ptCount val="7"/>
                <c:pt idx="0">
                  <c:v>215.15522475</c:v>
                </c:pt>
                <c:pt idx="1">
                  <c:v>372.71396945999999</c:v>
                </c:pt>
                <c:pt idx="2">
                  <c:v>4345.90257544</c:v>
                </c:pt>
                <c:pt idx="3">
                  <c:v>215.51466497000001</c:v>
                </c:pt>
                <c:pt idx="4">
                  <c:v>25</c:v>
                </c:pt>
                <c:pt idx="5">
                  <c:v>55.642438130000002</c:v>
                </c:pt>
                <c:pt idx="6">
                  <c:v>359.95100210000004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E4D-4472-A4C4-0BE87CF1D24A}"/>
            </c:ext>
          </c:extLst>
        </c:ser>
        <c:ser>
          <c:idx val="6"/>
          <c:order val="6"/>
          <c:tx>
            <c:strRef>
              <c:f>Лист1!$I$3</c:f>
              <c:strCache>
                <c:ptCount val="1"/>
                <c:pt idx="0">
                  <c:v>2026 год - 2 056,77 млн.руб.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>
              <a:reflection blurRad="38100" stA="26000" endPos="23000" dist="25400" dir="5400000" sy="-100000" rotWithShape="0"/>
            </a:effectLst>
            <a:scene3d>
              <a:camera prst="orthographicFront"/>
              <a:lightRig rig="balanced" dir="tr"/>
            </a:scene3d>
            <a:sp3d prstMaterial="plastic">
              <a:bevelT w="50800" prst="angle"/>
              <a:contourClr>
                <a:srgbClr val="000000"/>
              </a:contourClr>
            </a:sp3d>
          </c:spPr>
          <c:invertIfNegative val="0"/>
          <c:dLbls>
            <c:dLbl>
              <c:idx val="1"/>
              <c:layout>
                <c:manualLayout>
                  <c:x val="-2.9641897865688906E-3"/>
                  <c:y val="-3.8447950103642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3E-4E5A-85A2-D3CEB5996771}"/>
                </c:ext>
              </c:extLst>
            </c:dLbl>
            <c:dLbl>
              <c:idx val="2"/>
              <c:layout>
                <c:manualLayout>
                  <c:x val="2.7179158508719298E-3"/>
                  <c:y val="1.9223975051821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1A-4FDE-BBCC-CBA33E12EC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Лист1!$I$4:$I$10</c:f>
              <c:numCache>
                <c:formatCode>_(* #,##0.00_);_(* \(#,##0.00\);_(* "-"??_);_(@_)</c:formatCode>
                <c:ptCount val="7"/>
                <c:pt idx="0">
                  <c:v>207.25463325000001</c:v>
                </c:pt>
                <c:pt idx="1">
                  <c:v>372.71396945999999</c:v>
                </c:pt>
                <c:pt idx="2">
                  <c:v>634.50886629000001</c:v>
                </c:pt>
                <c:pt idx="3">
                  <c:v>213.83741182</c:v>
                </c:pt>
                <c:pt idx="4">
                  <c:v>0</c:v>
                </c:pt>
                <c:pt idx="5">
                  <c:v>55.642438130000002</c:v>
                </c:pt>
                <c:pt idx="6">
                  <c:v>572.80910829999993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E4D-4472-A4C4-0BE87CF1D24A}"/>
            </c:ext>
          </c:extLst>
        </c:ser>
        <c:ser>
          <c:idx val="7"/>
          <c:order val="7"/>
          <c:tx>
            <c:strRef>
              <c:f>Лист1!$J$3</c:f>
              <c:strCache>
                <c:ptCount val="1"/>
                <c:pt idx="0">
                  <c:v>2027 год - 911,24  млн.руб.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 w="15875" cap="flat" cmpd="sng" algn="ctr">
              <a:noFill/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 rtl="0">
                  <a:defRPr lang="ru-RU" sz="105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Лист1!$B$4:$B$10</c:f>
              <c:strCache>
                <c:ptCount val="7"/>
                <c:pt idx="0">
                  <c:v>«Развитие жилищно-коммунального хозяйства, градостроительства, строительства и архитектуры»</c:v>
                </c:pt>
                <c:pt idx="1">
                  <c:v>«Экология и охрана окружающей среды»</c:v>
                </c:pt>
                <c:pt idx="2">
                  <c:v>«Развитие транспортной системы и обеспечение безопасности дорожного движения»</c:v>
                </c:pt>
                <c:pt idx="3">
                  <c:v>«Управление финансами»</c:v>
                </c:pt>
                <c:pt idx="4">
                  <c:v>«Формирование современной городской среды» на 2018-2024 годы</c:v>
                </c:pt>
                <c:pt idx="5">
                  <c:v>«Модернизация экономики, развитие малого и среднего бизнеса, курорта и туризма, энергетики, промышленности и улучшение инвестиционного климата»</c:v>
                </c:pt>
                <c:pt idx="6">
                  <c:v>«Управление имуществом»</c:v>
                </c:pt>
              </c:strCache>
            </c:strRef>
          </c:cat>
          <c:val>
            <c:numRef>
              <c:f>Лист1!$J$4:$J$10</c:f>
              <c:numCache>
                <c:formatCode>_(* #,##0.00_);_(* \(#,##0.00\);_(* "-"??_);_(@_)</c:formatCode>
                <c:ptCount val="7"/>
                <c:pt idx="0">
                  <c:v>207.25463325000001</c:v>
                </c:pt>
                <c:pt idx="1">
                  <c:v>372.71396945999999</c:v>
                </c:pt>
                <c:pt idx="2">
                  <c:v>52.431111999999999</c:v>
                </c:pt>
                <c:pt idx="3">
                  <c:v>213.83741182</c:v>
                </c:pt>
                <c:pt idx="4">
                  <c:v>0</c:v>
                </c:pt>
                <c:pt idx="5">
                  <c:v>55.642438130000002</c:v>
                </c:pt>
                <c:pt idx="6">
                  <c:v>9.3650939199999996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E4D-4472-A4C4-0BE87CF1D24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92419584"/>
        <c:axId val="92421120"/>
        <c:axId val="0"/>
      </c:bar3DChart>
      <c:catAx>
        <c:axId val="924195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92421120"/>
        <c:crosses val="autoZero"/>
        <c:auto val="1"/>
        <c:lblAlgn val="ctr"/>
        <c:lblOffset val="100"/>
        <c:noMultiLvlLbl val="0"/>
      </c:catAx>
      <c:valAx>
        <c:axId val="92421120"/>
        <c:scaling>
          <c:orientation val="minMax"/>
        </c:scaling>
        <c:delete val="1"/>
        <c:axPos val="b"/>
        <c:numFmt formatCode="_(* #,##0.00_);_(* \(#,##0.00\);_(* &quot;-&quot;??_);_(@_)" sourceLinked="1"/>
        <c:majorTickMark val="none"/>
        <c:minorTickMark val="none"/>
        <c:tickLblPos val="nextTo"/>
        <c:crossAx val="924195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637077763820648"/>
          <c:y val="0.18139836187075042"/>
          <c:w val="0.33456158184461687"/>
          <c:h val="0.22821423969129034"/>
        </c:manualLayout>
      </c:layout>
      <c:overlay val="0"/>
      <c:spPr>
        <a:ln>
          <a:noFill/>
        </a:ln>
      </c:spPr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529013491148002"/>
          <c:y val="7.8867967209488188E-2"/>
          <c:w val="0.85470986508851998"/>
          <c:h val="0.626262764871870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 муниципальнгого долга в налоговых и неналоговых доходах (без доп. Норм. По НДФЛ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 w="82550">
              <a:solidFill>
                <a:srgbClr val="FF9933"/>
              </a:solidFill>
            </a:ln>
          </c:spPr>
          <c:invertIfNegative val="0"/>
          <c:dLbls>
            <c:dLbl>
              <c:idx val="0"/>
              <c:layout>
                <c:manualLayout>
                  <c:x val="6.785323279945521E-3"/>
                  <c:y val="-1.0238804601915938E-2"/>
                </c:manualLayout>
              </c:layout>
              <c:tx>
                <c:rich>
                  <a:bodyPr/>
                  <a:lstStyle/>
                  <a:p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39,7%</a:t>
                    </a:r>
                    <a:endParaRPr lang="en-US" sz="16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41-4E4E-AA22-2830AF0DB9B4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41-4E4E-AA22-2830AF0DB9B4}"/>
                </c:ext>
              </c:extLst>
            </c:dLbl>
            <c:dLbl>
              <c:idx val="2"/>
              <c:layout>
                <c:manualLayout>
                  <c:x val="-0.21460854178574743"/>
                  <c:y val="-0.11345158973888864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39,5%</a:t>
                    </a:r>
                    <a:endParaRPr lang="en-US" sz="160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241-4E4E-AA22-2830AF0DB9B4}"/>
                </c:ext>
              </c:extLst>
            </c:dLbl>
            <c:dLbl>
              <c:idx val="3"/>
              <c:layout>
                <c:manualLayout>
                  <c:x val="-0.2144436455078845"/>
                  <c:y val="-8.7420513055568305E-2"/>
                </c:manualLayout>
              </c:layout>
              <c:tx>
                <c:rich>
                  <a:bodyPr/>
                  <a:lstStyle/>
                  <a:p>
                    <a:pPr algn="ctr" rtl="0">
                      <a:defRPr lang="en-US" sz="14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37,7%</a:t>
                    </a:r>
                    <a:endParaRPr lang="en-US" sz="1600" baseline="0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2241-4E4E-AA22-2830AF0DB9B4}"/>
                </c:ext>
              </c:extLst>
            </c:dLbl>
            <c:dLbl>
              <c:idx val="4"/>
              <c:layout>
                <c:manualLayout>
                  <c:x val="-0.15177926007656697"/>
                  <c:y val="3.3703253685689147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73</a:t>
                    </a:r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</a:t>
                    </a:r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2241-4E4E-AA22-2830AF0DB9B4}"/>
                </c:ext>
              </c:extLst>
            </c:dLbl>
            <c:dLbl>
              <c:idx val="5"/>
              <c:layout>
                <c:manualLayout>
                  <c:x val="-0.15162779811759211"/>
                  <c:y val="-7.5157536337106604E-2"/>
                </c:manualLayout>
              </c:layout>
              <c:tx>
                <c:rich>
                  <a:bodyPr/>
                  <a:lstStyle/>
                  <a:p>
                    <a:r>
                      <a:rPr lang="ru-RU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78</a:t>
                    </a:r>
                    <a:r>
                      <a:rPr lang="en-US" sz="1400" baseline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,9%</a:t>
                    </a:r>
                    <a:endParaRPr lang="en-US" sz="1400" baseline="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2241-4E4E-AA22-2830AF0DB9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baseline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прогноз 2024</c:v>
                </c:pt>
                <c:pt idx="1">
                  <c:v>проект 2025</c:v>
                </c:pt>
                <c:pt idx="2">
                  <c:v>проект 2026</c:v>
                </c:pt>
                <c:pt idx="3">
                  <c:v>проект 2027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0.79</c:v>
                </c:pt>
                <c:pt idx="1">
                  <c:v>0.77</c:v>
                </c:pt>
                <c:pt idx="2">
                  <c:v>0.72</c:v>
                </c:pt>
                <c:pt idx="3">
                  <c:v>0.69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077-4980-B9BB-C413269B286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прогноз 2024</c:v>
                </c:pt>
                <c:pt idx="1">
                  <c:v>проект 2025</c:v>
                </c:pt>
                <c:pt idx="2">
                  <c:v>проект 2026</c:v>
                </c:pt>
                <c:pt idx="3">
                  <c:v>проект 2027</c:v>
                </c:pt>
              </c:strCache>
            </c:strRef>
          </c:cat>
          <c:val>
            <c:numRef>
              <c:f>Лист1!$C$2:$C$5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077-4980-B9BB-C413269B286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прогноз 2024</c:v>
                </c:pt>
                <c:pt idx="1">
                  <c:v>проект 2025</c:v>
                </c:pt>
                <c:pt idx="2">
                  <c:v>проект 2026</c:v>
                </c:pt>
                <c:pt idx="3">
                  <c:v>проект 2027</c:v>
                </c:pt>
              </c:strCache>
            </c:strRef>
          </c:cat>
          <c:val>
            <c:numRef>
              <c:f>Лист1!$D$2:$D$5</c:f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077-4980-B9BB-C413269B28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355136"/>
        <c:axId val="85377408"/>
      </c:barChart>
      <c:catAx>
        <c:axId val="85355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0" baseline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377408"/>
        <c:crosses val="autoZero"/>
        <c:auto val="1"/>
        <c:lblAlgn val="ctr"/>
        <c:lblOffset val="100"/>
        <c:noMultiLvlLbl val="0"/>
      </c:catAx>
      <c:valAx>
        <c:axId val="85377408"/>
        <c:scaling>
          <c:orientation val="minMax"/>
          <c:max val="0.8"/>
          <c:min val="0.5"/>
        </c:scaling>
        <c:delete val="1"/>
        <c:axPos val="l"/>
        <c:numFmt formatCode="0.00%" sourceLinked="1"/>
        <c:majorTickMark val="out"/>
        <c:minorTickMark val="none"/>
        <c:tickLblPos val="nextTo"/>
        <c:crossAx val="85355136"/>
        <c:crosses val="autoZero"/>
        <c:crossBetween val="between"/>
      </c:valAx>
      <c:spPr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03592624075361E-2"/>
          <c:y val="2.7822000045966411E-2"/>
          <c:w val="0.71494414057352806"/>
          <c:h val="0.865621526291752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2114617</c:v>
                </c:pt>
                <c:pt idx="1">
                  <c:v>2458160</c:v>
                </c:pt>
                <c:pt idx="2">
                  <c:v>2585970</c:v>
                </c:pt>
                <c:pt idx="3">
                  <c:v>2713975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034-4350-9591-0A2B090D2B6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2">
                    <a:lumMod val="40000"/>
                    <a:lumOff val="60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034-4350-9591-0A2B090D2B6D}"/>
              </c:ext>
            </c:extLst>
          </c:dPt>
          <c:dLbls>
            <c:dLbl>
              <c:idx val="3"/>
              <c:layout>
                <c:manualLayout>
                  <c:x val="-4.2669990072787614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78-4F2F-A880-E76ECE96556A}"/>
                </c:ext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173694</c:v>
                </c:pt>
                <c:pt idx="1">
                  <c:v>189679</c:v>
                </c:pt>
                <c:pt idx="2">
                  <c:v>186254</c:v>
                </c:pt>
                <c:pt idx="3">
                  <c:v>171654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034-4350-9591-0A2B090D2B6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66"/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5762219</c:v>
                </c:pt>
                <c:pt idx="1">
                  <c:v>6841179</c:v>
                </c:pt>
                <c:pt idx="2">
                  <c:v>3324089</c:v>
                </c:pt>
                <c:pt idx="3">
                  <c:v>2027421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034-4350-9591-0A2B090D2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8946944"/>
        <c:axId val="389088000"/>
      </c:barChart>
      <c:catAx>
        <c:axId val="388946944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89088000"/>
        <c:crosses val="autoZero"/>
        <c:auto val="1"/>
        <c:lblAlgn val="ctr"/>
        <c:lblOffset val="100"/>
        <c:noMultiLvlLbl val="0"/>
      </c:catAx>
      <c:valAx>
        <c:axId val="3890880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388946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37534449577286"/>
          <c:y val="9.6937632554704681E-2"/>
          <c:w val="0.19362465550422714"/>
          <c:h val="0.57700349221168656"/>
        </c:manualLayout>
      </c:layout>
      <c:overlay val="0"/>
      <c:txPr>
        <a:bodyPr/>
        <a:lstStyle/>
        <a:p>
          <a:pPr>
            <a:defRPr sz="139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2278707521939042E-3"/>
          <c:y val="2.1122415877790558E-2"/>
          <c:w val="0.5594134452898335"/>
          <c:h val="0.8678678678678675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388288"/>
        <c:axId val="85447424"/>
      </c:lineChart>
      <c:catAx>
        <c:axId val="85388288"/>
        <c:scaling>
          <c:orientation val="minMax"/>
        </c:scaling>
        <c:delete val="1"/>
        <c:axPos val="b"/>
        <c:majorTickMark val="out"/>
        <c:minorTickMark val="none"/>
        <c:tickLblPos val="nextTo"/>
        <c:crossAx val="85447424"/>
        <c:crosses val="autoZero"/>
        <c:auto val="1"/>
        <c:lblAlgn val="ctr"/>
        <c:lblOffset val="100"/>
        <c:noMultiLvlLbl val="0"/>
      </c:catAx>
      <c:valAx>
        <c:axId val="85447424"/>
        <c:scaling>
          <c:orientation val="minMax"/>
        </c:scaling>
        <c:delete val="1"/>
        <c:axPos val="l"/>
        <c:numFmt formatCode="0.00%" sourceLinked="1"/>
        <c:majorTickMark val="out"/>
        <c:minorTickMark val="none"/>
        <c:tickLblPos val="nextTo"/>
        <c:crossAx val="853882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730723932981084E-2"/>
          <c:y val="0.34187513139455389"/>
          <c:w val="0.93944330857044867"/>
          <c:h val="0.22566578648566071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>
              <a:solidFill>
                <a:schemeClr val="accent2">
                  <a:lumMod val="50000"/>
                </a:schemeClr>
              </a:solidFill>
            </a:ln>
          </c:spPr>
          <c:marker>
            <c:symbol val="diamond"/>
            <c:size val="14"/>
            <c:spPr>
              <a:solidFill>
                <a:schemeClr val="accent2">
                  <a:lumMod val="50000"/>
                </a:schemeClr>
              </a:solidFill>
              <a:ln w="15875">
                <a:solidFill>
                  <a:schemeClr val="accent2">
                    <a:lumMod val="50000"/>
                  </a:schemeClr>
                </a:solidFill>
              </a:ln>
            </c:spPr>
          </c:marker>
          <c:dLbls>
            <c:dLbl>
              <c:idx val="0"/>
              <c:layout>
                <c:manualLayout>
                  <c:x val="-3.1828029560020642E-2"/>
                  <c:y val="-9.7364203993331955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890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C0C-4C6B-980C-5FA56C9A6243}"/>
                </c:ext>
              </c:extLst>
            </c:dLbl>
            <c:dLbl>
              <c:idx val="1"/>
              <c:layout>
                <c:manualLayout>
                  <c:x val="-3.6053837978147825E-2"/>
                  <c:y val="-0.1058521104104864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7BD-4DAA-805D-1F98E5F75EF2}"/>
                </c:ext>
              </c:extLst>
            </c:dLbl>
            <c:dLbl>
              <c:idx val="2"/>
              <c:layout>
                <c:manualLayout>
                  <c:x val="-5.0578621492886583E-2"/>
                  <c:y val="-0.111279939853663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7BD-4DAA-805D-1F98E5F75EF2}"/>
                </c:ext>
              </c:extLst>
            </c:dLbl>
            <c:dLbl>
              <c:idx val="3"/>
              <c:layout>
                <c:manualLayout>
                  <c:x val="-4.9550055361731474E-2"/>
                  <c:y val="-0.12643722050540676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1045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7BD-4DAA-805D-1F98E5F75EF2}"/>
                </c:ext>
              </c:extLst>
            </c:dLbl>
            <c:dLbl>
              <c:idx val="4"/>
              <c:layout>
                <c:manualLayout>
                  <c:x val="-6.2112812970334177E-2"/>
                  <c:y val="-9.7396140535422934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1 266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C7BD-4DAA-805D-1F98E5F75EF2}"/>
                </c:ext>
              </c:extLst>
            </c:dLbl>
            <c:dLbl>
              <c:idx val="5"/>
              <c:layout>
                <c:manualLayout>
                  <c:x val="-5.0315522698309897E-2"/>
                  <c:y val="-0.1516092349029579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1 336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C7BD-4DAA-805D-1F98E5F75E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на 01.01.2025г.</c:v>
                </c:pt>
                <c:pt idx="1">
                  <c:v>на 01.01.2026г.</c:v>
                </c:pt>
                <c:pt idx="2">
                  <c:v>на 01.01.2027г.</c:v>
                </c:pt>
                <c:pt idx="3">
                  <c:v>на 01.01.2028г.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 formatCode="0">
                  <c:v>490</c:v>
                </c:pt>
                <c:pt idx="1">
                  <c:v>1045</c:v>
                </c:pt>
                <c:pt idx="2">
                  <c:v>1045</c:v>
                </c:pt>
                <c:pt idx="3">
                  <c:v>1045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C7BD-4DAA-805D-1F98E5F75E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5482496"/>
        <c:axId val="85484288"/>
      </c:lineChart>
      <c:catAx>
        <c:axId val="85482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0" i="0" baseline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5484288"/>
        <c:crosses val="autoZero"/>
        <c:auto val="1"/>
        <c:lblAlgn val="ctr"/>
        <c:lblOffset val="100"/>
        <c:noMultiLvlLbl val="0"/>
      </c:catAx>
      <c:valAx>
        <c:axId val="85484288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85482496"/>
        <c:crosses val="autoZero"/>
        <c:crossBetween val="between"/>
      </c:valAx>
      <c:spPr>
        <a:ln w="41275"/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495-457F-A35B-05A02165F8A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495-457F-A35B-05A02165F8A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495-457F-A35B-05A02165F8A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495-457F-A35B-05A02165F8A3}"/>
              </c:ext>
            </c:extLst>
          </c:dPt>
          <c:dPt>
            <c:idx val="5"/>
            <c:invertIfNegative val="0"/>
            <c:bubble3D val="0"/>
            <c:spPr>
              <a:solidFill>
                <a:srgbClr val="FF99C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495-457F-A35B-05A02165F8A3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495-457F-A35B-05A02165F8A3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г.Железноводск</c:v>
                </c:pt>
                <c:pt idx="1">
                  <c:v>г.Пятигорск</c:v>
                </c:pt>
                <c:pt idx="2">
                  <c:v>г.Ессентуки</c:v>
                </c:pt>
                <c:pt idx="3">
                  <c:v>г.Ставрополь</c:v>
                </c:pt>
                <c:pt idx="4">
                  <c:v>Г.Лермонтов</c:v>
                </c:pt>
                <c:pt idx="5">
                  <c:v>г.Невинномысск</c:v>
                </c:pt>
                <c:pt idx="6">
                  <c:v>г.Кисловодск</c:v>
                </c:pt>
              </c:strCache>
            </c:strRef>
          </c:cat>
          <c:val>
            <c:numRef>
              <c:f>Лист1!$B$2:$B$8</c:f>
              <c:numCache>
                <c:formatCode>0.00</c:formatCode>
                <c:ptCount val="7"/>
                <c:pt idx="0">
                  <c:v>74.351027031497679</c:v>
                </c:pt>
                <c:pt idx="1">
                  <c:v>74.318026459112588</c:v>
                </c:pt>
                <c:pt idx="2">
                  <c:v>72.519817635831842</c:v>
                </c:pt>
                <c:pt idx="3">
                  <c:v>70.970513552214342</c:v>
                </c:pt>
                <c:pt idx="4">
                  <c:v>70.882971014537944</c:v>
                </c:pt>
                <c:pt idx="5">
                  <c:v>70.728788922024322</c:v>
                </c:pt>
                <c:pt idx="6">
                  <c:v>60.444248179261095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9495-457F-A35B-05A02165F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87617792"/>
        <c:axId val="287619328"/>
        <c:axId val="0"/>
      </c:bar3DChart>
      <c:catAx>
        <c:axId val="28761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287619328"/>
        <c:crosses val="autoZero"/>
        <c:auto val="1"/>
        <c:lblAlgn val="ctr"/>
        <c:lblOffset val="100"/>
        <c:noMultiLvlLbl val="0"/>
      </c:catAx>
      <c:valAx>
        <c:axId val="287619328"/>
        <c:scaling>
          <c:orientation val="minMax"/>
        </c:scaling>
        <c:delete val="1"/>
        <c:axPos val="l"/>
        <c:majorGridlines/>
        <c:numFmt formatCode="0.00" sourceLinked="1"/>
        <c:majorTickMark val="out"/>
        <c:minorTickMark val="none"/>
        <c:tickLblPos val="nextTo"/>
        <c:crossAx val="28761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0094862533661369E-2"/>
          <c:y val="0.10858700227152233"/>
          <c:w val="0.69059478400107221"/>
          <c:h val="0.722775475479893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2103</c:v>
                </c:pt>
                <c:pt idx="1">
                  <c:v>2288</c:v>
                </c:pt>
                <c:pt idx="2">
                  <c:v>2648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D-40FE-BF0E-875E138EB9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ACD-40FE-BF0E-875E138EB9D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ACD-40FE-BF0E-875E138EB9D8}"/>
              </c:ext>
            </c:extLst>
          </c:dPt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4276</c:v>
                </c:pt>
                <c:pt idx="1">
                  <c:v>5762</c:v>
                </c:pt>
                <c:pt idx="2">
                  <c:v>6841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CD-40FE-BF0E-875E138E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885568"/>
        <c:axId val="437891456"/>
        <c:axId val="0"/>
      </c:bar3DChart>
      <c:catAx>
        <c:axId val="4378855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37891456"/>
        <c:crosses val="autoZero"/>
        <c:auto val="1"/>
        <c:lblAlgn val="ctr"/>
        <c:lblOffset val="100"/>
        <c:noMultiLvlLbl val="0"/>
      </c:catAx>
      <c:valAx>
        <c:axId val="437891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78855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145841694148299"/>
          <c:y val="7.3262850560058476E-2"/>
          <c:w val="0.34854146185015084"/>
          <c:h val="0.20800250341118784"/>
        </c:manualLayout>
      </c:layout>
      <c:overlay val="0"/>
      <c:txPr>
        <a:bodyPr/>
        <a:lstStyle/>
        <a:p>
          <a:pPr>
            <a:defRPr sz="1200" b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Налог на доходы физических лиц</a:t>
            </a:r>
          </a:p>
        </c:rich>
      </c:tx>
      <c:layout>
        <c:manualLayout>
          <c:xMode val="edge"/>
          <c:yMode val="edge"/>
          <c:x val="0.12076365337937968"/>
          <c:y val="0"/>
        </c:manualLayout>
      </c:layout>
      <c:overlay val="0"/>
    </c:title>
    <c:autoTitleDeleted val="0"/>
    <c:view3D>
      <c:rotX val="20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5206869669848362E-2"/>
          <c:y val="0"/>
          <c:w val="0.88788933997917385"/>
          <c:h val="0.6714537022699339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1107</c:v>
                </c:pt>
                <c:pt idx="1">
                  <c:v>1188</c:v>
                </c:pt>
                <c:pt idx="2">
                  <c:v>1294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D-40FE-BF0E-875E138E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48568704"/>
        <c:axId val="448574592"/>
        <c:axId val="0"/>
      </c:bar3DChart>
      <c:catAx>
        <c:axId val="4485687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48574592"/>
        <c:crosses val="autoZero"/>
        <c:auto val="1"/>
        <c:lblAlgn val="ctr"/>
        <c:lblOffset val="100"/>
        <c:noMultiLvlLbl val="0"/>
      </c:catAx>
      <c:valAx>
        <c:axId val="44857459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48568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727540394567035E-2"/>
          <c:y val="0.14146945066367392"/>
          <c:w val="0.90960380742912306"/>
          <c:h val="0.7227754754798932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CD-40FE-BF0E-875E138EB9D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Туристический налог</c:v>
                </c:pt>
              </c:strCache>
            </c:strRef>
          </c:tx>
          <c:spPr>
            <a:solidFill>
              <a:srgbClr val="FFFF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AACD-40FE-BF0E-875E138EB9D8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AACD-40FE-BF0E-875E138EB9D8}"/>
              </c:ext>
            </c:extLst>
          </c:dPt>
          <c:cat>
            <c:strRef>
              <c:f>Лист1!$A$2:$A$5</c:f>
              <c:strCache>
                <c:ptCount val="4"/>
                <c:pt idx="0">
                  <c:v>2024 год</c:v>
                </c:pt>
                <c:pt idx="1">
                  <c:v>2025 год</c:v>
                </c:pt>
                <c:pt idx="2">
                  <c:v>2026 год</c:v>
                </c:pt>
                <c:pt idx="3">
                  <c:v>2027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  <c:pt idx="1">
                  <c:v>129.80000000000001</c:v>
                </c:pt>
                <c:pt idx="2">
                  <c:v>129.80000000000001</c:v>
                </c:pt>
                <c:pt idx="3">
                  <c:v>129.80000000000001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AACD-40FE-BF0E-875E138EB9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83519360"/>
        <c:axId val="383564032"/>
        <c:axId val="0"/>
      </c:bar3DChart>
      <c:catAx>
        <c:axId val="38351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383564032"/>
        <c:crosses val="autoZero"/>
        <c:auto val="1"/>
        <c:lblAlgn val="ctr"/>
        <c:lblOffset val="100"/>
        <c:noMultiLvlLbl val="0"/>
      </c:catAx>
      <c:valAx>
        <c:axId val="3835640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83519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2 647 839</a:t>
            </a:r>
            <a:r>
              <a:rPr lang="ru-RU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,0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</a:p>
        </c:rich>
      </c:tx>
      <c:layout>
        <c:manualLayout>
          <c:xMode val="edge"/>
          <c:yMode val="edge"/>
          <c:x val="1.7658965349120988E-2"/>
          <c:y val="0.91875151586454895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513711591243959E-2"/>
          <c:y val="0.20200079866575837"/>
          <c:w val="0.83084438705353325"/>
          <c:h val="0.7220883700171478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2 647 839,00</c:v>
                </c:pt>
              </c:strCache>
            </c:strRef>
          </c:tx>
          <c:spPr>
            <a:ln>
              <a:noFill/>
            </a:ln>
          </c:spPr>
          <c:explosion val="16"/>
          <c:dPt>
            <c:idx val="2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38B8-4F52-9BDA-94B75A274581}"/>
              </c:ext>
            </c:extLst>
          </c:dPt>
          <c:dPt>
            <c:idx val="3"/>
            <c:bubble3D val="0"/>
            <c:explosion val="2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8B8-4F52-9BDA-94B75A274581}"/>
              </c:ext>
            </c:extLst>
          </c:dPt>
          <c:cat>
            <c:strRef>
              <c:f>Лист1!$A$2:$A$8</c:f>
              <c:strCache>
                <c:ptCount val="7"/>
                <c:pt idx="0">
                  <c:v>налог на им. ФЛ</c:v>
                </c:pt>
                <c:pt idx="1">
                  <c:v>114</c:v>
                </c:pt>
                <c:pt idx="2">
                  <c:v>111</c:v>
                </c:pt>
                <c:pt idx="3">
                  <c:v>НДФЛ</c:v>
                </c:pt>
                <c:pt idx="4">
                  <c:v>105</c:v>
                </c:pt>
                <c:pt idx="5">
                  <c:v>другие доходы</c:v>
                </c:pt>
                <c:pt idx="6">
                  <c:v>зем. 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12</c:v>
                </c:pt>
                <c:pt idx="1">
                  <c:v>1</c:v>
                </c:pt>
                <c:pt idx="2">
                  <c:v>6</c:v>
                </c:pt>
                <c:pt idx="3">
                  <c:v>49</c:v>
                </c:pt>
                <c:pt idx="4">
                  <c:v>17</c:v>
                </c:pt>
                <c:pt idx="5">
                  <c:v>8</c:v>
                </c:pt>
                <c:pt idx="6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8B8-4F52-9BDA-94B75A2745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8160469410580107E-2"/>
          <c:y val="7.2437095253448044E-4"/>
          <c:w val="0.63737760755340911"/>
          <c:h val="0.9514784822524821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 на доходы физических лиц (НДФЛ)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2677603290334643E-3"/>
                  <c:y val="-4.622765650580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78-4307-99E0-3417B6CDEAB9}"/>
                </c:ext>
              </c:extLst>
            </c:dLbl>
            <c:dLbl>
              <c:idx val="1"/>
              <c:layout>
                <c:manualLayout>
                  <c:x val="3.8565783733965687E-3"/>
                  <c:y val="1.9940185154240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78-4307-99E0-3417B6CDEAB9}"/>
                </c:ext>
              </c:extLst>
            </c:dLbl>
            <c:dLbl>
              <c:idx val="2"/>
              <c:layout>
                <c:manualLayout>
                  <c:x val="5.2067446612418123E-3"/>
                  <c:y val="2.4171074874377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78-4307-99E0-3417B6CDEAB9}"/>
                </c:ext>
              </c:extLst>
            </c:dLbl>
            <c:dLbl>
              <c:idx val="3"/>
              <c:layout>
                <c:manualLayout>
                  <c:x val="5.2067446612418123E-3"/>
                  <c:y val="-2.41710748743770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78-4307-99E0-3417B6CDE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                                 </c:v>
                </c:pt>
                <c:pt idx="1">
                  <c:v>2025 г.                                  </c:v>
                </c:pt>
                <c:pt idx="2">
                  <c:v>2026 г.                                  </c:v>
                </c:pt>
                <c:pt idx="3">
                  <c:v>2027 г.                                  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1188311</c:v>
                </c:pt>
                <c:pt idx="1">
                  <c:v>1293902</c:v>
                </c:pt>
                <c:pt idx="2">
                  <c:v>1365124</c:v>
                </c:pt>
                <c:pt idx="3">
                  <c:v>1431939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278-4307-99E0-3417B6CDEA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Доходы от использования имущества,
находящегося в муниципальной собственности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                                 </c:v>
                </c:pt>
                <c:pt idx="1">
                  <c:v>2025 г.                                  </c:v>
                </c:pt>
                <c:pt idx="2">
                  <c:v>2026 г.                                  </c:v>
                </c:pt>
                <c:pt idx="3">
                  <c:v>2027 г.                                  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151474</c:v>
                </c:pt>
                <c:pt idx="1">
                  <c:v>167549</c:v>
                </c:pt>
                <c:pt idx="2">
                  <c:v>166101</c:v>
                </c:pt>
                <c:pt idx="3">
                  <c:v>153942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278-4307-99E0-3417B6CDEAB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                                 </c:v>
                </c:pt>
                <c:pt idx="1">
                  <c:v>2025 г.                                  </c:v>
                </c:pt>
                <c:pt idx="2">
                  <c:v>2026 г.                                  </c:v>
                </c:pt>
                <c:pt idx="3">
                  <c:v>2027 г.                                  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381384</c:v>
                </c:pt>
                <c:pt idx="1">
                  <c:v>460363</c:v>
                </c:pt>
                <c:pt idx="2">
                  <c:v>511975</c:v>
                </c:pt>
                <c:pt idx="3">
                  <c:v>567408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278-4307-99E0-3417B6CDEAB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Земельный налог</c:v>
                </c:pt>
              </c:strCache>
            </c:strRef>
          </c:tx>
          <c:spPr>
            <a:solidFill>
              <a:srgbClr val="FFFFCC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black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                                 </c:v>
                </c:pt>
                <c:pt idx="1">
                  <c:v>2025 г.                                  </c:v>
                </c:pt>
                <c:pt idx="2">
                  <c:v>2026 г.                                  </c:v>
                </c:pt>
                <c:pt idx="3">
                  <c:v>2027 г.                                  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185957</c:v>
                </c:pt>
                <c:pt idx="1">
                  <c:v>189592</c:v>
                </c:pt>
                <c:pt idx="2">
                  <c:v>193103</c:v>
                </c:pt>
                <c:pt idx="3">
                  <c:v>196971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278-4307-99E0-3417B6CDEAB9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Другие доходы</c:v>
                </c:pt>
              </c:strCache>
            </c:strRef>
          </c:tx>
          <c:spPr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05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                                 </c:v>
                </c:pt>
                <c:pt idx="1">
                  <c:v>2025 г.                                  </c:v>
                </c:pt>
                <c:pt idx="2">
                  <c:v>2026 г.                                  </c:v>
                </c:pt>
                <c:pt idx="3">
                  <c:v>2027 г.                                  </c:v>
                </c:pt>
              </c:strCache>
            </c:strRef>
          </c:cat>
          <c:val>
            <c:numRef>
              <c:f>Лист1!$F$2:$F$5</c:f>
              <c:numCache>
                <c:formatCode>#,##0</c:formatCode>
                <c:ptCount val="4"/>
                <c:pt idx="0">
                  <c:v>81765</c:v>
                </c:pt>
                <c:pt idx="1">
                  <c:v>82857</c:v>
                </c:pt>
                <c:pt idx="2">
                  <c:v>84323</c:v>
                </c:pt>
                <c:pt idx="3">
                  <c:v>86212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278-4307-99E0-3417B6CDEAB9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Доходы от продажи материальных и нематериальных активов</c:v>
                </c:pt>
              </c:strCache>
            </c:strRef>
          </c:tx>
          <c:spPr>
            <a:solidFill>
              <a:schemeClr val="bg2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4502644924626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C2-45A2-83CE-971049260321}"/>
                </c:ext>
              </c:extLst>
            </c:dLbl>
            <c:dLbl>
              <c:idx val="1"/>
              <c:layout>
                <c:manualLayout>
                  <c:x val="-1.3016861653104531E-3"/>
                  <c:y val="-1.45026449246262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EC2-45A2-83CE-971049260321}"/>
                </c:ext>
              </c:extLst>
            </c:dLbl>
            <c:dLbl>
              <c:idx val="2"/>
              <c:layout>
                <c:manualLayout>
                  <c:x val="-1.3016861653104054E-3"/>
                  <c:y val="-1.4502835248050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EC2-45A2-83CE-971049260321}"/>
                </c:ext>
              </c:extLst>
            </c:dLbl>
            <c:dLbl>
              <c:idx val="3"/>
              <c:layout>
                <c:manualLayout>
                  <c:x val="0"/>
                  <c:y val="-7.25132246231310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EC2-45A2-83CE-971049260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                                 </c:v>
                </c:pt>
                <c:pt idx="1">
                  <c:v>2025 г.                                  </c:v>
                </c:pt>
                <c:pt idx="2">
                  <c:v>2026 г.                                  </c:v>
                </c:pt>
                <c:pt idx="3">
                  <c:v>2027 г.                                  </c:v>
                </c:pt>
              </c:strCache>
            </c:strRef>
          </c:cat>
          <c:val>
            <c:numRef>
              <c:f>Лист1!$G$2:$G$5</c:f>
              <c:numCache>
                <c:formatCode>#,##0</c:formatCode>
                <c:ptCount val="4"/>
                <c:pt idx="0">
                  <c:v>10179</c:v>
                </c:pt>
                <c:pt idx="1">
                  <c:v>8778</c:v>
                </c:pt>
                <c:pt idx="2">
                  <c:v>6800</c:v>
                </c:pt>
                <c:pt idx="3">
                  <c:v>4359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278-4307-99E0-3417B6CDEAB9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Налог на имущество физических лиц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6919752412063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EC2-45A2-83CE-971049260321}"/>
                </c:ext>
              </c:extLst>
            </c:dLbl>
            <c:dLbl>
              <c:idx val="1"/>
              <c:layout>
                <c:manualLayout>
                  <c:x val="2.6033723306209062E-3"/>
                  <c:y val="-2.4171074874377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EC2-45A2-83CE-971049260321}"/>
                </c:ext>
              </c:extLst>
            </c:dLbl>
            <c:dLbl>
              <c:idx val="2"/>
              <c:layout>
                <c:manualLayout>
                  <c:x val="-1.3016861653104531E-3"/>
                  <c:y val="-2.41710748743770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EC2-45A2-83CE-971049260321}"/>
                </c:ext>
              </c:extLst>
            </c:dLbl>
            <c:dLbl>
              <c:idx val="3"/>
              <c:layout>
                <c:manualLayout>
                  <c:x val="1.3016861653104531E-3"/>
                  <c:y val="-2.65881823618147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EC2-45A2-83CE-9710492603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ru-RU" sz="1100" b="1" i="0" u="none" strike="noStrike" kern="1200" baseline="0">
                    <a:solidFill>
                      <a:prstClr val="white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                                 </c:v>
                </c:pt>
                <c:pt idx="1">
                  <c:v>2025 г.                                  </c:v>
                </c:pt>
                <c:pt idx="2">
                  <c:v>2026 г.                                  </c:v>
                </c:pt>
                <c:pt idx="3">
                  <c:v>2027 г.                                  </c:v>
                </c:pt>
              </c:strCache>
            </c:strRef>
          </c:cat>
          <c:val>
            <c:numRef>
              <c:f>Лист1!$H$2:$H$5</c:f>
              <c:numCache>
                <c:formatCode>#,##0</c:formatCode>
                <c:ptCount val="4"/>
                <c:pt idx="0">
                  <c:v>289241</c:v>
                </c:pt>
                <c:pt idx="1">
                  <c:v>314967</c:v>
                </c:pt>
                <c:pt idx="2">
                  <c:v>314967</c:v>
                </c:pt>
                <c:pt idx="3">
                  <c:v>314967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278-4307-99E0-3417B6CDEAB9}"/>
            </c:ext>
          </c:extLst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Туристический налог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5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2024 г.                                  </c:v>
                </c:pt>
                <c:pt idx="1">
                  <c:v>2025 г.                                  </c:v>
                </c:pt>
                <c:pt idx="2">
                  <c:v>2026 г.                                  </c:v>
                </c:pt>
                <c:pt idx="3">
                  <c:v>2027 г.                                  </c:v>
                </c:pt>
              </c:strCache>
            </c:strRef>
          </c:cat>
          <c:val>
            <c:numRef>
              <c:f>Лист1!$I$2:$I$5</c:f>
              <c:numCache>
                <c:formatCode>#,##0</c:formatCode>
                <c:ptCount val="4"/>
                <c:pt idx="1">
                  <c:v>129831</c:v>
                </c:pt>
                <c:pt idx="2">
                  <c:v>129831</c:v>
                </c:pt>
                <c:pt idx="3">
                  <c:v>129831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7B-4F95-85C3-1089638D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84333056"/>
        <c:axId val="484334592"/>
        <c:axId val="0"/>
      </c:bar3DChart>
      <c:catAx>
        <c:axId val="484333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484334592"/>
        <c:crosses val="autoZero"/>
        <c:auto val="1"/>
        <c:lblAlgn val="ctr"/>
        <c:lblOffset val="100"/>
        <c:noMultiLvlLbl val="0"/>
      </c:catAx>
      <c:valAx>
        <c:axId val="484334592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484333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057162676742329"/>
          <c:y val="3.8665345568338103E-2"/>
          <c:w val="0.33723839182926468"/>
          <c:h val="0.62485464048476136"/>
        </c:manualLayout>
      </c:layout>
      <c:overlay val="0"/>
      <c:spPr>
        <a:ln>
          <a:noFill/>
        </a:ln>
      </c:spPr>
      <c:txPr>
        <a:bodyPr/>
        <a:lstStyle/>
        <a:p>
          <a:pPr>
            <a:defRPr sz="12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830835510204471"/>
          <c:y val="0"/>
          <c:w val="0.6288170022893943"/>
          <c:h val="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rgbClr val="007E39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6.5630090207783832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2 513,0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981-4F59-8923-5DD6BE2A1724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51 873,0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8981-4F59-8923-5DD6BE2A1724}"/>
                </c:ext>
              </c:extLst>
            </c:dLbl>
            <c:dLbl>
              <c:idx val="2"/>
              <c:layout>
                <c:manualLayout>
                  <c:x val="-1.4054121647829165E-3"/>
                  <c:y val="1.093834836796397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25 644,0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8981-4F59-8923-5DD6BE2A1724}"/>
                </c:ext>
              </c:extLst>
            </c:dLbl>
            <c:dLbl>
              <c:idx val="3"/>
              <c:layout>
                <c:manualLayout>
                  <c:x val="8.5114859245758456E-3"/>
                  <c:y val="8.7244955612699095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44 079,0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2F-419B-B9F7-1ACC8D2DC80F}"/>
                </c:ext>
              </c:extLst>
            </c:dLbl>
            <c:dLbl>
              <c:idx val="4"/>
              <c:layout>
                <c:manualLayout>
                  <c:x val="4.2388116188853677E-3"/>
                  <c:y val="1.5182599792188606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289 241,0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2F-419B-B9F7-1ACC8D2DC80F}"/>
                </c:ext>
              </c:extLst>
            </c:dLbl>
            <c:dLbl>
              <c:idx val="5"/>
              <c:layout>
                <c:manualLayout>
                  <c:x val="-5.5990735345950466E-3"/>
                  <c:y val="1.0885809844306742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185 958,0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8981-4F59-8923-5DD6BE2A1724}"/>
                </c:ext>
              </c:extLst>
            </c:dLbl>
            <c:dLbl>
              <c:idx val="6"/>
              <c:layout>
                <c:manualLayout>
                  <c:x val="6.9706230125729058E-3"/>
                  <c:y val="6.510470497121233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2F-419B-B9F7-1ACC8D2DC80F}"/>
                </c:ext>
              </c:extLst>
            </c:dLbl>
            <c:dLbl>
              <c:idx val="7"/>
              <c:layout>
                <c:manualLayout>
                  <c:x val="1.3828370402461944E-3"/>
                  <c:y val="1.5287504582048292E-2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326 998,0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2F-419B-B9F7-1ACC8D2DC80F}"/>
                </c:ext>
              </c:extLst>
            </c:dLbl>
            <c:dLbl>
              <c:idx val="8"/>
              <c:layout>
                <c:manualLayout>
                  <c:x val="5.6668050274377105E-3"/>
                  <c:y val="1.29684664706280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1 188 311,0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Туристический налог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Лист1!$B$2:$B$10</c:f>
              <c:numCache>
                <c:formatCode>#,##0.0</c:formatCode>
                <c:ptCount val="9"/>
                <c:pt idx="0">
                  <c:v>2513</c:v>
                </c:pt>
                <c:pt idx="1">
                  <c:v>51873</c:v>
                </c:pt>
                <c:pt idx="2">
                  <c:v>25644</c:v>
                </c:pt>
                <c:pt idx="3">
                  <c:v>44079</c:v>
                </c:pt>
                <c:pt idx="4">
                  <c:v>289241</c:v>
                </c:pt>
                <c:pt idx="5">
                  <c:v>185958</c:v>
                </c:pt>
                <c:pt idx="6">
                  <c:v>0</c:v>
                </c:pt>
                <c:pt idx="7">
                  <c:v>326998</c:v>
                </c:pt>
                <c:pt idx="8">
                  <c:v>1188311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24-4A32-8FCD-47DF072D3DD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9506467939173318E-4"/>
                  <c:y val="2.6183133101268092E-5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2 957,0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8981-4F59-8923-5DD6BE2A1724}"/>
                </c:ext>
              </c:extLst>
            </c:dLbl>
            <c:dLbl>
              <c:idx val="1"/>
              <c:layout>
                <c:manualLayout>
                  <c:x val="1.3100322636154836E-2"/>
                  <c:y val="2.161486540491365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71 760,0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2F-419B-B9F7-1ACC8D2DC80F}"/>
                </c:ext>
              </c:extLst>
            </c:dLbl>
            <c:dLbl>
              <c:idx val="2"/>
              <c:layout>
                <c:manualLayout>
                  <c:x val="-8.8607363806431582E-4"/>
                  <c:y val="4.3749948322763616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29 157,0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2F-419B-B9F7-1ACC8D2DC80F}"/>
                </c:ext>
              </c:extLst>
            </c:dLbl>
            <c:dLbl>
              <c:idx val="3"/>
              <c:layout>
                <c:manualLayout>
                  <c:x val="1.4573460174547765E-2"/>
                  <c:y val="2.2663913303512121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40 348,0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2F-419B-B9F7-1ACC8D2DC80F}"/>
                </c:ext>
              </c:extLst>
            </c:dLbl>
            <c:dLbl>
              <c:idx val="4"/>
              <c:layout>
                <c:manualLayout>
                  <c:x val="2.1656848147428843E-2"/>
                  <c:y val="1.0754721921345868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314 967,0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2F-419B-B9F7-1ACC8D2DC80F}"/>
                </c:ext>
              </c:extLst>
            </c:dLbl>
            <c:dLbl>
              <c:idx val="5"/>
              <c:layout>
                <c:manualLayout>
                  <c:x val="1.0379798804735685E-2"/>
                  <c:y val="6.5630090207783832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189 592,0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2F-419B-B9F7-1ACC8D2DC80F}"/>
                </c:ext>
              </c:extLst>
            </c:dLbl>
            <c:dLbl>
              <c:idx val="6"/>
              <c:layout>
                <c:manualLayout>
                  <c:x val="2.5636045834142553E-2"/>
                  <c:y val="2.2400359397953709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129 831,0</a:t>
                    </a:r>
                    <a:endParaRPr lang="en-US" sz="1000" b="1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2F-419B-B9F7-1ACC8D2DC80F}"/>
                </c:ext>
              </c:extLst>
            </c:dLbl>
            <c:dLbl>
              <c:idx val="7"/>
              <c:layout>
                <c:manualLayout>
                  <c:x val="1.1604388648474878E-2"/>
                  <c:y val="1.0859626711205553E-2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385 646,0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2F-419B-B9F7-1ACC8D2DC80F}"/>
                </c:ext>
              </c:extLst>
            </c:dLbl>
            <c:dLbl>
              <c:idx val="8"/>
              <c:layout>
                <c:manualLayout>
                  <c:x val="4.2952494302270954E-3"/>
                  <c:y val="6.5368258876771154E-3"/>
                </c:manualLayout>
              </c:layout>
              <c:tx>
                <c:rich>
                  <a:bodyPr/>
                  <a:lstStyle/>
                  <a:p>
                    <a:r>
                      <a:rPr lang="en-US" sz="1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1 293 902,0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Туристический налог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Лист1!$C$2:$C$10</c:f>
              <c:numCache>
                <c:formatCode>#,##0.0</c:formatCode>
                <c:ptCount val="9"/>
                <c:pt idx="0">
                  <c:v>2957</c:v>
                </c:pt>
                <c:pt idx="1">
                  <c:v>71760</c:v>
                </c:pt>
                <c:pt idx="2">
                  <c:v>29157</c:v>
                </c:pt>
                <c:pt idx="3">
                  <c:v>40348</c:v>
                </c:pt>
                <c:pt idx="4">
                  <c:v>314967</c:v>
                </c:pt>
                <c:pt idx="5">
                  <c:v>189592</c:v>
                </c:pt>
                <c:pt idx="6">
                  <c:v>129831</c:v>
                </c:pt>
                <c:pt idx="7">
                  <c:v>385646</c:v>
                </c:pt>
                <c:pt idx="8">
                  <c:v>1293902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24-4A32-8FCD-47DF072D3DD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6162239895003538E-2"/>
                  <c:y val="-3.281504510389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981-4F59-8923-5DD6BE2A1724}"/>
                </c:ext>
              </c:extLst>
            </c:dLbl>
            <c:dLbl>
              <c:idx val="1"/>
              <c:layout>
                <c:manualLayout>
                  <c:x val="2.9513655460441244E-2"/>
                  <c:y val="2.187669673592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81-4F59-8923-5DD6BE2A1724}"/>
                </c:ext>
              </c:extLst>
            </c:dLbl>
            <c:dLbl>
              <c:idx val="2"/>
              <c:layout>
                <c:manualLayout>
                  <c:x val="1.4054121647829165E-2"/>
                  <c:y val="-1.722574546136058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81-4F59-8923-5DD6BE2A1724}"/>
                </c:ext>
              </c:extLst>
            </c:dLbl>
            <c:dLbl>
              <c:idx val="3"/>
              <c:layout>
                <c:manualLayout>
                  <c:x val="2.2486594636526663E-2"/>
                  <c:y val="-4.37533934718550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92F-419B-B9F7-1ACC8D2DC80F}"/>
                </c:ext>
              </c:extLst>
            </c:dLbl>
            <c:dLbl>
              <c:idx val="4"/>
              <c:layout>
                <c:manualLayout>
                  <c:x val="2.9637818645392982E-2"/>
                  <c:y val="4.3491562140843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92F-419B-B9F7-1ACC8D2DC80F}"/>
                </c:ext>
              </c:extLst>
            </c:dLbl>
            <c:dLbl>
              <c:idx val="5"/>
              <c:layout>
                <c:manualLayout>
                  <c:x val="2.246390884961481E-2"/>
                  <c:y val="5.2538523657149785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92F-419B-B9F7-1ACC8D2DC80F}"/>
                </c:ext>
              </c:extLst>
            </c:dLbl>
            <c:dLbl>
              <c:idx val="6"/>
              <c:layout>
                <c:manualLayout>
                  <c:x val="4.075695277870457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92F-419B-B9F7-1ACC8D2DC80F}"/>
                </c:ext>
              </c:extLst>
            </c:dLbl>
            <c:dLbl>
              <c:idx val="7"/>
              <c:layout>
                <c:manualLayout>
                  <c:x val="2.2486594636526663E-2"/>
                  <c:y val="6.56283676332376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92F-419B-B9F7-1ACC8D2DC80F}"/>
                </c:ext>
              </c:extLst>
            </c:dLbl>
            <c:dLbl>
              <c:idx val="8"/>
              <c:layout>
                <c:manualLayout>
                  <c:x val="2.975072639404798E-2"/>
                  <c:y val="-2.1614394437850545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1 365 124,0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Туристический налог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Лист1!$D$2:$D$10</c:f>
              <c:numCache>
                <c:formatCode>#,##0.0</c:formatCode>
                <c:ptCount val="9"/>
                <c:pt idx="0">
                  <c:v>3223</c:v>
                </c:pt>
                <c:pt idx="1">
                  <c:v>81090</c:v>
                </c:pt>
                <c:pt idx="2">
                  <c:v>30107</c:v>
                </c:pt>
                <c:pt idx="3">
                  <c:v>40862</c:v>
                </c:pt>
                <c:pt idx="4">
                  <c:v>314967</c:v>
                </c:pt>
                <c:pt idx="5">
                  <c:v>193103</c:v>
                </c:pt>
                <c:pt idx="6">
                  <c:v>129831</c:v>
                </c:pt>
                <c:pt idx="7">
                  <c:v>427662</c:v>
                </c:pt>
                <c:pt idx="8">
                  <c:v>1365124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792F-419B-B9F7-1ACC8D2DC80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5854598492003814E-2"/>
                  <c:y val="-8.6457739045114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81-4F59-8923-5DD6BE2A1724}"/>
                </c:ext>
              </c:extLst>
            </c:dLbl>
            <c:dLbl>
              <c:idx val="1"/>
              <c:layout>
                <c:manualLayout>
                  <c:x val="3.1347994991420901E-2"/>
                  <c:y val="-2.187669673592794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92F-419B-B9F7-1ACC8D2DC80F}"/>
                </c:ext>
              </c:extLst>
            </c:dLbl>
            <c:dLbl>
              <c:idx val="2"/>
              <c:layout>
                <c:manualLayout>
                  <c:x val="2.5816646830435917E-2"/>
                  <c:y val="-8.7244955612699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81-4F59-8923-5DD6BE2A1724}"/>
                </c:ext>
              </c:extLst>
            </c:dLbl>
            <c:dLbl>
              <c:idx val="3"/>
              <c:layout>
                <c:manualLayout>
                  <c:x val="3.0032883324784664E-2"/>
                  <c:y val="-8.67195703761275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792F-419B-B9F7-1ACC8D2DC80F}"/>
                </c:ext>
              </c:extLst>
            </c:dLbl>
            <c:dLbl>
              <c:idx val="4"/>
              <c:layout>
                <c:manualLayout>
                  <c:x val="3.290025612806740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92F-419B-B9F7-1ACC8D2DC80F}"/>
                </c:ext>
              </c:extLst>
            </c:dLbl>
            <c:dLbl>
              <c:idx val="5"/>
              <c:layout>
                <c:manualLayout>
                  <c:x val="3.1460981276479429E-2"/>
                  <c:y val="-4.21806829112336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92F-419B-B9F7-1ACC8D2DC80F}"/>
                </c:ext>
              </c:extLst>
            </c:dLbl>
            <c:dLbl>
              <c:idx val="6"/>
              <c:layout>
                <c:manualLayout>
                  <c:x val="4.6773666117227976E-2"/>
                  <c:y val="-5.4166356603248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9344021105528192E-2"/>
                      <c:h val="3.41495236047835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92F-419B-B9F7-1ACC8D2DC80F}"/>
                </c:ext>
              </c:extLst>
            </c:dLbl>
            <c:dLbl>
              <c:idx val="7"/>
              <c:layout>
                <c:manualLayout>
                  <c:x val="3.4102381509645008E-2"/>
                  <c:y val="7.872165675841788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92F-419B-B9F7-1ACC8D2DC80F}"/>
                </c:ext>
              </c:extLst>
            </c:dLbl>
            <c:dLbl>
              <c:idx val="8"/>
              <c:layout>
                <c:manualLayout>
                  <c:x val="1.7000415082313133E-2"/>
                  <c:y val="-1.2968636662710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92F-419B-B9F7-1ACC8D2DC8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9"/>
                <c:pt idx="0">
                  <c:v>ЕСХН</c:v>
                </c:pt>
                <c:pt idx="1">
                  <c:v>Патент</c:v>
                </c:pt>
                <c:pt idx="2">
                  <c:v>Акцизы</c:v>
                </c:pt>
                <c:pt idx="3">
                  <c:v>Государственная пошлина</c:v>
                </c:pt>
                <c:pt idx="4">
                  <c:v>Налог на имущество физических лиц</c:v>
                </c:pt>
                <c:pt idx="5">
                  <c:v>Земельный налог</c:v>
                </c:pt>
                <c:pt idx="6">
                  <c:v>Туристический налог</c:v>
                </c:pt>
                <c:pt idx="7">
                  <c:v>УСН</c:v>
                </c:pt>
                <c:pt idx="8">
                  <c:v>НДФЛ</c:v>
                </c:pt>
              </c:strCache>
            </c:strRef>
          </c:cat>
          <c:val>
            <c:numRef>
              <c:f>Лист1!$E$2:$E$10</c:f>
              <c:numCache>
                <c:formatCode>#,##0.0</c:formatCode>
                <c:ptCount val="9"/>
                <c:pt idx="0">
                  <c:v>3509</c:v>
                </c:pt>
                <c:pt idx="1">
                  <c:v>89200</c:v>
                </c:pt>
                <c:pt idx="2">
                  <c:v>31480</c:v>
                </c:pt>
                <c:pt idx="3">
                  <c:v>41379</c:v>
                </c:pt>
                <c:pt idx="4">
                  <c:v>314967</c:v>
                </c:pt>
                <c:pt idx="5">
                  <c:v>196971</c:v>
                </c:pt>
                <c:pt idx="6">
                  <c:v>129831</c:v>
                </c:pt>
                <c:pt idx="7">
                  <c:v>474699</c:v>
                </c:pt>
                <c:pt idx="8">
                  <c:v>1431939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F-792F-419B-B9F7-1ACC8D2DC8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5146496"/>
        <c:axId val="495148032"/>
        <c:axId val="0"/>
      </c:bar3DChart>
      <c:catAx>
        <c:axId val="49514649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effectLst/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495148032"/>
        <c:crosses val="autoZero"/>
        <c:auto val="1"/>
        <c:lblAlgn val="ctr"/>
        <c:lblOffset val="100"/>
        <c:noMultiLvlLbl val="0"/>
      </c:catAx>
      <c:valAx>
        <c:axId val="495148032"/>
        <c:scaling>
          <c:orientation val="minMax"/>
        </c:scaling>
        <c:delete val="1"/>
        <c:axPos val="b"/>
        <c:numFmt formatCode="#,##0.0" sourceLinked="1"/>
        <c:majorTickMark val="out"/>
        <c:minorTickMark val="none"/>
        <c:tickLblPos val="nextTo"/>
        <c:crossAx val="4951464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46254770239996"/>
          <c:y val="5.031640249263427E-2"/>
          <c:w val="0.22348333064977072"/>
          <c:h val="0.66966187928748799"/>
        </c:manualLayout>
      </c:layout>
      <c:overlay val="0"/>
      <c:txPr>
        <a:bodyPr/>
        <a:lstStyle/>
        <a:p>
          <a:pPr>
            <a:defRPr sz="18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2"/>
    </mc:Choice>
    <mc:Fallback>
      <c:style val="1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391603547318271E-4"/>
          <c:y val="1.3370299931621969E-2"/>
          <c:w val="0.96604647264165888"/>
          <c:h val="0.772555757396785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4.4109924246704376E-3"/>
                  <c:y val="0.1181043160626607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A8-4672-842A-7BA615FD1A57}"/>
                </c:ext>
              </c:extLst>
            </c:dLbl>
            <c:dLbl>
              <c:idx val="2"/>
              <c:layout>
                <c:manualLayout>
                  <c:x val="7.4104744664224981E-3"/>
                  <c:y val="-4.45676664387398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A8-4672-842A-7BA615FD1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оказаная платных услуг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</c:v>
                </c:pt>
                <c:pt idx="6">
                  <c:v>прочие поступления</c:v>
                </c:pt>
              </c:strCache>
            </c:strRef>
          </c:cat>
          <c:val>
            <c:numRef>
              <c:f>Лист1!$B$2:$B$8</c:f>
              <c:numCache>
                <c:formatCode>#,##0</c:formatCode>
                <c:ptCount val="7"/>
                <c:pt idx="0">
                  <c:v>116160</c:v>
                </c:pt>
                <c:pt idx="1">
                  <c:v>14869</c:v>
                </c:pt>
                <c:pt idx="2">
                  <c:v>435</c:v>
                </c:pt>
                <c:pt idx="3">
                  <c:v>5782</c:v>
                </c:pt>
                <c:pt idx="4">
                  <c:v>10179</c:v>
                </c:pt>
                <c:pt idx="5">
                  <c:v>5824</c:v>
                </c:pt>
                <c:pt idx="6">
                  <c:v>20445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27A5-4C61-AFCB-E259808F6B4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 год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1.5118534915354877E-3"/>
                  <c:y val="0.1203326993845977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A5-4C61-AFCB-E259808F6B4C}"/>
                </c:ext>
              </c:extLst>
            </c:dLbl>
            <c:dLbl>
              <c:idx val="1"/>
              <c:layout>
                <c:manualLayout>
                  <c:x val="-2.1775946592027889E-3"/>
                  <c:y val="-1.20860843778222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A5-4C61-AFCB-E259808F6B4C}"/>
                </c:ext>
              </c:extLst>
            </c:dLbl>
            <c:dLbl>
              <c:idx val="2"/>
              <c:layout>
                <c:manualLayout>
                  <c:x val="4.1793908986769912E-3"/>
                  <c:y val="-4.37342159836847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7A5-4C61-AFCB-E259808F6B4C}"/>
                </c:ext>
              </c:extLst>
            </c:dLbl>
            <c:dLbl>
              <c:idx val="3"/>
              <c:layout>
                <c:manualLayout>
                  <c:x val="4.0780261723514823E-3"/>
                  <c:y val="-1.518336173206094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7A5-4C61-AFCB-E259808F6B4C}"/>
                </c:ext>
              </c:extLst>
            </c:dLbl>
            <c:dLbl>
              <c:idx val="4"/>
              <c:layout>
                <c:manualLayout>
                  <c:x val="3.9533374888509566E-3"/>
                  <c:y val="2.17241054400802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277-41D5-A7A8-A309EF68E511}"/>
                </c:ext>
              </c:extLst>
            </c:dLbl>
            <c:dLbl>
              <c:idx val="5"/>
              <c:layout>
                <c:manualLayout>
                  <c:x val="4.286180992486021E-3"/>
                  <c:y val="2.44459103435651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7A5-4C61-AFCB-E259808F6B4C}"/>
                </c:ext>
              </c:extLst>
            </c:dLbl>
            <c:dLbl>
              <c:idx val="6"/>
              <c:layout>
                <c:manualLayout>
                  <c:x val="5.5901514232340205E-3"/>
                  <c:y val="-6.685149965810984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77-41D5-A7A8-A309EF68E51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оказаная платных услуг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</c:v>
                </c:pt>
                <c:pt idx="6">
                  <c:v>прочие поступления</c:v>
                </c:pt>
              </c:strCache>
            </c:strRef>
          </c:cat>
          <c:val>
            <c:numRef>
              <c:f>Лист1!$C$2:$C$8</c:f>
              <c:numCache>
                <c:formatCode>#,##0</c:formatCode>
                <c:ptCount val="7"/>
                <c:pt idx="0">
                  <c:v>132846</c:v>
                </c:pt>
                <c:pt idx="1">
                  <c:v>15168</c:v>
                </c:pt>
                <c:pt idx="2">
                  <c:v>437</c:v>
                </c:pt>
                <c:pt idx="3">
                  <c:v>6237</c:v>
                </c:pt>
                <c:pt idx="4">
                  <c:v>8778</c:v>
                </c:pt>
                <c:pt idx="5">
                  <c:v>6678</c:v>
                </c:pt>
                <c:pt idx="6">
                  <c:v>19535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27A5-4C61-AFCB-E259808F6B4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2026 год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3.6322994924000043E-3"/>
                  <c:y val="0.124789466028471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A8-4672-842A-7BA615FD1A57}"/>
                </c:ext>
              </c:extLst>
            </c:dLbl>
            <c:dLbl>
              <c:idx val="1"/>
              <c:layout>
                <c:manualLayout>
                  <c:x val="-1.470330808223479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A8-4672-842A-7BA615FD1A57}"/>
                </c:ext>
              </c:extLst>
            </c:dLbl>
            <c:dLbl>
              <c:idx val="2"/>
              <c:layout>
                <c:manualLayout>
                  <c:x val="0"/>
                  <c:y val="-2.2283833219369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0A8-4672-842A-7BA615FD1A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оказаная платных услуг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</c:v>
                </c:pt>
                <c:pt idx="6">
                  <c:v>прочие поступления</c:v>
                </c:pt>
              </c:strCache>
            </c:strRef>
          </c:cat>
          <c:val>
            <c:numRef>
              <c:f>Лист1!$D$2:$D$8</c:f>
              <c:numCache>
                <c:formatCode>#,##0</c:formatCode>
                <c:ptCount val="7"/>
                <c:pt idx="0">
                  <c:v>131178</c:v>
                </c:pt>
                <c:pt idx="1">
                  <c:v>14565</c:v>
                </c:pt>
                <c:pt idx="2">
                  <c:v>437</c:v>
                </c:pt>
                <c:pt idx="3">
                  <c:v>6237</c:v>
                </c:pt>
                <c:pt idx="4">
                  <c:v>6800</c:v>
                </c:pt>
                <c:pt idx="5">
                  <c:v>6678</c:v>
                </c:pt>
                <c:pt idx="6">
                  <c:v>21059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0A8-4672-842A-7BA615FD1A57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2027 год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9808947465220946E-4"/>
                  <c:y val="0.1180765928685767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0A8-4672-842A-7BA615FD1A57}"/>
                </c:ext>
              </c:extLst>
            </c:dLbl>
            <c:dLbl>
              <c:idx val="2"/>
              <c:layout>
                <c:manualLayout>
                  <c:x val="-5.928379573137999E-3"/>
                  <c:y val="-2.2283833219369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BF-42DB-99EA-D8CFDCE59F4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100" b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Арендная плата  за землю</c:v>
                </c:pt>
                <c:pt idx="1">
                  <c:v>Аренда имущества составляющего казну</c:v>
                </c:pt>
                <c:pt idx="2">
                  <c:v>Плата за негативное воздействие на окружающую среду</c:v>
                </c:pt>
                <c:pt idx="3">
                  <c:v>доходы от оказаная платных услуг</c:v>
                </c:pt>
                <c:pt idx="4">
                  <c:v>доходы от продажи материальных и нематериальных активов</c:v>
                </c:pt>
                <c:pt idx="5">
                  <c:v>штрафы</c:v>
                </c:pt>
                <c:pt idx="6">
                  <c:v>прочие поступления</c:v>
                </c:pt>
              </c:strCache>
            </c:strRef>
          </c:cat>
          <c:val>
            <c:numRef>
              <c:f>Лист1!$E$2:$E$8</c:f>
              <c:numCache>
                <c:formatCode>#,##0</c:formatCode>
                <c:ptCount val="7"/>
                <c:pt idx="0">
                  <c:v>128042</c:v>
                </c:pt>
                <c:pt idx="1">
                  <c:v>14062</c:v>
                </c:pt>
                <c:pt idx="2">
                  <c:v>437</c:v>
                </c:pt>
                <c:pt idx="3">
                  <c:v>6237</c:v>
                </c:pt>
                <c:pt idx="4">
                  <c:v>4359</c:v>
                </c:pt>
                <c:pt idx="5">
                  <c:v>6678</c:v>
                </c:pt>
                <c:pt idx="6">
                  <c:v>11839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F0A8-4672-842A-7BA615FD1A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6428928"/>
        <c:axId val="196430464"/>
      </c:barChart>
      <c:catAx>
        <c:axId val="1964289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196430464"/>
        <c:crosses val="autoZero"/>
        <c:auto val="1"/>
        <c:lblAlgn val="ctr"/>
        <c:lblOffset val="100"/>
        <c:noMultiLvlLbl val="0"/>
      </c:catAx>
      <c:valAx>
        <c:axId val="196430464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9642892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003322693370204"/>
          <c:y val="0"/>
          <c:w val="0.85848467817301344"/>
          <c:h val="0.25005057728287783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2F1180-CB94-45DD-9696-B23C581E613A}" type="doc">
      <dgm:prSet loTypeId="urn:microsoft.com/office/officeart/2005/8/layout/hierarchy6" loCatId="hierarchy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EF3BC446-A531-438F-8454-B8F917C5F9F1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>
        <a:solidFill>
          <a:srgbClr val="FFFFCC"/>
        </a:solidFill>
        <a:ln>
          <a:solidFill>
            <a:schemeClr val="tx1"/>
          </a:solidFill>
        </a:ln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города</a:t>
          </a:r>
        </a:p>
      </dgm:t>
    </dgm:pt>
    <dgm:pt modelId="{230210D9-4C31-4984-B5B7-479A1DCA7D06}" type="parTrans" cxnId="{569CA6F4-2F57-49D7-A256-9C7CFD0396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F99E1D-C273-4C6E-9CE0-AFB65ECCC9D0}" type="sibTrans" cxnId="{569CA6F4-2F57-49D7-A256-9C7CFD03966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62EFCA-A308-4448-B30C-4E380AE78917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gm:t>
    </dgm:pt>
    <dgm:pt modelId="{02ED4327-E1BF-4F57-AA7D-B97F8F093050}" type="parTrans" cxnId="{C53C97CC-6236-410F-A430-5CAF22776F04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67B02B-B89C-4747-8825-17154E9E7195}" type="sibTrans" cxnId="{C53C97CC-6236-410F-A430-5CAF22776F04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8B7CA0-1258-401C-93F7-B77B4BAA47D3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gm:t>
    </dgm:pt>
    <dgm:pt modelId="{9EFBF06C-FC58-4FEE-88AD-D3C45448C69E}" type="parTrans" cxnId="{AB80C80F-2400-4208-9784-CBA773D17369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F708BA-DE4D-4E08-8824-498A955D5CE5}" type="sibTrans" cxnId="{AB80C80F-2400-4208-9784-CBA773D17369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56444A4-E465-4DA1-BF9B-83FCC213854E}">
      <dgm:prSet phldrT="[Текст]"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gm:t>
    </dgm:pt>
    <dgm:pt modelId="{B272CEF5-65A8-4C56-9FA5-05BC3EEDECA6}" type="parTrans" cxnId="{6273156D-73C4-42E6-B94D-0F8323EE95F1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E13969-C09D-4D65-8435-219CE94F808C}" type="sibTrans" cxnId="{6273156D-73C4-42E6-B94D-0F8323EE95F1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015054-0673-42EB-B816-6E4959293678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предусмотренных налоговым законодательством РФ федеральных, региональных и местных налогов и сборов, специальных налоговых режимов</a:t>
          </a:r>
        </a:p>
      </dgm:t>
    </dgm:pt>
    <dgm:pt modelId="{0B6DA4F4-AC96-4AB7-8ADF-19E0A76DEF76}" type="parTrans" cxnId="{4BB6E460-3C83-4230-801B-8A9E0910B7A3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25D2C3-DA59-421C-AC81-99DC2CF036EF}" type="sibTrans" cxnId="{4BB6E460-3C83-4230-801B-8A9E0910B7A3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C80732-3571-4E14-B01D-85D08407FBF0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доходы от продажи материальных и нематериальных активов, штрафы и прочее</a:t>
          </a:r>
        </a:p>
      </dgm:t>
    </dgm:pt>
    <dgm:pt modelId="{23DFCF98-13F3-4772-B845-7D69545461C8}" type="parTrans" cxnId="{3DB12340-F2BE-4B66-9582-37E54B738C5E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0B4100-CD5B-49AA-B22A-8F89D686CAE5}" type="sibTrans" cxnId="{3DB12340-F2BE-4B66-9582-37E54B738C5E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E20B37-ACCA-4247-A3A5-5F7A97329BCA}">
      <dgm:prSet custT="1"/>
      <dgm:spPr>
        <a:solidFill>
          <a:srgbClr val="FFFFCC">
            <a:alpha val="80000"/>
          </a:srgbClr>
        </a:solidFill>
      </dgm:spPr>
      <dgm:t>
        <a:bodyPr/>
        <a:lstStyle/>
        <a:p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 на безвозвратной и безвозмездной основе из федерального и краевого бюджета (дотации, субсидии, субвенции, иные межбюджетные трансферты), а также добровольные перечисления от физических и юридических лиц</a:t>
          </a:r>
        </a:p>
      </dgm:t>
    </dgm:pt>
    <dgm:pt modelId="{E3F19242-4237-4A58-A55B-6210BD4495F9}" type="parTrans" cxnId="{4CE6F9D5-FE7E-4FE9-A450-86DAFB19C637}">
      <dgm:prSet>
        <dgm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A964538-3EA1-4A8D-8AAF-93B8EA799F1C}" type="sibTrans" cxnId="{4CE6F9D5-FE7E-4FE9-A450-86DAFB19C637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C65BA0-3F42-4314-BD54-D97DA41617E1}" type="pres">
      <dgm:prSet presAssocID="{D32F1180-CB94-45DD-9696-B23C581E613A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6F7EE4-93E9-4D63-B56F-D79DE9C4F64C}" type="pres">
      <dgm:prSet presAssocID="{D32F1180-CB94-45DD-9696-B23C581E613A}" presName="hierFlow" presStyleCnt="0"/>
      <dgm:spPr/>
    </dgm:pt>
    <dgm:pt modelId="{BE362DE6-4D90-465A-9999-137A4AF505FC}" type="pres">
      <dgm:prSet presAssocID="{D32F1180-CB94-45DD-9696-B23C581E613A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055D8EB-B4F9-4B00-8ECA-04E103FF34F5}" type="pres">
      <dgm:prSet presAssocID="{EF3BC446-A531-438F-8454-B8F917C5F9F1}" presName="Name14" presStyleCnt="0"/>
      <dgm:spPr/>
    </dgm:pt>
    <dgm:pt modelId="{9A2BD362-9D01-4107-A2BC-582DF017D41A}" type="pres">
      <dgm:prSet presAssocID="{EF3BC446-A531-438F-8454-B8F917C5F9F1}" presName="level1Shape" presStyleLbl="node0" presStyleIdx="0" presStyleCnt="1" custScaleX="157031" custScaleY="41371" custLinFactNeighborX="-11331" custLinFactNeighborY="-79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09031DC-8E86-4735-93FB-CED5B0E6CABD}" type="pres">
      <dgm:prSet presAssocID="{EF3BC446-A531-438F-8454-B8F917C5F9F1}" presName="hierChild2" presStyleCnt="0"/>
      <dgm:spPr/>
    </dgm:pt>
    <dgm:pt modelId="{18DC5E95-8025-428C-8A77-AFC43FDFAEB3}" type="pres">
      <dgm:prSet presAssocID="{02ED4327-E1BF-4F57-AA7D-B97F8F093050}" presName="Name19" presStyleLbl="parChTrans1D2" presStyleIdx="0" presStyleCnt="3"/>
      <dgm:spPr/>
      <dgm:t>
        <a:bodyPr/>
        <a:lstStyle/>
        <a:p>
          <a:endParaRPr lang="ru-RU"/>
        </a:p>
      </dgm:t>
    </dgm:pt>
    <dgm:pt modelId="{15DC5D73-009F-4AEE-AA8F-E52676F4A238}" type="pres">
      <dgm:prSet presAssocID="{3062EFCA-A308-4448-B30C-4E380AE78917}" presName="Name21" presStyleCnt="0"/>
      <dgm:spPr/>
    </dgm:pt>
    <dgm:pt modelId="{0A3033F9-BB0C-4DAE-96B4-6280B7480764}" type="pres">
      <dgm:prSet presAssocID="{3062EFCA-A308-4448-B30C-4E380AE78917}" presName="level2Shape" presStyleLbl="node2" presStyleIdx="0" presStyleCnt="3" custScaleY="28484"/>
      <dgm:spPr/>
      <dgm:t>
        <a:bodyPr/>
        <a:lstStyle/>
        <a:p>
          <a:endParaRPr lang="ru-RU"/>
        </a:p>
      </dgm:t>
    </dgm:pt>
    <dgm:pt modelId="{FD46957B-9739-484C-90B1-850FDD96509D}" type="pres">
      <dgm:prSet presAssocID="{3062EFCA-A308-4448-B30C-4E380AE78917}" presName="hierChild3" presStyleCnt="0"/>
      <dgm:spPr/>
    </dgm:pt>
    <dgm:pt modelId="{C2DDA4EF-9952-45EC-B087-4878EFDD3F75}" type="pres">
      <dgm:prSet presAssocID="{0B6DA4F4-AC96-4AB7-8ADF-19E0A76DEF76}" presName="Name19" presStyleLbl="parChTrans1D3" presStyleIdx="0" presStyleCnt="3"/>
      <dgm:spPr/>
      <dgm:t>
        <a:bodyPr/>
        <a:lstStyle/>
        <a:p>
          <a:endParaRPr lang="ru-RU"/>
        </a:p>
      </dgm:t>
    </dgm:pt>
    <dgm:pt modelId="{F5DA2618-B55D-407E-8C70-7BB1E16CFF28}" type="pres">
      <dgm:prSet presAssocID="{2F015054-0673-42EB-B816-6E4959293678}" presName="Name21" presStyleCnt="0"/>
      <dgm:spPr/>
    </dgm:pt>
    <dgm:pt modelId="{E933A4FB-4153-4AD3-92E3-BFCA3B71F0F4}" type="pres">
      <dgm:prSet presAssocID="{2F015054-0673-42EB-B816-6E4959293678}" presName="level2Shape" presStyleLbl="node3" presStyleIdx="0" presStyleCnt="3" custScaleX="140614" custScaleY="109170"/>
      <dgm:spPr/>
      <dgm:t>
        <a:bodyPr/>
        <a:lstStyle/>
        <a:p>
          <a:endParaRPr lang="ru-RU"/>
        </a:p>
      </dgm:t>
    </dgm:pt>
    <dgm:pt modelId="{BF98FAB0-39EE-4D33-9B62-9B8B9354AAFB}" type="pres">
      <dgm:prSet presAssocID="{2F015054-0673-42EB-B816-6E4959293678}" presName="hierChild3" presStyleCnt="0"/>
      <dgm:spPr/>
    </dgm:pt>
    <dgm:pt modelId="{B92A2B91-56FB-4388-9336-F1CAD3D870FD}" type="pres">
      <dgm:prSet presAssocID="{9EFBF06C-FC58-4FEE-88AD-D3C45448C69E}" presName="Name19" presStyleLbl="parChTrans1D2" presStyleIdx="1" presStyleCnt="3"/>
      <dgm:spPr/>
      <dgm:t>
        <a:bodyPr/>
        <a:lstStyle/>
        <a:p>
          <a:endParaRPr lang="ru-RU"/>
        </a:p>
      </dgm:t>
    </dgm:pt>
    <dgm:pt modelId="{3741D8B6-6A7E-4D7F-9E22-BF68923A635C}" type="pres">
      <dgm:prSet presAssocID="{398B7CA0-1258-401C-93F7-B77B4BAA47D3}" presName="Name21" presStyleCnt="0"/>
      <dgm:spPr/>
    </dgm:pt>
    <dgm:pt modelId="{41FBCD5A-3CEF-4898-9C99-CBACFB315ADA}" type="pres">
      <dgm:prSet presAssocID="{398B7CA0-1258-401C-93F7-B77B4BAA47D3}" presName="level2Shape" presStyleLbl="node2" presStyleIdx="1" presStyleCnt="3" custScaleY="39879"/>
      <dgm:spPr/>
      <dgm:t>
        <a:bodyPr/>
        <a:lstStyle/>
        <a:p>
          <a:endParaRPr lang="ru-RU"/>
        </a:p>
      </dgm:t>
    </dgm:pt>
    <dgm:pt modelId="{9BDA33C8-3AAC-4DEF-AED1-F786D00C9C10}" type="pres">
      <dgm:prSet presAssocID="{398B7CA0-1258-401C-93F7-B77B4BAA47D3}" presName="hierChild3" presStyleCnt="0"/>
      <dgm:spPr/>
    </dgm:pt>
    <dgm:pt modelId="{A0801614-E06F-4885-AC4E-9BF70E692F4E}" type="pres">
      <dgm:prSet presAssocID="{23DFCF98-13F3-4772-B845-7D69545461C8}" presName="Name19" presStyleLbl="parChTrans1D3" presStyleIdx="1" presStyleCnt="3"/>
      <dgm:spPr/>
      <dgm:t>
        <a:bodyPr/>
        <a:lstStyle/>
        <a:p>
          <a:endParaRPr lang="ru-RU"/>
        </a:p>
      </dgm:t>
    </dgm:pt>
    <dgm:pt modelId="{540DB596-4AA6-4809-8EC4-3632B3AB7E8D}" type="pres">
      <dgm:prSet presAssocID="{28C80732-3571-4E14-B01D-85D08407FBF0}" presName="Name21" presStyleCnt="0"/>
      <dgm:spPr/>
    </dgm:pt>
    <dgm:pt modelId="{ED93CF32-F017-4814-B515-FD798AE96013}" type="pres">
      <dgm:prSet presAssocID="{28C80732-3571-4E14-B01D-85D08407FBF0}" presName="level2Shape" presStyleLbl="node3" presStyleIdx="1" presStyleCnt="3" custScaleX="118222" custScaleY="205840"/>
      <dgm:spPr/>
      <dgm:t>
        <a:bodyPr/>
        <a:lstStyle/>
        <a:p>
          <a:endParaRPr lang="ru-RU"/>
        </a:p>
      </dgm:t>
    </dgm:pt>
    <dgm:pt modelId="{E218E0E0-D095-48DF-8B58-7EE8B17FDD01}" type="pres">
      <dgm:prSet presAssocID="{28C80732-3571-4E14-B01D-85D08407FBF0}" presName="hierChild3" presStyleCnt="0"/>
      <dgm:spPr/>
    </dgm:pt>
    <dgm:pt modelId="{CD96D4C0-50B0-458A-98A9-7FA5027A0DAB}" type="pres">
      <dgm:prSet presAssocID="{B272CEF5-65A8-4C56-9FA5-05BC3EEDECA6}" presName="Name19" presStyleLbl="parChTrans1D2" presStyleIdx="2" presStyleCnt="3"/>
      <dgm:spPr/>
      <dgm:t>
        <a:bodyPr/>
        <a:lstStyle/>
        <a:p>
          <a:endParaRPr lang="ru-RU"/>
        </a:p>
      </dgm:t>
    </dgm:pt>
    <dgm:pt modelId="{0BA19988-1467-4B70-816D-F1BA2371A277}" type="pres">
      <dgm:prSet presAssocID="{656444A4-E465-4DA1-BF9B-83FCC213854E}" presName="Name21" presStyleCnt="0"/>
      <dgm:spPr/>
    </dgm:pt>
    <dgm:pt modelId="{E2BCDE4D-15FB-475A-BB1F-C49C4E304DFD}" type="pres">
      <dgm:prSet presAssocID="{656444A4-E465-4DA1-BF9B-83FCC213854E}" presName="level2Shape" presStyleLbl="node2" presStyleIdx="2" presStyleCnt="3" custScaleY="36204"/>
      <dgm:spPr/>
      <dgm:t>
        <a:bodyPr/>
        <a:lstStyle/>
        <a:p>
          <a:endParaRPr lang="ru-RU"/>
        </a:p>
      </dgm:t>
    </dgm:pt>
    <dgm:pt modelId="{5A95585B-C2C7-469C-ABA5-E6926312F168}" type="pres">
      <dgm:prSet presAssocID="{656444A4-E465-4DA1-BF9B-83FCC213854E}" presName="hierChild3" presStyleCnt="0"/>
      <dgm:spPr/>
    </dgm:pt>
    <dgm:pt modelId="{E2082AB9-ADFA-4FEC-8EEE-71ED7860CD6E}" type="pres">
      <dgm:prSet presAssocID="{E3F19242-4237-4A58-A55B-6210BD4495F9}" presName="Name19" presStyleLbl="parChTrans1D3" presStyleIdx="2" presStyleCnt="3"/>
      <dgm:spPr/>
      <dgm:t>
        <a:bodyPr/>
        <a:lstStyle/>
        <a:p>
          <a:endParaRPr lang="ru-RU"/>
        </a:p>
      </dgm:t>
    </dgm:pt>
    <dgm:pt modelId="{142F6C14-28E4-4657-80CE-666145050C91}" type="pres">
      <dgm:prSet presAssocID="{C2E20B37-ACCA-4247-A3A5-5F7A97329BCA}" presName="Name21" presStyleCnt="0"/>
      <dgm:spPr/>
    </dgm:pt>
    <dgm:pt modelId="{A8AE9822-D828-4CEC-98E7-DAAA33F9A56D}" type="pres">
      <dgm:prSet presAssocID="{C2E20B37-ACCA-4247-A3A5-5F7A97329BCA}" presName="level2Shape" presStyleLbl="node3" presStyleIdx="2" presStyleCnt="3" custScaleX="125164" custScaleY="206856"/>
      <dgm:spPr/>
      <dgm:t>
        <a:bodyPr/>
        <a:lstStyle/>
        <a:p>
          <a:endParaRPr lang="ru-RU"/>
        </a:p>
      </dgm:t>
    </dgm:pt>
    <dgm:pt modelId="{7EEEA134-8A14-48C7-B2CE-D33B5CED0CBD}" type="pres">
      <dgm:prSet presAssocID="{C2E20B37-ACCA-4247-A3A5-5F7A97329BCA}" presName="hierChild3" presStyleCnt="0"/>
      <dgm:spPr/>
    </dgm:pt>
    <dgm:pt modelId="{EBDD3479-40A4-4F63-835B-668E96E74B53}" type="pres">
      <dgm:prSet presAssocID="{D32F1180-CB94-45DD-9696-B23C581E613A}" presName="bgShapesFlow" presStyleCnt="0"/>
      <dgm:spPr/>
    </dgm:pt>
  </dgm:ptLst>
  <dgm:cxnLst>
    <dgm:cxn modelId="{89A2C351-6FF6-44A9-A46B-BC17D8013BFB}" type="presOf" srcId="{656444A4-E465-4DA1-BF9B-83FCC213854E}" destId="{E2BCDE4D-15FB-475A-BB1F-C49C4E304DFD}" srcOrd="0" destOrd="0" presId="urn:microsoft.com/office/officeart/2005/8/layout/hierarchy6"/>
    <dgm:cxn modelId="{784C2AA6-FA3F-4A21-B6FD-10A8CDB1D0ED}" type="presOf" srcId="{B272CEF5-65A8-4C56-9FA5-05BC3EEDECA6}" destId="{CD96D4C0-50B0-458A-98A9-7FA5027A0DAB}" srcOrd="0" destOrd="0" presId="urn:microsoft.com/office/officeart/2005/8/layout/hierarchy6"/>
    <dgm:cxn modelId="{312400F9-F150-448B-8294-1752BB94C4CE}" type="presOf" srcId="{28C80732-3571-4E14-B01D-85D08407FBF0}" destId="{ED93CF32-F017-4814-B515-FD798AE96013}" srcOrd="0" destOrd="0" presId="urn:microsoft.com/office/officeart/2005/8/layout/hierarchy6"/>
    <dgm:cxn modelId="{5A08A823-F4AF-4531-B70A-0201CD895A65}" type="presOf" srcId="{3062EFCA-A308-4448-B30C-4E380AE78917}" destId="{0A3033F9-BB0C-4DAE-96B4-6280B7480764}" srcOrd="0" destOrd="0" presId="urn:microsoft.com/office/officeart/2005/8/layout/hierarchy6"/>
    <dgm:cxn modelId="{6273156D-73C4-42E6-B94D-0F8323EE95F1}" srcId="{EF3BC446-A531-438F-8454-B8F917C5F9F1}" destId="{656444A4-E465-4DA1-BF9B-83FCC213854E}" srcOrd="2" destOrd="0" parTransId="{B272CEF5-65A8-4C56-9FA5-05BC3EEDECA6}" sibTransId="{49E13969-C09D-4D65-8435-219CE94F808C}"/>
    <dgm:cxn modelId="{3A886540-9D39-4248-A49F-4F7D7EB9AF09}" type="presOf" srcId="{0B6DA4F4-AC96-4AB7-8ADF-19E0A76DEF76}" destId="{C2DDA4EF-9952-45EC-B087-4878EFDD3F75}" srcOrd="0" destOrd="0" presId="urn:microsoft.com/office/officeart/2005/8/layout/hierarchy6"/>
    <dgm:cxn modelId="{3FE22800-A0CA-4D7D-8EC7-34046F6C7311}" type="presOf" srcId="{9EFBF06C-FC58-4FEE-88AD-D3C45448C69E}" destId="{B92A2B91-56FB-4388-9336-F1CAD3D870FD}" srcOrd="0" destOrd="0" presId="urn:microsoft.com/office/officeart/2005/8/layout/hierarchy6"/>
    <dgm:cxn modelId="{A9233FB6-9CA4-4AD1-8513-DC51A134A3C9}" type="presOf" srcId="{23DFCF98-13F3-4772-B845-7D69545461C8}" destId="{A0801614-E06F-4885-AC4E-9BF70E692F4E}" srcOrd="0" destOrd="0" presId="urn:microsoft.com/office/officeart/2005/8/layout/hierarchy6"/>
    <dgm:cxn modelId="{E3EC116E-B6F1-4CF1-884B-8693AC65423F}" type="presOf" srcId="{EF3BC446-A531-438F-8454-B8F917C5F9F1}" destId="{9A2BD362-9D01-4107-A2BC-582DF017D41A}" srcOrd="0" destOrd="0" presId="urn:microsoft.com/office/officeart/2005/8/layout/hierarchy6"/>
    <dgm:cxn modelId="{4BB6E460-3C83-4230-801B-8A9E0910B7A3}" srcId="{3062EFCA-A308-4448-B30C-4E380AE78917}" destId="{2F015054-0673-42EB-B816-6E4959293678}" srcOrd="0" destOrd="0" parTransId="{0B6DA4F4-AC96-4AB7-8ADF-19E0A76DEF76}" sibTransId="{8525D2C3-DA59-421C-AC81-99DC2CF036EF}"/>
    <dgm:cxn modelId="{3DB12340-F2BE-4B66-9582-37E54B738C5E}" srcId="{398B7CA0-1258-401C-93F7-B77B4BAA47D3}" destId="{28C80732-3571-4E14-B01D-85D08407FBF0}" srcOrd="0" destOrd="0" parTransId="{23DFCF98-13F3-4772-B845-7D69545461C8}" sibTransId="{7E0B4100-CD5B-49AA-B22A-8F89D686CAE5}"/>
    <dgm:cxn modelId="{AB80C80F-2400-4208-9784-CBA773D17369}" srcId="{EF3BC446-A531-438F-8454-B8F917C5F9F1}" destId="{398B7CA0-1258-401C-93F7-B77B4BAA47D3}" srcOrd="1" destOrd="0" parTransId="{9EFBF06C-FC58-4FEE-88AD-D3C45448C69E}" sibTransId="{07F708BA-DE4D-4E08-8824-498A955D5CE5}"/>
    <dgm:cxn modelId="{4CE6F9D5-FE7E-4FE9-A450-86DAFB19C637}" srcId="{656444A4-E465-4DA1-BF9B-83FCC213854E}" destId="{C2E20B37-ACCA-4247-A3A5-5F7A97329BCA}" srcOrd="0" destOrd="0" parTransId="{E3F19242-4237-4A58-A55B-6210BD4495F9}" sibTransId="{4A964538-3EA1-4A8D-8AAF-93B8EA799F1C}"/>
    <dgm:cxn modelId="{0B1F63EF-A193-4AF2-86A3-20B480ED6DC9}" type="presOf" srcId="{398B7CA0-1258-401C-93F7-B77B4BAA47D3}" destId="{41FBCD5A-3CEF-4898-9C99-CBACFB315ADA}" srcOrd="0" destOrd="0" presId="urn:microsoft.com/office/officeart/2005/8/layout/hierarchy6"/>
    <dgm:cxn modelId="{83808532-F127-4E81-AF3A-42DB101E8C58}" type="presOf" srcId="{D32F1180-CB94-45DD-9696-B23C581E613A}" destId="{BEC65BA0-3F42-4314-BD54-D97DA41617E1}" srcOrd="0" destOrd="0" presId="urn:microsoft.com/office/officeart/2005/8/layout/hierarchy6"/>
    <dgm:cxn modelId="{652C9240-CC21-4B42-B5EE-458FABF7FD0D}" type="presOf" srcId="{2F015054-0673-42EB-B816-6E4959293678}" destId="{E933A4FB-4153-4AD3-92E3-BFCA3B71F0F4}" srcOrd="0" destOrd="0" presId="urn:microsoft.com/office/officeart/2005/8/layout/hierarchy6"/>
    <dgm:cxn modelId="{36BCCFA2-7E74-4E33-B3CB-AE7C227B144C}" type="presOf" srcId="{02ED4327-E1BF-4F57-AA7D-B97F8F093050}" destId="{18DC5E95-8025-428C-8A77-AFC43FDFAEB3}" srcOrd="0" destOrd="0" presId="urn:microsoft.com/office/officeart/2005/8/layout/hierarchy6"/>
    <dgm:cxn modelId="{3B41069C-C964-4107-9912-C44A3ABE9C2B}" type="presOf" srcId="{C2E20B37-ACCA-4247-A3A5-5F7A97329BCA}" destId="{A8AE9822-D828-4CEC-98E7-DAAA33F9A56D}" srcOrd="0" destOrd="0" presId="urn:microsoft.com/office/officeart/2005/8/layout/hierarchy6"/>
    <dgm:cxn modelId="{C53C97CC-6236-410F-A430-5CAF22776F04}" srcId="{EF3BC446-A531-438F-8454-B8F917C5F9F1}" destId="{3062EFCA-A308-4448-B30C-4E380AE78917}" srcOrd="0" destOrd="0" parTransId="{02ED4327-E1BF-4F57-AA7D-B97F8F093050}" sibTransId="{F667B02B-B89C-4747-8825-17154E9E7195}"/>
    <dgm:cxn modelId="{569CA6F4-2F57-49D7-A256-9C7CFD03966B}" srcId="{D32F1180-CB94-45DD-9696-B23C581E613A}" destId="{EF3BC446-A531-438F-8454-B8F917C5F9F1}" srcOrd="0" destOrd="0" parTransId="{230210D9-4C31-4984-B5B7-479A1DCA7D06}" sibTransId="{BDF99E1D-C273-4C6E-9CE0-AFB65ECCC9D0}"/>
    <dgm:cxn modelId="{D978BDD8-EAF2-4652-90CC-E708BB519ECD}" type="presOf" srcId="{E3F19242-4237-4A58-A55B-6210BD4495F9}" destId="{E2082AB9-ADFA-4FEC-8EEE-71ED7860CD6E}" srcOrd="0" destOrd="0" presId="urn:microsoft.com/office/officeart/2005/8/layout/hierarchy6"/>
    <dgm:cxn modelId="{52547BDF-2ECD-4141-A838-379BA56D445E}" type="presParOf" srcId="{BEC65BA0-3F42-4314-BD54-D97DA41617E1}" destId="{4B6F7EE4-93E9-4D63-B56F-D79DE9C4F64C}" srcOrd="0" destOrd="0" presId="urn:microsoft.com/office/officeart/2005/8/layout/hierarchy6"/>
    <dgm:cxn modelId="{13CA972D-A05E-4CAC-BFAF-199EE0E005CE}" type="presParOf" srcId="{4B6F7EE4-93E9-4D63-B56F-D79DE9C4F64C}" destId="{BE362DE6-4D90-465A-9999-137A4AF505FC}" srcOrd="0" destOrd="0" presId="urn:microsoft.com/office/officeart/2005/8/layout/hierarchy6"/>
    <dgm:cxn modelId="{3E60B953-0372-47DB-AE49-3EC4932C233C}" type="presParOf" srcId="{BE362DE6-4D90-465A-9999-137A4AF505FC}" destId="{A055D8EB-B4F9-4B00-8ECA-04E103FF34F5}" srcOrd="0" destOrd="0" presId="urn:microsoft.com/office/officeart/2005/8/layout/hierarchy6"/>
    <dgm:cxn modelId="{125AD133-B76E-4F89-8837-330B82062F77}" type="presParOf" srcId="{A055D8EB-B4F9-4B00-8ECA-04E103FF34F5}" destId="{9A2BD362-9D01-4107-A2BC-582DF017D41A}" srcOrd="0" destOrd="0" presId="urn:microsoft.com/office/officeart/2005/8/layout/hierarchy6"/>
    <dgm:cxn modelId="{22EEEBCF-79CD-483A-AAA8-C8F807B1141A}" type="presParOf" srcId="{A055D8EB-B4F9-4B00-8ECA-04E103FF34F5}" destId="{309031DC-8E86-4735-93FB-CED5B0E6CABD}" srcOrd="1" destOrd="0" presId="urn:microsoft.com/office/officeart/2005/8/layout/hierarchy6"/>
    <dgm:cxn modelId="{89497A3C-AC96-4EAF-AFAA-F049C33077E4}" type="presParOf" srcId="{309031DC-8E86-4735-93FB-CED5B0E6CABD}" destId="{18DC5E95-8025-428C-8A77-AFC43FDFAEB3}" srcOrd="0" destOrd="0" presId="urn:microsoft.com/office/officeart/2005/8/layout/hierarchy6"/>
    <dgm:cxn modelId="{31EF78D4-B2E1-46EF-8481-66360291A50F}" type="presParOf" srcId="{309031DC-8E86-4735-93FB-CED5B0E6CABD}" destId="{15DC5D73-009F-4AEE-AA8F-E52676F4A238}" srcOrd="1" destOrd="0" presId="urn:microsoft.com/office/officeart/2005/8/layout/hierarchy6"/>
    <dgm:cxn modelId="{248E2D51-DC9C-4A6D-B6BC-D762BDED35E1}" type="presParOf" srcId="{15DC5D73-009F-4AEE-AA8F-E52676F4A238}" destId="{0A3033F9-BB0C-4DAE-96B4-6280B7480764}" srcOrd="0" destOrd="0" presId="urn:microsoft.com/office/officeart/2005/8/layout/hierarchy6"/>
    <dgm:cxn modelId="{62B1B9F5-85C3-400C-9738-4A066E089E81}" type="presParOf" srcId="{15DC5D73-009F-4AEE-AA8F-E52676F4A238}" destId="{FD46957B-9739-484C-90B1-850FDD96509D}" srcOrd="1" destOrd="0" presId="urn:microsoft.com/office/officeart/2005/8/layout/hierarchy6"/>
    <dgm:cxn modelId="{8ED8C550-7DFF-42F9-A98D-FE5F11D523B1}" type="presParOf" srcId="{FD46957B-9739-484C-90B1-850FDD96509D}" destId="{C2DDA4EF-9952-45EC-B087-4878EFDD3F75}" srcOrd="0" destOrd="0" presId="urn:microsoft.com/office/officeart/2005/8/layout/hierarchy6"/>
    <dgm:cxn modelId="{3326B95D-CD22-4C03-BCE6-655FD16FE09C}" type="presParOf" srcId="{FD46957B-9739-484C-90B1-850FDD96509D}" destId="{F5DA2618-B55D-407E-8C70-7BB1E16CFF28}" srcOrd="1" destOrd="0" presId="urn:microsoft.com/office/officeart/2005/8/layout/hierarchy6"/>
    <dgm:cxn modelId="{8DF17664-D324-492A-96E4-1584F51CE495}" type="presParOf" srcId="{F5DA2618-B55D-407E-8C70-7BB1E16CFF28}" destId="{E933A4FB-4153-4AD3-92E3-BFCA3B71F0F4}" srcOrd="0" destOrd="0" presId="urn:microsoft.com/office/officeart/2005/8/layout/hierarchy6"/>
    <dgm:cxn modelId="{BC55EDEA-077F-4E6B-A732-BD17AAA5EFEC}" type="presParOf" srcId="{F5DA2618-B55D-407E-8C70-7BB1E16CFF28}" destId="{BF98FAB0-39EE-4D33-9B62-9B8B9354AAFB}" srcOrd="1" destOrd="0" presId="urn:microsoft.com/office/officeart/2005/8/layout/hierarchy6"/>
    <dgm:cxn modelId="{79A48527-A941-4285-9224-A470890EEC59}" type="presParOf" srcId="{309031DC-8E86-4735-93FB-CED5B0E6CABD}" destId="{B92A2B91-56FB-4388-9336-F1CAD3D870FD}" srcOrd="2" destOrd="0" presId="urn:microsoft.com/office/officeart/2005/8/layout/hierarchy6"/>
    <dgm:cxn modelId="{23F82FFF-B6B2-4CD3-AD29-DF72099C9355}" type="presParOf" srcId="{309031DC-8E86-4735-93FB-CED5B0E6CABD}" destId="{3741D8B6-6A7E-4D7F-9E22-BF68923A635C}" srcOrd="3" destOrd="0" presId="urn:microsoft.com/office/officeart/2005/8/layout/hierarchy6"/>
    <dgm:cxn modelId="{3E051428-917D-4923-BA2D-499F32AF7BD4}" type="presParOf" srcId="{3741D8B6-6A7E-4D7F-9E22-BF68923A635C}" destId="{41FBCD5A-3CEF-4898-9C99-CBACFB315ADA}" srcOrd="0" destOrd="0" presId="urn:microsoft.com/office/officeart/2005/8/layout/hierarchy6"/>
    <dgm:cxn modelId="{016BDF42-BA7B-48AF-822F-F80A038D52C5}" type="presParOf" srcId="{3741D8B6-6A7E-4D7F-9E22-BF68923A635C}" destId="{9BDA33C8-3AAC-4DEF-AED1-F786D00C9C10}" srcOrd="1" destOrd="0" presId="urn:microsoft.com/office/officeart/2005/8/layout/hierarchy6"/>
    <dgm:cxn modelId="{BC6265E0-2480-4DF1-B327-0EA790EFD807}" type="presParOf" srcId="{9BDA33C8-3AAC-4DEF-AED1-F786D00C9C10}" destId="{A0801614-E06F-4885-AC4E-9BF70E692F4E}" srcOrd="0" destOrd="0" presId="urn:microsoft.com/office/officeart/2005/8/layout/hierarchy6"/>
    <dgm:cxn modelId="{61AEB00F-272A-40B6-95B7-626E1ADDA797}" type="presParOf" srcId="{9BDA33C8-3AAC-4DEF-AED1-F786D00C9C10}" destId="{540DB596-4AA6-4809-8EC4-3632B3AB7E8D}" srcOrd="1" destOrd="0" presId="urn:microsoft.com/office/officeart/2005/8/layout/hierarchy6"/>
    <dgm:cxn modelId="{A1A195BF-103B-4070-91BE-54A78D9DDC36}" type="presParOf" srcId="{540DB596-4AA6-4809-8EC4-3632B3AB7E8D}" destId="{ED93CF32-F017-4814-B515-FD798AE96013}" srcOrd="0" destOrd="0" presId="urn:microsoft.com/office/officeart/2005/8/layout/hierarchy6"/>
    <dgm:cxn modelId="{035E88C1-4A8B-4829-B806-20ADCA7D8938}" type="presParOf" srcId="{540DB596-4AA6-4809-8EC4-3632B3AB7E8D}" destId="{E218E0E0-D095-48DF-8B58-7EE8B17FDD01}" srcOrd="1" destOrd="0" presId="urn:microsoft.com/office/officeart/2005/8/layout/hierarchy6"/>
    <dgm:cxn modelId="{885D7DD4-21F3-40EF-A041-D567C79C1A8E}" type="presParOf" srcId="{309031DC-8E86-4735-93FB-CED5B0E6CABD}" destId="{CD96D4C0-50B0-458A-98A9-7FA5027A0DAB}" srcOrd="4" destOrd="0" presId="urn:microsoft.com/office/officeart/2005/8/layout/hierarchy6"/>
    <dgm:cxn modelId="{557F5561-2C61-4D37-83EE-C7F0D8A1BF8A}" type="presParOf" srcId="{309031DC-8E86-4735-93FB-CED5B0E6CABD}" destId="{0BA19988-1467-4B70-816D-F1BA2371A277}" srcOrd="5" destOrd="0" presId="urn:microsoft.com/office/officeart/2005/8/layout/hierarchy6"/>
    <dgm:cxn modelId="{65040403-1BB6-46C3-97F6-3B18135EF426}" type="presParOf" srcId="{0BA19988-1467-4B70-816D-F1BA2371A277}" destId="{E2BCDE4D-15FB-475A-BB1F-C49C4E304DFD}" srcOrd="0" destOrd="0" presId="urn:microsoft.com/office/officeart/2005/8/layout/hierarchy6"/>
    <dgm:cxn modelId="{E718E799-EA76-4BAF-BF73-0DD47AE869A6}" type="presParOf" srcId="{0BA19988-1467-4B70-816D-F1BA2371A277}" destId="{5A95585B-C2C7-469C-ABA5-E6926312F168}" srcOrd="1" destOrd="0" presId="urn:microsoft.com/office/officeart/2005/8/layout/hierarchy6"/>
    <dgm:cxn modelId="{9E5C5A11-6AF2-4BA3-9C63-270CD6131562}" type="presParOf" srcId="{5A95585B-C2C7-469C-ABA5-E6926312F168}" destId="{E2082AB9-ADFA-4FEC-8EEE-71ED7860CD6E}" srcOrd="0" destOrd="0" presId="urn:microsoft.com/office/officeart/2005/8/layout/hierarchy6"/>
    <dgm:cxn modelId="{CBB7A60B-3003-4584-8772-18F29ED65229}" type="presParOf" srcId="{5A95585B-C2C7-469C-ABA5-E6926312F168}" destId="{142F6C14-28E4-4657-80CE-666145050C91}" srcOrd="1" destOrd="0" presId="urn:microsoft.com/office/officeart/2005/8/layout/hierarchy6"/>
    <dgm:cxn modelId="{F092480F-DAC5-4EF7-A6AF-780668DDD7A5}" type="presParOf" srcId="{142F6C14-28E4-4657-80CE-666145050C91}" destId="{A8AE9822-D828-4CEC-98E7-DAAA33F9A56D}" srcOrd="0" destOrd="0" presId="urn:microsoft.com/office/officeart/2005/8/layout/hierarchy6"/>
    <dgm:cxn modelId="{A69BAB3E-B924-4F48-A019-126E47475BF8}" type="presParOf" srcId="{142F6C14-28E4-4657-80CE-666145050C91}" destId="{7EEEA134-8A14-48C7-B2CE-D33B5CED0CBD}" srcOrd="1" destOrd="0" presId="urn:microsoft.com/office/officeart/2005/8/layout/hierarchy6"/>
    <dgm:cxn modelId="{EF6E75C0-7DAA-4066-BB5C-D233A32F7BC9}" type="presParOf" srcId="{BEC65BA0-3F42-4314-BD54-D97DA41617E1}" destId="{EBDD3479-40A4-4F63-835B-668E96E74B53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2BD362-9D01-4107-A2BC-582DF017D41A}">
      <dsp:nvSpPr>
        <dsp:cNvPr id="0" name=""/>
        <dsp:cNvSpPr/>
      </dsp:nvSpPr>
      <dsp:spPr>
        <a:xfrm>
          <a:off x="2736307" y="241823"/>
          <a:ext cx="3156158" cy="554342"/>
        </a:xfrm>
        <a:prstGeom prst="roundRect">
          <a:avLst>
            <a:gd name="adj" fmla="val 10000"/>
          </a:avLst>
        </a:prstGeom>
        <a:solidFill>
          <a:srgbClr val="FFFFCC"/>
        </a:solidFill>
        <a:ln w="9525" cap="flat" cmpd="sng" algn="ctr">
          <a:solidFill>
            <a:schemeClr val="tx1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бюджета города</a:t>
          </a:r>
        </a:p>
      </dsp:txBody>
      <dsp:txXfrm>
        <a:off x="2752543" y="258059"/>
        <a:ext cx="3123686" cy="521870"/>
      </dsp:txXfrm>
    </dsp:sp>
    <dsp:sp modelId="{18DC5E95-8025-428C-8A77-AFC43FDFAEB3}">
      <dsp:nvSpPr>
        <dsp:cNvPr id="0" name=""/>
        <dsp:cNvSpPr/>
      </dsp:nvSpPr>
      <dsp:spPr>
        <a:xfrm>
          <a:off x="1415625" y="796165"/>
          <a:ext cx="2898761" cy="643086"/>
        </a:xfrm>
        <a:custGeom>
          <a:avLst/>
          <a:gdLst/>
          <a:ahLst/>
          <a:cxnLst/>
          <a:rect l="0" t="0" r="0" b="0"/>
          <a:pathLst>
            <a:path>
              <a:moveTo>
                <a:pt x="2898761" y="0"/>
              </a:moveTo>
              <a:lnTo>
                <a:pt x="2898761" y="321543"/>
              </a:lnTo>
              <a:lnTo>
                <a:pt x="0" y="321543"/>
              </a:lnTo>
              <a:lnTo>
                <a:pt x="0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0A3033F9-BB0C-4DAE-96B4-6280B7480764}">
      <dsp:nvSpPr>
        <dsp:cNvPr id="0" name=""/>
        <dsp:cNvSpPr/>
      </dsp:nvSpPr>
      <dsp:spPr>
        <a:xfrm>
          <a:off x="410678" y="1439251"/>
          <a:ext cx="2009895" cy="381665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доходы</a:t>
          </a:r>
        </a:p>
      </dsp:txBody>
      <dsp:txXfrm>
        <a:off x="421857" y="1450430"/>
        <a:ext cx="1987537" cy="359307"/>
      </dsp:txXfrm>
    </dsp:sp>
    <dsp:sp modelId="{C2DDA4EF-9952-45EC-B087-4878EFDD3F75}">
      <dsp:nvSpPr>
        <dsp:cNvPr id="0" name=""/>
        <dsp:cNvSpPr/>
      </dsp:nvSpPr>
      <dsp:spPr>
        <a:xfrm>
          <a:off x="1369905" y="1820917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933A4FB-4153-4AD3-92E3-BFCA3B71F0F4}">
      <dsp:nvSpPr>
        <dsp:cNvPr id="0" name=""/>
        <dsp:cNvSpPr/>
      </dsp:nvSpPr>
      <dsp:spPr>
        <a:xfrm>
          <a:off x="2528" y="2356889"/>
          <a:ext cx="2826193" cy="1462801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предусмотренных налоговым законодательством РФ федеральных, региональных и местных налогов и сборов, специальных налоговых режимов</a:t>
          </a:r>
        </a:p>
      </dsp:txBody>
      <dsp:txXfrm>
        <a:off x="45372" y="2399733"/>
        <a:ext cx="2740505" cy="1377113"/>
      </dsp:txXfrm>
    </dsp:sp>
    <dsp:sp modelId="{B92A2B91-56FB-4388-9336-F1CAD3D870FD}">
      <dsp:nvSpPr>
        <dsp:cNvPr id="0" name=""/>
        <dsp:cNvSpPr/>
      </dsp:nvSpPr>
      <dsp:spPr>
        <a:xfrm>
          <a:off x="4314386" y="796165"/>
          <a:ext cx="305373" cy="64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43"/>
              </a:lnTo>
              <a:lnTo>
                <a:pt x="305373" y="321543"/>
              </a:lnTo>
              <a:lnTo>
                <a:pt x="305373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41FBCD5A-3CEF-4898-9C99-CBACFB315ADA}">
      <dsp:nvSpPr>
        <dsp:cNvPr id="0" name=""/>
        <dsp:cNvSpPr/>
      </dsp:nvSpPr>
      <dsp:spPr>
        <a:xfrm>
          <a:off x="3614812" y="1439251"/>
          <a:ext cx="2009895" cy="534350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</a:t>
          </a:r>
        </a:p>
      </dsp:txBody>
      <dsp:txXfrm>
        <a:off x="3630463" y="1454902"/>
        <a:ext cx="1978593" cy="503048"/>
      </dsp:txXfrm>
    </dsp:sp>
    <dsp:sp modelId="{A0801614-E06F-4885-AC4E-9BF70E692F4E}">
      <dsp:nvSpPr>
        <dsp:cNvPr id="0" name=""/>
        <dsp:cNvSpPr/>
      </dsp:nvSpPr>
      <dsp:spPr>
        <a:xfrm>
          <a:off x="4574040" y="1973602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D93CF32-F017-4814-B515-FD798AE96013}">
      <dsp:nvSpPr>
        <dsp:cNvPr id="0" name=""/>
        <dsp:cNvSpPr/>
      </dsp:nvSpPr>
      <dsp:spPr>
        <a:xfrm>
          <a:off x="3431691" y="2509574"/>
          <a:ext cx="2376138" cy="2758112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Доходы от использования имущества, находящегося в муниципальной собственности, плата за негативное воздействие на окружающую среду, доходы от оказания платных услуг, доходы от продажи материальных и нематериальных активов, штрафы и прочее</a:t>
          </a:r>
        </a:p>
      </dsp:txBody>
      <dsp:txXfrm>
        <a:off x="3501286" y="2579169"/>
        <a:ext cx="2236948" cy="2618922"/>
      </dsp:txXfrm>
    </dsp:sp>
    <dsp:sp modelId="{CD96D4C0-50B0-458A-98A9-7FA5027A0DAB}">
      <dsp:nvSpPr>
        <dsp:cNvPr id="0" name=""/>
        <dsp:cNvSpPr/>
      </dsp:nvSpPr>
      <dsp:spPr>
        <a:xfrm>
          <a:off x="4314386" y="796165"/>
          <a:ext cx="3354243" cy="6430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1543"/>
              </a:lnTo>
              <a:lnTo>
                <a:pt x="3354243" y="321543"/>
              </a:lnTo>
              <a:lnTo>
                <a:pt x="3354243" y="643086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E2BCDE4D-15FB-475A-BB1F-C49C4E304DFD}">
      <dsp:nvSpPr>
        <dsp:cNvPr id="0" name=""/>
        <dsp:cNvSpPr/>
      </dsp:nvSpPr>
      <dsp:spPr>
        <a:xfrm>
          <a:off x="6663683" y="1439251"/>
          <a:ext cx="2009895" cy="485108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безвозмездные поступления</a:t>
          </a:r>
        </a:p>
      </dsp:txBody>
      <dsp:txXfrm>
        <a:off x="6677891" y="1453459"/>
        <a:ext cx="1981479" cy="456692"/>
      </dsp:txXfrm>
    </dsp:sp>
    <dsp:sp modelId="{E2082AB9-ADFA-4FEC-8EEE-71ED7860CD6E}">
      <dsp:nvSpPr>
        <dsp:cNvPr id="0" name=""/>
        <dsp:cNvSpPr/>
      </dsp:nvSpPr>
      <dsp:spPr>
        <a:xfrm>
          <a:off x="7622910" y="1924360"/>
          <a:ext cx="91440" cy="5359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5972"/>
              </a:lnTo>
            </a:path>
          </a:pathLst>
        </a:custGeom>
        <a:noFill/>
        <a:ln w="15875" cap="flat" cmpd="sng" algn="ctr">
          <a:solidFill>
            <a:schemeClr val="dk1">
              <a:shade val="75000"/>
              <a:satMod val="125000"/>
              <a:lumMod val="7500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hemeClr val="dk1"/>
        </a:lnRef>
        <a:fillRef idx="0">
          <a:schemeClr val="dk1"/>
        </a:fillRef>
        <a:effectRef idx="1">
          <a:schemeClr val="dk1"/>
        </a:effectRef>
        <a:fontRef idx="minor">
          <a:schemeClr val="tx1"/>
        </a:fontRef>
      </dsp:style>
    </dsp:sp>
    <dsp:sp modelId="{A8AE9822-D828-4CEC-98E7-DAAA33F9A56D}">
      <dsp:nvSpPr>
        <dsp:cNvPr id="0" name=""/>
        <dsp:cNvSpPr/>
      </dsp:nvSpPr>
      <dsp:spPr>
        <a:xfrm>
          <a:off x="6410798" y="2460332"/>
          <a:ext cx="2515665" cy="2771725"/>
        </a:xfrm>
        <a:prstGeom prst="roundRect">
          <a:avLst>
            <a:gd name="adj" fmla="val 10000"/>
          </a:avLst>
        </a:prstGeom>
        <a:solidFill>
          <a:srgbClr val="FFFFCC">
            <a:alpha val="80000"/>
          </a:srgbClr>
        </a:soli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Поступающие в бюджет денежные средства на безвозвратной и безвозмездной основе из федерального и краевого бюджета (дотации, субсидии, субвенции, иные межбюджетные трансферты), а также добровольные перечисления от физических и юридических лиц</a:t>
          </a:r>
        </a:p>
      </dsp:txBody>
      <dsp:txXfrm>
        <a:off x="6484479" y="2534013"/>
        <a:ext cx="2368303" cy="26243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e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Relationship Id="rId6" Type="http://schemas.openxmlformats.org/officeDocument/2006/relationships/image" Target="../media/image28.jpe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jpeg"/><Relationship Id="rId4" Type="http://schemas.microsoft.com/office/2007/relationships/hdphoto" Target="../media/hdphoto2.wdp"/><Relationship Id="rId9" Type="http://schemas.openxmlformats.org/officeDocument/2006/relationships/image" Target="../media/image31.png"/></Relationships>
</file>

<file path=ppt/drawing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0.29875</cdr:x>
      <cdr:y>0.78591</cdr:y>
    </cdr:from>
    <cdr:to>
      <cdr:x>0.40986</cdr:x>
      <cdr:y>0.84955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58616" y="3556992"/>
          <a:ext cx="9144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0.17054</cdr:x>
      <cdr:y>0.76114</cdr:y>
    </cdr:from>
    <cdr:to>
      <cdr:x>0.31008</cdr:x>
      <cdr:y>0.86351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584176" y="3212371"/>
          <a:ext cx="1296167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0.2811</cdr:x>
      <cdr:y>0.57328</cdr:y>
    </cdr:from>
    <cdr:to>
      <cdr:x>0.39221</cdr:x>
      <cdr:y>0.83895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11127" y="2419529"/>
          <a:ext cx="1032105" cy="11212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dirty="0"/>
        </a:p>
      </cdr:txBody>
    </cdr:sp>
  </cdr:relSizeAnchor>
  <cdr:relSizeAnchor xmlns:cdr="http://schemas.openxmlformats.org/drawingml/2006/chartDrawing">
    <cdr:from>
      <cdr:x>0.17829</cdr:x>
      <cdr:y>0.60741</cdr:y>
    </cdr:from>
    <cdr:to>
      <cdr:x>0.31008</cdr:x>
      <cdr:y>0.67565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2563544"/>
          <a:ext cx="1224159" cy="2880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0.17829</cdr:x>
      <cdr:y>0.41991</cdr:y>
    </cdr:from>
    <cdr:to>
      <cdr:x>0.31008</cdr:x>
      <cdr:y>0.52228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656184" y="1772219"/>
          <a:ext cx="1224159" cy="432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0.53488</cdr:x>
      <cdr:y>0.3346</cdr:y>
    </cdr:from>
    <cdr:to>
      <cdr:x>0.66667</cdr:x>
      <cdr:y>0.46838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968552" y="1412170"/>
          <a:ext cx="1224167" cy="564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0.54264</cdr:x>
      <cdr:y>0.60741</cdr:y>
    </cdr:from>
    <cdr:to>
      <cdr:x>0.65892</cdr:x>
      <cdr:y>0.72685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040560" y="2563545"/>
          <a:ext cx="1080129" cy="5040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0.52713</cdr:x>
      <cdr:y>0.72701</cdr:y>
    </cdr:from>
    <cdr:to>
      <cdr:x>0.66667</cdr:x>
      <cdr:y>0.84813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96544" y="3068326"/>
          <a:ext cx="1296175" cy="51118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solidFill>
              <a:schemeClr val="tx1"/>
            </a:solidFill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0.14167</cdr:x>
      <cdr:y>0.66993</cdr:y>
    </cdr:from>
    <cdr:to>
      <cdr:x>0.26153</cdr:x>
      <cdr:y>0.85817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3428851"/>
          <a:ext cx="1035705" cy="9634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0.13749</cdr:x>
      <cdr:y>0.43013</cdr:y>
    </cdr:from>
    <cdr:to>
      <cdr:x>0.2661</cdr:x>
      <cdr:y>0.49019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42392" y="2546122"/>
          <a:ext cx="1162184" cy="3555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0.14167</cdr:x>
      <cdr:y>0.37006</cdr:y>
    </cdr:from>
    <cdr:to>
      <cdr:x>0.25278</cdr:x>
      <cdr:y>0.43013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80200" y="2190557"/>
          <a:ext cx="1004045" cy="3555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0.14167</cdr:x>
      <cdr:y>0.27275</cdr:y>
    </cdr:from>
    <cdr:to>
      <cdr:x>0.27028</cdr:x>
      <cdr:y>0.33281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80200" y="1614533"/>
          <a:ext cx="1162184" cy="355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0.14343</cdr:x>
      <cdr:y>0.19976</cdr:y>
    </cdr:from>
    <cdr:to>
      <cdr:x>0.26986</cdr:x>
      <cdr:y>0.25982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296105" y="1182473"/>
          <a:ext cx="1142484" cy="3555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0.13749</cdr:x>
      <cdr:y>0.14107</cdr:y>
    </cdr:from>
    <cdr:to>
      <cdr:x>0.24861</cdr:x>
      <cdr:y>0.18226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42392" y="835073"/>
          <a:ext cx="1004135" cy="2438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0.14343</cdr:x>
      <cdr:y>0.17467</cdr:y>
    </cdr:from>
    <cdr:to>
      <cdr:x>0.23225</cdr:x>
      <cdr:y>0.22256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296144" y="1033954"/>
          <a:ext cx="802558" cy="2835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b="1" dirty="0">
            <a:ln>
              <a:solidFill>
                <a:schemeClr val="accent5">
                  <a:lumMod val="20000"/>
                  <a:lumOff val="80000"/>
                </a:schemeClr>
              </a:solidFill>
            </a:ln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0.14343</cdr:x>
      <cdr:y>0.12677</cdr:y>
    </cdr:from>
    <cdr:to>
      <cdr:x>0.26986</cdr:x>
      <cdr:y>0.16327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296105" y="750423"/>
          <a:ext cx="1142484" cy="216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0.42233</cdr:x>
      <cdr:y>0.39363</cdr:y>
    </cdr:from>
    <cdr:to>
      <cdr:x>0.54219</cdr:x>
      <cdr:y>0.42936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816424" y="2330098"/>
          <a:ext cx="1083114" cy="211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0.41437</cdr:x>
      <cdr:y>0.66993</cdr:y>
    </cdr:from>
    <cdr:to>
      <cdr:x>0.55361</cdr:x>
      <cdr:y>0.73424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44416" y="3965625"/>
          <a:ext cx="1258279" cy="380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0.42233</cdr:x>
      <cdr:y>0.34497</cdr:y>
    </cdr:from>
    <cdr:to>
      <cdr:x>0.52626</cdr:x>
      <cdr:y>0.38147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816424" y="2042037"/>
          <a:ext cx="939122" cy="216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0.41437</cdr:x>
      <cdr:y>0.27275</cdr:y>
    </cdr:from>
    <cdr:to>
      <cdr:x>0.54486</cdr:x>
      <cdr:y>0.33281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744416" y="1614533"/>
          <a:ext cx="1179209" cy="3555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0.41437</cdr:x>
      <cdr:y>0.21192</cdr:y>
    </cdr:from>
    <cdr:to>
      <cdr:x>0.54444</cdr:x>
      <cdr:y>0.25982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744417" y="1254452"/>
          <a:ext cx="1175414" cy="2835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0.4125</cdr:x>
      <cdr:y>0.17795</cdr:y>
    </cdr:from>
    <cdr:to>
      <cdr:x>0.52361</cdr:x>
      <cdr:y>0.36619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3394720" y="8644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0.41437</cdr:x>
      <cdr:y>0.17543</cdr:y>
    </cdr:from>
    <cdr:to>
      <cdr:x>0.54444</cdr:x>
      <cdr:y>0.21192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3744416" y="1038451"/>
          <a:ext cx="1175415" cy="216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b="1" dirty="0">
            <a:ln>
              <a:solidFill>
                <a:schemeClr val="accent5">
                  <a:lumMod val="20000"/>
                  <a:lumOff val="80000"/>
                </a:schemeClr>
              </a:solidFill>
            </a:ln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0.43418</cdr:x>
      <cdr:y>0.10146</cdr:y>
    </cdr:from>
    <cdr:to>
      <cdr:x>0.56582</cdr:x>
      <cdr:y>0.16153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079788" y="576064"/>
          <a:ext cx="1236960" cy="3410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0.04098</cdr:x>
      <cdr:y>0.83099</cdr:y>
    </cdr:from>
    <cdr:to>
      <cdr:x>0.09835</cdr:x>
      <cdr:y>0.91183</cdr:y>
    </cdr:to>
    <cdr:pic>
      <cdr:nvPicPr>
        <cdr:cNvPr id="2" name="chart">
          <a:extLst xmlns:a="http://schemas.openxmlformats.org/drawingml/2006/main">
            <a:ext uri="{FF2B5EF4-FFF2-40B4-BE49-F238E27FC236}">
              <a16:creationId xmlns="" xmlns:a16="http://schemas.microsoft.com/office/drawing/2014/main" id="{E3DAF2F2-CFC4-48ED-BE92-B651F10E4DA3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344492" y="4248472"/>
          <a:ext cx="482276" cy="41330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0.056</cdr:x>
      <cdr:y>0.73915</cdr:y>
    </cdr:from>
    <cdr:to>
      <cdr:x>0.36734</cdr:x>
      <cdr:y>0.73915</cdr:y>
    </cdr:to>
    <cdr:cxnSp macro="">
      <cdr:nvCxnSpPr>
        <cdr:cNvPr id="3" name="Прямая со стрелкой 2">
          <a:extLst xmlns:a="http://schemas.openxmlformats.org/drawingml/2006/main">
            <a:ext uri="{FF2B5EF4-FFF2-40B4-BE49-F238E27FC236}">
              <a16:creationId xmlns="" xmlns:a16="http://schemas.microsoft.com/office/drawing/2014/main" id="{E198E296-48E9-49F2-86CF-963AC7585D93}"/>
            </a:ext>
          </a:extLst>
        </cdr:cNvPr>
        <cdr:cNvCxnSpPr/>
      </cdr:nvCxnSpPr>
      <cdr:spPr>
        <a:xfrm xmlns:a="http://schemas.openxmlformats.org/drawingml/2006/main">
          <a:off x="504056" y="4608513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0.64675</cdr:y>
    </cdr:from>
    <cdr:to>
      <cdr:x>0.36734</cdr:x>
      <cdr:y>0.64675</cdr:y>
    </cdr:to>
    <cdr:cxnSp macro="">
      <cdr:nvCxnSpPr>
        <cdr:cNvPr id="4" name="Прямая со стрелкой 3">
          <a:extLst xmlns:a="http://schemas.openxmlformats.org/drawingml/2006/main">
            <a:ext uri="{FF2B5EF4-FFF2-40B4-BE49-F238E27FC236}">
              <a16:creationId xmlns="" xmlns:a16="http://schemas.microsoft.com/office/drawing/2014/main" id="{2A29060C-7B7B-40D7-AF65-80285529776B}"/>
            </a:ext>
          </a:extLst>
        </cdr:cNvPr>
        <cdr:cNvCxnSpPr/>
      </cdr:nvCxnSpPr>
      <cdr:spPr>
        <a:xfrm xmlns:a="http://schemas.openxmlformats.org/drawingml/2006/main">
          <a:off x="504056" y="4032449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0.18574</cdr:y>
    </cdr:from>
    <cdr:to>
      <cdr:x>0.36164</cdr:x>
      <cdr:y>0.18574</cdr:y>
    </cdr:to>
    <cdr:cxnSp macro="">
      <cdr:nvCxnSpPr>
        <cdr:cNvPr id="5" name="Прямая со стрелкой 4">
          <a:extLst xmlns:a="http://schemas.openxmlformats.org/drawingml/2006/main">
            <a:ext uri="{FF2B5EF4-FFF2-40B4-BE49-F238E27FC236}">
              <a16:creationId xmlns="" xmlns:a16="http://schemas.microsoft.com/office/drawing/2014/main" id="{FDF6E720-7E54-4ECF-9C60-C86EF8F2F8CD}"/>
            </a:ext>
          </a:extLst>
        </cdr:cNvPr>
        <cdr:cNvCxnSpPr/>
      </cdr:nvCxnSpPr>
      <cdr:spPr>
        <a:xfrm xmlns:a="http://schemas.openxmlformats.org/drawingml/2006/main">
          <a:off x="454612" y="1175845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0.09239</cdr:y>
    </cdr:from>
    <cdr:to>
      <cdr:x>0.36734</cdr:x>
      <cdr:y>0.09239</cdr:y>
    </cdr:to>
    <cdr:cxnSp macro="">
      <cdr:nvCxnSpPr>
        <cdr:cNvPr id="6" name="Прямая со стрелкой 5">
          <a:extLst xmlns:a="http://schemas.openxmlformats.org/drawingml/2006/main">
            <a:ext uri="{FF2B5EF4-FFF2-40B4-BE49-F238E27FC236}">
              <a16:creationId xmlns="" xmlns:a16="http://schemas.microsoft.com/office/drawing/2014/main" id="{8875055D-66AD-4641-91BD-0CB1E14154A3}"/>
            </a:ext>
          </a:extLst>
        </cdr:cNvPr>
        <cdr:cNvCxnSpPr/>
      </cdr:nvCxnSpPr>
      <cdr:spPr>
        <a:xfrm xmlns:a="http://schemas.openxmlformats.org/drawingml/2006/main">
          <a:off x="504056" y="576065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0.55436</cdr:y>
    </cdr:from>
    <cdr:to>
      <cdr:x>0.36734</cdr:x>
      <cdr:y>0.55436</cdr:y>
    </cdr:to>
    <cdr:cxnSp macro="">
      <cdr:nvCxnSpPr>
        <cdr:cNvPr id="7" name="Прямая со стрелкой 6">
          <a:extLst xmlns:a="http://schemas.openxmlformats.org/drawingml/2006/main">
            <a:ext uri="{FF2B5EF4-FFF2-40B4-BE49-F238E27FC236}">
              <a16:creationId xmlns="" xmlns:a16="http://schemas.microsoft.com/office/drawing/2014/main" id="{0DE985CB-313E-4EF2-B2D7-AB7D4C229237}"/>
            </a:ext>
          </a:extLst>
        </cdr:cNvPr>
        <cdr:cNvCxnSpPr/>
      </cdr:nvCxnSpPr>
      <cdr:spPr>
        <a:xfrm xmlns:a="http://schemas.openxmlformats.org/drawingml/2006/main">
          <a:off x="504056" y="3456385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0.46197</cdr:y>
    </cdr:from>
    <cdr:to>
      <cdr:x>0.36734</cdr:x>
      <cdr:y>0.46197</cdr:y>
    </cdr:to>
    <cdr:cxnSp macro="">
      <cdr:nvCxnSpPr>
        <cdr:cNvPr id="8" name="Прямая со стрелкой 7">
          <a:extLst xmlns:a="http://schemas.openxmlformats.org/drawingml/2006/main">
            <a:ext uri="{FF2B5EF4-FFF2-40B4-BE49-F238E27FC236}">
              <a16:creationId xmlns="" xmlns:a16="http://schemas.microsoft.com/office/drawing/2014/main" id="{12E71EFE-D159-4476-A1E1-E5E4DB686897}"/>
            </a:ext>
          </a:extLst>
        </cdr:cNvPr>
        <cdr:cNvCxnSpPr/>
      </cdr:nvCxnSpPr>
      <cdr:spPr>
        <a:xfrm xmlns:a="http://schemas.openxmlformats.org/drawingml/2006/main">
          <a:off x="504056" y="2880321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0.36773</cdr:y>
    </cdr:from>
    <cdr:to>
      <cdr:x>0.36164</cdr:x>
      <cdr:y>0.36773</cdr:y>
    </cdr:to>
    <cdr:cxnSp macro="">
      <cdr:nvCxnSpPr>
        <cdr:cNvPr id="9" name="Прямая со стрелкой 8">
          <a:extLst xmlns:a="http://schemas.openxmlformats.org/drawingml/2006/main">
            <a:ext uri="{FF2B5EF4-FFF2-40B4-BE49-F238E27FC236}">
              <a16:creationId xmlns="" xmlns:a16="http://schemas.microsoft.com/office/drawing/2014/main" id="{0CAF0953-1BE8-446E-B52A-70B8E254E2A5}"/>
            </a:ext>
          </a:extLst>
        </cdr:cNvPr>
        <cdr:cNvCxnSpPr/>
      </cdr:nvCxnSpPr>
      <cdr:spPr>
        <a:xfrm xmlns:a="http://schemas.openxmlformats.org/drawingml/2006/main">
          <a:off x="454612" y="2327973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0.05031</cdr:x>
      <cdr:y>0.27674</cdr:y>
    </cdr:from>
    <cdr:to>
      <cdr:x>0.36164</cdr:x>
      <cdr:y>0.27674</cdr:y>
    </cdr:to>
    <cdr:cxnSp macro="">
      <cdr:nvCxnSpPr>
        <cdr:cNvPr id="10" name="Прямая со стрелкой 9">
          <a:extLst xmlns:a="http://schemas.openxmlformats.org/drawingml/2006/main">
            <a:ext uri="{FF2B5EF4-FFF2-40B4-BE49-F238E27FC236}">
              <a16:creationId xmlns="" xmlns:a16="http://schemas.microsoft.com/office/drawing/2014/main" id="{B57A25C1-C2DB-42E0-B2C5-F4F9B00FDE65}"/>
            </a:ext>
          </a:extLst>
        </cdr:cNvPr>
        <cdr:cNvCxnSpPr/>
      </cdr:nvCxnSpPr>
      <cdr:spPr>
        <a:xfrm xmlns:a="http://schemas.openxmlformats.org/drawingml/2006/main">
          <a:off x="454612" y="1751909"/>
          <a:ext cx="2813384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0.81999</cdr:y>
    </cdr:from>
    <cdr:to>
      <cdr:x>0.36734</cdr:x>
      <cdr:y>0.81999</cdr:y>
    </cdr:to>
    <cdr:cxnSp macro="">
      <cdr:nvCxnSpPr>
        <cdr:cNvPr id="11" name="Прямая со стрелкой 10">
          <a:extLst xmlns:a="http://schemas.openxmlformats.org/drawingml/2006/main">
            <a:ext uri="{FF2B5EF4-FFF2-40B4-BE49-F238E27FC236}">
              <a16:creationId xmlns="" xmlns:a16="http://schemas.microsoft.com/office/drawing/2014/main" id="{68CA80EF-3AAD-4D85-AEE6-E909E2500431}"/>
            </a:ext>
          </a:extLst>
        </cdr:cNvPr>
        <cdr:cNvCxnSpPr/>
      </cdr:nvCxnSpPr>
      <cdr:spPr>
        <a:xfrm xmlns:a="http://schemas.openxmlformats.org/drawingml/2006/main">
          <a:off x="504056" y="5112569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0.056</cdr:x>
      <cdr:y>0.91238</cdr:y>
    </cdr:from>
    <cdr:to>
      <cdr:x>0.36734</cdr:x>
      <cdr:y>0.91238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="" xmlns:a16="http://schemas.microsoft.com/office/drawing/2014/main" id="{F1723AB0-1D39-448B-8257-389080342E5E}"/>
            </a:ext>
          </a:extLst>
        </cdr:cNvPr>
        <cdr:cNvCxnSpPr/>
      </cdr:nvCxnSpPr>
      <cdr:spPr>
        <a:xfrm xmlns:a="http://schemas.openxmlformats.org/drawingml/2006/main">
          <a:off x="504056" y="5688633"/>
          <a:ext cx="2802333" cy="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arrow"/>
        </a:ln>
        <a:effectLst xmlns:a="http://schemas.openxmlformats.org/drawingml/2006/main">
          <a:outerShdw blurRad="50800" dist="38100" dir="8100000" algn="tr" rotWithShape="0">
            <a:prstClr val="black">
              <a:alpha val="40000"/>
            </a:prstClr>
          </a:outerShdw>
        </a:effectLst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0.04129</cdr:x>
      <cdr:y>0.21127</cdr:y>
    </cdr:from>
    <cdr:to>
      <cdr:x>0.09279</cdr:x>
      <cdr:y>0.28562</cdr:y>
    </cdr:to>
    <cdr:pic>
      <cdr:nvPicPr>
        <cdr:cNvPr id="13" name="Picture 15">
          <a:extLst xmlns:a="http://schemas.openxmlformats.org/drawingml/2006/main">
            <a:ext uri="{FF2B5EF4-FFF2-40B4-BE49-F238E27FC236}">
              <a16:creationId xmlns="" xmlns:a16="http://schemas.microsoft.com/office/drawing/2014/main" id="{1BE43782-64E9-41C8-A421-A24ADC6967C2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47125" y="1080120"/>
          <a:ext cx="432930" cy="38011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0.03784</cdr:x>
      <cdr:y>0.28169</cdr:y>
    </cdr:from>
    <cdr:to>
      <cdr:x>0.09373</cdr:x>
      <cdr:y>0.36253</cdr:y>
    </cdr:to>
    <cdr:pic>
      <cdr:nvPicPr>
        <cdr:cNvPr id="14" name="Picture 23" descr="C:\Users\superuser\Desktop\СЛАЙДЫ!!!!!!!\Новая папка\Картинки для бюджета\1547038611_sport3.jpg">
          <a:extLst xmlns:a="http://schemas.openxmlformats.org/drawingml/2006/main">
            <a:ext uri="{FF2B5EF4-FFF2-40B4-BE49-F238E27FC236}">
              <a16:creationId xmlns="" xmlns:a16="http://schemas.microsoft.com/office/drawing/2014/main" id="{CC575946-42A3-41D8-A23D-F6375A6753D3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3" cstate="print">
          <a:extLst>
            <a:ext uri="{BEBA8EAE-BF5A-486C-A8C5-ECC9F3942E4B}">
              <a14:imgProps xmlns:a14="http://schemas.microsoft.com/office/drawing/2010/main">
                <a14:imgLayer r:embed="rId4">
                  <a14:imgEffect>
                    <a14:sharpenSoften amount="50000"/>
                  </a14:imgEffect>
                </a14:imgLayer>
              </a14:imgProps>
            </a:ex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18074" y="1440160"/>
          <a:ext cx="469835" cy="413300"/>
        </a:xfrm>
        <a:prstGeom xmlns:a="http://schemas.openxmlformats.org/drawingml/2006/main" prst="ellipse">
          <a:avLst/>
        </a:prstGeom>
        <a:ln xmlns:a="http://schemas.openxmlformats.org/drawingml/2006/main">
          <a:noFill/>
        </a:ln>
        <a:effectLst xmlns:a="http://schemas.openxmlformats.org/drawingml/2006/main">
          <a:softEdge rad="3175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0.0396</cdr:x>
      <cdr:y>0.74648</cdr:y>
    </cdr:from>
    <cdr:to>
      <cdr:x>0.08775</cdr:x>
      <cdr:y>0.81599</cdr:y>
    </cdr:to>
    <cdr:pic>
      <cdr:nvPicPr>
        <cdr:cNvPr id="15" name="Picture 20">
          <a:extLst xmlns:a="http://schemas.openxmlformats.org/drawingml/2006/main">
            <a:ext uri="{FF2B5EF4-FFF2-40B4-BE49-F238E27FC236}">
              <a16:creationId xmlns="" xmlns:a16="http://schemas.microsoft.com/office/drawing/2014/main" id="{ABFED1BF-B9AE-432B-BE1C-D42EA2586CD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5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32869" y="3816424"/>
          <a:ext cx="404769" cy="35537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0.66197</cdr:y>
    </cdr:from>
    <cdr:to>
      <cdr:x>0.09363</cdr:x>
      <cdr:y>0.73221</cdr:y>
    </cdr:to>
    <cdr:pic>
      <cdr:nvPicPr>
        <cdr:cNvPr id="16" name="Picture 14" descr="C:\Users\superuser\Desktop\СЛАЙДЫ!!!!!!!\Новая папка\Картинки для бюджета\unnamed.jpg">
          <a:extLst xmlns:a="http://schemas.openxmlformats.org/drawingml/2006/main">
            <a:ext uri="{FF2B5EF4-FFF2-40B4-BE49-F238E27FC236}">
              <a16:creationId xmlns="" xmlns:a16="http://schemas.microsoft.com/office/drawing/2014/main" id="{82FB6CDC-7BA1-4FCF-8FE5-85D67CF6AFCE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6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3384376"/>
          <a:ext cx="409056" cy="359107"/>
        </a:xfrm>
        <a:prstGeom xmlns:a="http://schemas.openxmlformats.org/drawingml/2006/main" prst="rect">
          <a:avLst/>
        </a:prstGeom>
        <a:noFill xmlns:a="http://schemas.openxmlformats.org/drawingml/2006/main"/>
        <a:effectLst xmlns:a="http://schemas.openxmlformats.org/drawingml/2006/main">
          <a:softEdge rad="12700"/>
        </a:effectLst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0.04497</cdr:x>
      <cdr:y>0.57746</cdr:y>
    </cdr:from>
    <cdr:to>
      <cdr:x>0.09112</cdr:x>
      <cdr:y>0.64675</cdr:y>
    </cdr:to>
    <cdr:pic>
      <cdr:nvPicPr>
        <cdr:cNvPr id="17" name="Picture 21">
          <a:extLst xmlns:a="http://schemas.openxmlformats.org/drawingml/2006/main">
            <a:ext uri="{FF2B5EF4-FFF2-40B4-BE49-F238E27FC236}">
              <a16:creationId xmlns="" xmlns:a16="http://schemas.microsoft.com/office/drawing/2014/main" id="{93A18880-9139-4C12-A19B-271A3E6026F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7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2952328"/>
          <a:ext cx="387956" cy="3542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0.47887</cdr:y>
    </cdr:from>
    <cdr:to>
      <cdr:x>0.09386</cdr:x>
      <cdr:y>0.54816</cdr:y>
    </cdr:to>
    <cdr:pic>
      <cdr:nvPicPr>
        <cdr:cNvPr id="18" name="Picture 24" descr="C:\Users\superuser\Desktop\СЛАЙДЫ!!!!!!!\Новая папка\Картинки для бюджета\partnership-icon-28.png">
          <a:extLst xmlns:a="http://schemas.openxmlformats.org/drawingml/2006/main">
            <a:ext uri="{FF2B5EF4-FFF2-40B4-BE49-F238E27FC236}">
              <a16:creationId xmlns="" xmlns:a16="http://schemas.microsoft.com/office/drawing/2014/main" id="{05CCD7A2-7D61-40C6-8696-79DD6047FD41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8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2448272"/>
          <a:ext cx="410990" cy="354249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0.04497</cdr:x>
      <cdr:y>0.11268</cdr:y>
    </cdr:from>
    <cdr:to>
      <cdr:x>0.09271</cdr:x>
      <cdr:y>0.1816</cdr:y>
    </cdr:to>
    <cdr:pic>
      <cdr:nvPicPr>
        <cdr:cNvPr id="19" name="Picture 10">
          <a:extLst xmlns:a="http://schemas.openxmlformats.org/drawingml/2006/main">
            <a:ext uri="{FF2B5EF4-FFF2-40B4-BE49-F238E27FC236}">
              <a16:creationId xmlns="" xmlns:a16="http://schemas.microsoft.com/office/drawing/2014/main" id="{6FF20F87-E22E-46A6-A891-7C00ED853E36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9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576064"/>
          <a:ext cx="401307" cy="3523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cdr:spPr>
    </cdr:pic>
  </cdr:relSizeAnchor>
  <cdr:relSizeAnchor xmlns:cdr="http://schemas.openxmlformats.org/drawingml/2006/chartDrawing">
    <cdr:from>
      <cdr:x>0.04497</cdr:x>
      <cdr:y>0.3662</cdr:y>
    </cdr:from>
    <cdr:to>
      <cdr:x>0.09298</cdr:x>
      <cdr:y>0.44705</cdr:y>
    </cdr:to>
    <cdr:pic>
      <cdr:nvPicPr>
        <cdr:cNvPr id="20" name="Рисунок 19" descr="C:\Users\superuser\Documents\3.jpg">
          <a:extLst xmlns:a="http://schemas.openxmlformats.org/drawingml/2006/main">
            <a:ext uri="{FF2B5EF4-FFF2-40B4-BE49-F238E27FC236}">
              <a16:creationId xmlns="" xmlns:a16="http://schemas.microsoft.com/office/drawing/2014/main" id="{49C530A3-881A-4319-BDA9-981494F82F7F}"/>
            </a:ext>
          </a:extLst>
        </cdr:cNvPr>
        <cdr:cNvPicPr/>
      </cdr:nvPicPr>
      <cdr:blipFill>
        <a:blip xmlns:a="http://schemas.openxmlformats.org/drawingml/2006/main" xmlns:r="http://schemas.openxmlformats.org/officeDocument/2006/relationships" r:embed="rId10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1872208"/>
          <a:ext cx="403592" cy="41335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</cdr:pic>
  </cdr:relSizeAnchor>
  <cdr:relSizeAnchor xmlns:cdr="http://schemas.openxmlformats.org/drawingml/2006/chartDrawing">
    <cdr:from>
      <cdr:x>0.04497</cdr:x>
      <cdr:y>0.02892</cdr:y>
    </cdr:from>
    <cdr:to>
      <cdr:x>0.09036</cdr:x>
      <cdr:y>0.09445</cdr:y>
    </cdr:to>
    <cdr:pic>
      <cdr:nvPicPr>
        <cdr:cNvPr id="21" name="Picture 4" descr="C:\Users\superuser\Documents\презентации\фото\Budget-PNG-Pic.png">
          <a:extLst xmlns:a="http://schemas.openxmlformats.org/drawingml/2006/main">
            <a:ext uri="{FF2B5EF4-FFF2-40B4-BE49-F238E27FC236}">
              <a16:creationId xmlns="" xmlns:a16="http://schemas.microsoft.com/office/drawing/2014/main" id="{76F3BD27-F06B-42F0-B2AE-61AFCAE0D814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8031" y="147852"/>
          <a:ext cx="381567" cy="335027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0.66171</cdr:x>
      <cdr:y>0.56031</cdr:y>
    </cdr:from>
    <cdr:to>
      <cdr:x>0.98721</cdr:x>
      <cdr:y>0.74671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5562607" y="2864628"/>
          <a:ext cx="2736330" cy="9529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Кроме того, в плановом периоде 2026 и 2027 годах учтены условно утвержденные расходы, которые не распределены в соответствии с классификацией расходов.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На 2026 год в сумме 80 000,00 тыс.руб.;</a:t>
          </a:r>
        </a:p>
        <a:p xmlns:a="http://schemas.openxmlformats.org/drawingml/2006/main">
          <a:r>
            <a:rPr lang="ru-RU" sz="900" dirty="0">
              <a:latin typeface="Times New Roman" panose="02020603050405020304" pitchFamily="18" charset="0"/>
              <a:cs typeface="Times New Roman" panose="02020603050405020304" pitchFamily="18" charset="0"/>
            </a:rPr>
            <a:t>На 2027 год в сумме 160 000,00 тыс. руб.</a:t>
          </a: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0.29987</cdr:x>
      <cdr:y>0.23288</cdr:y>
    </cdr:from>
    <cdr:to>
      <cdr:x>0.35985</cdr:x>
      <cdr:y>0.30323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1224136"/>
          <a:ext cx="504056" cy="3698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0.21416</cdr:x>
      <cdr:y>0.24638</cdr:y>
    </cdr:from>
    <cdr:to>
      <cdr:x>0.29127</cdr:x>
      <cdr:y>0.34122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687690" y="1224136"/>
          <a:ext cx="607655" cy="471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0.20503</cdr:x>
      <cdr:y>0.42029</cdr:y>
    </cdr:from>
    <cdr:to>
      <cdr:x>0.3738</cdr:x>
      <cdr:y>0.48878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615682" y="2088232"/>
          <a:ext cx="1329972" cy="3402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endParaRPr lang="ru-RU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0.02327</cdr:x>
      <cdr:y>0.17808</cdr:y>
    </cdr:from>
    <cdr:to>
      <cdr:x>0.18366</cdr:x>
      <cdr:y>0.39313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5591" y="936104"/>
          <a:ext cx="1347941" cy="1130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Всего за год </a:t>
          </a:r>
        </a:p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1 437,2 млн. руб.</a:t>
          </a:r>
        </a:p>
      </cdr:txBody>
    </cdr:sp>
  </cdr:relSizeAnchor>
  <cdr:relSizeAnchor xmlns:cdr="http://schemas.openxmlformats.org/drawingml/2006/chartDrawing">
    <cdr:from>
      <cdr:x>0.02227</cdr:x>
      <cdr:y>0.34783</cdr:y>
    </cdr:from>
    <cdr:to>
      <cdr:x>0.20824</cdr:x>
      <cdr:y>0.59132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5522" y="1728192"/>
          <a:ext cx="1465514" cy="1209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Всего за год </a:t>
          </a:r>
        </a:p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4 345,9 млн. руб.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0.02327</cdr:x>
      <cdr:y>0.68388</cdr:y>
    </cdr:from>
    <cdr:to>
      <cdr:x>0.15422</cdr:x>
      <cdr:y>0.84931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95591" y="3594880"/>
          <a:ext cx="1100553" cy="8696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Всего за год </a:t>
          </a:r>
        </a:p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52,4 млн. руб.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0.02327</cdr:x>
      <cdr:y>0.50685</cdr:y>
    </cdr:from>
    <cdr:to>
      <cdr:x>0.18366</cdr:x>
      <cdr:y>0.80409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5591" y="2664296"/>
          <a:ext cx="1347941" cy="15624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Всего за год </a:t>
          </a:r>
        </a:p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634,5 млн. руб.</a:t>
          </a:r>
          <a:endParaRPr lang="ru-RU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0.46205</cdr:x>
      <cdr:y>0.87676</cdr:y>
    </cdr:from>
    <cdr:to>
      <cdr:x>0.79803</cdr:x>
      <cdr:y>0.93937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=""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2718576" y="4309763"/>
          <a:ext cx="1976830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2024 год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0.71386</cdr:x>
      <cdr:y>0.90136</cdr:y>
    </cdr:from>
    <cdr:to>
      <cdr:x>0.84153</cdr:x>
      <cdr:y>1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=""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4330944" y="3377892"/>
          <a:ext cx="774566" cy="36965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0.31798</cdr:x>
      <cdr:y>0.87193</cdr:y>
    </cdr:from>
    <cdr:to>
      <cdr:x>0.51075</cdr:x>
      <cdr:y>0.93454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=""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1870902" y="4286012"/>
          <a:ext cx="113421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sz="1400" dirty="0"/>
        </a:p>
      </cdr:txBody>
    </cdr:sp>
  </cdr:relSizeAnchor>
  <cdr:relSizeAnchor xmlns:cdr="http://schemas.openxmlformats.org/drawingml/2006/chartDrawing">
    <cdr:from>
      <cdr:x>0.77881</cdr:x>
      <cdr:y>0.87838</cdr:y>
    </cdr:from>
    <cdr:to>
      <cdr:x>0.97597</cdr:x>
      <cdr:y>0.94099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=""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 flipH="1">
          <a:off x="4582328" y="4317717"/>
          <a:ext cx="1160054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kern="1200" dirty="0">
              <a:solidFill>
                <a:srgbClr val="000000"/>
              </a:solidFill>
              <a:latin typeface="Times New Roman" panose="02020603050405020304" pitchFamily="18" charset="0"/>
            </a:rPr>
            <a:t>2025 год</a:t>
          </a:r>
        </a:p>
      </cdr:txBody>
    </cdr:sp>
  </cdr:relSizeAnchor>
  <cdr:relSizeAnchor xmlns:cdr="http://schemas.openxmlformats.org/drawingml/2006/chartDrawing">
    <cdr:from>
      <cdr:x>0.07858</cdr:x>
      <cdr:y>0.86813</cdr:y>
    </cdr:from>
    <cdr:to>
      <cdr:x>0.27135</cdr:x>
      <cdr:y>0.93074</cdr:y>
    </cdr:to>
    <cdr:sp macro="" textlink="">
      <cdr:nvSpPr>
        <cdr:cNvPr id="7" name="Прямоугольник 6">
          <a:extLst xmlns:a="http://schemas.openxmlformats.org/drawingml/2006/main">
            <a:ext uri="{FF2B5EF4-FFF2-40B4-BE49-F238E27FC236}">
              <a16:creationId xmlns="" xmlns:a16="http://schemas.microsoft.com/office/drawing/2014/main" id="{2D9F4302-FBC8-4EF7-A6A8-1269F24971D2}"/>
            </a:ext>
          </a:extLst>
        </cdr:cNvPr>
        <cdr:cNvSpPr/>
      </cdr:nvSpPr>
      <cdr:spPr>
        <a:xfrm xmlns:a="http://schemas.openxmlformats.org/drawingml/2006/main">
          <a:off x="462342" y="4267345"/>
          <a:ext cx="1134215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2022 год</a:t>
          </a:r>
          <a:endParaRPr lang="ru-RU" sz="14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0.10714</cdr:x>
      <cdr:y>0.81209</cdr:y>
    </cdr:from>
    <cdr:to>
      <cdr:x>1</cdr:x>
      <cdr:y>0.91592</cdr:y>
    </cdr:to>
    <cdr:sp macro="" textlink="">
      <cdr:nvSpPr>
        <cdr:cNvPr id="3" name="Прямоугольник 2">
          <a:extLst xmlns:a="http://schemas.openxmlformats.org/drawingml/2006/main">
            <a:ext uri="{FF2B5EF4-FFF2-40B4-BE49-F238E27FC236}">
              <a16:creationId xmlns="" xmlns:a16="http://schemas.microsoft.com/office/drawing/2014/main" id="{EC1A847A-B5D6-41B2-900D-F47CA47D5D69}"/>
            </a:ext>
          </a:extLst>
        </cdr:cNvPr>
        <cdr:cNvSpPr/>
      </cdr:nvSpPr>
      <cdr:spPr>
        <a:xfrm xmlns:a="http://schemas.openxmlformats.org/drawingml/2006/main" rot="10800000" flipV="1">
          <a:off x="358690" y="2407400"/>
          <a:ext cx="2989174" cy="307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400" b="1" dirty="0">
              <a:solidFill>
                <a:srgbClr val="000000"/>
              </a:solidFill>
              <a:latin typeface="Times New Roman" panose="02020603050405020304" pitchFamily="18" charset="0"/>
            </a:rPr>
            <a:t>2026 год</a:t>
          </a:r>
          <a:endParaRPr lang="ru-RU" sz="14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0.38655</cdr:x>
      <cdr:y>0.51852</cdr:y>
    </cdr:from>
    <cdr:to>
      <cdr:x>0.49412</cdr:x>
      <cdr:y>0.67654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286148" y="3000396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0.08304</cdr:x>
      <cdr:y>0.86052</cdr:y>
    </cdr:from>
    <cdr:to>
      <cdr:x>0.22255</cdr:x>
      <cdr:y>0.96139</cdr:y>
    </cdr:to>
    <cdr:sp macro="" textlink="">
      <cdr:nvSpPr>
        <cdr:cNvPr id="4" name="Прямоугольник 3">
          <a:extLst xmlns:a="http://schemas.openxmlformats.org/drawingml/2006/main">
            <a:ext uri="{FF2B5EF4-FFF2-40B4-BE49-F238E27FC236}">
              <a16:creationId xmlns=""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666964" y="2888174"/>
          <a:ext cx="1120540" cy="338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</a:rPr>
            <a:t>2023 год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0.28905</cdr:x>
      <cdr:y>0.86052</cdr:y>
    </cdr:from>
    <cdr:to>
      <cdr:x>0.42856</cdr:x>
      <cdr:y>0.96139</cdr:y>
    </cdr:to>
    <cdr:sp macro="" textlink="">
      <cdr:nvSpPr>
        <cdr:cNvPr id="5" name="Прямоугольник 4">
          <a:extLst xmlns:a="http://schemas.openxmlformats.org/drawingml/2006/main">
            <a:ext uri="{FF2B5EF4-FFF2-40B4-BE49-F238E27FC236}">
              <a16:creationId xmlns=""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2321662" y="2888174"/>
          <a:ext cx="1120540" cy="338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</a:rPr>
            <a:t>2024 год</a:t>
          </a:r>
          <a:endParaRPr lang="ru-RU" sz="1600" dirty="0"/>
        </a:p>
      </cdr:txBody>
    </cdr:sp>
  </cdr:relSizeAnchor>
  <cdr:relSizeAnchor xmlns:cdr="http://schemas.openxmlformats.org/drawingml/2006/chartDrawing">
    <cdr:from>
      <cdr:x>0.50367</cdr:x>
      <cdr:y>0.86052</cdr:y>
    </cdr:from>
    <cdr:to>
      <cdr:x>0.64318</cdr:x>
      <cdr:y>0.96139</cdr:y>
    </cdr:to>
    <cdr:sp macro="" textlink="">
      <cdr:nvSpPr>
        <cdr:cNvPr id="6" name="Прямоугольник 5">
          <a:extLst xmlns:a="http://schemas.openxmlformats.org/drawingml/2006/main">
            <a:ext uri="{FF2B5EF4-FFF2-40B4-BE49-F238E27FC236}">
              <a16:creationId xmlns="" xmlns:a16="http://schemas.microsoft.com/office/drawing/2014/main" id="{40B1E601-6057-47CC-975A-2A8B630E654C}"/>
            </a:ext>
          </a:extLst>
        </cdr:cNvPr>
        <cdr:cNvSpPr/>
      </cdr:nvSpPr>
      <cdr:spPr>
        <a:xfrm xmlns:a="http://schemas.openxmlformats.org/drawingml/2006/main">
          <a:off x="4045438" y="2888174"/>
          <a:ext cx="1120540" cy="3385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600" b="1" dirty="0">
              <a:solidFill>
                <a:srgbClr val="000000"/>
              </a:solidFill>
              <a:latin typeface="Times New Roman" panose="02020603050405020304" pitchFamily="18" charset="0"/>
            </a:rPr>
            <a:t>2025 год</a:t>
          </a:r>
          <a:endParaRPr lang="ru-RU" sz="16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0.23285</cdr:x>
      <cdr:y>0.87875</cdr:y>
    </cdr:from>
    <cdr:to>
      <cdr:x>0.28838</cdr:x>
      <cdr:y>0.95229</cdr:y>
    </cdr:to>
    <cdr:pic>
      <cdr:nvPicPr>
        <cdr:cNvPr id="2" name="Picture 19" descr="C:\Users\superuser\Desktop\СЛАЙДЫ!!!!!!!\Новая папка\Картинки для бюджета\image003.png">
          <a:extLst xmlns:a="http://schemas.openxmlformats.org/drawingml/2006/main">
            <a:ext uri="{FF2B5EF4-FFF2-40B4-BE49-F238E27FC236}">
              <a16:creationId xmlns="" xmlns:a16="http://schemas.microsoft.com/office/drawing/2014/main" id="{2A1ED075-0B21-48C1-9B70-FC8621F238BB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2044232" y="5179109"/>
          <a:ext cx="487507" cy="4334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0.35402</cdr:x>
      <cdr:y>0.44507</cdr:y>
    </cdr:from>
    <cdr:to>
      <cdr:x>0.42173</cdr:x>
      <cdr:y>0.5092</cdr:y>
    </cdr:to>
    <cdr:sp macro="" textlink="">
      <cdr:nvSpPr>
        <cdr:cNvPr id="3" name="TextBox 10"/>
        <cdr:cNvSpPr txBox="1"/>
      </cdr:nvSpPr>
      <cdr:spPr>
        <a:xfrm xmlns:a="http://schemas.openxmlformats.org/drawingml/2006/main">
          <a:off x="3237159" y="2776737"/>
          <a:ext cx="619140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rgbClr val="000000"/>
              </a:solidFill>
              <a:latin typeface="Constantia" pitchFamily="18" charset="0"/>
              <a:cs typeface="Arial" charset="0"/>
            </a:defRPr>
          </a:lvl9pPr>
        </a:lstStyle>
        <a:p xmlns:a="http://schemas.openxmlformats.org/drawingml/2006/main">
          <a:endParaRPr lang="ru-RU" sz="2000" b="1" dirty="0">
            <a:solidFill>
              <a:srgbClr val="2D2D8A">
                <a:lumMod val="75000"/>
              </a:srgbClr>
            </a:solidFill>
            <a:latin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0.64749</cdr:y>
    </cdr:from>
    <cdr:to>
      <cdr:x>0.28571</cdr:x>
      <cdr:y>0.75995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3403566"/>
          <a:ext cx="792087" cy="591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0.44158</cdr:x>
      <cdr:y>0.30912</cdr:y>
    </cdr:from>
    <cdr:to>
      <cdr:x>0.60309</cdr:x>
      <cdr:y>0.39343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8043" y="1584177"/>
          <a:ext cx="69424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0.41881</cdr:x>
      <cdr:y>0.64384</cdr:y>
    </cdr:from>
    <cdr:to>
      <cdr:x>0.6016</cdr:x>
      <cdr:y>0.78554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3299524"/>
          <a:ext cx="785672" cy="726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0.22011</cdr:x>
      <cdr:y>0.5851</cdr:y>
    </cdr:from>
    <cdr:to>
      <cdr:x>0.32853</cdr:x>
      <cdr:y>0.66141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75875" y="3227221"/>
          <a:ext cx="431450" cy="420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185</a:t>
          </a:r>
        </a:p>
      </cdr:txBody>
    </cdr:sp>
  </cdr:relSizeAnchor>
  <cdr:relSizeAnchor xmlns:cdr="http://schemas.openxmlformats.org/drawingml/2006/chartDrawing">
    <cdr:from>
      <cdr:x>0.06349</cdr:x>
      <cdr:y>0</cdr:y>
    </cdr:from>
    <cdr:to>
      <cdr:x>0.24179</cdr:x>
      <cdr:y>0.05314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88032" y="-1677448"/>
          <a:ext cx="808859" cy="2712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0.07579</cdr:x>
      <cdr:y>0.89041</cdr:y>
    </cdr:from>
    <cdr:to>
      <cdr:x>0.29977</cdr:x>
      <cdr:y>1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25760" y="4872864"/>
          <a:ext cx="962744" cy="5997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6 379 </a:t>
          </a:r>
          <a:b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0.26804</cdr:x>
      <cdr:y>0.89995</cdr:y>
    </cdr:from>
    <cdr:to>
      <cdr:x>0.46907</cdr:x>
      <cdr:y>0.99206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152123" y="4925072"/>
          <a:ext cx="864092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8 050</a:t>
          </a:r>
          <a:b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0.14659</cdr:x>
      <cdr:y>0.16421</cdr:y>
    </cdr:from>
    <cdr:to>
      <cdr:x>0.36428</cdr:x>
      <cdr:y>0.22176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303527">
          <a:off x="630103" y="898635"/>
          <a:ext cx="935702" cy="314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900" dirty="0"/>
        </a:p>
      </cdr:txBody>
    </cdr:sp>
  </cdr:relSizeAnchor>
  <cdr:relSizeAnchor xmlns:cdr="http://schemas.openxmlformats.org/drawingml/2006/chartDrawing">
    <cdr:from>
      <cdr:x>0.8254</cdr:x>
      <cdr:y>0</cdr:y>
    </cdr:from>
    <cdr:to>
      <cdr:x>1</cdr:x>
      <cdr:y>0.23701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744416" y="0"/>
          <a:ext cx="792088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0.21466</cdr:x>
      <cdr:y>0.36574</cdr:y>
    </cdr:from>
    <cdr:to>
      <cdr:x>0.35469</cdr:x>
      <cdr:y>0.40789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854188" y="2017303"/>
          <a:ext cx="557216" cy="2324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1486</a:t>
          </a:r>
        </a:p>
      </cdr:txBody>
    </cdr:sp>
  </cdr:relSizeAnchor>
  <cdr:relSizeAnchor xmlns:cdr="http://schemas.openxmlformats.org/drawingml/2006/chartDrawing">
    <cdr:from>
      <cdr:x>0.46907</cdr:x>
      <cdr:y>0.91311</cdr:y>
    </cdr:from>
    <cdr:to>
      <cdr:x>0.70361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16224" y="4997079"/>
          <a:ext cx="1008112" cy="4755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9 489</a:t>
          </a:r>
        </a:p>
        <a:p xmlns:a="http://schemas.openxmlformats.org/drawingml/2006/main"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0.41997</cdr:x>
      <cdr:y>0.41772</cdr:y>
    </cdr:from>
    <cdr:to>
      <cdr:x>0.57525</cdr:x>
      <cdr:y>0.51316</cdr:y>
    </cdr:to>
    <cdr:cxnSp macro="">
      <cdr:nvCxnSpPr>
        <cdr:cNvPr id="15" name="Прямая со стрелкой 14">
          <a:extLst xmlns:a="http://schemas.openxmlformats.org/drawingml/2006/main">
            <a:ext uri="{FF2B5EF4-FFF2-40B4-BE49-F238E27FC236}">
              <a16:creationId xmlns="" xmlns:a16="http://schemas.microsoft.com/office/drawing/2014/main" id="{CCA006A7-3309-470E-8D2B-5E3527B09A17}"/>
            </a:ext>
          </a:extLst>
        </cdr:cNvPr>
        <cdr:cNvCxnSpPr/>
      </cdr:nvCxnSpPr>
      <cdr:spPr>
        <a:xfrm xmlns:a="http://schemas.openxmlformats.org/drawingml/2006/main" flipV="1">
          <a:off x="1805183" y="2286017"/>
          <a:ext cx="667428" cy="52229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0.4343</cdr:x>
      <cdr:y>0.33419</cdr:y>
    </cdr:from>
    <cdr:to>
      <cdr:x>0.60137</cdr:x>
      <cdr:y>0.38682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728193" y="1843283"/>
          <a:ext cx="664816" cy="290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1 079</a:t>
          </a:r>
        </a:p>
        <a:p xmlns:a="http://schemas.openxmlformats.org/drawingml/2006/main">
          <a:endParaRPr lang="ru-RU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0.41998</cdr:x>
      <cdr:y>0.54526</cdr:y>
    </cdr:from>
    <cdr:to>
      <cdr:x>0.57075</cdr:x>
      <cdr:y>0.60066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805196" y="2983973"/>
          <a:ext cx="648059" cy="30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360</a:t>
          </a:r>
        </a:p>
      </cdr:txBody>
    </cdr:sp>
  </cdr:relSizeAnchor>
  <cdr:relSizeAnchor xmlns:cdr="http://schemas.openxmlformats.org/drawingml/2006/chartDrawing">
    <cdr:from>
      <cdr:x>0.38063</cdr:x>
      <cdr:y>0.11171</cdr:y>
    </cdr:from>
    <cdr:to>
      <cdr:x>0.752</cdr:x>
      <cdr:y>0.20175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850376">
          <a:off x="1516508" y="632446"/>
          <a:ext cx="1479642" cy="50968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1800000" rev="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300" b="1" dirty="0"/>
        </a:p>
      </cdr:txBody>
    </cdr:sp>
  </cdr:relSizeAnchor>
  <cdr:relSizeAnchor xmlns:cdr="http://schemas.openxmlformats.org/drawingml/2006/chartDrawing">
    <cdr:from>
      <cdr:x>0.3708</cdr:x>
      <cdr:y>0.12641</cdr:y>
    </cdr:from>
    <cdr:to>
      <cdr:x>0.65943</cdr:x>
      <cdr:y>0.21428</cdr:y>
    </cdr:to>
    <cdr:sp macro="" textlink="">
      <cdr:nvSpPr>
        <cdr:cNvPr id="19" name="Стрелка вправо 18"/>
        <cdr:cNvSpPr/>
      </cdr:nvSpPr>
      <cdr:spPr>
        <a:xfrm xmlns:a="http://schemas.openxmlformats.org/drawingml/2006/main" rot="19372041">
          <a:off x="1475498" y="697218"/>
          <a:ext cx="1148535" cy="484662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на 1 439</a:t>
          </a:r>
        </a:p>
      </cdr:txBody>
    </cdr:sp>
  </cdr:relSizeAnchor>
  <cdr:relSizeAnchor xmlns:cdr="http://schemas.openxmlformats.org/drawingml/2006/chartDrawing">
    <cdr:from>
      <cdr:x>0.13601</cdr:x>
      <cdr:y>0.20947</cdr:y>
    </cdr:from>
    <cdr:to>
      <cdr:x>0.40414</cdr:x>
      <cdr:y>0.30085</cdr:y>
    </cdr:to>
    <cdr:sp macro="" textlink="">
      <cdr:nvSpPr>
        <cdr:cNvPr id="21" name="Стрелка вправо 20"/>
        <cdr:cNvSpPr/>
      </cdr:nvSpPr>
      <cdr:spPr>
        <a:xfrm xmlns:a="http://schemas.openxmlformats.org/drawingml/2006/main" rot="19498622">
          <a:off x="541206" y="1155366"/>
          <a:ext cx="1066960" cy="50402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 на 1 671</a:t>
          </a:r>
        </a:p>
        <a:p xmlns:a="http://schemas.openxmlformats.org/drawingml/2006/main"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0.64749</cdr:y>
    </cdr:from>
    <cdr:to>
      <cdr:x>0.28571</cdr:x>
      <cdr:y>0.75995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3403566"/>
          <a:ext cx="792087" cy="591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0.41881</cdr:x>
      <cdr:y>0.64384</cdr:y>
    </cdr:from>
    <cdr:to>
      <cdr:x>0.6016</cdr:x>
      <cdr:y>0.78554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00200" y="3299524"/>
          <a:ext cx="785672" cy="7261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0.22011</cdr:x>
      <cdr:y>0.53809</cdr:y>
    </cdr:from>
    <cdr:to>
      <cdr:x>0.31359</cdr:x>
      <cdr:y>0.60835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46098" y="2757560"/>
          <a:ext cx="401807" cy="3600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 </a:t>
          </a:r>
        </a:p>
      </cdr:txBody>
    </cdr:sp>
  </cdr:relSizeAnchor>
  <cdr:relSizeAnchor xmlns:cdr="http://schemas.openxmlformats.org/drawingml/2006/chartDrawing">
    <cdr:from>
      <cdr:x>0.26804</cdr:x>
      <cdr:y>0.02481</cdr:y>
    </cdr:from>
    <cdr:to>
      <cdr:x>0.44634</cdr:x>
      <cdr:y>0.07795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152128" y="144016"/>
          <a:ext cx="766391" cy="3084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0.16949</cdr:x>
      <cdr:y>0.6878</cdr:y>
    </cdr:from>
    <cdr:to>
      <cdr:x>0.37288</cdr:x>
      <cdr:y>0.82007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720080" y="3744416"/>
          <a:ext cx="864097" cy="720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1 107</a:t>
          </a:r>
          <a:b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0.39241</cdr:x>
      <cdr:y>0.71347</cdr:y>
    </cdr:from>
    <cdr:to>
      <cdr:x>0.57885</cdr:x>
      <cdr:y>0.83252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67150" y="3884169"/>
          <a:ext cx="792085" cy="6481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1 188 </a:t>
          </a:r>
          <a:b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</a:p>
      </cdr:txBody>
    </cdr:sp>
  </cdr:relSizeAnchor>
  <cdr:relSizeAnchor xmlns:cdr="http://schemas.openxmlformats.org/drawingml/2006/chartDrawing">
    <cdr:from>
      <cdr:x>0.29358</cdr:x>
      <cdr:y>0.14865</cdr:y>
    </cdr:from>
    <cdr:to>
      <cdr:x>0.51998</cdr:x>
      <cdr:y>0.23504</cdr:y>
    </cdr:to>
    <cdr:sp macro="" textlink="">
      <cdr:nvSpPr>
        <cdr:cNvPr id="12" name="TextBox 11"/>
        <cdr:cNvSpPr txBox="1"/>
      </cdr:nvSpPr>
      <cdr:spPr>
        <a:xfrm xmlns:a="http://schemas.openxmlformats.org/drawingml/2006/main" rot="3112182">
          <a:off x="1493020" y="563499"/>
          <a:ext cx="470343" cy="96183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1200000" lon="0" rev="600000"/>
          </a:camera>
          <a:lightRig rig="threePt" dir="t"/>
        </a:scene3d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300" dirty="0"/>
        </a:p>
      </cdr:txBody>
    </cdr:sp>
  </cdr:relSizeAnchor>
  <cdr:relSizeAnchor xmlns:cdr="http://schemas.openxmlformats.org/drawingml/2006/chartDrawing">
    <cdr:from>
      <cdr:x>0.8254</cdr:x>
      <cdr:y>0.02481</cdr:y>
    </cdr:from>
    <cdr:to>
      <cdr:x>1</cdr:x>
      <cdr:y>0.26182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547837" y="144016"/>
          <a:ext cx="750488" cy="13756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0.49579</cdr:x>
      <cdr:y>0.23729</cdr:y>
    </cdr:from>
    <cdr:to>
      <cdr:x>0.79481</cdr:x>
      <cdr:y>0.36906</cdr:y>
    </cdr:to>
    <cdr:sp macro="" textlink="">
      <cdr:nvSpPr>
        <cdr:cNvPr id="2" name="Стрелка вправо 1"/>
        <cdr:cNvSpPr/>
      </cdr:nvSpPr>
      <cdr:spPr>
        <a:xfrm xmlns:a="http://schemas.openxmlformats.org/drawingml/2006/main" rot="19465961">
          <a:off x="2106349" y="1291803"/>
          <a:ext cx="1270399" cy="717369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0.526</cdr:x>
      <cdr:y>0.26941</cdr:y>
    </cdr:from>
    <cdr:to>
      <cdr:x>0.79916</cdr:x>
      <cdr:y>0.33909</cdr:y>
    </cdr:to>
    <cdr:sp macro="" textlink="">
      <cdr:nvSpPr>
        <cdr:cNvPr id="14" name="TextBox 13"/>
        <cdr:cNvSpPr txBox="1"/>
      </cdr:nvSpPr>
      <cdr:spPr>
        <a:xfrm xmlns:a="http://schemas.openxmlformats.org/drawingml/2006/main" rot="19344556">
          <a:off x="2234699" y="1466712"/>
          <a:ext cx="1160499" cy="379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Рост на 106</a:t>
          </a:r>
        </a:p>
        <a:p xmlns:a="http://schemas.openxmlformats.org/drawingml/2006/main"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   </a:t>
          </a:r>
        </a:p>
      </cdr:txBody>
    </cdr:sp>
  </cdr:relSizeAnchor>
  <cdr:relSizeAnchor xmlns:cdr="http://schemas.openxmlformats.org/drawingml/2006/chartDrawing">
    <cdr:from>
      <cdr:x>0.29118</cdr:x>
      <cdr:y>0.40726</cdr:y>
    </cdr:from>
    <cdr:to>
      <cdr:x>0.52238</cdr:x>
      <cdr:y>0.52175</cdr:y>
    </cdr:to>
    <cdr:sp macro="" textlink="">
      <cdr:nvSpPr>
        <cdr:cNvPr id="4" name="Стрелка вправо 3"/>
        <cdr:cNvSpPr/>
      </cdr:nvSpPr>
      <cdr:spPr>
        <a:xfrm xmlns:a="http://schemas.openxmlformats.org/drawingml/2006/main" rot="20133774">
          <a:off x="1237052" y="2217173"/>
          <a:ext cx="982278" cy="623273"/>
        </a:xfrm>
        <a:prstGeom xmlns:a="http://schemas.openxmlformats.org/drawingml/2006/main" prst="rightArrow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l"/>
          <a:r>
            <a:rPr lang="ru-RU" sz="106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Рост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 81</a:t>
          </a:r>
        </a:p>
      </cdr:txBody>
    </cdr:sp>
  </cdr:relSizeAnchor>
  <cdr:relSizeAnchor xmlns:cdr="http://schemas.openxmlformats.org/drawingml/2006/chartDrawing">
    <cdr:from>
      <cdr:x>0.62712</cdr:x>
      <cdr:y>0.7407</cdr:y>
    </cdr:from>
    <cdr:to>
      <cdr:x>0.83051</cdr:x>
      <cdr:y>0.87297</cdr:y>
    </cdr:to>
    <cdr:sp macro="" textlink="">
      <cdr:nvSpPr>
        <cdr:cNvPr id="16" name="TextBox 1"/>
        <cdr:cNvSpPr txBox="1"/>
      </cdr:nvSpPr>
      <cdr:spPr>
        <a:xfrm xmlns:a="http://schemas.openxmlformats.org/drawingml/2006/main">
          <a:off x="2664296" y="4032448"/>
          <a:ext cx="864097" cy="7200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1 294</a:t>
          </a:r>
          <a:b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0.11111</cdr:x>
      <cdr:y>0.64749</cdr:y>
    </cdr:from>
    <cdr:to>
      <cdr:x>0.28571</cdr:x>
      <cdr:y>0.75995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04056" y="3403566"/>
          <a:ext cx="792087" cy="591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0.44158</cdr:x>
      <cdr:y>0.30912</cdr:y>
    </cdr:from>
    <cdr:to>
      <cdr:x>0.60309</cdr:x>
      <cdr:y>0.39343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98043" y="1584177"/>
          <a:ext cx="694245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4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0.22011</cdr:x>
      <cdr:y>0.5851</cdr:y>
    </cdr:from>
    <cdr:to>
      <cdr:x>0.32853</cdr:x>
      <cdr:y>0.66141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875875" y="3227221"/>
          <a:ext cx="431450" cy="420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</a:t>
          </a:r>
        </a:p>
      </cdr:txBody>
    </cdr:sp>
  </cdr:relSizeAnchor>
  <cdr:relSizeAnchor xmlns:cdr="http://schemas.openxmlformats.org/drawingml/2006/chartDrawing">
    <cdr:from>
      <cdr:x>0.56199</cdr:x>
      <cdr:y>0.03328</cdr:y>
    </cdr:from>
    <cdr:to>
      <cdr:x>0.74029</cdr:x>
      <cdr:y>0.08642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987925" y="141378"/>
          <a:ext cx="630700" cy="225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ru-RU" sz="11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sz="1100" dirty="0">
              <a:latin typeface="Times New Roman" panose="02020603050405020304" pitchFamily="18" charset="0"/>
              <a:cs typeface="Times New Roman" panose="02020603050405020304" pitchFamily="18" charset="0"/>
            </a:rPr>
            <a:t>.)</a:t>
          </a:r>
        </a:p>
      </cdr:txBody>
    </cdr:sp>
  </cdr:relSizeAnchor>
  <cdr:relSizeAnchor xmlns:cdr="http://schemas.openxmlformats.org/drawingml/2006/chartDrawing">
    <cdr:from>
      <cdr:x>0.16303</cdr:x>
      <cdr:y>0.85759</cdr:y>
    </cdr:from>
    <cdr:to>
      <cdr:x>0.42767</cdr:x>
      <cdr:y>0.95678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76690" y="3643466"/>
          <a:ext cx="936104" cy="421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endParaRPr lang="ru-RU" b="1" dirty="0"/>
        </a:p>
      </cdr:txBody>
    </cdr:sp>
  </cdr:relSizeAnchor>
  <cdr:relSizeAnchor xmlns:cdr="http://schemas.openxmlformats.org/drawingml/2006/chartDrawing">
    <cdr:from>
      <cdr:x>0.45391</cdr:x>
      <cdr:y>0.87288</cdr:y>
    </cdr:from>
    <cdr:to>
      <cdr:x>0.70425</cdr:x>
      <cdr:y>0.96499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1605603" y="3708412"/>
          <a:ext cx="885523" cy="3913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129,8</a:t>
          </a:r>
        </a:p>
      </cdr:txBody>
    </cdr:sp>
  </cdr:relSizeAnchor>
  <cdr:relSizeAnchor xmlns:cdr="http://schemas.openxmlformats.org/drawingml/2006/chartDrawing">
    <cdr:from>
      <cdr:x>0.14659</cdr:x>
      <cdr:y>0.16421</cdr:y>
    </cdr:from>
    <cdr:to>
      <cdr:x>0.36428</cdr:x>
      <cdr:y>0.22176</cdr:y>
    </cdr:to>
    <cdr:sp macro="" textlink="">
      <cdr:nvSpPr>
        <cdr:cNvPr id="12" name="TextBox 11"/>
        <cdr:cNvSpPr txBox="1"/>
      </cdr:nvSpPr>
      <cdr:spPr>
        <a:xfrm xmlns:a="http://schemas.openxmlformats.org/drawingml/2006/main" rot="19303527">
          <a:off x="630103" y="898635"/>
          <a:ext cx="935702" cy="3149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900" dirty="0"/>
        </a:p>
      </cdr:txBody>
    </cdr:sp>
  </cdr:relSizeAnchor>
  <cdr:relSizeAnchor xmlns:cdr="http://schemas.openxmlformats.org/drawingml/2006/chartDrawing">
    <cdr:from>
      <cdr:x>0.8254</cdr:x>
      <cdr:y>0</cdr:y>
    </cdr:from>
    <cdr:to>
      <cdr:x>1</cdr:x>
      <cdr:y>0.23701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744416" y="0"/>
          <a:ext cx="792088" cy="12024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0.21466</cdr:x>
      <cdr:y>0.36574</cdr:y>
    </cdr:from>
    <cdr:to>
      <cdr:x>0.35469</cdr:x>
      <cdr:y>0.40789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922678" y="2001551"/>
          <a:ext cx="601895" cy="2306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400" b="1" dirty="0"/>
            <a:t>  </a:t>
          </a:r>
        </a:p>
      </cdr:txBody>
    </cdr:sp>
  </cdr:relSizeAnchor>
  <cdr:relSizeAnchor xmlns:cdr="http://schemas.openxmlformats.org/drawingml/2006/chartDrawing">
    <cdr:from>
      <cdr:x>0.49462</cdr:x>
      <cdr:y>0.91386</cdr:y>
    </cdr:from>
    <cdr:to>
      <cdr:x>0.66869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49619" y="3882509"/>
          <a:ext cx="615745" cy="3659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/>
            <a:t>  129,8</a:t>
          </a:r>
          <a:endParaRPr lang="ru-RU" sz="1100" dirty="0"/>
        </a:p>
      </cdr:txBody>
    </cdr:sp>
  </cdr:relSizeAnchor>
  <cdr:relSizeAnchor xmlns:cdr="http://schemas.openxmlformats.org/drawingml/2006/chartDrawing">
    <cdr:from>
      <cdr:x>0.4343</cdr:x>
      <cdr:y>0.33419</cdr:y>
    </cdr:from>
    <cdr:to>
      <cdr:x>0.60137</cdr:x>
      <cdr:y>0.38682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1728192" y="1843266"/>
          <a:ext cx="664823" cy="2902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0.41998</cdr:x>
      <cdr:y>0.54526</cdr:y>
    </cdr:from>
    <cdr:to>
      <cdr:x>0.57075</cdr:x>
      <cdr:y>0.60066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1805196" y="2983973"/>
          <a:ext cx="648059" cy="303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400" b="1" dirty="0"/>
            <a:t> </a:t>
          </a:r>
        </a:p>
      </cdr:txBody>
    </cdr:sp>
  </cdr:relSizeAnchor>
  <cdr:relSizeAnchor xmlns:cdr="http://schemas.openxmlformats.org/drawingml/2006/chartDrawing">
    <cdr:from>
      <cdr:x>0.38063</cdr:x>
      <cdr:y>0.11171</cdr:y>
    </cdr:from>
    <cdr:to>
      <cdr:x>0.752</cdr:x>
      <cdr:y>0.20175</cdr:y>
    </cdr:to>
    <cdr:sp macro="" textlink="">
      <cdr:nvSpPr>
        <cdr:cNvPr id="14" name="TextBox 13"/>
        <cdr:cNvSpPr txBox="1"/>
      </cdr:nvSpPr>
      <cdr:spPr>
        <a:xfrm xmlns:a="http://schemas.openxmlformats.org/drawingml/2006/main" rot="20850376">
          <a:off x="1516508" y="632446"/>
          <a:ext cx="1479642" cy="509685"/>
        </a:xfrm>
        <a:prstGeom xmlns:a="http://schemas.openxmlformats.org/drawingml/2006/main" prst="rect">
          <a:avLst/>
        </a:prstGeom>
        <a:scene3d xmlns:a="http://schemas.openxmlformats.org/drawingml/2006/main">
          <a:camera prst="orthographicFront">
            <a:rot lat="0" lon="1800000" rev="0"/>
          </a:camera>
          <a:lightRig rig="threePt" dir="t"/>
        </a:scene3d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300" b="1" dirty="0"/>
        </a:p>
      </cdr:txBody>
    </cdr:sp>
  </cdr:relSizeAnchor>
  <cdr:relSizeAnchor xmlns:cdr="http://schemas.openxmlformats.org/drawingml/2006/chartDrawing">
    <cdr:from>
      <cdr:x>0.62826</cdr:x>
      <cdr:y>0.90081</cdr:y>
    </cdr:from>
    <cdr:to>
      <cdr:x>0.89289</cdr:x>
      <cdr:y>1</cdr:y>
    </cdr:to>
    <cdr:sp macro="" textlink="">
      <cdr:nvSpPr>
        <cdr:cNvPr id="15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747A0F0-16D4-4D29-B61E-B09F45936095}"/>
            </a:ext>
          </a:extLst>
        </cdr:cNvPr>
        <cdr:cNvSpPr txBox="1"/>
      </cdr:nvSpPr>
      <cdr:spPr>
        <a:xfrm xmlns:a="http://schemas.openxmlformats.org/drawingml/2006/main">
          <a:off x="2222329" y="3827066"/>
          <a:ext cx="936104" cy="421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129,8</a:t>
          </a:r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0.26458</cdr:x>
      <cdr:y>0.85024</cdr:y>
    </cdr:from>
    <cdr:to>
      <cdr:x>0.52922</cdr:x>
      <cdr:y>0.94943</cdr:y>
    </cdr:to>
    <cdr:sp macro="" textlink="">
      <cdr:nvSpPr>
        <cdr:cNvPr id="18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747A0F0-16D4-4D29-B61E-B09F45936095}"/>
            </a:ext>
          </a:extLst>
        </cdr:cNvPr>
        <cdr:cNvSpPr txBox="1"/>
      </cdr:nvSpPr>
      <cdr:spPr>
        <a:xfrm xmlns:a="http://schemas.openxmlformats.org/drawingml/2006/main">
          <a:off x="935887" y="3612203"/>
          <a:ext cx="936104" cy="421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2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129,8 </a:t>
          </a:r>
        </a:p>
      </cdr:txBody>
    </cdr:sp>
  </cdr:relSizeAnchor>
  <cdr:relSizeAnchor xmlns:cdr="http://schemas.openxmlformats.org/drawingml/2006/chartDrawing">
    <cdr:from>
      <cdr:x>0.07848</cdr:x>
      <cdr:y>0.84065</cdr:y>
    </cdr:from>
    <cdr:to>
      <cdr:x>0.34312</cdr:x>
      <cdr:y>0.93984</cdr:y>
    </cdr:to>
    <cdr:sp macro="" textlink="">
      <cdr:nvSpPr>
        <cdr:cNvPr id="19" name="TextBox 1">
          <a:extLst xmlns:a="http://schemas.openxmlformats.org/drawingml/2006/main">
            <a:ext uri="{FF2B5EF4-FFF2-40B4-BE49-F238E27FC236}">
              <a16:creationId xmlns="" xmlns:a16="http://schemas.microsoft.com/office/drawing/2014/main" id="{2747A0F0-16D4-4D29-B61E-B09F45936095}"/>
            </a:ext>
          </a:extLst>
        </cdr:cNvPr>
        <cdr:cNvSpPr txBox="1"/>
      </cdr:nvSpPr>
      <cdr:spPr>
        <a:xfrm xmlns:a="http://schemas.openxmlformats.org/drawingml/2006/main">
          <a:off x="277622" y="3571458"/>
          <a:ext cx="936104" cy="421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b="1" dirty="0">
              <a:latin typeface="Times New Roman" panose="02020603050405020304" pitchFamily="18" charset="0"/>
              <a:cs typeface="Times New Roman" panose="02020603050405020304" pitchFamily="18" charset="0"/>
            </a:rPr>
            <a:t>0 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0.5045</cdr:x>
      <cdr:y>0.00749</cdr:y>
    </cdr:from>
    <cdr:to>
      <cdr:x>0.6883</cdr:x>
      <cdr:y>0.16091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39861"/>
          <a:ext cx="1469092" cy="8164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 на имущество 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физических лиц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12%</a:t>
          </a:r>
        </a:p>
      </cdr:txBody>
    </cdr:sp>
  </cdr:relSizeAnchor>
  <cdr:relSizeAnchor xmlns:cdr="http://schemas.openxmlformats.org/drawingml/2006/chartDrawing">
    <cdr:from>
      <cdr:x>0.72131</cdr:x>
      <cdr:y>0.00744</cdr:y>
    </cdr:from>
    <cdr:to>
      <cdr:x>0.91803</cdr:x>
      <cdr:y>0.23296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36705" y="39612"/>
          <a:ext cx="1728192" cy="120003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продажи 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 материальных и 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нематериальных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активов 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1%</a:t>
          </a:r>
        </a:p>
      </cdr:txBody>
    </cdr:sp>
  </cdr:relSizeAnchor>
  <cdr:relSizeAnchor xmlns:cdr="http://schemas.openxmlformats.org/drawingml/2006/chartDrawing">
    <cdr:from>
      <cdr:x>0.80328</cdr:x>
      <cdr:y>0.21175</cdr:y>
    </cdr:from>
    <cdr:to>
      <cdr:x>0.98462</cdr:x>
      <cdr:y>0.63891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56784" y="1126790"/>
          <a:ext cx="1593079" cy="22730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использования 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имущества,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находящегося в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муниципальной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собственности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6%</a:t>
          </a:r>
        </a:p>
      </cdr:txBody>
    </cdr:sp>
  </cdr:relSizeAnchor>
  <cdr:relSizeAnchor xmlns:cdr="http://schemas.openxmlformats.org/drawingml/2006/chartDrawing">
    <cdr:from>
      <cdr:x>0.40319</cdr:x>
      <cdr:y>0.53519</cdr:y>
    </cdr:from>
    <cdr:to>
      <cdr:x>0.68033</cdr:x>
      <cdr:y>0.72463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542008" y="2847925"/>
          <a:ext cx="2434655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Налог на доходы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физических лиц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(НДФЛ) </a:t>
          </a:r>
        </a:p>
        <a:p xmlns:a="http://schemas.openxmlformats.org/drawingml/2006/main">
          <a:pPr algn="ctr"/>
          <a:r>
            <a:rPr lang="ru-RU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49%</a:t>
          </a:r>
        </a:p>
      </cdr:txBody>
    </cdr:sp>
  </cdr:relSizeAnchor>
  <cdr:relSizeAnchor xmlns:cdr="http://schemas.openxmlformats.org/drawingml/2006/chartDrawing">
    <cdr:from>
      <cdr:x>0</cdr:x>
      <cdr:y>0.27808</cdr:y>
    </cdr:from>
    <cdr:to>
      <cdr:x>0.17305</cdr:x>
      <cdr:y>0.46753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0" y="1479773"/>
          <a:ext cx="1520240" cy="1008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Налоги на 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совокупный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17%</a:t>
          </a:r>
        </a:p>
      </cdr:txBody>
    </cdr:sp>
  </cdr:relSizeAnchor>
  <cdr:relSizeAnchor xmlns:cdr="http://schemas.openxmlformats.org/drawingml/2006/chartDrawing">
    <cdr:from>
      <cdr:x>0.11066</cdr:x>
      <cdr:y>0.09524</cdr:y>
    </cdr:from>
    <cdr:to>
      <cdr:x>0.26639</cdr:x>
      <cdr:y>0.32528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972105" y="506789"/>
          <a:ext cx="1368158" cy="12241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Другие 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8%</a:t>
          </a:r>
        </a:p>
      </cdr:txBody>
    </cdr:sp>
  </cdr:relSizeAnchor>
  <cdr:relSizeAnchor xmlns:cdr="http://schemas.openxmlformats.org/drawingml/2006/chartDrawing">
    <cdr:from>
      <cdr:x>0.2541</cdr:x>
      <cdr:y>0.05341</cdr:y>
    </cdr:from>
    <cdr:to>
      <cdr:x>0.45082</cdr:x>
      <cdr:y>0.17522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232248" y="284215"/>
          <a:ext cx="1728192" cy="648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Земельный налог</a:t>
          </a:r>
        </a:p>
        <a:p xmlns:a="http://schemas.openxmlformats.org/drawingml/2006/main">
          <a:pPr algn="ctr"/>
          <a:r>
            <a:rPr lang="ru-RU" sz="1300" b="1" dirty="0">
              <a:latin typeface="Times New Roman" panose="02020603050405020304" pitchFamily="18" charset="0"/>
              <a:cs typeface="Times New Roman" panose="02020603050405020304" pitchFamily="18" charset="0"/>
            </a:rPr>
            <a:t>7%</a:t>
          </a:r>
        </a:p>
      </cdr:txBody>
    </cdr:sp>
  </cdr:relSizeAnchor>
  <cdr:relSizeAnchor xmlns:cdr="http://schemas.openxmlformats.org/drawingml/2006/chartDrawing">
    <cdr:from>
      <cdr:x>0.76616</cdr:x>
      <cdr:y>0.30514</cdr:y>
    </cdr:from>
    <cdr:to>
      <cdr:x>0.83334</cdr:x>
      <cdr:y>0.33221</cdr:y>
    </cdr:to>
    <cdr:cxnSp macro="">
      <cdr:nvCxnSpPr>
        <cdr:cNvPr id="12" name="Прямая со стрелкой 11">
          <a:extLst xmlns:a="http://schemas.openxmlformats.org/drawingml/2006/main">
            <a:ext uri="{FF2B5EF4-FFF2-40B4-BE49-F238E27FC236}">
              <a16:creationId xmlns="" xmlns:a16="http://schemas.microsoft.com/office/drawing/2014/main" id="{22A1CFA4-3EB5-42CC-A518-4BA858715C58}"/>
            </a:ext>
          </a:extLst>
        </cdr:cNvPr>
        <cdr:cNvCxnSpPr/>
      </cdr:nvCxnSpPr>
      <cdr:spPr>
        <a:xfrm xmlns:a="http://schemas.openxmlformats.org/drawingml/2006/main" flipV="1">
          <a:off x="6730722" y="1623788"/>
          <a:ext cx="590183" cy="144016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0.12862</cdr:x>
      <cdr:y>0.61275</cdr:y>
    </cdr:from>
    <cdr:to>
      <cdr:x>0.23974</cdr:x>
      <cdr:y>0.70029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59633" y="3528392"/>
          <a:ext cx="1088208" cy="5040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0.12879</cdr:x>
      <cdr:y>0.40016</cdr:y>
    </cdr:from>
    <cdr:to>
      <cdr:x>0.24866</cdr:x>
      <cdr:y>0.45019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61237" y="2304256"/>
          <a:ext cx="1173898" cy="28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0.12862</cdr:x>
      <cdr:y>0.2501</cdr:y>
    </cdr:from>
    <cdr:to>
      <cdr:x>0.24849</cdr:x>
      <cdr:y>0.30013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59633" y="1440160"/>
          <a:ext cx="1173897" cy="288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0.14125</cdr:x>
      <cdr:y>0.13348</cdr:y>
    </cdr:from>
    <cdr:to>
      <cdr:x>0.25237</cdr:x>
      <cdr:y>0.35136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162472" y="648419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0.13598</cdr:x>
      <cdr:y>0.16257</cdr:y>
    </cdr:from>
    <cdr:to>
      <cdr:x>0.24557</cdr:x>
      <cdr:y>0.21259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1331664" y="936104"/>
          <a:ext cx="1073225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0.13598</cdr:x>
      <cdr:y>0.12505</cdr:y>
    </cdr:from>
    <cdr:to>
      <cdr:x>0.23835</cdr:x>
      <cdr:y>0.16257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1331640" y="720080"/>
          <a:ext cx="100251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0.40068</cdr:x>
      <cdr:y>0.62526</cdr:y>
    </cdr:from>
    <cdr:to>
      <cdr:x>0.51179</cdr:x>
      <cdr:y>0.70029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923928" y="3600400"/>
          <a:ext cx="1088110" cy="432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0.40804</cdr:x>
      <cdr:y>0.41267</cdr:y>
    </cdr:from>
    <cdr:to>
      <cdr:x>0.51775</cdr:x>
      <cdr:y>0.4752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995972" y="2376264"/>
          <a:ext cx="1074399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0.40804</cdr:x>
      <cdr:y>0.33764</cdr:y>
    </cdr:from>
    <cdr:to>
      <cdr:x>0.50489</cdr:x>
      <cdr:y>0.38766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995936" y="1944216"/>
          <a:ext cx="948482" cy="2880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0.40804</cdr:x>
      <cdr:y>0.26261</cdr:y>
    </cdr:from>
    <cdr:to>
      <cdr:x>0.51775</cdr:x>
      <cdr:y>0.31263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3995936" y="1512168"/>
          <a:ext cx="1074399" cy="288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0.40804</cdr:x>
      <cdr:y>0.20008</cdr:y>
    </cdr:from>
    <cdr:to>
      <cdr:x>0.509</cdr:x>
      <cdr:y>0.2501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3995936" y="1152128"/>
          <a:ext cx="988710" cy="2879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0.41296</cdr:x>
      <cdr:y>0.13705</cdr:y>
    </cdr:from>
    <cdr:to>
      <cdr:x>0.52127</cdr:x>
      <cdr:y>0.16446</cdr:y>
    </cdr:to>
    <cdr:sp macro="" textlink="">
      <cdr:nvSpPr>
        <cdr:cNvPr id="16" name="TextBox 15"/>
        <cdr:cNvSpPr txBox="1"/>
      </cdr:nvSpPr>
      <cdr:spPr>
        <a:xfrm xmlns:a="http://schemas.openxmlformats.org/drawingml/2006/main" flipV="1">
          <a:off x="4029033" y="720081"/>
          <a:ext cx="1056735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0.51289</cdr:x>
      <cdr:y>0.97259</cdr:y>
    </cdr:from>
    <cdr:to>
      <cdr:x>0.60884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004048" y="5112568"/>
          <a:ext cx="936104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0.4125</cdr:x>
      <cdr:y>0.71409</cdr:y>
    </cdr:from>
    <cdr:to>
      <cdr:x>0.52361</cdr:x>
      <cdr:y>0.90847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94720" y="3888334"/>
          <a:ext cx="914400" cy="10584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0.465</cdr:x>
      <cdr:y>0.27769</cdr:y>
    </cdr:from>
    <cdr:to>
      <cdr:x>0.57875</cdr:x>
      <cdr:y>0.33059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3826769" y="1512070"/>
          <a:ext cx="936104" cy="2880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0.47788</cdr:x>
      <cdr:y>0.30611</cdr:y>
    </cdr:from>
    <cdr:to>
      <cdr:x>0.56538</cdr:x>
      <cdr:y>0.35901</cdr:y>
    </cdr:to>
    <cdr:sp macro="" textlink="">
      <cdr:nvSpPr>
        <cdr:cNvPr id="17" name="TextBox 16"/>
        <cdr:cNvSpPr txBox="1"/>
      </cdr:nvSpPr>
      <cdr:spPr>
        <a:xfrm xmlns:a="http://schemas.openxmlformats.org/drawingml/2006/main">
          <a:off x="4283967" y="1798642"/>
          <a:ext cx="784393" cy="3108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0.75365</cdr:x>
      <cdr:y>0.645</cdr:y>
    </cdr:from>
    <cdr:to>
      <cdr:x>0.99503</cdr:x>
      <cdr:y>0.79206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10358" y="3744416"/>
          <a:ext cx="2181229" cy="8537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2 114 617,0 тыс. руб.</a:t>
          </a:r>
        </a:p>
      </cdr:txBody>
    </cdr:sp>
  </cdr:relSizeAnchor>
  <cdr:relSizeAnchor xmlns:cdr="http://schemas.openxmlformats.org/drawingml/2006/chartDrawing">
    <cdr:from>
      <cdr:x>0.75099</cdr:x>
      <cdr:y>0.47135</cdr:y>
    </cdr:from>
    <cdr:to>
      <cdr:x>1</cdr:x>
      <cdr:y>0.58035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86318" y="2736304"/>
          <a:ext cx="2250177" cy="6327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2 458 160,0 тыс. руб.</a:t>
          </a:r>
        </a:p>
      </cdr:txBody>
    </cdr:sp>
  </cdr:relSizeAnchor>
  <cdr:relSizeAnchor xmlns:cdr="http://schemas.openxmlformats.org/drawingml/2006/chartDrawing">
    <cdr:from>
      <cdr:x>0.74461</cdr:x>
      <cdr:y>0.14885</cdr:y>
    </cdr:from>
    <cdr:to>
      <cdr:x>1</cdr:x>
      <cdr:y>0.24808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728646" y="864096"/>
          <a:ext cx="2307849" cy="5760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2 713 975,0 тыс. руб.</a:t>
          </a:r>
        </a:p>
      </cdr:txBody>
    </cdr:sp>
  </cdr:relSizeAnchor>
  <cdr:relSizeAnchor xmlns:cdr="http://schemas.openxmlformats.org/drawingml/2006/chartDrawing">
    <cdr:from>
      <cdr:x>0.74964</cdr:x>
      <cdr:y>0.28397</cdr:y>
    </cdr:from>
    <cdr:to>
      <cdr:x>0.99905</cdr:x>
      <cdr:y>0.42173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774118" y="1648521"/>
          <a:ext cx="2253792" cy="7997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2 585 970,0 тыс. руб.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0.0084</cdr:x>
      <cdr:y>0.79599</cdr:y>
    </cdr:from>
    <cdr:to>
      <cdr:x>0.12992</cdr:x>
      <cdr:y>0.99197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2008" y="4536504"/>
          <a:ext cx="1041299" cy="11169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Аренда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земли в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муниципальной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собственности</a:t>
          </a:r>
        </a:p>
      </cdr:txBody>
    </cdr:sp>
  </cdr:relSizeAnchor>
  <cdr:relSizeAnchor xmlns:cdr="http://schemas.openxmlformats.org/drawingml/2006/chartDrawing">
    <cdr:from>
      <cdr:x>0.28571</cdr:x>
      <cdr:y>0.8038</cdr:y>
    </cdr:from>
    <cdr:to>
      <cdr:x>0.42108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448272" y="4581016"/>
          <a:ext cx="1159979" cy="11181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Плата за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негативное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воздействие на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окружающую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среду</a:t>
          </a:r>
        </a:p>
      </cdr:txBody>
    </cdr:sp>
  </cdr:relSizeAnchor>
  <cdr:relSizeAnchor xmlns:cdr="http://schemas.openxmlformats.org/drawingml/2006/chartDrawing">
    <cdr:from>
      <cdr:x>0.42857</cdr:x>
      <cdr:y>0.81714</cdr:y>
    </cdr:from>
    <cdr:to>
      <cdr:x>0.56302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672408" y="4657043"/>
          <a:ext cx="1152096" cy="104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от оказания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платных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услуг</a:t>
          </a:r>
        </a:p>
      </cdr:txBody>
    </cdr:sp>
  </cdr:relSizeAnchor>
  <cdr:relSizeAnchor xmlns:cdr="http://schemas.openxmlformats.org/drawingml/2006/chartDrawing">
    <cdr:from>
      <cdr:x>0.55462</cdr:x>
      <cdr:y>0.80862</cdr:y>
    </cdr:from>
    <cdr:to>
      <cdr:x>0.71429</cdr:x>
      <cdr:y>0.99126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4752528" y="4608512"/>
          <a:ext cx="1368205" cy="104090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от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продажи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материальных и 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нематериальных</a:t>
          </a:r>
        </a:p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активов</a:t>
          </a:r>
        </a:p>
      </cdr:txBody>
    </cdr:sp>
  </cdr:relSizeAnchor>
  <cdr:relSizeAnchor xmlns:cdr="http://schemas.openxmlformats.org/drawingml/2006/chartDrawing">
    <cdr:from>
      <cdr:x>0.71429</cdr:x>
      <cdr:y>0.81714</cdr:y>
    </cdr:from>
    <cdr:to>
      <cdr:x>0.84875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120680" y="4657043"/>
          <a:ext cx="1152181" cy="10421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    Штрафы</a:t>
          </a:r>
        </a:p>
      </cdr:txBody>
    </cdr:sp>
  </cdr:relSizeAnchor>
  <cdr:relSizeAnchor xmlns:cdr="http://schemas.openxmlformats.org/drawingml/2006/chartDrawing">
    <cdr:from>
      <cdr:x>0.0607</cdr:x>
      <cdr:y>0.1222</cdr:y>
    </cdr:from>
    <cdr:to>
      <cdr:x>0.14981</cdr:x>
      <cdr:y>0.18019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9564" y="634846"/>
          <a:ext cx="792076" cy="3012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0.24702</cdr:x>
      <cdr:y>0.72075</cdr:y>
    </cdr:from>
    <cdr:to>
      <cdr:x>0.32111</cdr:x>
      <cdr:y>0.80392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195769" y="3744416"/>
          <a:ext cx="658588" cy="432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0.19841</cdr:x>
      <cdr:y>0.74847</cdr:y>
    </cdr:from>
    <cdr:to>
      <cdr:x>0.27132</cdr:x>
      <cdr:y>0.80392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1763688" y="3888432"/>
          <a:ext cx="648084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0.39283</cdr:x>
      <cdr:y>0.70689</cdr:y>
    </cdr:from>
    <cdr:to>
      <cdr:x>0.45764</cdr:x>
      <cdr:y>0.7762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3491880" y="3672408"/>
          <a:ext cx="576097" cy="3600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0.32802</cdr:x>
      <cdr:y>0.63759</cdr:y>
    </cdr:from>
    <cdr:to>
      <cdr:x>0.40093</cdr:x>
      <cdr:y>0.69303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2915780" y="3312369"/>
          <a:ext cx="64810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0.53054</cdr:x>
      <cdr:y>0.62373</cdr:y>
    </cdr:from>
    <cdr:to>
      <cdr:x>0.59535</cdr:x>
      <cdr:y>0.73461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4716016" y="3240361"/>
          <a:ext cx="576069" cy="57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0.46574</cdr:x>
      <cdr:y>0.58215</cdr:y>
    </cdr:from>
    <cdr:to>
      <cdr:x>0.54674</cdr:x>
      <cdr:y>0.64461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4139978" y="3024337"/>
          <a:ext cx="720011" cy="32449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0.64395</cdr:x>
      <cdr:y>0.30843</cdr:y>
    </cdr:from>
    <cdr:to>
      <cdr:x>0.73309</cdr:x>
      <cdr:y>0.34652</cdr:y>
    </cdr:to>
    <cdr:sp macro="" textlink="">
      <cdr:nvSpPr>
        <cdr:cNvPr id="16" name="TextBox 15"/>
        <cdr:cNvSpPr txBox="1"/>
      </cdr:nvSpPr>
      <cdr:spPr>
        <a:xfrm xmlns:a="http://schemas.openxmlformats.org/drawingml/2006/main">
          <a:off x="5724129" y="1602323"/>
          <a:ext cx="792332" cy="1978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0.59535</cdr:x>
      <cdr:y>0.58721</cdr:y>
    </cdr:from>
    <cdr:to>
      <cdr:x>0.68446</cdr:x>
      <cdr:y>0.59601</cdr:y>
    </cdr:to>
    <cdr:sp macro="" textlink="">
      <cdr:nvSpPr>
        <cdr:cNvPr id="17" name="TextBox 16"/>
        <cdr:cNvSpPr txBox="1"/>
      </cdr:nvSpPr>
      <cdr:spPr>
        <a:xfrm xmlns:a="http://schemas.openxmlformats.org/drawingml/2006/main" flipV="1">
          <a:off x="5292085" y="3050638"/>
          <a:ext cx="792102" cy="4571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0.80597</cdr:x>
      <cdr:y>0.66531</cdr:y>
    </cdr:from>
    <cdr:to>
      <cdr:x>0.88698</cdr:x>
      <cdr:y>0.73461</cdr:y>
    </cdr:to>
    <cdr:sp macro="" textlink="">
      <cdr:nvSpPr>
        <cdr:cNvPr id="18" name="TextBox 17"/>
        <cdr:cNvSpPr txBox="1"/>
      </cdr:nvSpPr>
      <cdr:spPr>
        <a:xfrm xmlns:a="http://schemas.openxmlformats.org/drawingml/2006/main">
          <a:off x="7164288" y="3456385"/>
          <a:ext cx="720106" cy="360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0.73309</cdr:x>
      <cdr:y>0.64461</cdr:y>
    </cdr:from>
    <cdr:to>
      <cdr:x>0.80597</cdr:x>
      <cdr:y>0.74847</cdr:y>
    </cdr:to>
    <cdr:sp macro="" textlink="">
      <cdr:nvSpPr>
        <cdr:cNvPr id="19" name="TextBox 18"/>
        <cdr:cNvSpPr txBox="1"/>
      </cdr:nvSpPr>
      <cdr:spPr>
        <a:xfrm xmlns:a="http://schemas.openxmlformats.org/drawingml/2006/main">
          <a:off x="6516460" y="3348832"/>
          <a:ext cx="647833" cy="5395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/>
        </a:p>
      </cdr:txBody>
    </cdr:sp>
  </cdr:relSizeAnchor>
  <cdr:relSizeAnchor xmlns:cdr="http://schemas.openxmlformats.org/drawingml/2006/chartDrawing">
    <cdr:from>
      <cdr:x>0.13445</cdr:x>
      <cdr:y>0.80857</cdr:y>
    </cdr:from>
    <cdr:to>
      <cdr:x>0.2689</cdr:x>
      <cdr:y>0.97851</cdr:y>
    </cdr:to>
    <cdr:sp macro="" textlink="">
      <cdr:nvSpPr>
        <cdr:cNvPr id="20" name="TextBox 19"/>
        <cdr:cNvSpPr txBox="1"/>
      </cdr:nvSpPr>
      <cdr:spPr>
        <a:xfrm xmlns:a="http://schemas.openxmlformats.org/drawingml/2006/main">
          <a:off x="1152128" y="4608179"/>
          <a:ext cx="1152096" cy="9685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50" b="1" dirty="0">
              <a:latin typeface="Times New Roman" panose="02020603050405020304" pitchFamily="18" charset="0"/>
              <a:cs typeface="Times New Roman" panose="02020603050405020304" pitchFamily="18" charset="0"/>
            </a:rPr>
            <a:t>Аренда имущества муниципальной казны</a:t>
          </a:r>
        </a:p>
      </cdr:txBody>
    </cdr:sp>
  </cdr:relSizeAnchor>
  <cdr:relSizeAnchor xmlns:cdr="http://schemas.openxmlformats.org/drawingml/2006/chartDrawing">
    <cdr:from>
      <cdr:x>0.15126</cdr:x>
      <cdr:y>0.13898</cdr:y>
    </cdr:from>
    <cdr:to>
      <cdr:x>0.40336</cdr:x>
      <cdr:y>0.25269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1296144" y="792088"/>
          <a:ext cx="2160233" cy="64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173 694 тыс. руб.</a:t>
          </a:r>
        </a:p>
      </cdr:txBody>
    </cdr:sp>
  </cdr:relSizeAnchor>
  <cdr:relSizeAnchor xmlns:cdr="http://schemas.openxmlformats.org/drawingml/2006/chartDrawing">
    <cdr:from>
      <cdr:x>0.35294</cdr:x>
      <cdr:y>0.13898</cdr:y>
    </cdr:from>
    <cdr:to>
      <cdr:x>0.59663</cdr:x>
      <cdr:y>0.25269</cdr:y>
    </cdr:to>
    <cdr:sp macro="" textlink="">
      <cdr:nvSpPr>
        <cdr:cNvPr id="23" name="TextBox 22"/>
        <cdr:cNvSpPr txBox="1"/>
      </cdr:nvSpPr>
      <cdr:spPr>
        <a:xfrm xmlns:a="http://schemas.openxmlformats.org/drawingml/2006/main">
          <a:off x="3024336" y="792088"/>
          <a:ext cx="2088168" cy="6480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189 679 тыс. руб.</a:t>
          </a:r>
        </a:p>
      </cdr:txBody>
    </cdr:sp>
  </cdr:relSizeAnchor>
  <cdr:relSizeAnchor xmlns:cdr="http://schemas.openxmlformats.org/drawingml/2006/chartDrawing">
    <cdr:from>
      <cdr:x>0.57983</cdr:x>
      <cdr:y>0.13898</cdr:y>
    </cdr:from>
    <cdr:to>
      <cdr:x>0.79832</cdr:x>
      <cdr:y>0.24383</cdr:y>
    </cdr:to>
    <cdr:sp macro="" textlink="">
      <cdr:nvSpPr>
        <cdr:cNvPr id="24" name="TextBox 23"/>
        <cdr:cNvSpPr txBox="1"/>
      </cdr:nvSpPr>
      <cdr:spPr>
        <a:xfrm xmlns:a="http://schemas.openxmlformats.org/drawingml/2006/main">
          <a:off x="4968552" y="792088"/>
          <a:ext cx="1872230" cy="597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186 254 тыс. руб.</a:t>
          </a:r>
        </a:p>
      </cdr:txBody>
    </cdr:sp>
  </cdr:relSizeAnchor>
  <cdr:relSizeAnchor xmlns:cdr="http://schemas.openxmlformats.org/drawingml/2006/chartDrawing">
    <cdr:from>
      <cdr:x>0.76471</cdr:x>
      <cdr:y>0.13898</cdr:y>
    </cdr:from>
    <cdr:to>
      <cdr:x>1</cdr:x>
      <cdr:y>0.2691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6552728" y="792075"/>
          <a:ext cx="2016224" cy="741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Всего 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171 654 тыс. руб. 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0.12403</cdr:x>
      <cdr:y>0.50169</cdr:y>
    </cdr:from>
    <cdr:to>
      <cdr:x>0.21365</cdr:x>
      <cdr:y>0.55887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092145" y="2487378"/>
          <a:ext cx="789164" cy="2834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0.19762</cdr:x>
      <cdr:y>0.23958</cdr:y>
    </cdr:from>
    <cdr:to>
      <cdr:x>0.31211</cdr:x>
      <cdr:y>0.3122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740217" y="1187843"/>
          <a:ext cx="1008161" cy="3600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0.29575</cdr:x>
      <cdr:y>0.09243</cdr:y>
    </cdr:from>
    <cdr:to>
      <cdr:x>0.40206</cdr:x>
      <cdr:y>0.16504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04313" y="458246"/>
          <a:ext cx="936130" cy="360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0.42659</cdr:x>
      <cdr:y>0.69721</cdr:y>
    </cdr:from>
    <cdr:to>
      <cdr:x>0.50018</cdr:x>
      <cdr:y>0.75531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3756441" y="3456761"/>
          <a:ext cx="648009" cy="2880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0.50837</cdr:x>
      <cdr:y>0.76051</cdr:y>
    </cdr:from>
    <cdr:to>
      <cdr:x>0.57379</cdr:x>
      <cdr:y>0.8186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476521" y="3770614"/>
          <a:ext cx="576067" cy="2880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0.62234</cdr:x>
      <cdr:y>0.5717</cdr:y>
    </cdr:from>
    <cdr:to>
      <cdr:x>0.70411</cdr:x>
      <cdr:y>0.61527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480154" y="2834510"/>
          <a:ext cx="720039" cy="2160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400" cy="496888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09" tIns="45706" rIns="91409" bIns="45706" rtlCol="0"/>
          <a:lstStyle>
            <a:lvl1pPr algn="r">
              <a:defRPr sz="1200"/>
            </a:lvl1pPr>
          </a:lstStyle>
          <a:p>
            <a:fld id="{0B51C4AD-8DC0-4677-AC5A-D0F12D2871F9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9" tIns="45706" rIns="91409" bIns="45706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3" y="4714877"/>
            <a:ext cx="5438775" cy="4467225"/>
          </a:xfrm>
          <a:prstGeom prst="rect">
            <a:avLst/>
          </a:prstGeom>
        </p:spPr>
        <p:txBody>
          <a:bodyPr vert="horz" lIns="91409" tIns="45706" rIns="91409" bIns="45706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28164"/>
            <a:ext cx="2946400" cy="496887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09" tIns="45706" rIns="91409" bIns="45706" rtlCol="0" anchor="b"/>
          <a:lstStyle>
            <a:lvl1pPr algn="r">
              <a:defRPr sz="1200"/>
            </a:lvl1pPr>
          </a:lstStyle>
          <a:p>
            <a:fld id="{7398F5FD-CD92-4601-BD7D-282EB1A393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378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7DCC64-BFA4-4032-9F03-2D9EA15831E3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977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52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470E12-0619-4C0A-AD19-A3180F03D3A5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22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F5FD-CD92-4601-BD7D-282EB1A3932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513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A61528-660B-4F64-BB4B-69CF4D038C4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6322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AD45-CC9C-42A8-B332-8EA97157F2DA}" type="slidenum">
              <a:rPr lang="ru-RU" smtClean="0">
                <a:solidFill>
                  <a:prstClr val="black"/>
                </a:solidFill>
              </a:rPr>
              <a:pPr/>
              <a:t>24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9784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2AD45-CC9C-42A8-B332-8EA97157F2DA}" type="slidenum">
              <a:rPr lang="ru-RU" smtClean="0">
                <a:solidFill>
                  <a:prstClr val="black"/>
                </a:solidFill>
              </a:rPr>
              <a:pPr/>
              <a:t>25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73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98F5FD-CD92-4601-BD7D-282EB1A3932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81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34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3312E-50E2-4037-87E9-A7674B8A8D54}" type="slidenum">
              <a:rPr lang="ru-RU" smtClean="0">
                <a:solidFill>
                  <a:prstClr val="black"/>
                </a:solidFill>
              </a:rPr>
              <a:pPr/>
              <a:t>35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935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40834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00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0319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084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547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4388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0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17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8430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948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2241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9401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1542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815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473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4029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44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01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2233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131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838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737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7262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14874-EE0B-4A09-90A9-9F07C3B20ED5}" type="datetimeFigureOut">
              <a:rPr lang="ru-RU" smtClean="0"/>
              <a:pPr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53B023-F91D-4307-84F6-A342CB4EAB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514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F7DF28-DBB8-4ED4-A88B-47882B65AFF7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4331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B9F3BD-AEB6-4956-BD9D-F04BB99BE19B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479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B9D488-0D00-405C-863F-A01FFCE35E66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72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77EB22-2F1F-4D6D-A69A-33696A734E0F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8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756C1-0F88-44CC-B838-11393E9E3E8D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7346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91A471-2578-4C0D-A6F5-2A5257567496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0091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268249-9FA6-4048-8E55-71D72C70AA08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85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1417DA-15BA-4A99-9E11-197F777F3E3C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902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14D74C-DF6A-4879-96D8-54F1694CAC93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78363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69B92-2740-4E0E-BC54-13EC54046CA4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384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BBA99-97C5-4124-94F8-9F2913479529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977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889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8849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918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751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803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1161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831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3868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1632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23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8424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onstantia" pitchFamily="18" charset="0"/>
              </a:defRPr>
            </a:lvl1pPr>
          </a:lstStyle>
          <a:p>
            <a:pPr>
              <a:defRPr/>
            </a:pPr>
            <a:fld id="{E1B9F3BD-AEB6-4956-BD9D-F04BB99BE19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63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920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6600CC"/>
            </a:gs>
            <a:gs pos="11000">
              <a:schemeClr val="tx1">
                <a:lumMod val="95000"/>
                <a:lumOff val="5000"/>
              </a:schemeClr>
            </a:gs>
            <a:gs pos="18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639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415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915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6B3FB2E-1CFF-4CF0-9D2C-9B5A18B60958}" type="slidenum">
              <a:rPr lang="es-ES" smtClean="0">
                <a:solidFill>
                  <a:prstClr val="black">
                    <a:lumMod val="50000"/>
                    <a:lumOff val="50000"/>
                  </a:prstClr>
                </a:solidFill>
                <a:latin typeface="Constantia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s-ES">
              <a:solidFill>
                <a:prstClr val="black">
                  <a:lumMod val="50000"/>
                  <a:lumOff val="50000"/>
                </a:prstClr>
              </a:solidFill>
              <a:latin typeface="Constanti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7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F30989-C43C-4186-A6D6-1EA7AA8788E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22.11.2024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D428F4-009B-4B83-80B4-BFF4EADCD5B6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673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919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chart" Target="../charts/chart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.png"/><Relationship Id="rId5" Type="http://schemas.openxmlformats.org/officeDocument/2006/relationships/chart" Target="../charts/chart14.xml"/><Relationship Id="rId4" Type="http://schemas.microsoft.com/office/2007/relationships/hdphoto" Target="../media/hdphoto3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3.xml"/><Relationship Id="rId5" Type="http://schemas.openxmlformats.org/officeDocument/2006/relationships/chart" Target="../charts/chart16.xml"/><Relationship Id="rId4" Type="http://schemas.microsoft.com/office/2007/relationships/hdphoto" Target="../media/hdphoto4.wdp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3" Type="http://schemas.openxmlformats.org/officeDocument/2006/relationships/image" Target="../media/image42.jpeg"/><Relationship Id="rId7" Type="http://schemas.microsoft.com/office/2007/relationships/hdphoto" Target="../media/hdphoto6.wdp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44.jpeg"/><Relationship Id="rId11" Type="http://schemas.microsoft.com/office/2007/relationships/hdphoto" Target="../media/hdphoto8.wdp"/><Relationship Id="rId5" Type="http://schemas.openxmlformats.org/officeDocument/2006/relationships/chart" Target="../charts/chart17.xml"/><Relationship Id="rId10" Type="http://schemas.openxmlformats.org/officeDocument/2006/relationships/image" Target="../media/image46.png"/><Relationship Id="rId4" Type="http://schemas.microsoft.com/office/2007/relationships/hdphoto" Target="../media/hdphoto5.wdp"/><Relationship Id="rId9" Type="http://schemas.microsoft.com/office/2007/relationships/hdphoto" Target="../media/hdphoto7.wdp"/><Relationship Id="rId1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hart" Target="../charts/chart18.xml"/><Relationship Id="rId7" Type="http://schemas.openxmlformats.org/officeDocument/2006/relationships/image" Target="../media/image51.png"/><Relationship Id="rId12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9.wdp"/><Relationship Id="rId11" Type="http://schemas.openxmlformats.org/officeDocument/2006/relationships/image" Target="../media/image55.gif"/><Relationship Id="rId5" Type="http://schemas.openxmlformats.org/officeDocument/2006/relationships/image" Target="../media/image50.png"/><Relationship Id="rId10" Type="http://schemas.openxmlformats.org/officeDocument/2006/relationships/image" Target="../media/image54.png"/><Relationship Id="rId4" Type="http://schemas.openxmlformats.org/officeDocument/2006/relationships/image" Target="../media/image49.png"/><Relationship Id="rId9" Type="http://schemas.openxmlformats.org/officeDocument/2006/relationships/image" Target="../media/image53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8.xml"/><Relationship Id="rId4" Type="http://schemas.microsoft.com/office/2007/relationships/hdphoto" Target="../media/hdphoto15.wdp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7.xml"/><Relationship Id="rId6" Type="http://schemas.microsoft.com/office/2007/relationships/hdphoto" Target="../media/hdphoto21.wdp"/><Relationship Id="rId5" Type="http://schemas.openxmlformats.org/officeDocument/2006/relationships/image" Target="../media/image75.png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1.png"/><Relationship Id="rId4" Type="http://schemas.openxmlformats.org/officeDocument/2006/relationships/chart" Target="../charts/chart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4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chart" Target="../charts/chart2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22.wdp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824" y="2276872"/>
            <a:ext cx="8352928" cy="1098143"/>
          </a:xfrm>
        </p:spPr>
        <p:txBody>
          <a:bodyPr>
            <a:normAutofit/>
          </a:bodyPr>
          <a:lstStyle/>
          <a:p>
            <a:pPr algn="ctr">
              <a:lnSpc>
                <a:spcPts val="288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проекту бюджета города-курорта Пятигорска </a:t>
            </a:r>
          </a:p>
          <a:p>
            <a:pPr algn="ctr">
              <a:lnSpc>
                <a:spcPts val="2880"/>
              </a:lnSpc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2025 год и плановый период 2026 и 2027 годов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dirty="0"/>
              <a:t>БЮДЖЕТ </a:t>
            </a:r>
            <a:br>
              <a:rPr lang="ru-RU" dirty="0"/>
            </a:br>
            <a:r>
              <a:rPr lang="ru-RU" dirty="0"/>
              <a:t>ДЛЯ ГРАЖДАН</a:t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1"/>
          <p:cNvSpPr txBox="1">
            <a:spLocks/>
          </p:cNvSpPr>
          <p:nvPr/>
        </p:nvSpPr>
        <p:spPr>
          <a:xfrm>
            <a:off x="4022939" y="6219102"/>
            <a:ext cx="2088232" cy="5760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Пятигорск</a:t>
            </a:r>
          </a:p>
        </p:txBody>
      </p:sp>
      <p:pic>
        <p:nvPicPr>
          <p:cNvPr id="6" name="Рисунок 5" descr="https://kolomnagrad.ru/uploads/posts/2019-11/1573633754_260abe733e259bedf3a2acdcc9354630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870" y="3284984"/>
            <a:ext cx="3474386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1865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uperuser\Desktop\СЛАЙДЫ!!!!!!!\Новая папка\Картинки для бюджета\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53135"/>
            <a:ext cx="3465699" cy="2166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67409"/>
            <a:ext cx="8163774" cy="1143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7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города-курорта Пятигорска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72289115"/>
              </p:ext>
            </p:extLst>
          </p:nvPr>
        </p:nvGraphicFramePr>
        <p:xfrm>
          <a:off x="107504" y="738909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884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7560840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доходов бюджета города-курорта Пятигорска по первоначальному плану на 2024-2027г.г.                            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18839361"/>
              </p:ext>
            </p:extLst>
          </p:nvPr>
        </p:nvGraphicFramePr>
        <p:xfrm>
          <a:off x="-252536" y="836712"/>
          <a:ext cx="8928992" cy="51219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1" y="5877272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8 050 530 тыс. руб.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5852507"/>
            <a:ext cx="14401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9 489 018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2" y="5059363"/>
            <a:ext cx="2438400" cy="17986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563888" y="5877271"/>
            <a:ext cx="18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6 096 313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66320" y="5852507"/>
            <a:ext cx="1440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4 913 050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тыс.руб.</a:t>
            </a:r>
          </a:p>
        </p:txBody>
      </p: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90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esktop\Картинки для бюджета\depositphotos_16890261-stock-photo-3d-small-good-prof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5338373"/>
            <a:ext cx="1171931" cy="108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1682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поступлений доходов бюджета города–курорта Пятигорска по первоначальному плану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2023-2025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(млн.руб.)  </a:t>
            </a:r>
            <a:endParaRPr 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979027888"/>
              </p:ext>
            </p:extLst>
          </p:nvPr>
        </p:nvGraphicFramePr>
        <p:xfrm>
          <a:off x="5148064" y="1196752"/>
          <a:ext cx="3979262" cy="55156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 flipV="1">
            <a:off x="5926020" y="4796293"/>
            <a:ext cx="625709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23528" y="1655509"/>
            <a:ext cx="482453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доходов бюджета города-курорта Пятигорска в 2024 году по сравнению с плановыми показателями на 2023 год увеличены на сумму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1 671 млн. руб.,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- 185 млн. руб.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налоговым и неналоговым доходам в основном за счет поступлений НДФЛ и УСН;   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- 1 486 млн. руб.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безвозмездным поступлениям. 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города-курорта Пятигорска на 2025 год по сравнению  с 2024 годом  запланировано увеличение общего объема доходов на сумму           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1 439 млн. руб.,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них: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- 360 млн. руб.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налоговым и неналоговым доходам, в соответствии с  прогнозами главных администраторов доходов бюджета города в основном за счет НДФЛ, УСН и туристического налога, вступающего в силу с 01.01.2025 г.;</a:t>
            </a:r>
          </a:p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- 1 079 млн. руб.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безвозмездным поступлениям.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cxnSp>
        <p:nvCxnSpPr>
          <p:cNvPr id="12" name="Прямая со стрелкой 11"/>
          <p:cNvCxnSpPr/>
          <p:nvPr/>
        </p:nvCxnSpPr>
        <p:spPr>
          <a:xfrm flipV="1">
            <a:off x="6106531" y="3429000"/>
            <a:ext cx="697717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6732240" y="4796293"/>
            <a:ext cx="648072" cy="3600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1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784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esktop\Картинки для бюджета\depositphotos_16890261-stock-photo-3d-small-good-prof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597" y="5826364"/>
            <a:ext cx="1171931" cy="108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41682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инновации с 01.01.2025 г.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6" y="633182"/>
            <a:ext cx="68407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изменениями в Налоговом кодексе Российской Федерации, внесенными Федеральным законом от 12.07.2024 г. № 176 -ФЗ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  <p:pic>
        <p:nvPicPr>
          <p:cNvPr id="11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F3943D0-0412-445C-9594-C60F6F5D6F68}"/>
              </a:ext>
            </a:extLst>
          </p:cNvPr>
          <p:cNvSpPr txBox="1"/>
          <p:nvPr/>
        </p:nvSpPr>
        <p:spPr>
          <a:xfrm>
            <a:off x="350524" y="1543222"/>
            <a:ext cx="4572000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sz="1800" b="1" dirty="0">
                <a:ln w="3175" cmpd="sng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</a:t>
            </a: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E04BA331-DDD9-43EF-9A08-AFF5D21BF528}"/>
              </a:ext>
            </a:extLst>
          </p:cNvPr>
          <p:cNvGrpSpPr/>
          <p:nvPr/>
        </p:nvGrpSpPr>
        <p:grpSpPr>
          <a:xfrm>
            <a:off x="284278" y="1991556"/>
            <a:ext cx="3051000" cy="322874"/>
            <a:chOff x="715183" y="1115045"/>
            <a:chExt cx="5524833" cy="430499"/>
          </a:xfrm>
        </p:grpSpPr>
        <p:sp>
          <p:nvSpPr>
            <p:cNvPr id="13" name="Скругленный прямоугольник 81">
              <a:extLst>
                <a:ext uri="{FF2B5EF4-FFF2-40B4-BE49-F238E27FC236}">
                  <a16:creationId xmlns="" xmlns:a16="http://schemas.microsoft.com/office/drawing/2014/main" id="{CB492BF7-8BAE-4BB7-B160-6348A7F4626B}"/>
                </a:ext>
              </a:extLst>
            </p:cNvPr>
            <p:cNvSpPr/>
            <p:nvPr/>
          </p:nvSpPr>
          <p:spPr>
            <a:xfrm>
              <a:off x="715183" y="1115045"/>
              <a:ext cx="5524833" cy="430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F9F2B174-A3D4-4DBA-BAAE-EBC7D51A36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1197918"/>
              <a:ext cx="5195707" cy="26475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ПРОГРЕССИВНАЯ ШКАЛА НАЛОГООБЛОЖЕНИЯ</a:t>
              </a:r>
            </a:p>
          </p:txBody>
        </p:sp>
      </p:grp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AB5B3271-C575-447E-9D87-CE2DA1EB5EEC}"/>
              </a:ext>
            </a:extLst>
          </p:cNvPr>
          <p:cNvGrpSpPr/>
          <p:nvPr/>
        </p:nvGrpSpPr>
        <p:grpSpPr>
          <a:xfrm>
            <a:off x="284278" y="2486269"/>
            <a:ext cx="3051000" cy="322874"/>
            <a:chOff x="715183" y="1115045"/>
            <a:chExt cx="5524833" cy="430499"/>
          </a:xfrm>
        </p:grpSpPr>
        <p:sp>
          <p:nvSpPr>
            <p:cNvPr id="16" name="Скругленный прямоугольник 81">
              <a:extLst>
                <a:ext uri="{FF2B5EF4-FFF2-40B4-BE49-F238E27FC236}">
                  <a16:creationId xmlns="" xmlns:a16="http://schemas.microsoft.com/office/drawing/2014/main" id="{C82D8028-5E8F-48C0-9E82-D40A927BD62A}"/>
                </a:ext>
              </a:extLst>
            </p:cNvPr>
            <p:cNvSpPr/>
            <p:nvPr/>
          </p:nvSpPr>
          <p:spPr>
            <a:xfrm>
              <a:off x="715183" y="1115045"/>
              <a:ext cx="5524833" cy="430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422A6043-5629-4533-B6DD-E890E32CD9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1197918"/>
              <a:ext cx="5195707" cy="26475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УВЕЛИЧЕНИЕ СУММЫ СТАНДАРТНЫХ ВЫЧЕТОВ </a:t>
              </a: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138CB403-E401-42E7-A1E8-ABBAF62BF098}"/>
              </a:ext>
            </a:extLst>
          </p:cNvPr>
          <p:cNvGrpSpPr/>
          <p:nvPr/>
        </p:nvGrpSpPr>
        <p:grpSpPr>
          <a:xfrm>
            <a:off x="3823203" y="1994628"/>
            <a:ext cx="3051000" cy="322874"/>
            <a:chOff x="715183" y="1115045"/>
            <a:chExt cx="5524833" cy="430499"/>
          </a:xfrm>
        </p:grpSpPr>
        <p:sp>
          <p:nvSpPr>
            <p:cNvPr id="25" name="Скругленный прямоугольник 81">
              <a:extLst>
                <a:ext uri="{FF2B5EF4-FFF2-40B4-BE49-F238E27FC236}">
                  <a16:creationId xmlns="" xmlns:a16="http://schemas.microsoft.com/office/drawing/2014/main" id="{BF70A6CA-685F-4803-ACCC-17618B347460}"/>
                </a:ext>
              </a:extLst>
            </p:cNvPr>
            <p:cNvSpPr/>
            <p:nvPr/>
          </p:nvSpPr>
          <p:spPr>
            <a:xfrm>
              <a:off x="715183" y="1115045"/>
              <a:ext cx="5524833" cy="430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Прямоугольник 25">
              <a:extLst>
                <a:ext uri="{FF2B5EF4-FFF2-40B4-BE49-F238E27FC236}">
                  <a16:creationId xmlns="" xmlns:a16="http://schemas.microsoft.com/office/drawing/2014/main" id="{652DA312-6B99-439E-B057-F29481378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1197918"/>
              <a:ext cx="5195707" cy="26475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 НОВЫХ ВЫЧЕТОВ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="" xmlns:a16="http://schemas.microsoft.com/office/drawing/2014/main" id="{07EB9EAF-5EBA-4615-A952-16E865E0D1A9}"/>
              </a:ext>
            </a:extLst>
          </p:cNvPr>
          <p:cNvGrpSpPr/>
          <p:nvPr/>
        </p:nvGrpSpPr>
        <p:grpSpPr>
          <a:xfrm>
            <a:off x="3823203" y="2486269"/>
            <a:ext cx="3051000" cy="322874"/>
            <a:chOff x="715183" y="1115045"/>
            <a:chExt cx="5524833" cy="430499"/>
          </a:xfrm>
        </p:grpSpPr>
        <p:sp>
          <p:nvSpPr>
            <p:cNvPr id="28" name="Скругленный прямоугольник 81">
              <a:extLst>
                <a:ext uri="{FF2B5EF4-FFF2-40B4-BE49-F238E27FC236}">
                  <a16:creationId xmlns="" xmlns:a16="http://schemas.microsoft.com/office/drawing/2014/main" id="{D09491DD-65C9-4577-BF80-B79E1C4F4AE8}"/>
                </a:ext>
              </a:extLst>
            </p:cNvPr>
            <p:cNvSpPr/>
            <p:nvPr/>
          </p:nvSpPr>
          <p:spPr>
            <a:xfrm>
              <a:off x="715183" y="1115045"/>
              <a:ext cx="5524833" cy="430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="" xmlns:a16="http://schemas.microsoft.com/office/drawing/2014/main" id="{8C2F21DE-DF25-48F1-8EE1-A0670729CF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1197918"/>
              <a:ext cx="5195707" cy="26475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ВВЕДЕНИЕ НАЛОГОВОГО КЭШБЭКА (НДФЛ 6%)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A8EB1A7-AAEA-4337-8733-502CDC98E088}"/>
              </a:ext>
            </a:extLst>
          </p:cNvPr>
          <p:cNvSpPr txBox="1"/>
          <p:nvPr/>
        </p:nvSpPr>
        <p:spPr>
          <a:xfrm>
            <a:off x="284278" y="3105810"/>
            <a:ext cx="5427264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sz="1800" b="1" dirty="0">
                <a:ln w="3175" cmpd="sng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УПРОЩЕННАЯ СИСТЕМА НАЛОГООБЛОЖЕНИЯ</a:t>
            </a:r>
          </a:p>
          <a:p>
            <a:pPr algn="ctr">
              <a:lnSpc>
                <a:spcPts val="1350"/>
              </a:lnSpc>
            </a:pPr>
            <a:endParaRPr lang="ru-RU" sz="1800" b="1" dirty="0">
              <a:ln w="3175" cmpd="sng">
                <a:noFill/>
                <a:prstDash val="solid"/>
              </a:ln>
              <a:solidFill>
                <a:srgbClr val="1F497D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3" name="Группа 32">
            <a:extLst>
              <a:ext uri="{FF2B5EF4-FFF2-40B4-BE49-F238E27FC236}">
                <a16:creationId xmlns="" xmlns:a16="http://schemas.microsoft.com/office/drawing/2014/main" id="{C4D55671-93FE-4DAB-93D5-CB0D2B43BC88}"/>
              </a:ext>
            </a:extLst>
          </p:cNvPr>
          <p:cNvGrpSpPr/>
          <p:nvPr/>
        </p:nvGrpSpPr>
        <p:grpSpPr>
          <a:xfrm>
            <a:off x="284278" y="3533813"/>
            <a:ext cx="2224074" cy="322874"/>
            <a:chOff x="715183" y="1115045"/>
            <a:chExt cx="5524833" cy="430499"/>
          </a:xfrm>
        </p:grpSpPr>
        <p:sp>
          <p:nvSpPr>
            <p:cNvPr id="34" name="Скругленный прямоугольник 81">
              <a:extLst>
                <a:ext uri="{FF2B5EF4-FFF2-40B4-BE49-F238E27FC236}">
                  <a16:creationId xmlns="" xmlns:a16="http://schemas.microsoft.com/office/drawing/2014/main" id="{64A9DBE4-F4FB-419F-AF00-0D41ADDA4CB5}"/>
                </a:ext>
              </a:extLst>
            </p:cNvPr>
            <p:cNvSpPr/>
            <p:nvPr/>
          </p:nvSpPr>
          <p:spPr>
            <a:xfrm>
              <a:off x="715183" y="1115045"/>
              <a:ext cx="5524833" cy="430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="" xmlns:a16="http://schemas.microsoft.com/office/drawing/2014/main" id="{31BADFDF-3747-4D81-8AD3-8331BBC801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1197918"/>
              <a:ext cx="5195707" cy="26475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Изменение параметров применения УСН</a:t>
              </a:r>
            </a:p>
          </p:txBody>
        </p:sp>
      </p:grpSp>
      <p:grpSp>
        <p:nvGrpSpPr>
          <p:cNvPr id="36" name="Группа 35">
            <a:extLst>
              <a:ext uri="{FF2B5EF4-FFF2-40B4-BE49-F238E27FC236}">
                <a16:creationId xmlns="" xmlns:a16="http://schemas.microsoft.com/office/drawing/2014/main" id="{6472E1BF-AE70-4E8E-B5A7-E23C89778CF5}"/>
              </a:ext>
            </a:extLst>
          </p:cNvPr>
          <p:cNvGrpSpPr/>
          <p:nvPr/>
        </p:nvGrpSpPr>
        <p:grpSpPr>
          <a:xfrm>
            <a:off x="2934779" y="3543194"/>
            <a:ext cx="2224074" cy="249869"/>
            <a:chOff x="715183" y="1115045"/>
            <a:chExt cx="5524833" cy="430499"/>
          </a:xfrm>
        </p:grpSpPr>
        <p:sp>
          <p:nvSpPr>
            <p:cNvPr id="37" name="Скругленный прямоугольник 81">
              <a:extLst>
                <a:ext uri="{FF2B5EF4-FFF2-40B4-BE49-F238E27FC236}">
                  <a16:creationId xmlns="" xmlns:a16="http://schemas.microsoft.com/office/drawing/2014/main" id="{2E831D40-BB18-4570-811D-27A753876AEE}"/>
                </a:ext>
              </a:extLst>
            </p:cNvPr>
            <p:cNvSpPr/>
            <p:nvPr/>
          </p:nvSpPr>
          <p:spPr>
            <a:xfrm>
              <a:off x="715183" y="1115045"/>
              <a:ext cx="5524833" cy="430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рямоугольник 37">
              <a:extLst>
                <a:ext uri="{FF2B5EF4-FFF2-40B4-BE49-F238E27FC236}">
                  <a16:creationId xmlns="" xmlns:a16="http://schemas.microsoft.com/office/drawing/2014/main" id="{D63E9D36-1208-4300-BDDC-336C2A717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1197918"/>
              <a:ext cx="5195707" cy="26475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Отмена повышенных ставок </a:t>
              </a: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73E83AF2-96EA-41ED-854D-AFAAFEA9AA48}"/>
              </a:ext>
            </a:extLst>
          </p:cNvPr>
          <p:cNvGrpSpPr/>
          <p:nvPr/>
        </p:nvGrpSpPr>
        <p:grpSpPr>
          <a:xfrm>
            <a:off x="278943" y="4070756"/>
            <a:ext cx="2258913" cy="477516"/>
            <a:chOff x="715183" y="1115045"/>
            <a:chExt cx="5524833" cy="430499"/>
          </a:xfrm>
        </p:grpSpPr>
        <p:sp>
          <p:nvSpPr>
            <p:cNvPr id="40" name="Скругленный прямоугольник 81">
              <a:extLst>
                <a:ext uri="{FF2B5EF4-FFF2-40B4-BE49-F238E27FC236}">
                  <a16:creationId xmlns="" xmlns:a16="http://schemas.microsoft.com/office/drawing/2014/main" id="{CBECA2E8-7C67-45C1-BBBD-7A7D4AF9F430}"/>
                </a:ext>
              </a:extLst>
            </p:cNvPr>
            <p:cNvSpPr/>
            <p:nvPr/>
          </p:nvSpPr>
          <p:spPr>
            <a:xfrm>
              <a:off x="715183" y="1115045"/>
              <a:ext cx="5524833" cy="430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="" xmlns:a16="http://schemas.microsoft.com/office/drawing/2014/main" id="{217D6A83-7C4C-47AC-BB65-35688A012B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1197918"/>
              <a:ext cx="5195707" cy="26475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900"/>
                </a:lnSpc>
              </a:pPr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Организации, применяющие УСН, признаются налогоплательщиками НДС</a:t>
              </a: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="" xmlns:a16="http://schemas.microsoft.com/office/drawing/2014/main" id="{12A1871D-1742-40D9-9B9D-6DBE81903B58}"/>
              </a:ext>
            </a:extLst>
          </p:cNvPr>
          <p:cNvGrpSpPr/>
          <p:nvPr/>
        </p:nvGrpSpPr>
        <p:grpSpPr>
          <a:xfrm>
            <a:off x="5550441" y="3538915"/>
            <a:ext cx="3051000" cy="1072257"/>
            <a:chOff x="715183" y="948349"/>
            <a:chExt cx="5524833" cy="597196"/>
          </a:xfrm>
        </p:grpSpPr>
        <p:sp>
          <p:nvSpPr>
            <p:cNvPr id="43" name="Скругленный прямоугольник 81">
              <a:extLst>
                <a:ext uri="{FF2B5EF4-FFF2-40B4-BE49-F238E27FC236}">
                  <a16:creationId xmlns="" xmlns:a16="http://schemas.microsoft.com/office/drawing/2014/main" id="{2F576C84-1936-45C6-86D7-953BAAF00B59}"/>
                </a:ext>
              </a:extLst>
            </p:cNvPr>
            <p:cNvSpPr/>
            <p:nvPr/>
          </p:nvSpPr>
          <p:spPr>
            <a:xfrm>
              <a:off x="715183" y="948349"/>
              <a:ext cx="5524833" cy="59719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>
              <a:extLst>
                <a:ext uri="{FF2B5EF4-FFF2-40B4-BE49-F238E27FC236}">
                  <a16:creationId xmlns="" xmlns:a16="http://schemas.microsoft.com/office/drawing/2014/main" id="{A4DD879A-5EDE-44BD-A836-0B049F0BC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960838"/>
              <a:ext cx="5195706" cy="50183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825"/>
                </a:lnSpc>
              </a:pPr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 пониженный тариф страховых взносов 7,6% (свыше МРОТ) для налогоплательщиков с ОКВЭД «Обрабатывающие производства» если 70% составляют доходы от данного ОКВЭД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="" xmlns:a16="http://schemas.microsoft.com/office/drawing/2014/main" id="{018C6D2F-9096-4958-B2AD-B623FA3690F1}"/>
              </a:ext>
            </a:extLst>
          </p:cNvPr>
          <p:cNvGrpSpPr/>
          <p:nvPr/>
        </p:nvGrpSpPr>
        <p:grpSpPr>
          <a:xfrm>
            <a:off x="2684406" y="3952180"/>
            <a:ext cx="2842193" cy="669532"/>
            <a:chOff x="437480" y="1115045"/>
            <a:chExt cx="6189973" cy="430499"/>
          </a:xfrm>
        </p:grpSpPr>
        <p:sp>
          <p:nvSpPr>
            <p:cNvPr id="46" name="Скругленный прямоугольник 81">
              <a:extLst>
                <a:ext uri="{FF2B5EF4-FFF2-40B4-BE49-F238E27FC236}">
                  <a16:creationId xmlns="" xmlns:a16="http://schemas.microsoft.com/office/drawing/2014/main" id="{C3FDB0A8-8F79-450B-ADC0-2AE14F57B71E}"/>
                </a:ext>
              </a:extLst>
            </p:cNvPr>
            <p:cNvSpPr/>
            <p:nvPr/>
          </p:nvSpPr>
          <p:spPr>
            <a:xfrm>
              <a:off x="715183" y="1115045"/>
              <a:ext cx="5524833" cy="430499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Прямоугольник 46">
              <a:extLst>
                <a:ext uri="{FF2B5EF4-FFF2-40B4-BE49-F238E27FC236}">
                  <a16:creationId xmlns="" xmlns:a16="http://schemas.microsoft.com/office/drawing/2014/main" id="{950DF975-5127-4E94-827B-F4C36BA4B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480" y="1194045"/>
              <a:ext cx="6189973" cy="26475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Налоговая амнистия к налогоплательщикам в отношении которых были установлены факты дробления бизнеса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954341A9-312E-4231-8EC2-F0E91B633B60}"/>
              </a:ext>
            </a:extLst>
          </p:cNvPr>
          <p:cNvSpPr txBox="1"/>
          <p:nvPr/>
        </p:nvSpPr>
        <p:spPr>
          <a:xfrm>
            <a:off x="284278" y="4939626"/>
            <a:ext cx="6375612" cy="280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350"/>
              </a:lnSpc>
            </a:pPr>
            <a:r>
              <a:rPr lang="ru-RU" b="1" dirty="0">
                <a:ln w="3175" cmpd="sng">
                  <a:noFill/>
                  <a:prstDash val="solid"/>
                </a:ln>
                <a:solidFill>
                  <a:srgbClr val="1F497D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с 01.01.2025 г. ТУРИСТИЧЕСКОГО НАЛОГА</a:t>
            </a:r>
          </a:p>
        </p:txBody>
      </p:sp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88BBB2D2-8DC7-4358-AECC-B22AD8B48996}"/>
              </a:ext>
            </a:extLst>
          </p:cNvPr>
          <p:cNvGrpSpPr/>
          <p:nvPr/>
        </p:nvGrpSpPr>
        <p:grpSpPr>
          <a:xfrm>
            <a:off x="284278" y="5402811"/>
            <a:ext cx="3878987" cy="1078411"/>
            <a:chOff x="715183" y="948349"/>
            <a:chExt cx="5524833" cy="514321"/>
          </a:xfrm>
        </p:grpSpPr>
        <p:sp>
          <p:nvSpPr>
            <p:cNvPr id="53" name="Скругленный прямоугольник 81">
              <a:extLst>
                <a:ext uri="{FF2B5EF4-FFF2-40B4-BE49-F238E27FC236}">
                  <a16:creationId xmlns="" xmlns:a16="http://schemas.microsoft.com/office/drawing/2014/main" id="{595D4D95-8E47-4069-B53D-499907AAC63B}"/>
                </a:ext>
              </a:extLst>
            </p:cNvPr>
            <p:cNvSpPr/>
            <p:nvPr/>
          </p:nvSpPr>
          <p:spPr>
            <a:xfrm>
              <a:off x="715183" y="948349"/>
              <a:ext cx="5524833" cy="514321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Прямоугольник 53">
              <a:extLst>
                <a:ext uri="{FF2B5EF4-FFF2-40B4-BE49-F238E27FC236}">
                  <a16:creationId xmlns="" xmlns:a16="http://schemas.microsoft.com/office/drawing/2014/main" id="{B4398B93-7CA8-48D0-AD4C-B8C317473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746" y="960838"/>
              <a:ext cx="5195706" cy="501832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825"/>
                </a:lnSpc>
              </a:pPr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Объектом налогообложения признается оказание услуг по предоставлению мест для временного проживания физических лиц в средствах размещения, принадлежащих налогоплательщику на праве собственности или на ином законном основании, расположенных на территории города-курорта Пятигорска и включенных в реестр классифицированных средств размещения, предусмотренных Федеральным законом от 24.11.1996 г. № 132-ФЗ</a:t>
              </a: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="" xmlns:a16="http://schemas.microsoft.com/office/drawing/2014/main" id="{A2FBA629-A9DD-4826-A493-5C57CDD59007}"/>
              </a:ext>
            </a:extLst>
          </p:cNvPr>
          <p:cNvGrpSpPr/>
          <p:nvPr/>
        </p:nvGrpSpPr>
        <p:grpSpPr>
          <a:xfrm>
            <a:off x="4737080" y="5374659"/>
            <a:ext cx="2338860" cy="1121874"/>
            <a:chOff x="640104" y="943337"/>
            <a:chExt cx="5524833" cy="597196"/>
          </a:xfrm>
        </p:grpSpPr>
        <p:sp>
          <p:nvSpPr>
            <p:cNvPr id="58" name="Скругленный прямоугольник 81">
              <a:extLst>
                <a:ext uri="{FF2B5EF4-FFF2-40B4-BE49-F238E27FC236}">
                  <a16:creationId xmlns="" xmlns:a16="http://schemas.microsoft.com/office/drawing/2014/main" id="{BB61C8D3-47E1-40F1-AF16-58AD6B74CBD5}"/>
                </a:ext>
              </a:extLst>
            </p:cNvPr>
            <p:cNvSpPr/>
            <p:nvPr/>
          </p:nvSpPr>
          <p:spPr>
            <a:xfrm>
              <a:off x="640104" y="943337"/>
              <a:ext cx="5524833" cy="597196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1093">
                  <a:srgbClr val="CCDFF8"/>
                </a:gs>
                <a:gs pos="40000">
                  <a:schemeClr val="bg1"/>
                </a:gs>
              </a:gsLst>
              <a:lin ang="16200000" scaled="1"/>
              <a:tileRect/>
            </a:gradFill>
            <a:ln w="12700" cap="rnd" cmpd="sng">
              <a:noFill/>
              <a:prstDash val="solid"/>
            </a:ln>
            <a:effectLst>
              <a:outerShdw blurRad="266700" dist="38100" dir="2700000" algn="tl" rotWithShape="0">
                <a:prstClr val="black">
                  <a:alpha val="61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9" name="Прямоугольник 58">
              <a:extLst>
                <a:ext uri="{FF2B5EF4-FFF2-40B4-BE49-F238E27FC236}">
                  <a16:creationId xmlns="" xmlns:a16="http://schemas.microsoft.com/office/drawing/2014/main" id="{DF2BC93E-CE06-4FF4-814A-A133C47910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4666" y="1023878"/>
              <a:ext cx="5195707" cy="403097"/>
            </a:xfrm>
            <a:prstGeom prst="rect">
              <a:avLst/>
            </a:prstGeom>
            <a:noFill/>
            <a:ln w="12700" cap="rnd" cmpd="sng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>
                <a:lnSpc>
                  <a:spcPts val="825"/>
                </a:lnSpc>
              </a:pPr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Установлены максимальные налоговые ставки </a:t>
              </a:r>
            </a:p>
            <a:p>
              <a:pPr algn="ctr">
                <a:lnSpc>
                  <a:spcPts val="825"/>
                </a:lnSpc>
              </a:pPr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2025 году – 1 процент, </a:t>
              </a:r>
            </a:p>
            <a:p>
              <a:pPr algn="ctr">
                <a:lnSpc>
                  <a:spcPts val="825"/>
                </a:lnSpc>
              </a:pPr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2026 году – 2 процента, </a:t>
              </a:r>
            </a:p>
            <a:p>
              <a:pPr algn="ctr">
                <a:lnSpc>
                  <a:spcPts val="825"/>
                </a:lnSpc>
              </a:pPr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2027 году - 3 процента, </a:t>
              </a:r>
            </a:p>
            <a:p>
              <a:pPr algn="ctr">
                <a:lnSpc>
                  <a:spcPts val="825"/>
                </a:lnSpc>
              </a:pPr>
              <a:r>
                <a:rPr lang="ru-RU" sz="1050" b="1" dirty="0">
                  <a:ln w="3175" cmpd="sng">
                    <a:noFill/>
                    <a:prstDash val="solid"/>
                  </a:ln>
                  <a:solidFill>
                    <a:srgbClr val="1F497D">
                      <a:lumMod val="75000"/>
                    </a:srgb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2028 году – 4 процента, начиная с 2029 года – 5 процентов от налоговой базы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003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71" y="5805264"/>
            <a:ext cx="1512167" cy="105273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84309734"/>
              </p:ext>
            </p:extLst>
          </p:nvPr>
        </p:nvGraphicFramePr>
        <p:xfrm>
          <a:off x="5004048" y="1268760"/>
          <a:ext cx="4248472" cy="5444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86564"/>
            <a:ext cx="7760814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изменения объема доходов бюджета города–курорта Пятигорска от НДФЛ по первоначальному плану на 2023-2025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(млн.руб.)  </a:t>
            </a:r>
            <a:endParaRPr lang="ru-RU" sz="24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3619685"/>
            <a:ext cx="4968552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Плановые показатели по НДФЛ в бюджете города-курорта Пятигорска в 2024 году по сравнению с плановыми показателями на 2023 год увеличены в сумме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81 млн. руб.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в 2024 году по сравнению с 2023 годом норматив отчислений доходов от НДФЛ в бюджет города-курорта Пятигорска снизился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1,1%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 30,94%  до 29,84 %).</a:t>
            </a:r>
          </a:p>
          <a:p>
            <a:pPr algn="just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бюджете города-курорта Пятигорска в 2025 году по сравнению с 2024 годом также планируется рост поступлений НДФЛ на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млн. руб.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проектом закона Ставропольского края «О бюджете Ставропольского края на 2025 год и плановый период 2026 и 2027 годов» не предусмотрен дополнительный норматив отчислений в бюджет города-курорта Пятигорска от НДФЛ.</a:t>
            </a:r>
          </a:p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расчете прогноза поступлений НДФЛ в бюджет города-курорта Пятигорска на 2025 год использован темп роста фонда заработной платы (коэффициент, характеризующий динамику фонда заработной платы) в размере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106,7%.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="" xmlns:a16="http://schemas.microsoft.com/office/drawing/2014/main" id="{DCB4CEA7-193D-4DE9-B907-3EC2EC5853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5582746"/>
              </p:ext>
            </p:extLst>
          </p:nvPr>
        </p:nvGraphicFramePr>
        <p:xfrm>
          <a:off x="395536" y="1344824"/>
          <a:ext cx="5001183" cy="234328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2456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94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69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6943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6943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6943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6943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46943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46943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61692">
                <a:tc rowSpan="3"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000"/>
                        </a:lnSpc>
                      </a:pPr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 налогоплательщика</a:t>
                      </a:r>
                    </a:p>
                  </a:txBody>
                  <a:tcPr marL="4970" marR="4970" marT="497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</a:pPr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Ставка НДФЛ (Налоговый кодекс РФ)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Перераспределение по бюджетам  </a:t>
                      </a:r>
                    </a:p>
                    <a:p>
                      <a:pPr marL="0" marR="0" lvl="0" indent="0" algn="ctr" defTabSz="914377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(Бюджетный кодекс РФ)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1866">
                <a:tc vMerge="1"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000"/>
                        </a:lnSpc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  <a:spcBef>
                          <a:spcPts val="600"/>
                        </a:spcBef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</a:pPr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Действующая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1 января 2025г.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377" rtl="0" eaLnBrk="1" latinLnBrk="0" hangingPunct="1">
                        <a:lnSpc>
                          <a:spcPts val="1000"/>
                        </a:lnSpc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302">
                <a:tc vMerge="1">
                  <a:txBody>
                    <a:bodyPr/>
                    <a:lstStyle/>
                    <a:p>
                      <a:pPr marL="0" algn="ctr" defTabSz="914377" rtl="0" eaLnBrk="1" fontAlgn="ctr" latinLnBrk="0" hangingPunct="1">
                        <a:lnSpc>
                          <a:spcPts val="1000"/>
                        </a:lnSpc>
                      </a:pPr>
                      <a:endParaRPr lang="ru-RU" sz="12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+mn-lt"/>
                        <a:ea typeface="+mn-ea"/>
                        <a:cs typeface="Times New Roman" pitchFamily="18" charset="0"/>
                      </a:endParaRPr>
                    </a:p>
                  </a:txBody>
                  <a:tcPr marL="6626" marR="6626" marT="6626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cap="none" dirty="0" err="1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Дейст-вующая</a:t>
                      </a:r>
                      <a:endParaRPr lang="ru-RU" sz="900" b="1" kern="1200" cap="none" dirty="0">
                        <a:ln w="0"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 1 января 2025г.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ФБ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КБ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ФБ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КБ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kern="1200" cap="none" dirty="0">
                          <a:ln w="0"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 2,4 млн рублей</a:t>
                      </a:r>
                    </a:p>
                  </a:txBody>
                  <a:tcPr marL="27000" marR="2700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 2,4 до 5 млн рублей</a:t>
                      </a:r>
                    </a:p>
                  </a:txBody>
                  <a:tcPr marL="27000" marR="27000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 5 до 20 млн рублей</a:t>
                      </a:r>
                    </a:p>
                  </a:txBody>
                  <a:tcPr marL="27000" marR="27000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18%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61%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 20 до 50 млн рублей</a:t>
                      </a:r>
                    </a:p>
                  </a:txBody>
                  <a:tcPr marL="27000" marR="27000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EF9">
                        <a:alpha val="46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marL="0" algn="ctr" defTabSz="914377" rtl="0" eaLnBrk="1" fontAlgn="ctr" latinLnBrk="0" hangingPunct="1"/>
                      <a:r>
                        <a:rPr kumimoji="0" lang="ru-RU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свыше 50 млн рублей</a:t>
                      </a:r>
                    </a:p>
                  </a:txBody>
                  <a:tcPr marL="27000" marR="27000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4542">
                <a:tc gridSpan="9">
                  <a:txBody>
                    <a:bodyPr/>
                    <a:lstStyle/>
                    <a:p>
                      <a:pPr marL="0" marR="0" lvl="0" indent="0" algn="ctr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u="none" strike="noStrike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Доходы участников СВО </a:t>
                      </a:r>
                    </a:p>
                  </a:txBody>
                  <a:tcPr marL="27000" marR="27000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200" b="0" i="0" u="none" strike="noStrike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D99E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 5,0 млн рублей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900" b="0" i="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74542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свыше 5 млн рублей</a:t>
                      </a:r>
                    </a:p>
                  </a:txBody>
                  <a:tcPr marL="7144" marR="7144" marT="7144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ts val="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900" b="0" i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13%</a:t>
                      </a: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2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7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032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esktop\Картинки для бюджета\depositphotos_16890261-stock-photo-3d-small-good-prof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395" y="5338373"/>
            <a:ext cx="1171931" cy="10815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60648"/>
            <a:ext cx="7272808" cy="643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Туристический налог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372551639"/>
              </p:ext>
            </p:extLst>
          </p:nvPr>
        </p:nvGraphicFramePr>
        <p:xfrm>
          <a:off x="5590031" y="1153686"/>
          <a:ext cx="3537295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755576" y="1153686"/>
            <a:ext cx="4896544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соответствии с решением Думы г. Пятигорска от 24.09.2024 г. № 24-49 РД «О туристическом налоге на территории муниципального образования города-курорта Пятигорска» на территории муниципального образования города-курорта Пятигорска с 01.01.2025г. вводится туристический налог: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Установлены налоговые ставки в 2025 году –                        1 процент, в 2026 году – 2 процента, в 2027 году -                         3 процента, в 2028 году – 4 процента, начиная с 2029 года – 5 процентов от налоговой базы. 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indent="34226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Сумма налога исчисляется налогоплательщиком как соответствующая налоговой ставке процентная доля налоговой базы применительно к услуге по временному проживанию в момент осуществления полного расчета с лицом, приобретающим такую услугу.</a:t>
            </a:r>
          </a:p>
          <a:p>
            <a:pPr indent="342265"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случае, если исчисленная сумма налога менее суммы минимального налога, рассчитанной как произведение 100 рублей и количества суток проживания, сумма налога определяется в размере минимального налога.</a:t>
            </a:r>
          </a:p>
          <a:p>
            <a:pPr algn="just"/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31.12.2024 г. отменяется курортный сбор.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pic>
        <p:nvPicPr>
          <p:cNvPr id="11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057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226" y="5157192"/>
            <a:ext cx="2305774" cy="1700808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7" y="188640"/>
            <a:ext cx="7823649" cy="11521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собственных (налоговых и неналоговых) доходов бюджета города-курорта Пятигорска по 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первоначальному плану н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2025 год (%)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302999"/>
              </p:ext>
            </p:extLst>
          </p:nvPr>
        </p:nvGraphicFramePr>
        <p:xfrm>
          <a:off x="107504" y="1373164"/>
          <a:ext cx="8784976" cy="5321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H="1" flipV="1">
            <a:off x="3347865" y="2132856"/>
            <a:ext cx="432047" cy="479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 flipV="1">
            <a:off x="2123728" y="2276872"/>
            <a:ext cx="1008112" cy="465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1331640" y="3329989"/>
            <a:ext cx="864096" cy="1170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6491808" y="2420888"/>
            <a:ext cx="672480" cy="436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5220072" y="2065619"/>
            <a:ext cx="81009" cy="5733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202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1741"/>
            <a:ext cx="8172400" cy="9589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собственных (налоговых и неналоговых) доходов бюджета города-курорта Пятигорска по первоначальному плану                                на 2024-2027 </a:t>
            </a:r>
            <a:r>
              <a:rPr lang="ru-RU" sz="20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ru-RU" sz="20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859576870"/>
              </p:ext>
            </p:extLst>
          </p:nvPr>
        </p:nvGraphicFramePr>
        <p:xfrm>
          <a:off x="0" y="1123598"/>
          <a:ext cx="9756576" cy="5254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6163591"/>
            <a:ext cx="144016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2024 г.                          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 2  288  311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63689" y="6163821"/>
            <a:ext cx="129614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г.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2 647 839 тыс. руб.</a:t>
            </a:r>
          </a:p>
        </p:txBody>
      </p:sp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43091"/>
            <a:ext cx="2051720" cy="1314909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10209" y="6173576"/>
            <a:ext cx="13681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г. </a:t>
            </a:r>
          </a:p>
          <a:p>
            <a:pPr algn="ctr"/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2 772 224 тыс. руб.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88024" y="6180892"/>
            <a:ext cx="129614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г.     </a:t>
            </a:r>
            <a:r>
              <a:rPr lang="ru-RU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2 885 629 тыс. руб.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9845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superuser\Desktop\СЛАЙДЫ!!!!!!!\Новая папка\Картинки для бюджета\800px_COLOURBOX5953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655" y="5005589"/>
            <a:ext cx="2344655" cy="1843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776864" cy="8930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доходов города-курорта Пятигорска по первоначальному плану на 2024-2027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8426078"/>
              </p:ext>
            </p:extLst>
          </p:nvPr>
        </p:nvGraphicFramePr>
        <p:xfrm>
          <a:off x="52222" y="980728"/>
          <a:ext cx="9036495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4345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658408798"/>
              </p:ext>
            </p:extLst>
          </p:nvPr>
        </p:nvGraphicFramePr>
        <p:xfrm>
          <a:off x="251520" y="1268760"/>
          <a:ext cx="8568952" cy="5699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1763" y="188640"/>
            <a:ext cx="7418709" cy="99412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неналоговых доходов бюджета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города–курорта Пятигорска по первоначальному плану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 2024-2027 </a:t>
            </a:r>
            <a:r>
              <a:rPr lang="ru-RU" sz="20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3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(тыс. руб.)</a:t>
            </a:r>
            <a:endParaRPr lang="ru-RU" sz="13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21"/>
            <a:ext cx="899592" cy="107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308304" y="5877272"/>
            <a:ext cx="127788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</a:t>
            </a:r>
          </a:p>
          <a:p>
            <a:pPr algn="ctr"/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</p:txBody>
      </p:sp>
    </p:spTree>
    <p:extLst>
      <p:ext uri="{BB962C8B-B14F-4D97-AF65-F5344CB8AC3E}">
        <p14:creationId xmlns:p14="http://schemas.microsoft.com/office/powerpoint/2010/main" val="362867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1"/>
          <p:cNvSpPr txBox="1">
            <a:spLocks/>
          </p:cNvSpPr>
          <p:nvPr/>
        </p:nvSpPr>
        <p:spPr>
          <a:xfrm>
            <a:off x="467544" y="260648"/>
            <a:ext cx="8352928" cy="3934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ОГЛАВЛЕНИЕ: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436610"/>
              </p:ext>
            </p:extLst>
          </p:nvPr>
        </p:nvGraphicFramePr>
        <p:xfrm>
          <a:off x="179512" y="654098"/>
          <a:ext cx="8856984" cy="5984430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5199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70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Описание административно-территориального деления города Пятигорска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Основы составления проекта бюджета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452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задачи и приоритетные направления бюджетной, налоговой и долговой политики города Пятигорска на 2025 год и плановый период 2026 и 2027 годов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показатели социально-экономического развития города Пятигорска за 2022-2024 годы и на плановый период 2025-2027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83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характеристики бюджета города-курорта </a:t>
                      </a:r>
                      <a:r>
                        <a:rPr lang="ru-RU" sz="1000" b="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Пятигорска по первоначальному плану на 2024, 2025, 2026, 2027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бюджета города-курорта Пятигорска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 структура доходов бюджета города-курорта Пятигорска по первоначальному плану на 2024-2027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поступления доходов бюджета города–курорта Пятигорска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первоначальному плану на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2023-2025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Налоговые инновации с 01.01.2025 г.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Причины изменения объема доходов бюджета города–курорта Пятигорска от НДФЛ по первоначальному плану на 2023-2025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Туристический налог</a:t>
                      </a:r>
                      <a:endParaRPr lang="ru-RU" sz="10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Структура собственных (налоговых и неналоговых) доходов бюджета города-курорта Пятигорска по первоначальному плану за 2025 год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 структура собственных (налоговых и неналоговых) доходов бюджета города-курорта Пятигорска по первоначальному плану на 2024-2027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налоговых доходов города-курорта Пятигорска по первоначальному плану на 2024-2027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Динамика неналоговых доходов бюджета города–курорта Пятигорска по первоначальному плану на  2024-2027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сведения о межбюджетных отношениях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Планируемые к поступлению в бюджет города – курорта Пятигорска межбюджетные трансферты в 2025 году и плановом периоде 2026-2027 годах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418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 структура межбюджетных трансфертов в динамике (фактические поступления в 2023 году, первоначальный план на 2024 год, 2025 год, 2026 год, 2027 год)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22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465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Основные сведения о расходах бюджета города-курорта Пятигорска в разрезе разделов бюджета по первоначальному плану на 2024, 2025,2026,2027 </a:t>
                      </a:r>
                      <a:r>
                        <a:rPr lang="ru-RU" sz="1000" b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2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расходах бюджета с учетом интересов целевых групп (социальная поддержка семей с детьми) по первоначальному плану в 2024 г., 2025 г.,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2027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24-25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расходах бюджета с учетом интересов целевых групп (защита детей-сирот) по первоначальному плану в 2024 г., 2025 г.,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2027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2992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расходах бюджета с учетом интересов целевых групп (социальное обеспечение ветеранов, инвалидов, пожилых граждан)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первоначальному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плану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2025 г.,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., 2027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27-28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32219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2024 </a:t>
                      </a: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г., 2025 г., 2026 г., 2027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Дорожный фонд города-курорта Пятигорска по первоначальному плану за счет собственных доходов на </a:t>
                      </a:r>
                      <a:r>
                        <a:rPr lang="ru-RU" sz="10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2024 год, 2025 год</a:t>
                      </a:r>
                      <a:endParaRPr lang="ru-RU" sz="10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30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4964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расходов дорожного фонда города-курорта Пятигорска по первоначальному плану на </a:t>
                      </a:r>
                      <a:r>
                        <a:rPr lang="ru-RU" sz="10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2024-2027 </a:t>
                      </a:r>
                      <a:r>
                        <a:rPr lang="ru-RU" sz="10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37653"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общественно значимых проектах в городе-курорте Пятигорске в области дорожного хозяйства</a:t>
                      </a:r>
                      <a:r>
                        <a:rPr lang="ru-RU" sz="1000" b="0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00" b="0" kern="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2022-2027 </a:t>
                      </a:r>
                      <a:r>
                        <a:rPr lang="ru-RU" sz="1000" b="0" kern="0" baseline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1000" b="0" kern="0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279226">
                <a:tc>
                  <a:txBody>
                    <a:bodyPr/>
                    <a:lstStyle/>
                    <a:p>
                      <a:pPr algn="l"/>
                      <a:r>
                        <a:rPr lang="ru-RU" sz="1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Сведения об общественно значимом проекте в городе-курорте Пятигорске «Реконструкция благоустройства «Парка Победы» 2-я очередь в районе  </a:t>
                      </a:r>
                      <a:r>
                        <a:rPr lang="ru-RU" sz="1000" b="0" kern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Новопятигорского</a:t>
                      </a:r>
                      <a:r>
                        <a:rPr lang="ru-RU" sz="1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озера </a:t>
                      </a:r>
                      <a:r>
                        <a:rPr lang="ru-RU" sz="1000" b="0" kern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г.Пятигорск</a:t>
                      </a:r>
                      <a:r>
                        <a:rPr lang="ru-RU" sz="1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14120" marR="1412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95719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94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2255" y="114812"/>
            <a:ext cx="7848248" cy="620687"/>
          </a:xfrm>
          <a:noFill/>
          <a:ln/>
        </p:spPr>
        <p:txBody>
          <a:bodyPr tIns="0" bIns="0"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межбюджетных отношениях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182255" y="647267"/>
            <a:ext cx="7961745" cy="576064"/>
          </a:xfrm>
        </p:spPr>
        <p:txBody>
          <a:bodyPr>
            <a:noAutofit/>
          </a:bodyPr>
          <a:lstStyle/>
          <a:p>
            <a:pPr marL="0" indent="0" algn="ctr">
              <a:buFontTx/>
              <a:buNone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это средства бюджета города-курорта Пятигорска, получаемые из других бюджетов бюджетной системы РФ                                                                                                 (из федерального и краевого бюджетов)</a:t>
            </a: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786912" y="2470151"/>
            <a:ext cx="64447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indent="539750" algn="ctr"/>
            <a:endParaRPr lang="ru-RU"/>
          </a:p>
        </p:txBody>
      </p:sp>
      <p:sp>
        <p:nvSpPr>
          <p:cNvPr id="43016" name="Rectangle 8"/>
          <p:cNvSpPr>
            <a:spLocks noChangeArrowheads="1"/>
          </p:cNvSpPr>
          <p:nvPr/>
        </p:nvSpPr>
        <p:spPr bwMode="auto">
          <a:xfrm>
            <a:off x="5724128" y="2758183"/>
            <a:ext cx="2893693" cy="1891530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108000" tIns="0" rIns="108000" bIns="0" anchor="ctr"/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бюджетные средства, предоставляемые на безвозмездной и безвозвратной основе, в том числе без установления направлений их использования</a:t>
            </a: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08126" y="2754478"/>
            <a:ext cx="2463674" cy="3796771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средства, получаемые на безвозмездной и безвозвратной основе на осуществление определенных целевых расходов, возникающих при выполнении полномочий государственного органа власти, переданных для осуществления органам местного самоуправления</a:t>
            </a:r>
          </a:p>
        </p:txBody>
      </p:sp>
      <p:sp>
        <p:nvSpPr>
          <p:cNvPr id="43018" name="Rectangle 10"/>
          <p:cNvSpPr>
            <a:spLocks noChangeArrowheads="1"/>
          </p:cNvSpPr>
          <p:nvPr/>
        </p:nvSpPr>
        <p:spPr bwMode="auto">
          <a:xfrm>
            <a:off x="3203848" y="2782627"/>
            <a:ext cx="2232248" cy="3768622"/>
          </a:xfrm>
          <a:prstGeom prst="rect">
            <a:avLst/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Субсидия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бюджетные средства, получаемые в целях софинансирования расходных обязательств, возникающих при выполнении полномочий органов местного самоуправления по вопросам местного значения</a:t>
            </a:r>
          </a:p>
        </p:txBody>
      </p:sp>
      <p:sp>
        <p:nvSpPr>
          <p:cNvPr id="43019" name="AutoShape 11"/>
          <p:cNvSpPr>
            <a:spLocks noChangeArrowheads="1"/>
          </p:cNvSpPr>
          <p:nvPr/>
        </p:nvSpPr>
        <p:spPr bwMode="auto">
          <a:xfrm rot="7897213">
            <a:off x="724099" y="1692623"/>
            <a:ext cx="1631727" cy="837486"/>
          </a:xfrm>
          <a:prstGeom prst="curvedUpArrow">
            <a:avLst>
              <a:gd name="adj1" fmla="val 33789"/>
              <a:gd name="adj2" fmla="val 77846"/>
              <a:gd name="adj3" fmla="val 7552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anchor="ctr"/>
          <a:lstStyle/>
          <a:p>
            <a:endParaRPr lang="ru-RU"/>
          </a:p>
        </p:txBody>
      </p:sp>
      <p:sp>
        <p:nvSpPr>
          <p:cNvPr id="43020" name="AutoShape 12"/>
          <p:cNvSpPr>
            <a:spLocks noChangeArrowheads="1"/>
          </p:cNvSpPr>
          <p:nvPr/>
        </p:nvSpPr>
        <p:spPr bwMode="auto">
          <a:xfrm>
            <a:off x="4074600" y="2125835"/>
            <a:ext cx="490743" cy="632347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FFCC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21" name="AutoShape 13"/>
          <p:cNvSpPr>
            <a:spLocks noChangeArrowheads="1"/>
          </p:cNvSpPr>
          <p:nvPr/>
        </p:nvSpPr>
        <p:spPr bwMode="auto">
          <a:xfrm rot="2313247">
            <a:off x="6455910" y="1805858"/>
            <a:ext cx="1780837" cy="660397"/>
          </a:xfrm>
          <a:prstGeom prst="curvedDownArrow">
            <a:avLst>
              <a:gd name="adj1" fmla="val 49229"/>
              <a:gd name="adj2" fmla="val 98704"/>
              <a:gd name="adj3" fmla="val 83417"/>
            </a:avLst>
          </a:prstGeom>
          <a:solidFill>
            <a:srgbClr val="FFFFCC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026" name="Picture 2" descr="C:\Users\superuser\Desktop\СЛАЙДЫ!!!!!!!\Новая папка\Картинки для бюджета\PicMone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609" y="4725144"/>
            <a:ext cx="3275856" cy="213285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2195736" y="1628799"/>
            <a:ext cx="4536504" cy="49703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 lIns="126000" rIns="12600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межбюджетных трансфертов </a:t>
            </a:r>
          </a:p>
        </p:txBody>
      </p:sp>
      <p:pic>
        <p:nvPicPr>
          <p:cNvPr id="14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7940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125" y="4869160"/>
            <a:ext cx="2438400" cy="1798637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1"/>
            <a:ext cx="8244407" cy="103705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к поступлению в бюджет города – курорта Пятигорска межбюджетные трансферты в 2025 году и плановом периоде 2026-2027 годах 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30450415"/>
              </p:ext>
            </p:extLst>
          </p:nvPr>
        </p:nvGraphicFramePr>
        <p:xfrm>
          <a:off x="9542" y="1199912"/>
          <a:ext cx="8805664" cy="5147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652119" y="2492896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678914" y="3773831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400" b="1" dirty="0"/>
          </a:p>
        </p:txBody>
      </p:sp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0224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C:\Users\superuser\Pictures\раскраски\для слайдов\accounting-clip-art-http-www-colourbox-com-vector-accounting-vector-63ONlJ-clipa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572" y="5445224"/>
            <a:ext cx="2204428" cy="1412776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6112"/>
            <a:ext cx="7920880" cy="137857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и структура межбюджетных трансфертов в динамике                 (фактические поступления в 2023 году, первоначальный план на 2024 год, 2025 год, 2026 год, 2027 год) </a:t>
            </a:r>
            <a:r>
              <a:rPr lang="ru-RU" sz="16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  <a:endParaRPr lang="ru-RU" sz="20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975474432"/>
              </p:ext>
            </p:extLst>
          </p:nvPr>
        </p:nvGraphicFramePr>
        <p:xfrm>
          <a:off x="-252536" y="908720"/>
          <a:ext cx="9396536" cy="567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" y="6309317"/>
            <a:ext cx="2699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55681" y="6309318"/>
            <a:ext cx="18473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sz="1200" b="1" dirty="0"/>
          </a:p>
        </p:txBody>
      </p:sp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314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5532924"/>
            <a:ext cx="9144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города по расходам на 2025 год и плановый период  2026 и 2027 годов сформирован на основании методических рекомендаций по планированию доходов и бюджетных ассигнований на 2025 год и плановый период 2026 и 2027 годов органами местного самоуправления муниципальных образований Ставропольского края, утвержденными приказом министерства финансов Ставропольского края, а также методических рекомендаций по планированию бюджетных ассигнований на 2025 год и плановый период 2026 и 2027 годов главными распорядителями средств бюджета города-курорта Пятигорска, утвержденных приказом МУ «Финансовое управление администрации г. Пятигорска» от 01.10.2024г. №80.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7505219"/>
              </p:ext>
            </p:extLst>
          </p:nvPr>
        </p:nvGraphicFramePr>
        <p:xfrm>
          <a:off x="632106" y="794608"/>
          <a:ext cx="8406415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50643" y="-50"/>
            <a:ext cx="8316415" cy="7920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сведения о расходах бюджета города-курорта Пятигорска в разрезе разделов бюджета по первоначальному плану                                                                       на 2024, 2025,2026,2027гг.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b="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sz="14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1200" b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2880" indent="0" algn="ctr">
              <a:buNone/>
            </a:pPr>
            <a:endParaRPr lang="ru-RU" sz="1200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890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43608" y="148779"/>
            <a:ext cx="6696744" cy="903958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(социальная поддержка семей с детьми) по первоначальному плану в 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г.,202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г., 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г.,202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r>
              <a:rPr lang="ru-RU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accent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uperuser\Desktop\Картинки для бюджета\efefef5031b266894ba1eb5c3cc57d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69" y="35528"/>
            <a:ext cx="1475656" cy="114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70B30440-E00B-42AA-8B07-96D6C6B3A3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4415730"/>
              </p:ext>
            </p:extLst>
          </p:nvPr>
        </p:nvGraphicFramePr>
        <p:xfrm>
          <a:off x="107504" y="1412776"/>
          <a:ext cx="8928992" cy="52344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5333">
                  <a:extLst>
                    <a:ext uri="{9D8B030D-6E8A-4147-A177-3AD203B41FA5}">
                      <a16:colId xmlns="" xmlns:a16="http://schemas.microsoft.com/office/drawing/2014/main" val="2592140318"/>
                    </a:ext>
                  </a:extLst>
                </a:gridCol>
                <a:gridCol w="913637">
                  <a:extLst>
                    <a:ext uri="{9D8B030D-6E8A-4147-A177-3AD203B41FA5}">
                      <a16:colId xmlns="" xmlns:a16="http://schemas.microsoft.com/office/drawing/2014/main" val="705723592"/>
                    </a:ext>
                  </a:extLst>
                </a:gridCol>
                <a:gridCol w="882634">
                  <a:extLst>
                    <a:ext uri="{9D8B030D-6E8A-4147-A177-3AD203B41FA5}">
                      <a16:colId xmlns="" xmlns:a16="http://schemas.microsoft.com/office/drawing/2014/main" val="800535879"/>
                    </a:ext>
                  </a:extLst>
                </a:gridCol>
                <a:gridCol w="933694">
                  <a:extLst>
                    <a:ext uri="{9D8B030D-6E8A-4147-A177-3AD203B41FA5}">
                      <a16:colId xmlns="" xmlns:a16="http://schemas.microsoft.com/office/drawing/2014/main" val="2091086798"/>
                    </a:ext>
                  </a:extLst>
                </a:gridCol>
                <a:gridCol w="933694">
                  <a:extLst>
                    <a:ext uri="{9D8B030D-6E8A-4147-A177-3AD203B41FA5}">
                      <a16:colId xmlns="" xmlns:a16="http://schemas.microsoft.com/office/drawing/2014/main" val="1213934346"/>
                    </a:ext>
                  </a:extLst>
                </a:gridCol>
              </a:tblGrid>
              <a:tr h="18960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="" xmlns:a16="http://schemas.microsoft.com/office/drawing/2014/main" val="785142011"/>
                  </a:ext>
                </a:extLst>
              </a:tr>
              <a:tr h="1896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первоначальном бюджете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41288730"/>
                  </a:ext>
                </a:extLst>
              </a:tr>
              <a:tr h="2688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76351954"/>
                  </a:ext>
                </a:extLst>
              </a:tr>
              <a:tr h="3711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выплата, назначаемая в случае рождения третьего ребенка или последующих детей до достижения ребенком возраста трех лет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80 401,14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22 876,17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64550579"/>
                  </a:ext>
                </a:extLst>
              </a:tr>
              <a:tr h="142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пособия на ребенка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62995327"/>
                  </a:ext>
                </a:extLst>
              </a:tr>
              <a:tr h="2813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ежемесячной денежной компенсации на каждого ребенка в возрасте до 18 лет многодетным семьям</a:t>
                      </a: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81 992,73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82 723,82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9197940"/>
                  </a:ext>
                </a:extLst>
              </a:tr>
              <a:tr h="2813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компенсация на каждого ребенка на оплату жилья и коммунальных услуг</a:t>
                      </a: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131 183,16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137 849,83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5863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ежегодной денежной компенсации многодетным семьям на каждого из детей не старше 18 лет, обучающихся в общеобразовательных организациях, на приобретение комплекта школьной одежды, спортивной одежды и обуви и школьных письменных принадлежностей</a:t>
                      </a: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19 981,34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0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365,96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7712236"/>
                  </a:ext>
                </a:extLst>
              </a:tr>
              <a:tr h="44691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Ежегодная денежная компенсация на каждого из детей, обучающихся в общеобразовательных организациях, в целях их обеспечения одеждой для посещения учебных занятий, а также спортивной формой на весь период обучения</a:t>
                      </a: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26 510,00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27 800,00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999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компенсации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42 940,96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46 924,80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46 924,80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46 924,80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5303812"/>
                  </a:ext>
                </a:extLst>
              </a:tr>
              <a:tr h="50161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Ежемесячные денежные выплаты семьям  погибших ветеранов боевых действий</a:t>
                      </a:r>
                      <a:b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356,78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856,69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871,26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847,53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65183109"/>
                  </a:ext>
                </a:extLst>
              </a:tr>
              <a:tr h="17393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ежегодного социального пособия на проезд учащимся (студентам)</a:t>
                      </a:r>
                      <a:b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114,20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131,80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142,56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148,26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08973576"/>
                  </a:ext>
                </a:extLst>
              </a:tr>
              <a:tr h="14271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одаренных детей (премии Главы города Пятигорска)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517,5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517,5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517,5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517,5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50746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 молодым семьям социальных выплат на приобретение (строительство) жилья</a:t>
                      </a:r>
                      <a:b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19 517,95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10 816,31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5 006,89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5 006,89</a:t>
                      </a:r>
                      <a:endParaRPr lang="ru-RU" sz="10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609352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(школьники)</a:t>
                      </a:r>
                      <a:b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391,42 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391,42 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391,42 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391,42 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17684336"/>
                  </a:ext>
                </a:extLst>
              </a:tr>
              <a:tr h="2084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трудовой занятости несовершеннолетних граждан в каникулярное время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292726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6666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331640" y="148778"/>
            <a:ext cx="6328629" cy="936625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(социальная поддержка семей с детьми) по первоначальному плану в 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г., 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г., 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г., 202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uperuser\Desktop\Картинки для бюджета\efefef5031b266894ba1eb5c3cc57db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269" y="35528"/>
            <a:ext cx="1475656" cy="11443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3FBBDFEC-5F83-4380-AB77-E3EC2A2296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156528"/>
              </p:ext>
            </p:extLst>
          </p:nvPr>
        </p:nvGraphicFramePr>
        <p:xfrm>
          <a:off x="251521" y="1208261"/>
          <a:ext cx="8719420" cy="54308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507249">
                  <a:extLst>
                    <a:ext uri="{9D8B030D-6E8A-4147-A177-3AD203B41FA5}">
                      <a16:colId xmlns="" xmlns:a16="http://schemas.microsoft.com/office/drawing/2014/main" val="1471568446"/>
                    </a:ext>
                  </a:extLst>
                </a:gridCol>
                <a:gridCol w="786178">
                  <a:extLst>
                    <a:ext uri="{9D8B030D-6E8A-4147-A177-3AD203B41FA5}">
                      <a16:colId xmlns="" xmlns:a16="http://schemas.microsoft.com/office/drawing/2014/main" val="1970696962"/>
                    </a:ext>
                  </a:extLst>
                </a:gridCol>
                <a:gridCol w="800339">
                  <a:extLst>
                    <a:ext uri="{9D8B030D-6E8A-4147-A177-3AD203B41FA5}">
                      <a16:colId xmlns="" xmlns:a16="http://schemas.microsoft.com/office/drawing/2014/main" val="3872384549"/>
                    </a:ext>
                  </a:extLst>
                </a:gridCol>
                <a:gridCol w="812827">
                  <a:extLst>
                    <a:ext uri="{9D8B030D-6E8A-4147-A177-3AD203B41FA5}">
                      <a16:colId xmlns="" xmlns:a16="http://schemas.microsoft.com/office/drawing/2014/main" val="1177931250"/>
                    </a:ext>
                  </a:extLst>
                </a:gridCol>
                <a:gridCol w="812827">
                  <a:extLst>
                    <a:ext uri="{9D8B030D-6E8A-4147-A177-3AD203B41FA5}">
                      <a16:colId xmlns="" xmlns:a16="http://schemas.microsoft.com/office/drawing/2014/main" val="2325761320"/>
                    </a:ext>
                  </a:extLst>
                </a:gridCol>
              </a:tblGrid>
              <a:tr h="288031">
                <a:tc rowSpan="3">
                  <a:txBody>
                    <a:bodyPr/>
                    <a:lstStyle/>
                    <a:p>
                      <a:pPr algn="ctr"/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расходов</a:t>
                      </a:r>
                      <a:endParaRPr lang="ru-RU" sz="14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9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4016">
                <a:tc vMerge="1">
                  <a:txBody>
                    <a:bodyPr/>
                    <a:lstStyle/>
                    <a:p>
                      <a:pPr algn="l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первоначальном бюджете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4516">
                <a:tc vMerge="1">
                  <a:txBody>
                    <a:bodyPr/>
                    <a:lstStyle/>
                    <a:p>
                      <a:pPr algn="l" rtl="0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715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новогодних мероприятий и вручение новогодних подарков детям-инвалидам, детям с ОВЗ,  детям  из малообеспеченных семей, детям участников СВО и отличникам в учёбе общеобразовательных организаций города </a:t>
                      </a:r>
                      <a:b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1 526,97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2529567"/>
                  </a:ext>
                </a:extLst>
              </a:tr>
              <a:tr h="17071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и обеспечение отдыха и оздоровления детей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11 285,40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11 234,52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11 234,52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11 234,52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6793989"/>
                  </a:ext>
                </a:extLst>
              </a:tr>
              <a:tr h="49771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бесплатным горячим питанием отдельных категорий обучающихся по образовательным программам основного общего или среднего общего образования в муниципальных общеобразовательных организациях города-курорта Пятигорска</a:t>
                      </a: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3 511,08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3 511,08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3 511,08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3 511,08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06047369"/>
                  </a:ext>
                </a:extLst>
              </a:tr>
              <a:tr h="57156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бесплатным горячим питанием обучающихся с ограниченными возможностями здоровья, получающих образование по образовательным программам начального общего, основного общего или среднего общего образования в муниципальных общеобразовательных организациях города-курорта Пятигорска</a:t>
                      </a: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2 766,97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2 766,97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2 766,97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2 766,97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86876381"/>
                  </a:ext>
                </a:extLst>
              </a:tr>
              <a:tr h="57078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 стоимости горячего питания родителям (законным представителям) обучающихся по образовательным программам начального общего образования в муниципальных образовательных организациях, имеющих заболевания, требующие индивидуального подхода к организации питания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78,56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97442323"/>
                  </a:ext>
                </a:extLst>
              </a:tr>
              <a:tr h="436669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Денежная компенсация стоимости двухразового питания родителям (представителям) обучающихся с ограниченными возможностями здоровья муниципальных общеобразовательных организаций, получающих образование на дому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1 114,59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1 114,59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1 114,59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1 114,59</a:t>
                      </a:r>
                      <a:endParaRPr kumimoji="0" lang="ru-RU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73836550"/>
                  </a:ext>
                </a:extLst>
              </a:tr>
              <a:tr h="27733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120 886,25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128 390,91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128 442,76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15 405,33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87699485"/>
                  </a:ext>
                </a:extLst>
              </a:tr>
              <a:tr h="4977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ребенка (детей) участника специальной военной операции, обучающегося (обучающихся) по образовательным программам основного общего или среднего общего образования в муниципальной образовательной организации, бесплатным горячим питанием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914,20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2 594,78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779905588"/>
                  </a:ext>
                </a:extLst>
              </a:tr>
              <a:tr h="8552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меры социальной поддержки в форме обеспечения бесплатным горячим питанием детей, прибывшим на территорию муниципального образования города-курорта Пятигорска из Белгородской области и размещенным в пунктах временного размещения на территории города-курорта Пятигорска, обучающимся муниципальных общеобразовательных организаций города-курорта Пятигорска, получающим образование по образовательным программам основного общего и среднего общего образования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51,85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10231601"/>
                  </a:ext>
                </a:extLst>
              </a:tr>
              <a:tr h="146018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питания в дошкольных образовательных организациях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29 115,69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29 115,69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29 115,69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29 115,69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93374132"/>
                  </a:ext>
                </a:extLst>
              </a:tr>
              <a:tr h="197962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418 093,88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368 598,97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389 947,31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284 848,52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27911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4867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5721" y="332655"/>
            <a:ext cx="5526559" cy="1252135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(защита детей-сирот) по первоначальному плану 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2024 г., 2025 г., 2026 г., 2027 г.</a:t>
            </a:r>
          </a:p>
        </p:txBody>
      </p:sp>
      <p:pic>
        <p:nvPicPr>
          <p:cNvPr id="4" name="Picture 2" descr="C:\Users\superuser\Desktop\СЛАЙДЫ!!!!!!!\Новая папка\Картинки для бюджета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03554"/>
            <a:ext cx="1855629" cy="1855629"/>
          </a:xfrm>
          <a:prstGeom prst="ellipse">
            <a:avLst/>
          </a:prstGeom>
          <a:ln>
            <a:noFill/>
          </a:ln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EF9AF965-AF59-41B1-AD5D-D75471551E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56585"/>
              </p:ext>
            </p:extLst>
          </p:nvPr>
        </p:nvGraphicFramePr>
        <p:xfrm>
          <a:off x="251520" y="2060848"/>
          <a:ext cx="8640960" cy="44644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10969">
                  <a:extLst>
                    <a:ext uri="{9D8B030D-6E8A-4147-A177-3AD203B41FA5}">
                      <a16:colId xmlns="" xmlns:a16="http://schemas.microsoft.com/office/drawing/2014/main" val="3048353855"/>
                    </a:ext>
                  </a:extLst>
                </a:gridCol>
                <a:gridCol w="1354120">
                  <a:extLst>
                    <a:ext uri="{9D8B030D-6E8A-4147-A177-3AD203B41FA5}">
                      <a16:colId xmlns="" xmlns:a16="http://schemas.microsoft.com/office/drawing/2014/main" val="2066917391"/>
                    </a:ext>
                  </a:extLst>
                </a:gridCol>
                <a:gridCol w="1308171">
                  <a:extLst>
                    <a:ext uri="{9D8B030D-6E8A-4147-A177-3AD203B41FA5}">
                      <a16:colId xmlns="" xmlns:a16="http://schemas.microsoft.com/office/drawing/2014/main" val="3623823969"/>
                    </a:ext>
                  </a:extLst>
                </a:gridCol>
                <a:gridCol w="1383850">
                  <a:extLst>
                    <a:ext uri="{9D8B030D-6E8A-4147-A177-3AD203B41FA5}">
                      <a16:colId xmlns="" xmlns:a16="http://schemas.microsoft.com/office/drawing/2014/main" val="3510136466"/>
                    </a:ext>
                  </a:extLst>
                </a:gridCol>
                <a:gridCol w="1383850">
                  <a:extLst>
                    <a:ext uri="{9D8B030D-6E8A-4147-A177-3AD203B41FA5}">
                      <a16:colId xmlns="" xmlns:a16="http://schemas.microsoft.com/office/drawing/2014/main" val="1648327640"/>
                    </a:ext>
                  </a:extLst>
                </a:gridCol>
              </a:tblGrid>
              <a:tr h="17700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1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="" xmlns:a16="http://schemas.microsoft.com/office/drawing/2014/main" val="2754175920"/>
                  </a:ext>
                </a:extLst>
              </a:tr>
              <a:tr h="1992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первоначальном бюджете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86660946"/>
                  </a:ext>
                </a:extLst>
              </a:tr>
              <a:tr h="39012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5083731"/>
                  </a:ext>
                </a:extLst>
              </a:tr>
              <a:tr h="3901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денежных средств на содержание ребенка опекуну (попечителю)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11 510,78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12 206,98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13 520,26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14 079,74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71351824"/>
                  </a:ext>
                </a:extLst>
              </a:tr>
              <a:tr h="115364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бесплатного проезда детей-сирот и детей, оставшихся без попечения родителей, а также лиц из числа детей-сирот и детей, оставшихся без попечения родителей, обучающихся по основным образовательным программам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361,84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361,84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361,84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361,84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8431366"/>
                  </a:ext>
                </a:extLst>
              </a:tr>
              <a:tr h="96276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Выплаты на содержание детей-сирот и детей, оставшихся без попечения родителей, в приемных семьях, а также на вознаграждение, причитающееся приемным родителям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8 648,20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8 648,22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8 950,99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9 265,72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69653859"/>
                  </a:ext>
                </a:extLst>
              </a:tr>
              <a:tr h="39012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единовременного пособия усыновителям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750,00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750,00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750,00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5585092"/>
                  </a:ext>
                </a:extLst>
              </a:tr>
              <a:tr h="5810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питания с целью социальной поддержки отдельных категорий обучающихся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727,04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727,04</a:t>
                      </a:r>
                      <a:endParaRPr lang="ru-RU" sz="1050" u="none" strike="noStrike" kern="120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727,04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727,04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19826835"/>
                  </a:ext>
                </a:extLst>
              </a:tr>
              <a:tr h="220455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21 547,86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22 694,08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24 310 ,13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b="1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25 184,34</a:t>
                      </a:r>
                    </a:p>
                  </a:txBody>
                  <a:tcPr marL="6012" marR="6012" marT="6012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75693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80578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superuser\Desktop\СЛАЙДЫ!!!!!!!\Новая папка\Картинки для бюджета\c7296ce514e16e77be5a0bd846a779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80" y="141396"/>
            <a:ext cx="1656185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396"/>
            <a:ext cx="6438478" cy="1224137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(социальное обеспечение ветеранов, инвалидов, пожилых граждан)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первоначальному плану в 2024 г., 2025 г., 2026 г., 2027 г.</a:t>
            </a: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7" y="141396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E3005E1E-47B1-4005-B9DE-753EA6A344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2907930"/>
              </p:ext>
            </p:extLst>
          </p:nvPr>
        </p:nvGraphicFramePr>
        <p:xfrm>
          <a:off x="137271" y="1556792"/>
          <a:ext cx="8784975" cy="50923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64483">
                  <a:extLst>
                    <a:ext uri="{9D8B030D-6E8A-4147-A177-3AD203B41FA5}">
                      <a16:colId xmlns="" xmlns:a16="http://schemas.microsoft.com/office/drawing/2014/main" val="3093322853"/>
                    </a:ext>
                  </a:extLst>
                </a:gridCol>
                <a:gridCol w="1376687">
                  <a:extLst>
                    <a:ext uri="{9D8B030D-6E8A-4147-A177-3AD203B41FA5}">
                      <a16:colId xmlns="" xmlns:a16="http://schemas.microsoft.com/office/drawing/2014/main" val="1598384593"/>
                    </a:ext>
                  </a:extLst>
                </a:gridCol>
                <a:gridCol w="1329975">
                  <a:extLst>
                    <a:ext uri="{9D8B030D-6E8A-4147-A177-3AD203B41FA5}">
                      <a16:colId xmlns="" xmlns:a16="http://schemas.microsoft.com/office/drawing/2014/main" val="180760724"/>
                    </a:ext>
                  </a:extLst>
                </a:gridCol>
                <a:gridCol w="1406915">
                  <a:extLst>
                    <a:ext uri="{9D8B030D-6E8A-4147-A177-3AD203B41FA5}">
                      <a16:colId xmlns="" xmlns:a16="http://schemas.microsoft.com/office/drawing/2014/main" val="2920672351"/>
                    </a:ext>
                  </a:extLst>
                </a:gridCol>
                <a:gridCol w="1406915">
                  <a:extLst>
                    <a:ext uri="{9D8B030D-6E8A-4147-A177-3AD203B41FA5}">
                      <a16:colId xmlns="" xmlns:a16="http://schemas.microsoft.com/office/drawing/2014/main" val="695112850"/>
                    </a:ext>
                  </a:extLst>
                </a:gridCol>
              </a:tblGrid>
              <a:tr h="10628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="" xmlns:a16="http://schemas.microsoft.com/office/drawing/2014/main" val="3092332649"/>
                  </a:ext>
                </a:extLst>
              </a:tr>
              <a:tr h="16970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первоначальном бюджете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08452303"/>
                  </a:ext>
                </a:extLst>
              </a:tr>
              <a:tr h="17792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7520286"/>
                  </a:ext>
                </a:extLst>
              </a:tr>
              <a:tr h="3115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 ветеранам труда, труженикам тыла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181 750,55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160 909,43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163 539,16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159 044,38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238866386"/>
                  </a:ext>
                </a:extLst>
              </a:tr>
              <a:tr h="31156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ветеранам труда Ставропольского края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136 306,60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130 487,00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132 705,28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129 090,79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14212852"/>
                  </a:ext>
                </a:extLst>
              </a:tr>
              <a:tr h="76798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Ежегодная денежная выплата гражданам Российской Федерации, не достигшим совершеннолетия на 3 сентября 1945 года и постоянно проживающим на территории Ставропольского края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35 459,09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45 601,12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42 480,79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36 646,47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29116323"/>
                  </a:ext>
                </a:extLst>
              </a:tr>
              <a:tr h="61584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доплата к пенсии граждан ставшими инвалидами при исполнении служебных обязанностей в районах боевых действий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36,96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37,59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36,56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51423528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Компенсация расходов на оплату жилого помещения и коммунальных услуг инвалидам, ветеранам и гражданам Чернобыльской АЭС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107 762,39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103 028,69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101 402,39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101 402,39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63829597"/>
                  </a:ext>
                </a:extLst>
              </a:tr>
              <a:tr h="46370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реабилитированным лицам и лицам, пострадавшим от политических репрессий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4 643,30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4 487,30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4 563,59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4 439,29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04409484"/>
                  </a:ext>
                </a:extLst>
              </a:tr>
              <a:tr h="61584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компенсации расходов на уплату взноса на капитальный ремонт общего имущества в многоквартирном доме отдельным категориям граждан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6 000,77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7 620,27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7 638,37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7 638,37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34986217"/>
                  </a:ext>
                </a:extLst>
              </a:tr>
              <a:tr h="97379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Дополнительные меры социальной поддержки в виде дополнительной компенсации расходов на оплату жилых помещений и коммунальных услуг участникам, инвалидам Великой Отечественной войны и бывшим несовершеннолетним узникам фашизма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762,30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753,10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765,91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745,04</a:t>
                      </a:r>
                    </a:p>
                  </a:txBody>
                  <a:tcPr marL="3650" marR="3650" marT="365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0846266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0996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0DDAB902-CFA1-446B-A03D-71F62EB2A3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901797"/>
              </p:ext>
            </p:extLst>
          </p:nvPr>
        </p:nvGraphicFramePr>
        <p:xfrm>
          <a:off x="179512" y="1484784"/>
          <a:ext cx="8784976" cy="52415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3191">
                  <a:extLst>
                    <a:ext uri="{9D8B030D-6E8A-4147-A177-3AD203B41FA5}">
                      <a16:colId xmlns="" xmlns:a16="http://schemas.microsoft.com/office/drawing/2014/main" val="712243781"/>
                    </a:ext>
                  </a:extLst>
                </a:gridCol>
                <a:gridCol w="1345562">
                  <a:extLst>
                    <a:ext uri="{9D8B030D-6E8A-4147-A177-3AD203B41FA5}">
                      <a16:colId xmlns="" xmlns:a16="http://schemas.microsoft.com/office/drawing/2014/main" val="765233593"/>
                    </a:ext>
                  </a:extLst>
                </a:gridCol>
                <a:gridCol w="1270569">
                  <a:extLst>
                    <a:ext uri="{9D8B030D-6E8A-4147-A177-3AD203B41FA5}">
                      <a16:colId xmlns="" xmlns:a16="http://schemas.microsoft.com/office/drawing/2014/main" val="218782771"/>
                    </a:ext>
                  </a:extLst>
                </a:gridCol>
                <a:gridCol w="1427748">
                  <a:extLst>
                    <a:ext uri="{9D8B030D-6E8A-4147-A177-3AD203B41FA5}">
                      <a16:colId xmlns="" xmlns:a16="http://schemas.microsoft.com/office/drawing/2014/main" val="2625630375"/>
                    </a:ext>
                  </a:extLst>
                </a:gridCol>
                <a:gridCol w="1427906">
                  <a:extLst>
                    <a:ext uri="{9D8B030D-6E8A-4147-A177-3AD203B41FA5}">
                      <a16:colId xmlns="" xmlns:a16="http://schemas.microsoft.com/office/drawing/2014/main" val="967734517"/>
                    </a:ext>
                  </a:extLst>
                </a:gridCol>
              </a:tblGrid>
              <a:tr h="148902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100" marR="6100" marT="610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5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8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первоначальном бюджете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56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719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ремонта жилых помещений участникам (инвалидам) Великой Отечественной войны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500,00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64727559"/>
                  </a:ext>
                </a:extLst>
              </a:tr>
              <a:tr h="62492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ремонта жилых помещений ветеранов (инвалидов) боевых действий, постоянно проживающих на территории муниципального образования города-курорта Пятигорска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250,00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39099111"/>
                  </a:ext>
                </a:extLst>
              </a:tr>
              <a:tr h="5710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(пенсионеры)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1 074,50 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1 074,50 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1 074,50 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1 074,50 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8674699"/>
                  </a:ext>
                </a:extLst>
              </a:tr>
              <a:tr h="501056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права бесплатного (льготного)  проезда   в наземном электрическом, пассажирском автобусном транспорте  участникам (инвалидам) ВОВ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201,66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201,66</a:t>
                      </a:r>
                      <a:endParaRPr lang="ru-RU" sz="900" u="none" strike="noStrike" kern="120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201,66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201,66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86347887"/>
                  </a:ext>
                </a:extLst>
              </a:tr>
              <a:tr h="4291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 отдельным категориям  пенсионеров, получающих пенсию через госучреждение - управление пенсионного фонда по г. Пятигорску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4 435,78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3 602,23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3 161,59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2 720,95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43269488"/>
                  </a:ext>
                </a:extLst>
              </a:tr>
              <a:tr h="30876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Ежемесячная денежная выплата участникам боев за город Пятигорск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73,39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48,95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48,95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48,95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0164664"/>
                  </a:ext>
                </a:extLst>
              </a:tr>
              <a:tr h="83357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Единовременная денежная выплата участникам и инвалидам ВОВ; несовершеннолетним узникам концлагерей, гетто и других мест принудительного содержания, созданных фашистами и их союзниками в период второй мировой войны;  лицам, награжденным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знаком «Жителю блокадного Ленинграда» </a:t>
                      </a:r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 Дню Победы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165,00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83262174"/>
                  </a:ext>
                </a:extLst>
              </a:tr>
              <a:tr h="28575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поддержки общественным организациям ветеранов и инвалидов</a:t>
                      </a:r>
                      <a:endParaRPr lang="ru-RU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1 109,25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1 403,35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1 403,35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1 403,35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22276619"/>
                  </a:ext>
                </a:extLst>
              </a:tr>
              <a:tr h="18313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 по  перевозке  инвалидов </a:t>
                      </a:r>
                      <a:r>
                        <a:rPr lang="ru-RU" sz="9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«Социальном такси»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350,00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350,00</a:t>
                      </a:r>
                      <a:endParaRPr lang="ru-RU" sz="900" u="none" strike="noStrike" kern="120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350,00</a:t>
                      </a:r>
                      <a:endParaRPr lang="ru-RU" sz="900" u="none" strike="noStrike" kern="1200" noProof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350,00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45536044"/>
                  </a:ext>
                </a:extLst>
              </a:tr>
              <a:tr h="320924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Беспрепятственный доступа инвалидов к информации (обеспечение инвалидов по слуху услугами по сурдопереводу)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300,64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350,60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350,60</a:t>
                      </a:r>
                      <a:endParaRPr lang="ru-RU" sz="9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350,60</a:t>
                      </a: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17527497"/>
                  </a:ext>
                </a:extLst>
              </a:tr>
              <a:tr h="204976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05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54" marR="3454" marT="3454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479 584,44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459 244,00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459 012,57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05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444 482,14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082937537"/>
                  </a:ext>
                </a:extLst>
              </a:tr>
            </a:tbl>
          </a:graphicData>
        </a:graphic>
      </p:graphicFrame>
      <p:pic>
        <p:nvPicPr>
          <p:cNvPr id="8" name="Picture 4" descr="C:\Users\superuser\Desktop\СЛАЙДЫ!!!!!!!\Новая папка\Картинки для бюджета\c7296ce514e16e77be5a0bd846a779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815" y="44624"/>
            <a:ext cx="1656185" cy="134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108051" y="44624"/>
            <a:ext cx="6438478" cy="1224137"/>
          </a:xfrm>
          <a:prstGeom prst="rect">
            <a:avLst/>
          </a:prstGeom>
          <a:gradFill rotWithShape="1"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  <a:lin ang="5400000" scaled="0"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(социальное обеспечение ветеранов, инвалидов, пожилых граждан)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по первоначальному плану в 2024 г., 2025 г., 2026 г., 2027 г.</a:t>
            </a:r>
          </a:p>
        </p:txBody>
      </p:sp>
    </p:spTree>
    <p:extLst>
      <p:ext uri="{BB962C8B-B14F-4D97-AF65-F5344CB8AC3E}">
        <p14:creationId xmlns:p14="http://schemas.microsoft.com/office/powerpoint/2010/main" val="1716565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29740"/>
            <a:ext cx="6300192" cy="1427052"/>
          </a:xfrm>
          <a:gradFill>
            <a:gsLst>
              <a:gs pos="28000">
                <a:srgbClr val="FFFFCC"/>
              </a:gs>
              <a:gs pos="100000">
                <a:schemeClr val="accent2">
                  <a:tint val="40000"/>
                  <a:satMod val="100000"/>
                  <a:lumMod val="78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182880" indent="0" algn="ctr">
              <a:buNone/>
            </a:pP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                              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2024 г., 2025 г., 2026 г., 2027 г.</a:t>
            </a:r>
            <a:br>
              <a:rPr lang="ru-RU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C:\Users\superuser\Desktop\СЛАЙДЫ!!!!!!!\не удалять графики для слайдов\картинки\bQoHE2bj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808" y="133514"/>
            <a:ext cx="1728192" cy="15369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="" xmlns:a16="http://schemas.microsoft.com/office/drawing/2014/main" id="{D117C4E2-556C-4FF9-B506-837CB177AD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0424734"/>
              </p:ext>
            </p:extLst>
          </p:nvPr>
        </p:nvGraphicFramePr>
        <p:xfrm>
          <a:off x="251520" y="1670487"/>
          <a:ext cx="8784975" cy="50930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05259">
                  <a:extLst>
                    <a:ext uri="{9D8B030D-6E8A-4147-A177-3AD203B41FA5}">
                      <a16:colId xmlns="" xmlns:a16="http://schemas.microsoft.com/office/drawing/2014/main" val="3922896683"/>
                    </a:ext>
                  </a:extLst>
                </a:gridCol>
                <a:gridCol w="1601031">
                  <a:extLst>
                    <a:ext uri="{9D8B030D-6E8A-4147-A177-3AD203B41FA5}">
                      <a16:colId xmlns="" xmlns:a16="http://schemas.microsoft.com/office/drawing/2014/main" val="2617117244"/>
                    </a:ext>
                  </a:extLst>
                </a:gridCol>
                <a:gridCol w="1604482">
                  <a:extLst>
                    <a:ext uri="{9D8B030D-6E8A-4147-A177-3AD203B41FA5}">
                      <a16:colId xmlns="" xmlns:a16="http://schemas.microsoft.com/office/drawing/2014/main" val="1965100403"/>
                    </a:ext>
                  </a:extLst>
                </a:gridCol>
                <a:gridCol w="1545825">
                  <a:extLst>
                    <a:ext uri="{9D8B030D-6E8A-4147-A177-3AD203B41FA5}">
                      <a16:colId xmlns="" xmlns:a16="http://schemas.microsoft.com/office/drawing/2014/main" val="1950189604"/>
                    </a:ext>
                  </a:extLst>
                </a:gridCol>
                <a:gridCol w="1228378">
                  <a:extLst>
                    <a:ext uri="{9D8B030D-6E8A-4147-A177-3AD203B41FA5}">
                      <a16:colId xmlns="" xmlns:a16="http://schemas.microsoft.com/office/drawing/2014/main" val="1535795763"/>
                    </a:ext>
                  </a:extLst>
                </a:gridCol>
              </a:tblGrid>
              <a:tr h="212431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расходов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расходов (</a:t>
                      </a:r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031" marR="4031" marT="4031" marB="0" anchor="ctr"/>
                </a:tc>
                <a:extLst>
                  <a:ext uri="{0D108BD9-81ED-4DB2-BD59-A6C34878D82A}">
                    <a16:rowId xmlns="" xmlns:a16="http://schemas.microsoft.com/office/drawing/2014/main" val="880369067"/>
                  </a:ext>
                </a:extLst>
              </a:tr>
              <a:tr h="1464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Предусмотрено в первоначальном бюджете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99140347"/>
                  </a:ext>
                </a:extLst>
              </a:tr>
              <a:tr h="1655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4031" marR="4031" marT="403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2979890"/>
                  </a:ext>
                </a:extLst>
              </a:tr>
              <a:tr h="5561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Осуществление ежегодной денежной выплаты лицам, награжденным нагрудным знаком "Почетный донор России"</a:t>
                      </a:r>
                    </a:p>
                  </a:txBody>
                  <a:tcPr marL="2923" marR="2923" marT="292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8 114,64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9 406,25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9 782,60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9 782,39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85872166"/>
                  </a:ext>
                </a:extLst>
              </a:tr>
              <a:tr h="5561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государственной социальной помощи малоимущим семьям, малоимущим одиноко проживающим гражданам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4 253,28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4 227,14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4 227,14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4 227,14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599508850"/>
                  </a:ext>
                </a:extLst>
              </a:tr>
              <a:tr h="33578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Субсидия на оплату жилого помещения и коммунальных услуг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45 647,65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34 410,95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35 133,64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34 176,69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63779903"/>
                  </a:ext>
                </a:extLst>
              </a:tr>
              <a:tr h="776452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 по приобретению льготного месячного проездного билета для проезда  отдельным категориям граждан в наземном электрическом, пассажирском автобусном транспорте (малоимущие)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69,08 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69,08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69,08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noProof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69,08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939634192"/>
                  </a:ext>
                </a:extLst>
              </a:tr>
              <a:tr h="927650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Предоставление мер социальной поддержки по оплате жилых помещений, отопления и освещения педагогическим работникам муниципальных образовательных организаций, проживающим и работающим в сельских населенных пунктах, рабочих поселках (поселках городского типа)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2 994,57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4 455,53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3 761,15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3 761,15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36057674"/>
                  </a:ext>
                </a:extLst>
              </a:tr>
              <a:tr h="450565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Оказание государственной социальной помощи на основании социального контракта отдельным категориям граждан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60 826,62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66 484,89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68 190,77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68 190,77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6114154"/>
                  </a:ext>
                </a:extLst>
              </a:tr>
              <a:tr h="225617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Выплата социального пособия на погребение 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1 053,96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1 509,27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1 509,27</a:t>
                      </a:r>
                      <a:endParaRPr lang="ru-RU" sz="105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1 509,27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44257578"/>
                  </a:ext>
                </a:extLst>
              </a:tr>
              <a:tr h="230163">
                <a:tc>
                  <a:txBody>
                    <a:bodyPr/>
                    <a:lstStyle/>
                    <a:p>
                      <a:pPr algn="l" rtl="0" fontAlgn="b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Гарантированный перечень услуг на погребение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5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05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201535062"/>
                  </a:ext>
                </a:extLst>
              </a:tr>
              <a:tr h="245783">
                <a:tc>
                  <a:txBody>
                    <a:bodyPr/>
                    <a:lstStyle/>
                    <a:p>
                      <a:pPr algn="r" rtl="0" fontAlgn="ctr"/>
                      <a:r>
                        <a:rPr lang="ru-RU" sz="12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23" marR="2923" marT="2923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120 896,15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120 563,11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122 673,65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121 716,49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34446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427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5602"/>
              </p:ext>
            </p:extLst>
          </p:nvPr>
        </p:nvGraphicFramePr>
        <p:xfrm>
          <a:off x="107504" y="116633"/>
          <a:ext cx="8914136" cy="6647392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84521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19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668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расходной части бюджета в разрезе социально значимых муниципальных программ города-курорта Пятигорска  по первоначальному плану на</a:t>
                      </a:r>
                      <a:r>
                        <a:rPr lang="ru-RU" sz="9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900" b="0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2025-2027гг</a:t>
                      </a:r>
                      <a:r>
                        <a:rPr lang="ru-RU" sz="9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34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расходной части бюджета в разрезе иных муниципальных программ города-курорта Пятигорска  по первоначальному плану на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2025-2027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планируемых к достижению в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2025-2027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целевых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индикаторах 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показателях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муниципальных программ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36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«Развитие образования», 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«Социальная поддержка населения»,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«Развитие жилищно-коммунального хозяйства»,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53320982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«Молодежная политика»,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40-41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«Сохранение и развитие культуры»,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«Экология и охрана окружающей среды»,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«Развитие физической культуры и спорта»,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«Безопасный Пятигорск»,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«Управление финансами»,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46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«Управление имуществом»,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47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«Модернизация экономики, развитие малого и среднего бизнеса, курорта и туризма, энергетики, промышленности и улучшение  инвестиционного климата»,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«Развитие транспортной системы и обеспечение безопасности дорожного движения»,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450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об индикаторах муниципальной программы города-курорта Пятигорска «Формирование современной городской среды» на 2018-2024 годы», планируемых для достижения </a:t>
                      </a:r>
                      <a:r>
                        <a:rPr lang="ru-RU" sz="900" b="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целей 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муниципальной программы в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Информация о расходной части бюджета в разрезе непрограммных расходов бюджета города-курорта Пятигорска  по первоначальному плану на 2025, 2026, 2027 </a:t>
                      </a:r>
                      <a:r>
                        <a:rPr lang="ru-RU" sz="900" b="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г.г</a:t>
                      </a: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Уровень долговой нагрузки бюджета города-курорта Пятигорска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53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Сравнительная информация о доле собственных доходов (налоговых и неналоговых доходов) местных бюджетов на душу населения по отдельным городам Ставропольского края по первоначальному  плану на 2025 г.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3337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Результаты оценки качества управления бюджетным процессом и стратегического планирования  в муниципальных районах и городских округах Ставропольского края за 2023 год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Глоссарий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66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Контактная информация МУ «Финансовое управление администрации </a:t>
                      </a:r>
                      <a:r>
                        <a:rPr lang="ru-RU" sz="900" b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г.Пятигорска</a:t>
                      </a:r>
                      <a:r>
                        <a:rPr lang="ru-RU" sz="9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  <a:endParaRPr lang="ru-RU" sz="9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</a:t>
                      </a:r>
                    </a:p>
                  </a:txBody>
                  <a:tcPr marL="14120" marR="14120" marT="0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9807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 txBox="1">
            <a:spLocks/>
          </p:cNvSpPr>
          <p:nvPr/>
        </p:nvSpPr>
        <p:spPr>
          <a:xfrm>
            <a:off x="451282" y="404664"/>
            <a:ext cx="7961313" cy="771726"/>
          </a:xfrm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4200" kern="1200" spc="-10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rgbClr val="F9F9F9"/>
                </a:solidFill>
                <a:latin typeface="Constantia" pitchFamily="18" charset="0"/>
              </a:defRPr>
            </a:lvl9pPr>
          </a:lstStyle>
          <a:p>
            <a:pPr marL="446088" indent="-446088" algn="ctr" eaLnBrk="1" hangingPunct="1">
              <a:defRPr/>
            </a:pPr>
            <a:r>
              <a:rPr lang="ru-RU" sz="2000" b="1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Дорожный фонд города-курорта Пятигорска по первоначальному плану за счет собственных </a:t>
            </a:r>
          </a:p>
          <a:p>
            <a:pPr marL="446088" indent="-446088" algn="ctr" eaLnBrk="1" hangingPunct="1">
              <a:defRPr/>
            </a:pPr>
            <a:r>
              <a:rPr lang="ru-RU" sz="2000" b="1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доходов на 2024 год, 2025 год </a:t>
            </a:r>
            <a:r>
              <a:rPr lang="ru-RU" sz="1400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(</a:t>
            </a:r>
            <a:r>
              <a:rPr lang="ru-RU" altLang="ru-RU" sz="1400" kern="0" spc="0" dirty="0">
                <a:ln>
                  <a:noFill/>
                </a:ln>
                <a:solidFill>
                  <a:schemeClr val="tx1"/>
                </a:solidFill>
                <a:effectLst/>
                <a:latin typeface="Arial"/>
              </a:rPr>
              <a:t>млн. руб.)</a:t>
            </a:r>
            <a:endParaRPr lang="ru-RU" altLang="ru-RU" sz="2000" kern="0" spc="0" dirty="0">
              <a:ln>
                <a:noFill/>
              </a:ln>
              <a:solidFill>
                <a:schemeClr val="tx1"/>
              </a:solidFill>
              <a:effectLst/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 rot="321410">
            <a:off x="345078" y="5205852"/>
            <a:ext cx="40828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200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321410">
            <a:off x="512159" y="3606614"/>
            <a:ext cx="4218897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Акцизы на автомобильный бензин, прямогонный бензин, дизельное топливо, моторные масла для дизельных и (или) карбюраторных (</a:t>
            </a:r>
            <a:r>
              <a:rPr lang="ru-RU" sz="1000" b="1" dirty="0" err="1">
                <a:solidFill>
                  <a:srgbClr val="002060"/>
                </a:solidFill>
              </a:rPr>
              <a:t>инжекторных</a:t>
            </a:r>
            <a:r>
              <a:rPr lang="ru-RU" sz="1000" b="1" dirty="0">
                <a:solidFill>
                  <a:srgbClr val="002060"/>
                </a:solidFill>
              </a:rPr>
              <a:t>) двигателей, производимые на территории Российской Федерации</a:t>
            </a:r>
          </a:p>
        </p:txBody>
      </p:sp>
      <p:sp>
        <p:nvSpPr>
          <p:cNvPr id="14" name="TextBox 13"/>
          <p:cNvSpPr txBox="1"/>
          <p:nvPr/>
        </p:nvSpPr>
        <p:spPr>
          <a:xfrm rot="321410">
            <a:off x="563129" y="2579760"/>
            <a:ext cx="4291079" cy="86177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Государственная пошлина за выдачу специального разрешения на движение транспортных средств, осуществляющих перевозки опасных, тяжеловесных и (или) крупногабаритных грузов.                        С 01.01.2025 г. исключена из доходов бюджета города в соответствии с Федеральным законом от 08.08.2024 г. № 277-ФЗ </a:t>
            </a:r>
          </a:p>
        </p:txBody>
      </p:sp>
      <p:sp>
        <p:nvSpPr>
          <p:cNvPr id="15" name="TextBox 14"/>
          <p:cNvSpPr txBox="1"/>
          <p:nvPr/>
        </p:nvSpPr>
        <p:spPr>
          <a:xfrm rot="321410">
            <a:off x="625906" y="1768601"/>
            <a:ext cx="4306099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Денежные взыскания (штрафы), поступающие в счет погашения задолженности, образовавшейся до 01 января 2020 года (доходы направленные на формирование муниципального дорожного фонда)</a:t>
            </a:r>
          </a:p>
        </p:txBody>
      </p:sp>
      <p:sp>
        <p:nvSpPr>
          <p:cNvPr id="18" name="TextBox 17"/>
          <p:cNvSpPr txBox="1"/>
          <p:nvPr/>
        </p:nvSpPr>
        <p:spPr>
          <a:xfrm rot="300000">
            <a:off x="4745391" y="4831879"/>
            <a:ext cx="403224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Строительство и реконструкция улично-дорожной сети </a:t>
            </a:r>
          </a:p>
        </p:txBody>
      </p:sp>
      <p:sp>
        <p:nvSpPr>
          <p:cNvPr id="19" name="TextBox 18"/>
          <p:cNvSpPr txBox="1"/>
          <p:nvPr/>
        </p:nvSpPr>
        <p:spPr>
          <a:xfrm rot="321410">
            <a:off x="4817984" y="4300401"/>
            <a:ext cx="4074694" cy="45908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Ремонт и содержание автомобильных дорог</a:t>
            </a:r>
          </a:p>
          <a:p>
            <a:pPr algn="ctr"/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321410">
            <a:off x="4870142" y="3579125"/>
            <a:ext cx="4053939" cy="66832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Ремонт, сооружение, восстановление и содержание ливневых канализаций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321410">
            <a:off x="4841183" y="2877350"/>
            <a:ext cx="4111854" cy="646331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Диагностика, обследование и паспортизация улично-дорожной сети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321410">
            <a:off x="4950722" y="2343860"/>
            <a:ext cx="4050453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</a:rPr>
              <a:t>Повышение безопасности дорожного движения</a:t>
            </a:r>
          </a:p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 rot="319358">
            <a:off x="905415" y="5639081"/>
            <a:ext cx="2810101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Доходы</a:t>
            </a:r>
            <a:r>
              <a:rPr lang="ru-RU" sz="1600" b="1" dirty="0">
                <a:solidFill>
                  <a:srgbClr val="212745"/>
                </a:solidFill>
              </a:rPr>
              <a:t> дорожного фонда  2024 год -25,7</a:t>
            </a:r>
          </a:p>
          <a:p>
            <a:pPr algn="ctr"/>
            <a:r>
              <a:rPr lang="ru-RU" sz="1600" b="1" dirty="0">
                <a:solidFill>
                  <a:srgbClr val="212745"/>
                </a:solidFill>
              </a:rPr>
              <a:t>2025 год -29,2</a:t>
            </a:r>
          </a:p>
        </p:txBody>
      </p:sp>
      <p:sp>
        <p:nvSpPr>
          <p:cNvPr id="25" name="TextBox 24"/>
          <p:cNvSpPr txBox="1"/>
          <p:nvPr/>
        </p:nvSpPr>
        <p:spPr>
          <a:xfrm rot="275781">
            <a:off x="5243456" y="1362584"/>
            <a:ext cx="3130385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002060"/>
                </a:solidFill>
                <a:latin typeface="+mj-lt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1600" dirty="0"/>
              <a:t>Направления расходования </a:t>
            </a:r>
          </a:p>
          <a:p>
            <a:r>
              <a:rPr lang="ru-RU" sz="1600" dirty="0"/>
              <a:t>2024 год – 106,4</a:t>
            </a:r>
          </a:p>
          <a:p>
            <a:r>
              <a:rPr lang="ru-RU" sz="1600" dirty="0"/>
              <a:t>2025 год – 118</a:t>
            </a:r>
            <a:r>
              <a:rPr lang="en-US" sz="1600" dirty="0"/>
              <a:t>,</a:t>
            </a:r>
            <a:r>
              <a:rPr lang="ru-RU" sz="1600" dirty="0"/>
              <a:t>1</a:t>
            </a:r>
          </a:p>
        </p:txBody>
      </p:sp>
      <p:sp>
        <p:nvSpPr>
          <p:cNvPr id="6" name="Трапеция 5"/>
          <p:cNvSpPr/>
          <p:nvPr/>
        </p:nvSpPr>
        <p:spPr>
          <a:xfrm>
            <a:off x="4236795" y="5387862"/>
            <a:ext cx="821851" cy="620688"/>
          </a:xfrm>
          <a:prstGeom prst="trapezoid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 rot="300000">
            <a:off x="295057" y="5162512"/>
            <a:ext cx="8660796" cy="227605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300000">
            <a:off x="4805594" y="1413207"/>
            <a:ext cx="113112" cy="38666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с двумя вырезанными соседними углами 22"/>
          <p:cNvSpPr/>
          <p:nvPr/>
        </p:nvSpPr>
        <p:spPr>
          <a:xfrm rot="11100000">
            <a:off x="874333" y="5194194"/>
            <a:ext cx="3024336" cy="164239"/>
          </a:xfrm>
          <a:prstGeom prst="snip2Same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26" name="Picture 5" descr="C:\Users\superuser\Desktop\СЛАЙДЫ!!!!!!!\Новая папка\Картинки для бюджета\natur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618" y="83300"/>
            <a:ext cx="1333537" cy="13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Выгнутая вправо стрелка 28"/>
          <p:cNvSpPr/>
          <p:nvPr/>
        </p:nvSpPr>
        <p:spPr>
          <a:xfrm>
            <a:off x="8412596" y="1613422"/>
            <a:ext cx="507495" cy="964854"/>
          </a:xfrm>
          <a:prstGeom prst="curvedLeftArrow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37" name="Выгнутая вправо стрелка 36"/>
          <p:cNvSpPr/>
          <p:nvPr/>
        </p:nvSpPr>
        <p:spPr>
          <a:xfrm rot="9648239">
            <a:off x="125927" y="4183554"/>
            <a:ext cx="500463" cy="1874237"/>
          </a:xfrm>
          <a:prstGeom prst="curvedLeftArrow">
            <a:avLst>
              <a:gd name="adj1" fmla="val 25000"/>
              <a:gd name="adj2" fmla="val 48945"/>
              <a:gd name="adj3" fmla="val 25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321410">
            <a:off x="452098" y="4426723"/>
            <a:ext cx="4208200" cy="55399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Возмещение убытков, причиненных уклонением от заключения муниципального контракта, финансируемого за счет средств муниципального дорожного фонда</a:t>
            </a:r>
          </a:p>
        </p:txBody>
      </p:sp>
      <p:pic>
        <p:nvPicPr>
          <p:cNvPr id="2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5C29A88E-79CF-4E4A-BD8F-06D1C5D33236}"/>
              </a:ext>
            </a:extLst>
          </p:cNvPr>
          <p:cNvSpPr txBox="1"/>
          <p:nvPr/>
        </p:nvSpPr>
        <p:spPr>
          <a:xfrm rot="321410">
            <a:off x="709509" y="1362838"/>
            <a:ext cx="4209761" cy="40011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rgbClr val="002060"/>
                </a:solidFill>
              </a:rPr>
              <a:t>Штрафы за нарушение правил движения тяжеловесного и (или) крупногабаритного транспортного средства</a:t>
            </a:r>
          </a:p>
        </p:txBody>
      </p:sp>
    </p:spTree>
    <p:extLst>
      <p:ext uri="{BB962C8B-B14F-4D97-AF65-F5344CB8AC3E}">
        <p14:creationId xmlns:p14="http://schemas.microsoft.com/office/powerpoint/2010/main" val="1609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2255" y="188640"/>
            <a:ext cx="7774138" cy="1368152"/>
          </a:xfrm>
        </p:spPr>
        <p:txBody>
          <a:bodyPr>
            <a:normAutofit/>
          </a:bodyPr>
          <a:lstStyle/>
          <a:p>
            <a:pPr marL="0" indent="0" algn="ctr">
              <a:lnSpc>
                <a:spcPts val="3000"/>
              </a:lnSpc>
              <a:buNone/>
            </a:pPr>
            <a:r>
              <a:rPr lang="ru-RU" sz="22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расходов дорожного фонда города-курорта Пятигорска по первоначальному плану на 2024-2027г.г. </a:t>
            </a:r>
            <a:r>
              <a:rPr lang="ru-RU" sz="20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0" dirty="0">
                <a:ln w="10541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(млн.руб.)</a:t>
            </a:r>
            <a:endParaRPr lang="ru-RU" sz="2800" b="0" dirty="0">
              <a:ln w="10541" cmpd="sng">
                <a:noFill/>
                <a:prstDash val="solid"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827448534"/>
              </p:ext>
            </p:extLst>
          </p:nvPr>
        </p:nvGraphicFramePr>
        <p:xfrm>
          <a:off x="508046" y="1340768"/>
          <a:ext cx="7880378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141526"/>
            <a:ext cx="2784633" cy="2725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0387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 descr="https://st.depositphotos.com/1064545/1382/i/950/depositphotos_13828263-stock-photo-3d-business-white-economy-bar.jpg">
            <a:extLst>
              <a:ext uri="{FF2B5EF4-FFF2-40B4-BE49-F238E27FC236}">
                <a16:creationId xmlns="" xmlns:a16="http://schemas.microsoft.com/office/drawing/2014/main" id="{C955ECB6-5988-48BA-B8EE-749979B7865F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57" l="0" r="9863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247" y="5543539"/>
            <a:ext cx="1791057" cy="135517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04349173"/>
              </p:ext>
            </p:extLst>
          </p:nvPr>
        </p:nvGraphicFramePr>
        <p:xfrm>
          <a:off x="485801" y="-42379"/>
          <a:ext cx="5883773" cy="49155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0838" y="231078"/>
            <a:ext cx="783164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 значимых проектах в городе-курорте Пятигорске в области дорожного хозяйства </a:t>
            </a:r>
            <a:r>
              <a:rPr lang="ru-RU" sz="2000" b="1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2022-2027 </a:t>
            </a:r>
            <a:r>
              <a:rPr lang="ru-RU" sz="2000" b="1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6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105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84BD712B-75F3-4DE6-983E-5B48B400319F}"/>
              </a:ext>
            </a:extLst>
          </p:cNvPr>
          <p:cNvSpPr/>
          <p:nvPr/>
        </p:nvSpPr>
        <p:spPr>
          <a:xfrm>
            <a:off x="89238" y="4898376"/>
            <a:ext cx="6066937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Реконструкция Бештаугорского шоссе от ПК 8 до границы Предгорного района и города Лермонтова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Общая сумма финансирования – 3 980,42 млн.руб.                                                                                   В 2022 году – 52,00 млн. руб. (ПСД). В 2023 году – 52,48 млн. руб.                                                                           Плановые показатели:                                                                                                                                      в  2024 году – 223,5 млн.руб., в 2025 году – 3 652,44 млн.руб.                                Планируемый ввод в эксплуатацию – 2025 год.</a:t>
            </a:r>
            <a:endParaRPr lang="ru-RU" sz="1400" dirty="0"/>
          </a:p>
        </p:txBody>
      </p:sp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71A14A8F-B53A-4F7A-A2A9-5792D656F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5414" y="3918168"/>
            <a:ext cx="2898586" cy="2121420"/>
          </a:xfrm>
        </p:spPr>
        <p:txBody>
          <a:bodyPr/>
          <a:lstStyle/>
          <a:p>
            <a:pPr marL="0" indent="0" algn="ctr">
              <a:buNone/>
            </a:pPr>
            <a:r>
              <a:rPr lang="ru-RU" sz="1400" b="0" dirty="0">
                <a:solidFill>
                  <a:srgbClr val="000000"/>
                </a:solidFill>
                <a:effectLst>
                  <a:reflection blurRad="6350" stA="0" endPos="45500" dir="5400000" sy="-100000" algn="bl" rotWithShape="0"/>
                </a:effectLst>
                <a:latin typeface="Times New Roman" panose="02020603050405020304" pitchFamily="18" charset="0"/>
                <a:ea typeface="+mn-ea"/>
                <a:cs typeface="+mn-cs"/>
              </a:rPr>
              <a:t>Реконструкция моста через                                            р. Подкумок на просп. Калинина города-курорта Пятигорска.                              Общая сумма финансирования – 553,49 млн. руб.                                                                 Планируемые показатели в 2026 году – 553,49 млн. руб. Планируемый ввод в эксплуатацию – 2026 год. 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CA42C845-F657-422F-B44F-DDCBAA8D95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8122096"/>
              </p:ext>
            </p:extLst>
          </p:nvPr>
        </p:nvGraphicFramePr>
        <p:xfrm>
          <a:off x="5796136" y="1260528"/>
          <a:ext cx="3347864" cy="2964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432246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1" y="0"/>
            <a:ext cx="8210197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об общественно значимом проекте в городе-курорте Пятигорске «Реконструкция благоустройства «Парка Победы»                            2-я очередь в районе Новопятигорского озера г. Пятигорск»</a:t>
            </a:r>
          </a:p>
          <a:p>
            <a:pPr algn="ctr"/>
            <a:r>
              <a:rPr lang="ru-RU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r>
              <a:rPr lang="ru-RU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</a:t>
            </a:r>
          </a:p>
        </p:txBody>
      </p:sp>
      <p:pic>
        <p:nvPicPr>
          <p:cNvPr id="10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9BE2A3-48D8-4FE4-8C63-5ECA727948D8}"/>
              </a:ext>
            </a:extLst>
          </p:cNvPr>
          <p:cNvSpPr/>
          <p:nvPr/>
        </p:nvSpPr>
        <p:spPr>
          <a:xfrm>
            <a:off x="464971" y="4380153"/>
            <a:ext cx="345638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1B6A0295-72C3-4D3D-BAF4-8AF4BED8F00A}"/>
              </a:ext>
            </a:extLst>
          </p:cNvPr>
          <p:cNvSpPr/>
          <p:nvPr/>
        </p:nvSpPr>
        <p:spPr>
          <a:xfrm>
            <a:off x="443275" y="4795897"/>
            <a:ext cx="56886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Общая сумма финансирования проекта 748,22 млн. руб. Реализация проекта: 2023-2026 годы.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2023 год – 52,71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Плановые показатели: 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2024 год – 139,32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2025 год – 170,86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2026 год – 385,33 млн.руб.</a:t>
            </a:r>
          </a:p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Планируемый ввод в эксплуатацию – 2026 год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ru-RU" sz="1400" dirty="0"/>
          </a:p>
        </p:txBody>
      </p:sp>
      <p:pic>
        <p:nvPicPr>
          <p:cNvPr id="8" name="Рисунок 7" descr="https://st.depositphotos.com/1064545/1382/i/950/depositphotos_13828263-stock-photo-3d-business-white-economy-bar.jpg">
            <a:extLst>
              <a:ext uri="{FF2B5EF4-FFF2-40B4-BE49-F238E27FC236}">
                <a16:creationId xmlns="" xmlns:a16="http://schemas.microsoft.com/office/drawing/2014/main" id="{F74596CD-92F7-41EF-813E-B66252E0FB9C}"/>
              </a:ext>
            </a:extLst>
          </p:cNvPr>
          <p:cNvPicPr/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57" l="0" r="98633"/>
                    </a14:imgEffect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95897"/>
            <a:ext cx="2583050" cy="206210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42B52C83-7EB3-4F6C-AA2F-6F530F85F206}"/>
              </a:ext>
            </a:extLst>
          </p:cNvPr>
          <p:cNvSpPr/>
          <p:nvPr/>
        </p:nvSpPr>
        <p:spPr>
          <a:xfrm>
            <a:off x="6300192" y="4232986"/>
            <a:ext cx="1296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2026 год</a:t>
            </a:r>
            <a:endParaRPr lang="ru-RU" sz="1400" dirty="0"/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="" xmlns:a16="http://schemas.microsoft.com/office/drawing/2014/main" id="{AA70484B-C898-4B0D-9237-C6FE5C2FDE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360904"/>
              </p:ext>
            </p:extLst>
          </p:nvPr>
        </p:nvGraphicFramePr>
        <p:xfrm>
          <a:off x="965929" y="1344814"/>
          <a:ext cx="8031973" cy="33563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406669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4" descr="C:\Users\superuser\Desktop\СЛАЙДЫ!!!!!!!\Новая папка\Картинки для бюджета\202-2023836_business-png-transparent-free-images-business-clipart-transparen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58" y="3648835"/>
            <a:ext cx="437043" cy="3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1124232" y="-27384"/>
            <a:ext cx="7916804" cy="908720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расходной части бюджета в разрезе социально значимых муниципальных программ города-курорта Пятигорска  по первоначальному плану на  2025-2027г.г.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8534369"/>
              </p:ext>
            </p:extLst>
          </p:nvPr>
        </p:nvGraphicFramePr>
        <p:xfrm>
          <a:off x="433353" y="701974"/>
          <a:ext cx="8607683" cy="5893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308304" y="1169680"/>
            <a:ext cx="1072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(млн.руб.)</a:t>
            </a:r>
          </a:p>
        </p:txBody>
      </p:sp>
      <p:pic>
        <p:nvPicPr>
          <p:cNvPr id="18" name="Picture 4" descr="C:\Users\superuser\Desktop\СЛАЙДЫ!!!!!!!\Новая папка\Картинки для бюджета\kissclipart-security-icon-clipart-computer-security-computer-i-b4e5b97b5fda471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568" y="2252872"/>
            <a:ext cx="446840" cy="474505"/>
          </a:xfrm>
          <a:prstGeom prst="rect">
            <a:avLst/>
          </a:prstGeom>
          <a:noFill/>
          <a:effectLst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C:\Users\superuser\Desktop\СЛАЙДЫ!!!!!!!\Новая папка\Картинки для бюджета\favImag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839" y="4293096"/>
            <a:ext cx="819695" cy="8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C:\Users\superuser\Desktop\СЛАЙДЫ!!!!!!!\Новая папка\Картинки для бюджета\gol3107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30" y="1454105"/>
            <a:ext cx="794214" cy="493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C:\Users\superuser\Desktop\СЛАЙДЫ!!!!!!!\Новая папка\Картинки для бюджета\s1200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148" y="2924944"/>
            <a:ext cx="565383" cy="62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superuser\Desktop\СЛАЙДЫ!!!!!!!\Новая папка\Картинки для бюджета\sm.aspx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350" y="5283278"/>
            <a:ext cx="755184" cy="42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8507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899592" y="44624"/>
            <a:ext cx="8244407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расходной части бюджета в разрезе иных муниципальных программ города-курорта Пятигорска  по первоначальному плану                                на 2025 - 2027 </a:t>
            </a:r>
            <a:r>
              <a:rPr lang="ru-RU" sz="19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9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53" name="Диаграмма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7154504"/>
              </p:ext>
            </p:extLst>
          </p:nvPr>
        </p:nvGraphicFramePr>
        <p:xfrm>
          <a:off x="274247" y="413865"/>
          <a:ext cx="8413064" cy="66063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6948264" y="971558"/>
            <a:ext cx="107215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(млн.руб.)</a:t>
            </a:r>
          </a:p>
        </p:txBody>
      </p:sp>
      <p:pic>
        <p:nvPicPr>
          <p:cNvPr id="16" name="Picture 2" descr="C:\Users\superuser\Desktop\СЛАЙДЫ!!!!!!!\Новая папка\Картинки для бюджета\программы\1ed95b2bbdada1557e145e7ae663f1a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973" y="1142428"/>
            <a:ext cx="601841" cy="33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C:\Users\superuser\Desktop\СЛАЙДЫ!!!!!!!\Новая папка\Картинки для бюджета\Dengiest_830_13431769-829x5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628" y="3645024"/>
            <a:ext cx="648071" cy="471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1" descr="C:\Users\superuser\Desktop\СЛАЙДЫ!!!!!!!\Новая папка\Картинки для бюджета\жкх377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161" y="6176044"/>
            <a:ext cx="484850" cy="4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superuser\Desktop\СЛАЙДЫ!!!!!!!\Новая папка\Картинки для бюджета\nature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" y="4447292"/>
            <a:ext cx="406545" cy="42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:\Users\superuser\Desktop\СЛАЙДЫ!!!!!!!\Новая папка\Картинки для бюджета\04_gs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4" y="2748737"/>
            <a:ext cx="373667" cy="39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superuser\Desktop\СЛАЙДЫ!!!!!!!\Новая папка\Картинки для бюджета\284a8780-4a96-4167-beae-80cb69c70c1dimage3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6" y="1880091"/>
            <a:ext cx="406545" cy="40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C:\Users\superuser\Desktop\СЛАЙДЫ!!!!!!!\Новая папка\Картинки для бюджета\orig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67" y="5338753"/>
            <a:ext cx="544204" cy="44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69651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33766" y="862411"/>
            <a:ext cx="8352928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ассигнования на 2025 год и плановый период 2026 и 2027 годов сформированы в рамках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муниципальных программ </a:t>
            </a:r>
            <a:r>
              <a:rPr lang="ru-RU" sz="1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города-курорта Пятигорска и направлений деятельности, не входящих в муниципальные программы города-курорта Пятигорска.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124232" y="116632"/>
            <a:ext cx="7916804" cy="55234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планируемых к достижению в 2025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-2027 </a:t>
            </a:r>
            <a:r>
              <a:rPr lang="ru-RU" sz="1600" dirty="0" err="1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целевых индикаторах и показателях муниципальных программ</a:t>
            </a:r>
          </a:p>
        </p:txBody>
      </p:sp>
      <p:grpSp>
        <p:nvGrpSpPr>
          <p:cNvPr id="17" name="Группа 16"/>
          <p:cNvGrpSpPr/>
          <p:nvPr/>
        </p:nvGrpSpPr>
        <p:grpSpPr>
          <a:xfrm>
            <a:off x="833766" y="2466840"/>
            <a:ext cx="7840148" cy="4099154"/>
            <a:chOff x="741967" y="2991490"/>
            <a:chExt cx="7793119" cy="4145106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827585" y="2991490"/>
              <a:ext cx="725268" cy="381642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827584" y="6807914"/>
              <a:ext cx="725269" cy="288032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41967" y="4647842"/>
              <a:ext cx="930950" cy="31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9 553,32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92944" y="6799733"/>
              <a:ext cx="719343" cy="31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90,70</a:t>
              </a:r>
            </a:p>
          </p:txBody>
        </p:sp>
        <p:pic>
          <p:nvPicPr>
            <p:cNvPr id="1026" name="Picture 2" descr="https://www.thefhguide.com/img/1-conflict.PNG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690" y="6767264"/>
              <a:ext cx="2348618" cy="36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259452" y="6448571"/>
              <a:ext cx="2193093" cy="2801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Непрограммные расходы</a:t>
              </a:r>
            </a:p>
          </p:txBody>
        </p:sp>
        <p:pic>
          <p:nvPicPr>
            <p:cNvPr id="18" name="Picture 2" descr="https://www.thefhguide.com/img/1-conflict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81690" y="4392070"/>
              <a:ext cx="2341533" cy="3688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3202965" y="3702577"/>
              <a:ext cx="2448272" cy="5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в рамках 14 муниципальных программ</a:t>
              </a: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45744" y="3156150"/>
              <a:ext cx="2664296" cy="12067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5775900" y="4587779"/>
              <a:ext cx="2664296" cy="120673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45744" y="6568239"/>
              <a:ext cx="2664296" cy="568357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r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726774" y="6620889"/>
              <a:ext cx="2808312" cy="4668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Планируется направить на обеспечение деятельности ОМСУ</a:t>
              </a:r>
              <a:endPara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773442" y="3313240"/>
              <a:ext cx="2541896" cy="9336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Достижение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целей</a:t>
              </a:r>
              <a:r>
                <a:rPr lang="ru-RU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муниципальных программ планируется за счет выполнения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54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индикаторов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44359" y="4848829"/>
              <a:ext cx="2541896" cy="715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Решение 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задач</a:t>
              </a:r>
              <a:r>
                <a:rPr lang="ru-RU" sz="1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подпрограмм планируется за счет выполнения </a:t>
              </a:r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305</a:t>
              </a:r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показателей</a:t>
              </a:r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1612287" y="3191575"/>
              <a:ext cx="725268" cy="3429314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1398" y="4803400"/>
              <a:ext cx="930950" cy="5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5 820,69</a:t>
              </a:r>
            </a:p>
            <a:p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396988" y="3356846"/>
              <a:ext cx="725268" cy="3072893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2396988" y="6429740"/>
              <a:ext cx="725269" cy="649843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2320394" y="5037256"/>
              <a:ext cx="930950" cy="5290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4 490,75</a:t>
              </a:r>
            </a:p>
            <a:p>
              <a:endPara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377339" y="6754661"/>
              <a:ext cx="788996" cy="31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262,30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1603889" y="6624821"/>
              <a:ext cx="725269" cy="466876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12286" y="6799733"/>
              <a:ext cx="784704" cy="311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195,62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70226" y="6581001"/>
            <a:ext cx="11056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млн.руб.</a:t>
            </a:r>
          </a:p>
        </p:txBody>
      </p:sp>
      <p:pic>
        <p:nvPicPr>
          <p:cNvPr id="2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833766" y="2189841"/>
            <a:ext cx="9336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79329" y="2395931"/>
            <a:ext cx="87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56084" y="2564084"/>
            <a:ext cx="87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</p:spTree>
    <p:extLst>
      <p:ext uri="{BB962C8B-B14F-4D97-AF65-F5344CB8AC3E}">
        <p14:creationId xmlns:p14="http://schemas.microsoft.com/office/powerpoint/2010/main" val="31801643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9165"/>
              </p:ext>
            </p:extLst>
          </p:nvPr>
        </p:nvGraphicFramePr>
        <p:xfrm>
          <a:off x="202562" y="1340768"/>
          <a:ext cx="5449559" cy="512831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2324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69500">
                  <a:extLst>
                    <a:ext uri="{9D8B030D-6E8A-4147-A177-3AD203B41FA5}">
                      <a16:colId xmlns="" xmlns:a16="http://schemas.microsoft.com/office/drawing/2014/main" val="3937680901"/>
                    </a:ext>
                  </a:extLst>
                </a:gridCol>
                <a:gridCol w="684237">
                  <a:extLst>
                    <a:ext uri="{9D8B030D-6E8A-4147-A177-3AD203B41FA5}">
                      <a16:colId xmlns="" xmlns:a16="http://schemas.microsoft.com/office/drawing/2014/main" val="3229922793"/>
                    </a:ext>
                  </a:extLst>
                </a:gridCol>
                <a:gridCol w="547277">
                  <a:extLst>
                    <a:ext uri="{9D8B030D-6E8A-4147-A177-3AD203B41FA5}">
                      <a16:colId xmlns="" xmlns:a16="http://schemas.microsoft.com/office/drawing/2014/main" val="3069960683"/>
                    </a:ext>
                  </a:extLst>
                </a:gridCol>
                <a:gridCol w="5815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437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78883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41" marR="24241" marT="39881" marB="3988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41" marR="24241" marT="39881" marB="3988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41" marR="24241" marT="39881" marB="3988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41" marR="24241" marT="39881" marB="3988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52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41" marR="24241" marT="39881" marB="3988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41" marR="24241" marT="39881" marB="3988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1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24241" marR="24241" marT="39881" marB="3988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4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 численности населения в возрасте 5 - 18 лет, охваченного дошкольным, начальным общим, основным общим, средним общим образованием, в общей численности населения в возрасте 5 - 18 лет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8183289"/>
                  </a:ext>
                </a:extLst>
              </a:tr>
              <a:tr h="5338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Удовлетворенность населения города-курорта Пятигорска условиями осуществления образовательной деятельности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5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1.5.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 в возрасте 1 - 6 лет, состоящих на учете для определения в муниципальные дошкольные образовательные учреждения, в общей численности детей в возрасте 1 - 6 лет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8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 оценки качества знаний в муниципальных общеобразовательных организациях города-курорта Пятигорска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381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общеобразовательных учреждений, соответствующих современным требованиям обучения, в общем количестве муниципальных общеобразовательных учреждений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257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педагогических работников образовательных учреждений с высшим образованием в общей численности педагогических работников образовательных учреждений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>
          <a:xfrm>
            <a:off x="971600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«Развитие образования»,  планируемых для достижения целей муниципальной программы 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82880" indent="0" algn="ctr">
              <a:buNone/>
            </a:pPr>
            <a:endParaRPr lang="ru-RU" sz="1600" dirty="0">
              <a:solidFill>
                <a:schemeClr val="accent6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1" y="2996952"/>
            <a:ext cx="32362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муниципальной программы является муниципальное учреждение «Управление образования администрации города Пятигорска».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 на 2025 год по вышеуказанной программе запланирован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2 411 497 565,26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1 456 765 493,18</a:t>
            </a:r>
            <a: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меньше первоначально утвержденного бюджета города на 2024 год.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составит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2 316 107 930,41 руб. и 2 137 773 802,35 руб. соответственно.</a:t>
            </a:r>
          </a:p>
        </p:txBody>
      </p:sp>
      <p:pic>
        <p:nvPicPr>
          <p:cNvPr id="2050" name="Picture 2" descr="http://school32-krsk.ru/wp-content/uploads/2020/04/2020_04_20-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8081" y="640355"/>
            <a:ext cx="312252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5188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«Социальная поддержка населения»,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33721" y="2780928"/>
            <a:ext cx="290277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социальной поддержки населения администрации города Пятигорска».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мероприятий программы в бюджете города на 2025 год запланированы бюджетные ассигнования в сумме</a:t>
            </a:r>
          </a:p>
          <a:p>
            <a:pPr algn="ctr"/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787 729 821,53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руб., что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72 388 918,41 руб. меньше первоначально утвержденного бюджета на 2024 год.</a:t>
            </a:r>
          </a:p>
          <a:p>
            <a:pPr algn="ctr"/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составит                                     821 671 902,24 руб. и 814 996 728,80 руб. соответственно.</a:t>
            </a:r>
            <a:endParaRPr lang="ru-RU" sz="1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491school.spb.ru/media/k2/items/cache/457eb5238cd7f28655abc78f62a70278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519" y="526369"/>
            <a:ext cx="2730103" cy="269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>
            <a:extLst>
              <a:ext uri="{FF2B5EF4-FFF2-40B4-BE49-F238E27FC236}">
                <a16:creationId xmlns="" xmlns:a16="http://schemas.microsoft.com/office/drawing/2014/main" id="{BE6BFFFB-B703-4513-AAFB-9DA417C31A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7074010"/>
              </p:ext>
            </p:extLst>
          </p:nvPr>
        </p:nvGraphicFramePr>
        <p:xfrm>
          <a:off x="137757" y="1168568"/>
          <a:ext cx="5995964" cy="537848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3771">
                  <a:extLst>
                    <a:ext uri="{9D8B030D-6E8A-4147-A177-3AD203B41FA5}">
                      <a16:colId xmlns="" xmlns:a16="http://schemas.microsoft.com/office/drawing/2014/main" val="3321455249"/>
                    </a:ext>
                  </a:extLst>
                </a:gridCol>
                <a:gridCol w="2831804">
                  <a:extLst>
                    <a:ext uri="{9D8B030D-6E8A-4147-A177-3AD203B41FA5}">
                      <a16:colId xmlns="" xmlns:a16="http://schemas.microsoft.com/office/drawing/2014/main" val="2440457769"/>
                    </a:ext>
                  </a:extLst>
                </a:gridCol>
                <a:gridCol w="686042">
                  <a:extLst>
                    <a:ext uri="{9D8B030D-6E8A-4147-A177-3AD203B41FA5}">
                      <a16:colId xmlns="" xmlns:a16="http://schemas.microsoft.com/office/drawing/2014/main" val="1161083657"/>
                    </a:ext>
                  </a:extLst>
                </a:gridCol>
                <a:gridCol w="686042">
                  <a:extLst>
                    <a:ext uri="{9D8B030D-6E8A-4147-A177-3AD203B41FA5}">
                      <a16:colId xmlns="" xmlns:a16="http://schemas.microsoft.com/office/drawing/2014/main" val="2872052893"/>
                    </a:ext>
                  </a:extLst>
                </a:gridCol>
                <a:gridCol w="754646">
                  <a:extLst>
                    <a:ext uri="{9D8B030D-6E8A-4147-A177-3AD203B41FA5}">
                      <a16:colId xmlns="" xmlns:a16="http://schemas.microsoft.com/office/drawing/2014/main" val="3271733248"/>
                    </a:ext>
                  </a:extLst>
                </a:gridCol>
                <a:gridCol w="673659">
                  <a:extLst>
                    <a:ext uri="{9D8B030D-6E8A-4147-A177-3AD203B41FA5}">
                      <a16:colId xmlns="" xmlns:a16="http://schemas.microsoft.com/office/drawing/2014/main" val="2034499476"/>
                    </a:ext>
                  </a:extLst>
                </a:gridCol>
              </a:tblGrid>
              <a:tr h="608001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="" xmlns:a16="http://schemas.microsoft.com/office/drawing/2014/main" val="477180374"/>
                  </a:ext>
                </a:extLst>
              </a:tr>
              <a:tr h="43814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61650976"/>
                  </a:ext>
                </a:extLst>
              </a:tr>
              <a:tr h="352000"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«Обеспечение надлежащего уровня и качества жизни нуждающихся в социальной поддержке граждан, проживающих на территории города-курорта Пятигорска»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679" marR="1679" marT="1679" marB="0" anchor="ctr"/>
                </a:tc>
                <a:extLst>
                  <a:ext uri="{0D108BD9-81ED-4DB2-BD59-A6C34878D82A}">
                    <a16:rowId xmlns="" xmlns:a16="http://schemas.microsoft.com/office/drawing/2014/main" val="3955050864"/>
                  </a:ext>
                </a:extLst>
              </a:tr>
              <a:tr h="105171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из числа жителей города-курорта Пятигорска, которым предоставлены меры социальной поддержки в общей численности граждан, обратившихся и имеющих право на их получение в соответствии с законодательством Российской Федерации и Ставропольского края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59122454"/>
                  </a:ext>
                </a:extLst>
              </a:tr>
              <a:tr h="1189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 из числа жителей города-курорта Пятигорска, которым предоставлены дополнительные меры социальной поддержки в общей численности граждан, обратившихся и имеющих право на их получение в соответствии с нормативно-правовыми актами администрации города Пятигорска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17297181"/>
                  </a:ext>
                </a:extLst>
              </a:tr>
              <a:tr h="5269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детей-сирот и детей, оставшихся без попечения родителей, в общей численности детей города-курорта Пятигорска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6810668"/>
                  </a:ext>
                </a:extLst>
              </a:tr>
              <a:tr h="11899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1.4.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муниципальных объектов культуры, образования, физической культуры и спорта, объектов социальной инфраструктуры города-курорта Пятигорск, оборудованных специальными средствами для беспрепятственного доступа к ним инвалидов и других маломобильных групп населения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679" marR="1679" marT="1679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82879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4428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«Развитие жилищно-коммунального хозяйства»,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733580"/>
              </p:ext>
            </p:extLst>
          </p:nvPr>
        </p:nvGraphicFramePr>
        <p:xfrm>
          <a:off x="213005" y="1412776"/>
          <a:ext cx="5472605" cy="443737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8952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9059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492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60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177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«Создание гармоничного архитектурного облика застройки муниципального образования города-курорта Пятигорска и решение жилищных проблем жителей города-курорта Пятигорска»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42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семей, проживающих на территории города-курорта Пятигорска, улучшивших жилищные условия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973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"Благоустройство территории города-курорта Пятигорска и поддержка баланса основных систем жизнеобеспечения города-курорта Пятигорска в сфере жилищно-коммунального хозяйства"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485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жалоб по вопросам благоустройства территории города-курорта Пятигорска в общем количестве жалоб по вопросам жилищно-коммунального хозяйства города-курорта Пятигорска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0,22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0,21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689033" y="3258764"/>
            <a:ext cx="337734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городского хозяйства, транспорта и связи администрации города Пятигорска».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мероприятий данной программы на 2025 год предусмотрено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215 155 224,75 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на                      82 447 543,55 руб. меньше ассигнований, предусмотренных в первоначальном бюджете города на 2024 год.</a:t>
            </a:r>
          </a:p>
          <a:p>
            <a:pPr algn="ctr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составит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207 254 633,25 руб. ежегодно.</a:t>
            </a:r>
          </a:p>
        </p:txBody>
      </p:sp>
      <p:pic>
        <p:nvPicPr>
          <p:cNvPr id="4098" name="Picture 2" descr="https://formgost.ru/img/block/180/5d36efaa5a238g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034" y="899594"/>
            <a:ext cx="3376563" cy="235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624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28700" y="620688"/>
            <a:ext cx="77917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Представляя брошюру</a:t>
            </a:r>
          </a:p>
          <a:p>
            <a:pPr algn="ctr"/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«Бюджет для граждан по проекту бюджета города-курорта Пятигорска на 2025 год и плановый период 2026 и 2027 годов»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хочется отметить, что формирование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 города-курорта Пятигорска на 2025 год и плановый период 2026 и 2027 годов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осуществлялось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складывающейся экономической ситуации с учетом реальной оценки доходного потенциала в планируемом периоде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При формировании бюджетных проектировок на 2025 год и плановый период 2026 и 2027 годов учитывалась необходимость обеспечения в первоочередном порядке мер, направленных на:</a:t>
            </a:r>
          </a:p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мобилизацию доходов бюджета города в рамках реализации Плана мероприятий по росту доходов, оптимизации расходов бюджета города-курорта Пятигорска и сокращению муниципального долга города-курорта Пятигорска на 2023-2025 годы;</a:t>
            </a:r>
          </a:p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концентрацию ресурсов на достижение результатов мероприятий муниципальных программ города-курорта Пятигорска, направленных на достижение соответствующих результатов региональных проектов (программ) в рамках реализации национальных (федеральных) проектов (программ); </a:t>
            </a:r>
          </a:p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приоритизацию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повышение эффективности и результативности расходования средств бюджета города;</a:t>
            </a:r>
          </a:p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открытости и прозрачности бюджетного процесса, доступности информации о муниципальных финансах города-курорта Пятигорска;</a:t>
            </a:r>
          </a:p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развитие информационных технологий в сфере управления муниципальными финансами с учетом новых требований к качеству финансовой деятельности участников бюджетного процесса города-курорта Пятигорска;</a:t>
            </a:r>
          </a:p>
          <a:p>
            <a:pPr indent="447675"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проведение взвешенной долговой политики, в том числе за счет сохранения объёма муниципального долга на экономически безопасном уровне, а также осуществления муниципальных заимствований в объеме обеспечения сбалансированности бюджета города.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051720" y="107982"/>
            <a:ext cx="65331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Уважаемые жители города-курорта Пятигорска!</a:t>
            </a: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91323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«Молодежная политика»,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83450"/>
              </p:ext>
            </p:extLst>
          </p:nvPr>
        </p:nvGraphicFramePr>
        <p:xfrm>
          <a:off x="179512" y="1340768"/>
          <a:ext cx="5972591" cy="51689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5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1953843869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3031487417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3315181667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693231170"/>
                    </a:ext>
                  </a:extLst>
                </a:gridCol>
                <a:gridCol w="504057">
                  <a:extLst>
                    <a:ext uri="{9D8B030D-6E8A-4147-A177-3AD203B41FA5}">
                      <a16:colId xmlns="" xmlns:a16="http://schemas.microsoft.com/office/drawing/2014/main" val="561505032"/>
                    </a:ext>
                  </a:extLst>
                </a:gridCol>
              </a:tblGrid>
              <a:tr h="40894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индикатора Программы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97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3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Программы: Содействие формированию в городе-курорте Пятигорске личности молодого человека с активной жизненной позицией посредством обеспечения его прав, интересов и поддержки его инициатив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в области молодежной политики, направленных на формирование системы развития талантливой и инициативной молодежи, создание условий для самореализации молодежи, развитие творческого, профессионального, интеллектуального потенциалов молодежи,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788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Программы: Развитие и совершенствование системы патриотического воспитания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 допризывной подготовки молодежи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8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в сфере молодежной политики, направленных на гражданское и патриотическое воспитание молодежи, воспитание толерантности в молодежной среде, формирование правовых, культурных и нравственных ценностей среди молодежи,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300192" y="2564517"/>
            <a:ext cx="2790055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культуры и молодежной политики администрации города Пятигорска». </a:t>
            </a:r>
          </a:p>
          <a:p>
            <a:pPr algn="ct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основных мероприятий данной программы на 2025 год запланировано 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5 192 254,00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на </a:t>
            </a: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659 804,00 руб. больше первоначально утвержденного бюджета на 2024 год.</a:t>
            </a:r>
          </a:p>
          <a:p>
            <a:pPr algn="ctr"/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</a:t>
            </a:r>
          </a:p>
          <a:p>
            <a:pPr algn="ctr"/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составит 5 202 654,00 руб. ежегодно.</a:t>
            </a:r>
          </a:p>
        </p:txBody>
      </p:sp>
      <p:pic>
        <p:nvPicPr>
          <p:cNvPr id="5122" name="Picture 2" descr="https://strategy24.ru/images/news/201901/e54245b561bc712d25e1696e4f478a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308" y="1052736"/>
            <a:ext cx="3150095" cy="15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164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«Молодежная политика»,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234139"/>
              </p:ext>
            </p:extLst>
          </p:nvPr>
        </p:nvGraphicFramePr>
        <p:xfrm>
          <a:off x="323528" y="1556792"/>
          <a:ext cx="6332629" cy="467982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818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61889">
                  <a:extLst>
                    <a:ext uri="{9D8B030D-6E8A-4147-A177-3AD203B41FA5}">
                      <a16:colId xmlns="" xmlns:a16="http://schemas.microsoft.com/office/drawing/2014/main" val="1953843869"/>
                    </a:ext>
                  </a:extLst>
                </a:gridCol>
                <a:gridCol w="663243">
                  <a:extLst>
                    <a:ext uri="{9D8B030D-6E8A-4147-A177-3AD203B41FA5}">
                      <a16:colId xmlns="" xmlns:a16="http://schemas.microsoft.com/office/drawing/2014/main" val="3189088439"/>
                    </a:ext>
                  </a:extLst>
                </a:gridCol>
                <a:gridCol w="442162">
                  <a:extLst>
                    <a:ext uri="{9D8B030D-6E8A-4147-A177-3AD203B41FA5}">
                      <a16:colId xmlns="" xmlns:a16="http://schemas.microsoft.com/office/drawing/2014/main" val="623241151"/>
                    </a:ext>
                  </a:extLst>
                </a:gridCol>
                <a:gridCol w="368469">
                  <a:extLst>
                    <a:ext uri="{9D8B030D-6E8A-4147-A177-3AD203B41FA5}">
                      <a16:colId xmlns="" xmlns:a16="http://schemas.microsoft.com/office/drawing/2014/main" val="15714383"/>
                    </a:ext>
                  </a:extLst>
                </a:gridCol>
                <a:gridCol w="514998">
                  <a:extLst>
                    <a:ext uri="{9D8B030D-6E8A-4147-A177-3AD203B41FA5}">
                      <a16:colId xmlns="" xmlns:a16="http://schemas.microsoft.com/office/drawing/2014/main" val="2990142681"/>
                    </a:ext>
                  </a:extLst>
                </a:gridCol>
              </a:tblGrid>
              <a:tr h="31147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индикатора Программы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 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23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364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 Цель 3 Программы: Создание условий для успешной социализации и эффективной самореализации молодежи и участия молодежи в политической, социально-экономической, научной, спортивной и культурной жизни общества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9009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 по основным направлениям молодежной политики, проведенных на территории города-курорта Пятигорска, Ставропольского края и других субъектов Российской Федерации, в общей численности молодежи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0584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задействованной в мероприятиях, направленных на вовлечение молодежи в социальную практику, в волонтерскую деятельность проведенных на территории города-курорта Пятигорска, Ставропольского края и иных субъектов Российской Федерации в общей численности молодежи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860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молодежи, принимающей участие в деятельности молодежных и детских общественных объединений, в общей численности молодежи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5122" name="Picture 2" descr="https://strategy24.ru/images/news/201901/e54245b561bc712d25e1696e4f478ab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444" y="2780928"/>
            <a:ext cx="3099556" cy="152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1073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884572" cy="105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71600" y="2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«Сохранение и развитие культуры»,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149108"/>
              </p:ext>
            </p:extLst>
          </p:nvPr>
        </p:nvGraphicFramePr>
        <p:xfrm>
          <a:off x="107505" y="1196752"/>
          <a:ext cx="5688630" cy="5032157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31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884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781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831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319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7250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84281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242" marR="39242" marT="64559" marB="645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целевого индикатора Программы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242" marR="39242" marT="64559" marB="645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242" marR="39242" marT="64559" marB="645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242" marR="39242" marT="64559" marB="6455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73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242" marR="39242" marT="64559" marB="6455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242" marR="39242" marT="64559" marB="6455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242" marR="39242" marT="64559" marB="64559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1242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Программы: Сохранение и развитие культуры и искусства города-курорта Пятигорска, его уникального историко-культурного облика и творческого потенциала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9242" marR="39242" marT="64559" marB="64559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024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культурного назначения города-курорта Пятигорска, находящихся в удовлетворительном состоянии от общего количества недвижимых памятников истории, культуры, архитектуры и муниципальных учреждений города-курорта Пятигорска, включая филиалы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59,8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78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объектов культурного наследия, находящихся в муниципальной собственности и требующих консервации или реставрации, в общем количестве объектов культурного наследия, находящихся в муниципальной собственности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15,2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549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посетителей и участников мероприятий и программ, реализуемых муниципальными учреждениями культуры города-курорта Пятигорска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173,6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173,7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823426" y="2996952"/>
            <a:ext cx="327381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культуры и молодежной политики администрации города Пятигорска».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основных мероприятий данной программы в бюджете города на 2025 год запланировано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127 420 120,00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на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4 112 079,02 руб. больше первоначально утвержденного бюджета города на 2024 год.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2025 и 2026 годов общий объем расходов бюджета города по данной программе составит 127 226 191,00 руб. и                                  127 826 191,00 руб. соответственно.</a:t>
            </a:r>
          </a:p>
        </p:txBody>
      </p:sp>
      <p:pic>
        <p:nvPicPr>
          <p:cNvPr id="6146" name="Picture 2" descr="https://www.nbrkomi.ru/images/836/stat/3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1948" y="736972"/>
            <a:ext cx="3614030" cy="23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63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«Экология и охрана окружающей среды»,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362966"/>
              </p:ext>
            </p:extLst>
          </p:nvPr>
        </p:nvGraphicFramePr>
        <p:xfrm>
          <a:off x="174913" y="1556792"/>
          <a:ext cx="5688634" cy="419335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869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08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5224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5224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72235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77" marR="38177" marT="62807" marB="6280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77" marR="38177" marT="62807" marB="6280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77" marR="38177" marT="62807" marB="6280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77" marR="38177" marT="62807" marB="6280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29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77" marR="38177" marT="62807" marB="6280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77" marR="38177" marT="62807" marB="6280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77" marR="38177" marT="62807" marB="6280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40844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 Программы: «Повышение уровня экологической безопасности, улучшение экологической ситуации и гигиены окружающей среды на территории города-курорта Пятигорска»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8177" marR="38177" marT="62807" marB="6280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978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территории, обработанной </a:t>
                      </a:r>
                      <a:r>
                        <a:rPr lang="ru-RU" sz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акарицидными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препаратами, от общей площади земель муниципального образования города-курорта Пятигорска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885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территории обработанной химическим способом от карантинных растений к общей площади земель муниципального образования города-курорта Пятигорска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0,35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5884482" y="2996952"/>
            <a:ext cx="325951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муниципальной </a:t>
            </a:r>
            <a:r>
              <a:rPr lang="x-none" sz="120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является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учреждение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городского хозяйства, транспорта и связи администрации города Пятигорска». 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муниципальной программы города-курорта Пятигорска «Экология и охрана окружающей среды» на 2025 год предусмотрено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372 713 696,46 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на    265 974 706,02  руб. меньше первоначально утвержденного бюджета города на 2024 год. </a:t>
            </a:r>
          </a:p>
          <a:p>
            <a:pPr algn="ctr"/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составит 372 713 696,46 руб. ежегодно. </a:t>
            </a:r>
          </a:p>
        </p:txBody>
      </p:sp>
      <p:pic>
        <p:nvPicPr>
          <p:cNvPr id="7172" name="Picture 4" descr="https://yt3.ggpht.com/a/AATXAJzBFLZbHAzGDJ01H2SIffRcAF4S7MSoVt5MsLGzTw=s900-c-k-c0xffffffff-no-rj-m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096" y="620688"/>
            <a:ext cx="2520280" cy="2292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5955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«Развитие физической культуры и спорта»,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3072150"/>
            <a:ext cx="33123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«Комитет по физической культуре и спорту администрации города Пятигорска».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основных мероприятий данной программы в проекте решения о бюджете на 2025 год запланировано 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132 776 187,25 руб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что на  9 516 226,71 руб. меньше первоначально утвержденного бюджета города на 2024 год.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2025 и 2026 годов общий объем расходов бюджета города по данной программе составит 133 511 618,17</a:t>
            </a:r>
            <a: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ежегодно.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616039"/>
              </p:ext>
            </p:extLst>
          </p:nvPr>
        </p:nvGraphicFramePr>
        <p:xfrm>
          <a:off x="395536" y="1844824"/>
          <a:ext cx="5040559" cy="349016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04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401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3088934761"/>
                    </a:ext>
                  </a:extLst>
                </a:gridCol>
                <a:gridCol w="557568">
                  <a:extLst>
                    <a:ext uri="{9D8B030D-6E8A-4147-A177-3AD203B41FA5}">
                      <a16:colId xmlns="" xmlns:a16="http://schemas.microsoft.com/office/drawing/2014/main" val="2215542570"/>
                    </a:ext>
                  </a:extLst>
                </a:gridCol>
                <a:gridCol w="810583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9903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12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7543"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 Программы «Создание условий, обеспечивающих возможность населению города-курорта Пятигорска систематически заниматься физической культурой и массовым спортом и вести здоровый образ жизни»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792" marR="36792" marT="60528" marB="6052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37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населения города в возрасте от 3 до 79 лет, систематически занимающегося физической культурой и спортом, в общей численности населения города в возрасте от 3 до 79 лет</a:t>
                      </a: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Процент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56,2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57,0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57,2</a:t>
                      </a: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194" name="Picture 2" descr="https://monitoraggiosicuro.it/wp-content/uploads/2020/05/sport-graphic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80729"/>
            <a:ext cx="2088231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0134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«Безопасный Пятигорск»,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56176" y="2693119"/>
            <a:ext cx="28803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муниципальной программы является муниципальное учреждение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общественной безопасности администрации города Пятигорска».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основных мероприятий в рамках муниципальной программы на 2025 год запланированы бюджетные ассигнования в сумме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118 201 049,55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на 21 032 649,39</a:t>
            </a:r>
            <a: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больше первоначально утвержденного бюджета города на 2024 год.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составит                                         118 238 606,55</a:t>
            </a:r>
            <a: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ежегодно.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7847942"/>
              </p:ext>
            </p:extLst>
          </p:nvPr>
        </p:nvGraphicFramePr>
        <p:xfrm>
          <a:off x="107504" y="1103634"/>
          <a:ext cx="6079184" cy="576789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931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558314">
                  <a:extLst>
                    <a:ext uri="{9D8B030D-6E8A-4147-A177-3AD203B41FA5}">
                      <a16:colId xmlns="" xmlns:a16="http://schemas.microsoft.com/office/drawing/2014/main" val="46954738"/>
                    </a:ext>
                  </a:extLst>
                </a:gridCol>
                <a:gridCol w="759898">
                  <a:extLst>
                    <a:ext uri="{9D8B030D-6E8A-4147-A177-3AD203B41FA5}">
                      <a16:colId xmlns="" xmlns:a16="http://schemas.microsoft.com/office/drawing/2014/main" val="531522215"/>
                    </a:ext>
                  </a:extLst>
                </a:gridCol>
                <a:gridCol w="463577">
                  <a:extLst>
                    <a:ext uri="{9D8B030D-6E8A-4147-A177-3AD203B41FA5}">
                      <a16:colId xmlns="" xmlns:a16="http://schemas.microsoft.com/office/drawing/2014/main" val="288496080"/>
                    </a:ext>
                  </a:extLst>
                </a:gridCol>
                <a:gridCol w="464779">
                  <a:extLst>
                    <a:ext uri="{9D8B030D-6E8A-4147-A177-3AD203B41FA5}">
                      <a16:colId xmlns="" xmlns:a16="http://schemas.microsoft.com/office/drawing/2014/main" val="3356841752"/>
                    </a:ext>
                  </a:extLst>
                </a:gridCol>
                <a:gridCol w="439459">
                  <a:extLst>
                    <a:ext uri="{9D8B030D-6E8A-4147-A177-3AD203B41FA5}">
                      <a16:colId xmlns="" xmlns:a16="http://schemas.microsoft.com/office/drawing/2014/main" val="1842731518"/>
                    </a:ext>
                  </a:extLst>
                </a:gridCol>
              </a:tblGrid>
              <a:tr h="55144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87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821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Программы: создание благоприятных условий для обеспечения безопасности населения и объектов на территории города-курорта Пятигорска, защиты населения и территорий города от чрезвычайных ситуаций природного и техногенного характера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040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населения города, прошедшего подготовку в области защиты от чрезвычайных ситуаций природного и техногенного характера (в год)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68,20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69,00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8816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реагирования на обращения населения по вопросам предупреждения угрозы возникновения или возникновения чрезвычайных ситуаций, социально значимых происшествий в службу ЕДДС города Пятигорска (в год)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042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Программы. Укрепление межнациональных отношений и противодействие проявлениям экстремизма на территории города-курорта Пятигорска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12368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обучающихся в общеобразовательных организациях, а также высшего образования и профессиональных образовательных организациях на территории города-курорта Пятигорска, задействованных в мероприятиях по профилактике экстремизма, радикализма и терроризма среди молодежи (в возрасте от 14 до 35 лет) (в год);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проценты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0423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III. Цель 3 Программы. Сохранение и развитие традиционной казачьей культуры и казачьего образования в городе-курорте Пятигорске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7901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казачьих обществ, которым оказано содействие в деятельности по возрождению и укреплению культурных, духовных и нравственных основ казачества в городе-курорте Пятигорске (в год)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495" marR="23495" marT="38735" marB="38735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9218" name="Picture 2" descr="https://vg.mskobr.ru/images/%20%281%29%2810%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0" t="19847" r="7950" b="15653"/>
          <a:stretch/>
        </p:blipFill>
        <p:spPr bwMode="auto">
          <a:xfrm>
            <a:off x="6286500" y="908720"/>
            <a:ext cx="251487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1264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76470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«Управление финансами»,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60230" y="3140968"/>
            <a:ext cx="327626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«Финансовое управление администрации города Пятигорска».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основных мероприятий в рамках муниципальной программы города-курорта Пятигорска «Управление финансами» на 2025 год запланированы бюджетные ассигнования в сумме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215 514 664,97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на 25 542 304,72  руб. больше первоначально утвержденного бюджета города на 2024 год.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составит 213 837 411,82 руб. ежегодно.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594620"/>
              </p:ext>
            </p:extLst>
          </p:nvPr>
        </p:nvGraphicFramePr>
        <p:xfrm>
          <a:off x="107504" y="1484784"/>
          <a:ext cx="5539625" cy="473255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034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159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306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848388691"/>
                    </a:ext>
                  </a:extLst>
                </a:gridCol>
                <a:gridCol w="643081">
                  <a:extLst>
                    <a:ext uri="{9D8B030D-6E8A-4147-A177-3AD203B41FA5}">
                      <a16:colId xmlns="" xmlns:a16="http://schemas.microsoft.com/office/drawing/2014/main" val="1635124489"/>
                    </a:ext>
                  </a:extLst>
                </a:gridCol>
              </a:tblGrid>
              <a:tr h="780701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4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4056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«Обеспечение долгосрочной сбалансированности и устойчивости бюджета города-курорта Пятигорска, повышение качества управления муниципальными финансами»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87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1 «Исполнение расходных обязательств города-курорта Пятигорска»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92,00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92,00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92,00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2 «Рейтинг города-курорта Пятигорска в оценке качества управления бюджетным процессом в муниципальных районах и городских округах Ставропольского края»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ниже 64,5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ниже 65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ниже 65,5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0657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Индикатор 3 «Средняя оценка качества финансового менеджмента, осуществляемого главными распорядителями средств бюджета города-курорта Пятигорска»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баллов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67,5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67</a:t>
                      </a:r>
                      <a:endParaRPr lang="ru-RU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10244" name="Picture 4" descr="https://ip-spravka.ru/wp-content/uploads/2019/08/post_5d5a523f41e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231" y="839392"/>
            <a:ext cx="3276265" cy="230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98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«Управление имуществом»,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8183" y="2996952"/>
            <a:ext cx="289557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имущественных отношений администрации  города Пятигорска».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мероприятий данной программы за счет средств бюджета города на 2025 год предусмотрено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55 642 438,13 руб.,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4 108 226,29 руб. больше первоначально утвержденного бюджета города на 2024 год.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составит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55 642 438,13 руб. ежегодно.</a:t>
            </a:r>
          </a:p>
        </p:txBody>
      </p:sp>
      <p:pic>
        <p:nvPicPr>
          <p:cNvPr id="11268" name="Picture 4" descr="https://i2.wp.com/logicdom.ru/wp-content/uploads/2020/12/pngwave-2020-05-19T141804.237.png?w=740&amp;ssl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9388" y="820612"/>
            <a:ext cx="2520332" cy="2176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Таблица 11">
            <a:extLst>
              <a:ext uri="{FF2B5EF4-FFF2-40B4-BE49-F238E27FC236}">
                <a16:creationId xmlns="" xmlns:a16="http://schemas.microsoft.com/office/drawing/2014/main" id="{B9D9F831-01F3-4067-8A94-627D16F7CF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382122"/>
              </p:ext>
            </p:extLst>
          </p:nvPr>
        </p:nvGraphicFramePr>
        <p:xfrm>
          <a:off x="250400" y="1412776"/>
          <a:ext cx="5977783" cy="472746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86159">
                  <a:extLst>
                    <a:ext uri="{9D8B030D-6E8A-4147-A177-3AD203B41FA5}">
                      <a16:colId xmlns="" xmlns:a16="http://schemas.microsoft.com/office/drawing/2014/main" val="1418756579"/>
                    </a:ext>
                  </a:extLst>
                </a:gridCol>
                <a:gridCol w="3464703">
                  <a:extLst>
                    <a:ext uri="{9D8B030D-6E8A-4147-A177-3AD203B41FA5}">
                      <a16:colId xmlns="" xmlns:a16="http://schemas.microsoft.com/office/drawing/2014/main" val="895532444"/>
                    </a:ext>
                  </a:extLst>
                </a:gridCol>
                <a:gridCol w="586621">
                  <a:extLst>
                    <a:ext uri="{9D8B030D-6E8A-4147-A177-3AD203B41FA5}">
                      <a16:colId xmlns="" xmlns:a16="http://schemas.microsoft.com/office/drawing/2014/main" val="1887818593"/>
                    </a:ext>
                  </a:extLst>
                </a:gridCol>
                <a:gridCol w="468526">
                  <a:extLst>
                    <a:ext uri="{9D8B030D-6E8A-4147-A177-3AD203B41FA5}">
                      <a16:colId xmlns="" xmlns:a16="http://schemas.microsoft.com/office/drawing/2014/main" val="2588997811"/>
                    </a:ext>
                  </a:extLst>
                </a:gridCol>
                <a:gridCol w="392996">
                  <a:extLst>
                    <a:ext uri="{9D8B030D-6E8A-4147-A177-3AD203B41FA5}">
                      <a16:colId xmlns="" xmlns:a16="http://schemas.microsoft.com/office/drawing/2014/main" val="1048957113"/>
                    </a:ext>
                  </a:extLst>
                </a:gridCol>
                <a:gridCol w="110796">
                  <a:extLst>
                    <a:ext uri="{9D8B030D-6E8A-4147-A177-3AD203B41FA5}">
                      <a16:colId xmlns="" xmlns:a16="http://schemas.microsoft.com/office/drawing/2014/main" val="8695625"/>
                    </a:ext>
                  </a:extLst>
                </a:gridCol>
                <a:gridCol w="467982">
                  <a:extLst>
                    <a:ext uri="{9D8B030D-6E8A-4147-A177-3AD203B41FA5}">
                      <a16:colId xmlns="" xmlns:a16="http://schemas.microsoft.com/office/drawing/2014/main" val="363949011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7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6675076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7210" marR="37210" marT="61217" marB="61217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54573265"/>
                  </a:ext>
                </a:extLst>
              </a:tr>
              <a:tr h="20643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1 Программы: Развитие эффективной системы управления муниципальным имуществом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55308732"/>
                  </a:ext>
                </a:extLst>
              </a:tr>
              <a:tr h="553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доходности, получаемый от сдачи в аренду имущества, составляющего казну муниципального образования города-курорта Пятигорска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5106978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доходности, получаемый от перечисления части прибыли, остающейся после уплаты налогов и иных обязательных платежей муниципальных унитарных предприятий, созданных муниципальным образованием город-курорт Пятигорск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19939006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доходности, получаемый в виде прибыли, приходящейся на доли в уставных (складочных) капиталах хозяйственных товариществ и обществ, или дивидендов по акциям, принадлежащим городским округам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16933631"/>
                  </a:ext>
                </a:extLst>
              </a:tr>
              <a:tr h="206433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Цель 2 Программы: Развитие эффективной системы управления земельными участками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75839282"/>
                  </a:ext>
                </a:extLst>
              </a:tr>
              <a:tr h="8999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Уровень доходности, получаемый в виде арендной платы, а также средства от продажи права на заключение договоров аренды за земли, находящиеся в собственности муниципального образования города-курорта Пятигорска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3705" marR="13705" marT="22548" marB="2254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681279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6764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84572" y="72009"/>
            <a:ext cx="8259428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«Модернизация экономики, развитие малого и среднего бизнеса, курорта и туризма, энергетики, промышленности и улучшение  инвестиционного климата», планируемых для достижения целей муниципальной программы в 2025, 2026, 2027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2492896"/>
            <a:ext cx="202385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Пятигорска.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мероприятий данной программы в 2025 году предусмотрено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359 951 002,10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что на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106 104 421,61 руб. больше первоначально утвержденного бюджета города на 2024 год.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составит                       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572 809 108,30 руб. и  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9 365 093,92 руб.      соответственно</a:t>
            </a:r>
            <a:r>
              <a:rPr lang="ru-RU" sz="1200" b="1" dirty="0"/>
              <a:t>.</a:t>
            </a:r>
          </a:p>
        </p:txBody>
      </p:sp>
      <p:pic>
        <p:nvPicPr>
          <p:cNvPr id="12290" name="Picture 2" descr="https://mypresentation.ru/documents_6/40d965e842f5f95a8ef9725e9540fb07/img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4" t="21960"/>
          <a:stretch/>
        </p:blipFill>
        <p:spPr bwMode="auto">
          <a:xfrm>
            <a:off x="7351936" y="980730"/>
            <a:ext cx="1728192" cy="144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29883FA7-E217-411C-B5C8-F8D0D5A003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048479"/>
              </p:ext>
            </p:extLst>
          </p:nvPr>
        </p:nvGraphicFramePr>
        <p:xfrm>
          <a:off x="179512" y="1340768"/>
          <a:ext cx="6863845" cy="5269880"/>
        </p:xfrm>
        <a:graphic>
          <a:graphicData uri="http://schemas.openxmlformats.org/drawingml/2006/table">
            <a:tbl>
              <a:tblPr firstRow="1" firstCol="1" bandRow="1">
                <a:tableStyleId>{8A107856-5554-42FB-B03E-39F5DBC370BA}</a:tableStyleId>
              </a:tblPr>
              <a:tblGrid>
                <a:gridCol w="428990">
                  <a:extLst>
                    <a:ext uri="{9D8B030D-6E8A-4147-A177-3AD203B41FA5}">
                      <a16:colId xmlns="" xmlns:a16="http://schemas.microsoft.com/office/drawing/2014/main" val="939552855"/>
                    </a:ext>
                  </a:extLst>
                </a:gridCol>
                <a:gridCol w="3452062">
                  <a:extLst>
                    <a:ext uri="{9D8B030D-6E8A-4147-A177-3AD203B41FA5}">
                      <a16:colId xmlns="" xmlns:a16="http://schemas.microsoft.com/office/drawing/2014/main" val="2795793188"/>
                    </a:ext>
                  </a:extLst>
                </a:gridCol>
                <a:gridCol w="81544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2734">
                  <a:extLst>
                    <a:ext uri="{9D8B030D-6E8A-4147-A177-3AD203B41FA5}">
                      <a16:colId xmlns="" xmlns:a16="http://schemas.microsoft.com/office/drawing/2014/main" val="4190142545"/>
                    </a:ext>
                  </a:extLst>
                </a:gridCol>
                <a:gridCol w="722734">
                  <a:extLst>
                    <a:ext uri="{9D8B030D-6E8A-4147-A177-3AD203B41FA5}">
                      <a16:colId xmlns="" xmlns:a16="http://schemas.microsoft.com/office/drawing/2014/main" val="3644333124"/>
                    </a:ext>
                  </a:extLst>
                </a:gridCol>
                <a:gridCol w="721884">
                  <a:extLst>
                    <a:ext uri="{9D8B030D-6E8A-4147-A177-3AD203B41FA5}">
                      <a16:colId xmlns="" xmlns:a16="http://schemas.microsoft.com/office/drawing/2014/main" val="452960024"/>
                    </a:ext>
                  </a:extLst>
                </a:gridCol>
              </a:tblGrid>
              <a:tr h="25923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25748147"/>
                  </a:ext>
                </a:extLst>
              </a:tr>
              <a:tr h="1299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746351646"/>
                  </a:ext>
                </a:extLst>
              </a:tr>
              <a:tr h="2421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Программы: Создание благоприятных условий для дальнейшего развития малого и среднего предпринимательства как важного элемента рыночной экономики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8894511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субъектов малого и среднего предпринимательства в расчете на 10 тыс. человек населения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467,6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499,0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499,0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599605108"/>
                  </a:ext>
                </a:extLst>
              </a:tr>
              <a:tr h="35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82130449"/>
                  </a:ext>
                </a:extLst>
              </a:tr>
              <a:tr h="242192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Программы: Комплексное развитие санаторно-курортной и туристической сфер и обеспечение доступности отдыха и лечения для широких слоев российских и иностранных граждан в городе-курорте Пятигорске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34392203"/>
                  </a:ext>
                </a:extLst>
              </a:tr>
              <a:tr h="14474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отдыхающих в санаторно-курортном и гостиничном комплексе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чел.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362,0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387,2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412,9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39387077"/>
                  </a:ext>
                </a:extLst>
              </a:tr>
              <a:tr h="1299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Цель 3 Программы: Повышение эффективности использования топливно-энергетических ресурсов на территории города-курорта Пятигорска</a:t>
                      </a:r>
                      <a:endParaRPr lang="ru-RU" sz="7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65490892"/>
                  </a:ext>
                </a:extLst>
              </a:tr>
              <a:tr h="2367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700" b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электрической энергии на снабжение органов местного самоуправления и муниципальных учреждений (в расчете на 1 кв. метр общей площади)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кВт·ч</a:t>
                      </a:r>
                      <a:r>
                        <a:rPr lang="ru-RU" sz="7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/кв. м</a:t>
                      </a:r>
                      <a:endParaRPr lang="ru-RU" sz="7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21,16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27841453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холодной воды на снабжение органов местного самоуправления и муниципальных учреждений (в расчете на 1 человека)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 м/чел.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3,81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3,81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575756322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горячей воды на снабжение органов местного самоуправления и муниципальных учреждений (в расчете на 1 человека)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 м/чел.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390021330"/>
                  </a:ext>
                </a:extLst>
              </a:tr>
              <a:tr h="273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3.4.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тепловой энергии на снабжение органов </a:t>
                      </a:r>
                      <a:r>
                        <a:rPr lang="ru-RU" sz="75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местного</a:t>
                      </a: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самоуправления и муниципальных учреждений (в расчете на 1 кв. метр общей площади)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Гкал/кв. м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740166843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природного газа на снабжение органов местного самоуправления и муниципальных учреждений (в расчете на 1 человека)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 м/чел.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32602771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3.6.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электрической энергии в многоквартирных домах (в расчете на 1 кв. м общей площади)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кВт·ч</a:t>
                      </a: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/кв. м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45,23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45,23</a:t>
                      </a: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45,23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068202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3.7.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тепловой энергии в многоквартирных домах (в расчете на 1 кв. м общей площади)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Гкал/кв. м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101,6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14907147"/>
                  </a:ext>
                </a:extLst>
              </a:tr>
              <a:tr h="10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3.8.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холодной воды в многоквартирных домах (в расчете на 1 жителя)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 м/чел.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505057836"/>
                  </a:ext>
                </a:extLst>
              </a:tr>
              <a:tr h="1688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3.9.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горячей воды в многоквартирных домах (в расчете на 1 жителя)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куб. м/чел.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87295526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3.10.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природного газа в многоквартирных домах с индивидуальными системами газового отопления (в расчете на 1 кв. метр общей площади)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куб. м/кв. м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0,068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495457596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3.11.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расход природного газа в многоквартирных домах с иными системами теплоснабжения (в расчете на 1 жителя)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куб. м/чел.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0,961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0,938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0,961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212200524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3.12.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потерь тепловой энергии при передаче в общем объеме переданной тепловой энергии (по данным всех поставщиков ресурса)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11,440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11,440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11,440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65069940"/>
                  </a:ext>
                </a:extLst>
              </a:tr>
              <a:tr h="1699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3.13</a:t>
                      </a: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потерь воды при ее передаче</a:t>
                      </a:r>
                      <a:r>
                        <a:rPr lang="ru-RU" sz="700" b="0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 общем объеме переданной воды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процентах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61,4</a:t>
                      </a: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299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IV. Цель 4 Программы: Создание благоприятных условий для развития экономического потенциала города-курорта Пятигорска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9327247"/>
                  </a:ext>
                </a:extLst>
              </a:tr>
              <a:tr h="2421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  <a:endParaRPr lang="ru-RU" sz="700" b="0" kern="12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инвестиций в основной капитал по кругу крупных и средний предприятий (за исключением бюджетных средств) в расчете на 1 жителя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  <a:endParaRPr lang="ru-RU" sz="700" b="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6325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6325</a:t>
                      </a:r>
                      <a:endParaRPr lang="ru-RU" sz="8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6325</a:t>
                      </a:r>
                      <a:endParaRPr lang="ru-RU" sz="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09755016"/>
                  </a:ext>
                </a:extLst>
              </a:tr>
            </a:tbl>
          </a:graphicData>
        </a:graphic>
      </p:graphicFrame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47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683568" y="107875"/>
            <a:ext cx="7638291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«Развитие транспортной системы и обеспечение безопасности </a:t>
            </a:r>
          </a:p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дорожного движения», планируемых для достижения целей муниципальной 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732241" y="2132857"/>
            <a:ext cx="233640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«Управление городского хозяйства, транспорта и связи администрации города Пятигорска»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реализацию мероприятий программы в 2025 году предусмотрено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4 345 902 575,44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2 907 966 846,61 руб. больше первоначально утвержденного бюджета города на 2024 год.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составил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634 508 866,29 руб. и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52 431 112,00 руб. соответственно.</a:t>
            </a:r>
          </a:p>
        </p:txBody>
      </p:sp>
      <p:pic>
        <p:nvPicPr>
          <p:cNvPr id="13314" name="Picture 2" descr="https://e7.pngegg.com/pngimages/196/25/png-clipart-road-surrounding-trees-nord-pas-de-calais-road-landscape-euclidean-spring-road-leaf-road-constructi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0" r="954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24859" y="575533"/>
            <a:ext cx="1862089" cy="16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>
            <a:extLst>
              <a:ext uri="{FF2B5EF4-FFF2-40B4-BE49-F238E27FC236}">
                <a16:creationId xmlns="" xmlns:a16="http://schemas.microsoft.com/office/drawing/2014/main" id="{39FE08E9-DEC1-456C-BA1B-5586C3D015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8240439"/>
              </p:ext>
            </p:extLst>
          </p:nvPr>
        </p:nvGraphicFramePr>
        <p:xfrm>
          <a:off x="251520" y="1404528"/>
          <a:ext cx="6336706" cy="5152765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69330">
                  <a:extLst>
                    <a:ext uri="{9D8B030D-6E8A-4147-A177-3AD203B41FA5}">
                      <a16:colId xmlns="" xmlns:a16="http://schemas.microsoft.com/office/drawing/2014/main" val="3563701323"/>
                    </a:ext>
                  </a:extLst>
                </a:gridCol>
                <a:gridCol w="3526176">
                  <a:extLst>
                    <a:ext uri="{9D8B030D-6E8A-4147-A177-3AD203B41FA5}">
                      <a16:colId xmlns="" xmlns:a16="http://schemas.microsoft.com/office/drawing/2014/main" val="584282752"/>
                    </a:ext>
                  </a:extLst>
                </a:gridCol>
                <a:gridCol w="745922">
                  <a:extLst>
                    <a:ext uri="{9D8B030D-6E8A-4147-A177-3AD203B41FA5}">
                      <a16:colId xmlns="" xmlns:a16="http://schemas.microsoft.com/office/drawing/2014/main" val="2369833251"/>
                    </a:ext>
                  </a:extLst>
                </a:gridCol>
                <a:gridCol w="610300">
                  <a:extLst>
                    <a:ext uri="{9D8B030D-6E8A-4147-A177-3AD203B41FA5}">
                      <a16:colId xmlns="" xmlns:a16="http://schemas.microsoft.com/office/drawing/2014/main" val="752177964"/>
                    </a:ext>
                  </a:extLst>
                </a:gridCol>
                <a:gridCol w="610300">
                  <a:extLst>
                    <a:ext uri="{9D8B030D-6E8A-4147-A177-3AD203B41FA5}">
                      <a16:colId xmlns="" xmlns:a16="http://schemas.microsoft.com/office/drawing/2014/main" val="3858084032"/>
                    </a:ext>
                  </a:extLst>
                </a:gridCol>
                <a:gridCol w="474678">
                  <a:extLst>
                    <a:ext uri="{9D8B030D-6E8A-4147-A177-3AD203B41FA5}">
                      <a16:colId xmlns="" xmlns:a16="http://schemas.microsoft.com/office/drawing/2014/main" val="2153216535"/>
                    </a:ext>
                  </a:extLst>
                </a:gridCol>
              </a:tblGrid>
              <a:tr h="35058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  <a:endParaRPr lang="ru-RU" sz="1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80781050"/>
                  </a:ext>
                </a:extLst>
              </a:tr>
              <a:tr h="181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945" marR="7945" marT="13071" marB="13071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96954385"/>
                  </a:ext>
                </a:extLst>
              </a:tr>
              <a:tr h="1990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«Модернизация улично-дорожной сети города-курорта Пятигорска и увеличение ее пропускной способности»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00441570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протяженности автомобильных дорог (улиц) общего пользования местного значения, не отвечающих нормативным требованиям, в общей протяженности автомобильных дорог (улиц) общего пользования местного значения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61307185"/>
                  </a:ext>
                </a:extLst>
              </a:tr>
              <a:tr h="356951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«Осуществление круглогодичного, бесперебойного и безопасного движения автомобильного транспорта и улучшение уровня обслуживания пользователей»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54887531"/>
                  </a:ext>
                </a:extLst>
              </a:tr>
              <a:tr h="5148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протяженности автомобильных дорог (улиц) местного значения города-курорта Пятигорска, улучшивших свое техническое состояние по отношению к общей протяженности дорог (улиц) местного значения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10,32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28151087"/>
                  </a:ext>
                </a:extLst>
              </a:tr>
              <a:tr h="1990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Цель 3 «Повышение устойчивости ливневой системы города-курорта Пятигорска»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27622312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ливневых систем, прошедших ремонтные и восстановительные работы (ремонт, сооружение, восстановление, очистка и содержание), по отношению к общему количеству магистральных ливневых систем в городе-курорте Пятигорске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89285053"/>
                  </a:ext>
                </a:extLst>
              </a:tr>
              <a:tr h="1990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IV. Цель 4 «Совершенствование системы управления объектами улично-дорожной сети»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19508568"/>
                  </a:ext>
                </a:extLst>
              </a:tr>
              <a:tr h="83071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автомобильных дорог (улиц), мостов, путепроводов местного значения, по которым выполняются работы по техническому обследованию автомобильных дорог (улиц), мостов, путепроводов (диагностика, паспортизация, анализ состояния конструкций сооружения, оценка) от общей потребности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01093056"/>
                  </a:ext>
                </a:extLst>
              </a:tr>
              <a:tr h="19903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VIII. Цель 8 «Устранение опасных участков на автомобильных дорогах общего пользования местного значения»</a:t>
                      </a: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40367183"/>
                  </a:ext>
                </a:extLst>
              </a:tr>
              <a:tr h="672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900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привлеченных из федерального бюджета и бюджета Ставропольского края субсидий на 1 рубль финансового обеспечения Программы за счет средств бюджета города-курорта Пятигорска в части обеспечения безопасности и качества автомобильных дорог</a:t>
                      </a:r>
                    </a:p>
                  </a:txBody>
                  <a:tcPr marL="9676" marR="9676" marT="15918" marB="159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руб.</a:t>
                      </a: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9676" marR="9676" marT="15918" marB="159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296031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0039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uperuser\Downloads\Reshenie Dumih 25-27 RD ot 29.06.2018_Pri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92507" y="116632"/>
            <a:ext cx="76514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административно-территориального деления города Пятигорска</a:t>
            </a:r>
          </a:p>
          <a:p>
            <a:pPr algn="ctr"/>
            <a:endParaRPr lang="ru-RU" b="1" dirty="0">
              <a:ln w="12700">
                <a:solidFill>
                  <a:srgbClr val="212745">
                    <a:satMod val="155000"/>
                  </a:srgbClr>
                </a:solidFill>
                <a:prstDash val="solid"/>
              </a:ln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1333" y="4264347"/>
            <a:ext cx="2915816" cy="267765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состав муниципального образования города-курорта Пятигорска входят следующие населенные пункты: </a:t>
            </a:r>
          </a:p>
          <a:p>
            <a:pPr lvl="0" indent="26670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Пятигорск,        </a:t>
            </a:r>
          </a:p>
          <a:p>
            <a:pPr indent="26670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Горячеводский,        </a:t>
            </a:r>
          </a:p>
          <a:p>
            <a:pPr indent="26670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Свободы, </a:t>
            </a:r>
          </a:p>
          <a:p>
            <a:pPr indent="26670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станица Константиновская,   </a:t>
            </a:r>
          </a:p>
          <a:p>
            <a:pPr indent="26670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Нижнеподкумский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</a:t>
            </a:r>
          </a:p>
          <a:p>
            <a:pPr indent="26670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поселок Средний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Подкумок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</a:p>
          <a:p>
            <a:pPr indent="26670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Золотушка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indent="266700" algn="just">
              <a:buFontTx/>
              <a:buChar char="-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село Привольное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5903893"/>
            <a:ext cx="300608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Административным центром муниципального образования города-курорта Пятигорска является </a:t>
            </a:r>
            <a:r>
              <a:rPr lang="ru-RU" sz="1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Пятигорск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7987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27584" y="2"/>
            <a:ext cx="8230596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«Развитие информационного общества, оптимизация муниципальной службы и повышение качества предоставления государственных и муниципальных услуг в городе-курорте Пятигорске», планируемых для достижения 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целей 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муниципальной программы в 2025, 2026, 2027 </a:t>
            </a:r>
            <a:r>
              <a:rPr lang="ru-RU" sz="14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228184" y="3068960"/>
            <a:ext cx="28299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Пятигорска. 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основных мероприятий данной программы в бюджете города на 2025 год запланировано </a:t>
            </a:r>
          </a:p>
          <a:p>
            <a:pPr algn="ctr"/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380 622 049,84</a:t>
            </a:r>
            <a:r>
              <a:rPr lang="ru-RU" sz="1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руб.,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на 153 012 632,18</a:t>
            </a:r>
            <a:r>
              <a:rPr lang="ru-RU" sz="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руб. больше первоначально утвержденного бюджета города на 2024 год.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по данной программе составил 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241 957 488,03 руб. ежегодно.</a:t>
            </a:r>
          </a:p>
        </p:txBody>
      </p:sp>
      <p:pic>
        <p:nvPicPr>
          <p:cNvPr id="15362" name="Picture 2" descr="https://autogear.ru/misc/i/gallery/45861/22942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275" y="1052736"/>
            <a:ext cx="2281988" cy="17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28E6F33C-CFDC-4EA1-89BE-9F67BA82D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7811041"/>
              </p:ext>
            </p:extLst>
          </p:nvPr>
        </p:nvGraphicFramePr>
        <p:xfrm>
          <a:off x="179512" y="1153686"/>
          <a:ext cx="6048672" cy="528050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635236">
                  <a:extLst>
                    <a:ext uri="{9D8B030D-6E8A-4147-A177-3AD203B41FA5}">
                      <a16:colId xmlns="" xmlns:a16="http://schemas.microsoft.com/office/drawing/2014/main" val="3729015885"/>
                    </a:ext>
                  </a:extLst>
                </a:gridCol>
                <a:gridCol w="2872492">
                  <a:extLst>
                    <a:ext uri="{9D8B030D-6E8A-4147-A177-3AD203B41FA5}">
                      <a16:colId xmlns="" xmlns:a16="http://schemas.microsoft.com/office/drawing/2014/main" val="176043431"/>
                    </a:ext>
                  </a:extLst>
                </a:gridCol>
                <a:gridCol w="635236">
                  <a:extLst>
                    <a:ext uri="{9D8B030D-6E8A-4147-A177-3AD203B41FA5}">
                      <a16:colId xmlns="" xmlns:a16="http://schemas.microsoft.com/office/drawing/2014/main" val="3514024312"/>
                    </a:ext>
                  </a:extLst>
                </a:gridCol>
                <a:gridCol w="635236">
                  <a:extLst>
                    <a:ext uri="{9D8B030D-6E8A-4147-A177-3AD203B41FA5}">
                      <a16:colId xmlns="" xmlns:a16="http://schemas.microsoft.com/office/drawing/2014/main" val="2843082645"/>
                    </a:ext>
                  </a:extLst>
                </a:gridCol>
                <a:gridCol w="635236">
                  <a:extLst>
                    <a:ext uri="{9D8B030D-6E8A-4147-A177-3AD203B41FA5}">
                      <a16:colId xmlns="" xmlns:a16="http://schemas.microsoft.com/office/drawing/2014/main" val="3721280086"/>
                    </a:ext>
                  </a:extLst>
                </a:gridCol>
                <a:gridCol w="635236">
                  <a:extLst>
                    <a:ext uri="{9D8B030D-6E8A-4147-A177-3AD203B41FA5}">
                      <a16:colId xmlns="" xmlns:a16="http://schemas.microsoft.com/office/drawing/2014/main" val="2519180503"/>
                    </a:ext>
                  </a:extLst>
                </a:gridCol>
              </a:tblGrid>
              <a:tr h="4344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индикатора достижения цели Программы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</a:t>
                      </a: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9009444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9351415"/>
                  </a:ext>
                </a:extLst>
              </a:tr>
              <a:tr h="2123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Цель 1 Программы: «Повышение открытости и эффективности деятельности администрации города Пятигорска»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9623299"/>
                  </a:ext>
                </a:extLst>
              </a:tr>
              <a:tr h="7612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проектов муниципальных нормативных правовых актов города-курорта Пятигорска, вынесенных на общественное обсуждение в информационно-телекоммуникационной сети «Интернет»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31717462"/>
                  </a:ext>
                </a:extLst>
              </a:tr>
              <a:tr h="628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граждан, опрошенных в ходе мониторинга общественного мнения, удовлетворенных информационной открытостью деятельности органов местного самоуправления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1640091"/>
                  </a:ext>
                </a:extLst>
              </a:tr>
              <a:tr h="76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структурных подразделений администрации города Пятигорска, воспользовавшихся льготой по земельному налогу, предусмотренной муниципальным правовым актом муниципального образования города-курорта Пятигорска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менее 1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69486538"/>
                  </a:ext>
                </a:extLst>
              </a:tr>
              <a:tr h="212305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II. Цель 2 «Повышение результативности деятельности муниципальных служащих, уменьшение коррупционных рисков»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75177847"/>
                  </a:ext>
                </a:extLst>
              </a:tr>
              <a:tr h="3508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муниципальных служащих, прошедших повышение квалификации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9679307"/>
                  </a:ext>
                </a:extLst>
              </a:tr>
              <a:tr h="35089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III. Цель 3 Программы «Организация предоставления доступа населению и организациям к государственным и муниципальным услугам на основе информационных и телекоммуникационных технологий»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89525577"/>
                  </a:ext>
                </a:extLst>
              </a:tr>
              <a:tr h="4894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жителей города-курорта Пятигорска зарегистрированных на Едином портале государственных и муниципальных услуг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человек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1380791"/>
                  </a:ext>
                </a:extLst>
              </a:tr>
              <a:tr h="5296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3.2.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заявителей, удовлетворенных качеством и доступностью государственных и муниципальных услуг, предоставляемых органами местного самоуправления города-курорта Пятигорска в МБУ «МФЦ»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</a:t>
                      </a:r>
                      <a:endParaRPr lang="ru-RU" sz="9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14759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71215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67229" y="216024"/>
            <a:ext cx="7916804" cy="90872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об индикаторах муниципальной программы города-курорта Пятигорска «Формирование современной городской среды» на 2018-2024 годы», планируемых для достижения целей муниципальной </a:t>
            </a:r>
          </a:p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в 2025, 2026, 2027 </a:t>
            </a:r>
            <a:r>
              <a:rPr lang="ru-RU" sz="16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3356992"/>
            <a:ext cx="3150661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Ответственным исполнителем программы является муниципальное учреждение «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городского хозяйства, транспорта и связи администрации города Пятигорска».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исполнение мероприятий программы «Формирование современной городской среды» на 2018-2024 годы предусмотрено на 2025 год </a:t>
            </a:r>
            <a:r>
              <a:rPr lang="ru-RU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25 000 000,00 руб.,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</a:t>
            </a: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254 581,93 руб. больше первоначального бюджета на 2024 год.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2026 г. и 2027 г. -  объем расходов бюджета города по данной программе не предусмотрен.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https://xn----itbalggikxpce2o.xn--p1ai/wp-content/uploads/2019/06/003fd30e5684917a4926de17c745cb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954" y="1412776"/>
            <a:ext cx="2845272" cy="18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4231655"/>
              </p:ext>
            </p:extLst>
          </p:nvPr>
        </p:nvGraphicFramePr>
        <p:xfrm>
          <a:off x="179512" y="1844824"/>
          <a:ext cx="5400600" cy="410585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6717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647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17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6717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6717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671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879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 п/п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и показателя решения задачи подпрограммы программы по годам 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Значение индикатора достижения цели Программы и показателя решения задачи подпрограммы программы по годам</a:t>
                      </a: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2570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I. Цель 1 «Повышение уровня благоустройства нуждающихся в благоустройстве общественных территорий города-курорта Пятигорска, а также дворовых территорий многоквартирных домов»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07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благоустроенных общественных территорий по отношению к общей площади общественных территорий, нуждающихся в благоустройстве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45,79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46,10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766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5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площади благоустроенных дворовых территорий по отношению к общей площади дворовых территорий, нуждающихся в благоустройстве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828" marR="38828" marT="63878" marB="63878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процентов</a:t>
                      </a: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73,14</a:t>
                      </a: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73,14</a:t>
                      </a: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73,14</a:t>
                      </a:r>
                    </a:p>
                  </a:txBody>
                  <a:tcPr marL="23960" marR="23960" marT="39418" marB="39418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6485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Заголовок 1"/>
          <p:cNvSpPr>
            <a:spLocks noGrp="1"/>
          </p:cNvSpPr>
          <p:nvPr>
            <p:ph type="ctrTitle"/>
          </p:nvPr>
        </p:nvSpPr>
        <p:spPr>
          <a:xfrm>
            <a:off x="1056026" y="-2620"/>
            <a:ext cx="7916804" cy="93610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расходной части бюджета в разрезе непрограммных расходов бюджета города-курорта Пятигорска  по первоначальному плану на </a:t>
            </a:r>
            <a:b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2025, 2026, 2027 </a:t>
            </a:r>
            <a:r>
              <a:rPr lang="ru-RU" sz="160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956376" y="604976"/>
            <a:ext cx="9381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(тыс.руб.)</a:t>
            </a:r>
          </a:p>
        </p:txBody>
      </p:sp>
      <p:pic>
        <p:nvPicPr>
          <p:cNvPr id="8" name="Picture 2" descr="C:\Users\superuser\Desktop\СЛАЙДЫ!!!!!!!\Новая папка\Картинки для бюджета\Maths resources (3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301286"/>
            <a:ext cx="2888968" cy="2547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6946" y="1052736"/>
            <a:ext cx="510829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непрограммные расходы в рамках обеспечения деятельности Думы города Пятигорска на 2025 год запланировано 15 331,11 тыс.руб., что на  1 184,55 тыс.руб. больше первоначально утвержденного бюджета города на 2024 год. 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бюджета города в рамках непрограммных расходов составит  по 15 331,11 тыс. руб. ежегодно.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непрограммные расходы в рамках обеспечения деятельности администрации города Пятигорска на 2025 год запланировано  20 150,00 тыс.руб., что на 7 970,00 тыс.руб. меньше первоначально утвержденного бюджета города на 2024 год.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 2026 и 2027 годов объем расходов бюджета города в рамках непрограммных расходов составит 36 001,24 тыс. руб. и 18 525,62 тыс. руб. соответственно.</a:t>
            </a:r>
          </a:p>
          <a:p>
            <a:pPr algn="just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непрограммные расходы в рамках обеспечения деятельности контрольно-счетного органа города Пятигорска на 2025 год запланировано 4 972,26 тыс. руб., что на  390,16 тыс. руб.  больше первоначально утвержденного бюджета города на 2024 год. 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в рамках непрограммных расходов на обеспечение деятельности контрольно-счетного органа города Пятигорска составил 4 972,26 тыс. руб. ежегодно</a:t>
            </a:r>
          </a:p>
          <a:p>
            <a:pPr algn="just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расходы в рамках обеспечения деятельности органов местного самоуправления города-курорта Пятигорска на 2025 год запланировано 2 087,63 тыс.руб., что на 84,37 тыс.руб. больше первоначально утвержденного бюджета города на 2024 год. 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в проекте решения о бюджете в рамках непрограммных расходов на обеспечение деятельности органов местного самоуправления города Пятигорска составил 1 595,2 тыс. руб. ежегодно.</a:t>
            </a:r>
          </a:p>
          <a:p>
            <a:pPr algn="just"/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расходы в рамках реализации иных функций Думы города Пятигорска, администрации города Пятигорска, ее структурных подразделений (органов) на 2025 год запланировано 48 157,81 тыс.руб. </a:t>
            </a:r>
          </a:p>
          <a:p>
            <a:pPr algn="just"/>
            <a:r>
              <a:rPr lang="ru-RU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плановом периоде 2026 и 2027 годов общий объем расходов в проекте решения о бюджете в рамках непрограммных расходов составит 137 733,03 тыс. руб. и 221 876,94 тыс. руб. соответственно.</a:t>
            </a:r>
          </a:p>
          <a:p>
            <a:endParaRPr lang="ru-RU" sz="900" b="1" dirty="0">
              <a:solidFill>
                <a:srgbClr val="FF0000"/>
              </a:solidFill>
            </a:endParaRPr>
          </a:p>
          <a:p>
            <a:pPr algn="ctr"/>
            <a:endParaRPr lang="ru-RU" sz="900" b="1" dirty="0">
              <a:solidFill>
                <a:prstClr val="black"/>
              </a:solidFill>
            </a:endParaRPr>
          </a:p>
        </p:txBody>
      </p:sp>
      <p:pic>
        <p:nvPicPr>
          <p:cNvPr id="9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80" y="1153686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80" y="2179996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280" y="3168429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368" y="4526422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7.pngwing.com/pngs/355/539/png-transparent-green-check-illustration-check-mark-green-ticks-angle-leaf-plant-ste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076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6641" y="5661248"/>
            <a:ext cx="467666" cy="40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73123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113280957"/>
              </p:ext>
            </p:extLst>
          </p:nvPr>
        </p:nvGraphicFramePr>
        <p:xfrm>
          <a:off x="4098404" y="4217826"/>
          <a:ext cx="5045596" cy="3272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914400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marL="446088" indent="-446088" eaLnBrk="1" hangingPunct="1">
              <a:lnSpc>
                <a:spcPct val="80000"/>
              </a:lnSpc>
              <a:defRPr/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долговой нагрузки бюджета города-курорта Пятигорска</a:t>
            </a:r>
          </a:p>
        </p:txBody>
      </p:sp>
      <p:sp>
        <p:nvSpPr>
          <p:cNvPr id="13" name="TextBox 10"/>
          <p:cNvSpPr txBox="1"/>
          <p:nvPr/>
        </p:nvSpPr>
        <p:spPr>
          <a:xfrm rot="10800000" flipV="1">
            <a:off x="8283698" y="4902821"/>
            <a:ext cx="7347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36,2</a:t>
            </a:r>
            <a:r>
              <a:rPr lang="ru-RU" sz="1600" b="1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462593516"/>
              </p:ext>
            </p:extLst>
          </p:nvPr>
        </p:nvGraphicFramePr>
        <p:xfrm>
          <a:off x="-180528" y="7893496"/>
          <a:ext cx="9039225" cy="1695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4860032" y="3545641"/>
            <a:ext cx="429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объема муниципального долга к собственным доходам  бюджета  (%)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68339" y="1143000"/>
            <a:ext cx="26318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1200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Муниципальный долг  (млн. руб.) </a:t>
            </a: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5082285"/>
              </p:ext>
            </p:extLst>
          </p:nvPr>
        </p:nvGraphicFramePr>
        <p:xfrm>
          <a:off x="4573039" y="1176640"/>
          <a:ext cx="4603651" cy="21621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143000"/>
            <a:ext cx="48600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реализации мер, 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направленных на покрытие дефицита бюджета и погашение долговых обязательств города в 2025 году и в плановом периоде 2026 и 2027 годов, предусматривается программами муниципальных внутренних заимствований города-курорта Пятигорска на 2025 год и плановый период 2026 и 2027 годов с определением объемов привлечения средств в бюджет города с предельными сроками погашения и объемов погашения муниципальных долговых обязательств. </a:t>
            </a:r>
          </a:p>
          <a:p>
            <a:pPr algn="ctr"/>
            <a:r>
              <a:rPr lang="ru-RU" sz="105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достижения целей и решения задач долговой политики, утвержденной на 2025 год и плановый период 2026 и 2027 годов, программы муниципальных внутренних заимствований города-курорта Пятигорска на 2025 год и плановый период 2026 и 2027 годов предусматривают: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131251"/>
              </p:ext>
            </p:extLst>
          </p:nvPr>
        </p:nvGraphicFramePr>
        <p:xfrm>
          <a:off x="182308" y="3510338"/>
          <a:ext cx="4495415" cy="27849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20975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424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138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398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9004"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00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КРЕДИТЫ КРЕДИТНЫХ ОРГАНИЗАЦИЙ В ВАЛЮТЕ Российской Федерации 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318 333,00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163 333,00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163 334,00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82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 от кредитных организаций бюджетами городских округов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1 318 333,00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1 163 333,00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1 163 334,00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899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городских округов кредитов от кредитных организаций в валюте Российской Федерации</a:t>
                      </a:r>
                      <a:endParaRPr lang="ru-RU" sz="800" b="0" i="0" u="none" strike="noStrike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-1 000 000,00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-1 000 000,00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-1 000 000,00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994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  <a:endParaRPr lang="ru-RU" sz="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-163 333,00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-163 333,00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-163 334,00</a:t>
                      </a:r>
                      <a:endParaRPr lang="ru-RU" sz="9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Привлечение кредитов из других бюджетов бюджетной системы Российской Федерации бюджетами городских округов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800 000,00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500 000,00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400 000,00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662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Погашение бюджетами городских округов кредитов из других бюджетов бюджетной системы Российской Федерации в валюте Российской Федерации</a:t>
                      </a:r>
                      <a:endParaRPr lang="ru-RU" sz="8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-963 333,00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-663 333,00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9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-563 334,00</a:t>
                      </a:r>
                      <a:endParaRPr lang="ru-RU" sz="9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86411" y="3214925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(тыс.руб)</a:t>
            </a:r>
          </a:p>
        </p:txBody>
      </p:sp>
    </p:spTree>
    <p:extLst>
      <p:ext uri="{BB962C8B-B14F-4D97-AF65-F5344CB8AC3E}">
        <p14:creationId xmlns:p14="http://schemas.microsoft.com/office/powerpoint/2010/main" val="40172761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20022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C:\Users\superuser\Desktop\слайды картинки\Maths resources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1" y="4064109"/>
            <a:ext cx="2495579" cy="27938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758911"/>
              </p:ext>
            </p:extLst>
          </p:nvPr>
        </p:nvGraphicFramePr>
        <p:xfrm>
          <a:off x="2411760" y="1651428"/>
          <a:ext cx="6408712" cy="4722971"/>
        </p:xfrm>
        <a:graphic>
          <a:graphicData uri="http://schemas.openxmlformats.org/drawingml/2006/table">
            <a:tbl>
              <a:tblPr>
                <a:effectLst/>
                <a:tableStyleId>{284E427A-3D55-4303-BF80-6455036E1DE7}</a:tableStyleId>
              </a:tblPr>
              <a:tblGrid>
                <a:gridCol w="1800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7220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6406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Объем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собственных доходов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(налоговых и неналоговых доходов) местных бюджетов по первоначальному плану на 2025г.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(тыс.руб.)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Численность постоянного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населения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2025г.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(чел</a:t>
                      </a:r>
                      <a:r>
                        <a:rPr lang="ru-RU" sz="1200" b="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Доля собственных доходов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местных бюджетов на душу населения на 2025г. 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(в тыс. руб./чел.)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Железноводск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553 367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50 082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Кисловодск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1 510 126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133 451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Ессентуки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1 318 223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123 138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Пятигорск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2 647 839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211 692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b="1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3613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Ставрополь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8 110 810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557 402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14,55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840842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ВСЕГО ПО СК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35 261 993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2 886 108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200" u="none" strike="noStrike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12,22</a:t>
                      </a:r>
                    </a:p>
                    <a:p>
                      <a:pPr marL="0" algn="ctr" defTabSz="914400" rtl="0" eaLnBrk="1" fontAlgn="b" latinLnBrk="0" hangingPunct="1"/>
                      <a:endParaRPr lang="ru-RU" sz="1200" u="none" strike="noStrike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547664" y="274909"/>
            <a:ext cx="7474316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Сравнительная информация о доле собственных доходов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(налоговых и неналоговых доходов) местных бюджетов на душу населения по отдельным городам Ставропольского края по первоначальному  плану на 2025 г.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4128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 txBox="1">
            <a:spLocks/>
          </p:cNvSpPr>
          <p:nvPr/>
        </p:nvSpPr>
        <p:spPr>
          <a:xfrm>
            <a:off x="971600" y="58299"/>
            <a:ext cx="7772400" cy="810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оценки качества управления бюджетным процессом и стратегического планирования в муниципальных районах и городских округах Ставропольского края за 2023 год (%)</a:t>
            </a:r>
          </a:p>
        </p:txBody>
      </p:sp>
      <p:pic>
        <p:nvPicPr>
          <p:cNvPr id="17" name="Picture 4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030" y="12367"/>
            <a:ext cx="931429" cy="100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717415"/>
              </p:ext>
            </p:extLst>
          </p:nvPr>
        </p:nvGraphicFramePr>
        <p:xfrm>
          <a:off x="240309" y="1421349"/>
          <a:ext cx="3240360" cy="5407194"/>
        </p:xfrm>
        <a:graphic>
          <a:graphicData uri="http://schemas.openxmlformats.org/drawingml/2006/table">
            <a:tbl>
              <a:tblPr/>
              <a:tblGrid>
                <a:gridCol w="3688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92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7232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566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МО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Общая оценка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Петровский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Грачевский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Ипатовский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Труновский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Кочубеевский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Апанасенковский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79,14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Благодарненский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Кировский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Георгиевский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Нефтекумский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Буденновский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Левокумский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Андроповский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Шпаковский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Новоселицкий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Предгорный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74,94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Туркменский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г.Железноводск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16421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5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50" b="1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г.Пятигорск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5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74,32</a:t>
                      </a:r>
                      <a:endParaRPr lang="ru-RU" sz="105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Новоалександровский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Степновский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Красногвардейский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Минераловодский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4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Советский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5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г.Ессентуки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6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г.Ставрополь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7"/>
                  </a:ext>
                </a:extLst>
              </a:tr>
              <a:tr h="749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г.Лермонтов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8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Арзгирский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29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г.Невинномысск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70,73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30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МО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31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г.Кисловодск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60,44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32"/>
                  </a:ext>
                </a:extLst>
              </a:tr>
              <a:tr h="1567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Изобильненский</a:t>
                      </a:r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11" marR="6411" marT="641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33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1670096251"/>
              </p:ext>
            </p:extLst>
          </p:nvPr>
        </p:nvGraphicFramePr>
        <p:xfrm>
          <a:off x="3707904" y="1412776"/>
          <a:ext cx="5040560" cy="5289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-108520" y="969655"/>
            <a:ext cx="39380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муниципальных образований </a:t>
            </a:r>
          </a:p>
          <a:p>
            <a:pPr algn="ctr"/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Ставропольского края: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9992" y="1165425"/>
            <a:ext cx="3938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u="sng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разрезе городов Ставропольского края:</a:t>
            </a:r>
          </a:p>
        </p:txBody>
      </p:sp>
    </p:spTree>
    <p:extLst>
      <p:ext uri="{BB962C8B-B14F-4D97-AF65-F5344CB8AC3E}">
        <p14:creationId xmlns:p14="http://schemas.microsoft.com/office/powerpoint/2010/main" val="14404926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1" y="302359"/>
            <a:ext cx="7992887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процесс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деятельность по подготовке проектов бюджетов, утверждению и исполнению бюджетов, контролю исполнения, осуществлению бюджетного учета, составлению, внешней проверке, рассмотрению и утверждению бюджетной отчетности.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инвестиции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бюджетные средства, направляемые на создание или увеличение за счет средств бюджета стоимости государственного (муниципального) имущества.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Бюджетный кредит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денежные средства, предоставляемые бюджетом другому бюджету бюджетной системы Российской Федерации, юридическому лицу (за исключением государственных (муниципальных) учреждений), иностранному государству, иностранному юридическому лицу на возвратной и возмездной основах.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программа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система мероприятий и инструментов государственной политики, обеспечивающих в рамках реализации ключевых государственных функций достижение приоритетов и целей государственной политики в сфере социально-экономического развития и безопасности.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или муниципальный долг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обязательства, возникающие из государственных или муниципальных заимствований, гарантий по обязательствам третьих лиц, другие обязательства в соответствии с видами долговых обязательств, установленными Бюджетным кодексом, принятые на себя Российской Федерацией, субъектом Российской Федерации или муниципальным образованием.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межбюджетные трансферты, предоставляемые на безвозмездной и безвозвратной основе без установления направлений и (или) условий их использования.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поступающие в бюджет денежные средства, за исключением средств, являющихся в соответствии с настоящим Кодексом источниками финансирования дефицита бюджета.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отношения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взаимоотношения между публично-правовыми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средства, предоставляемые одним бюджетом бюджетной системы Российской Федерации другому бюджету бюджетной системы Российской Федерации.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поступления от уплаты налогов и сборов, установленных Налоговым кодексом Российской Федерации.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все доходы, поступающие в соответствующий бюджет, не отнесенные к налоговым доходам и безвозмездным поступлениям.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выплачиваемые из бюджета денежные средства, за исключением средств, являющихся в соответствии с Бюджетным кодексом источниками финансирования дефицита бюджета.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бюджета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один из основополагающих принципов формирования и исполнения бюджета, состоящий в количественном соответствии (равновесии) бюджетных расходов доходам. В случае нарушения баланса возникает дефицит или профицит бюджета.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в целях обеспечения исполнения отдельных государственных полномочий, переданных органам местного самоуправления.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межбюджетные трансферты, предоставляемые в целях </a:t>
            </a:r>
            <a:r>
              <a:rPr lang="ru-RU" sz="10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софинансирования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 на решение вопросов местного значения. </a:t>
            </a:r>
          </a:p>
          <a:p>
            <a:pPr indent="266700" algn="just">
              <a:buFont typeface="Arial" panose="020B0604020202020204" pitchFamily="34" charset="0"/>
              <a:buChar char="•"/>
            </a:pP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бюджета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состояние бюджета, при котором обеспечивается нормальное функционирование субъекта публичной власти, реализация всех закрепленных за ним полномочий на основе полного и своевременного финансирования предусмотренных по бюджету расходов, включая погашение и обслуживание внутреннего и внешнего долга.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-118556"/>
            <a:ext cx="74743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Глоссарий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497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1115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6474" y="260648"/>
            <a:ext cx="7254993" cy="1282154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Контактная информация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МУ «Финансовое управление администрации г. Пятигорска»</a:t>
            </a: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</a:t>
            </a:r>
            <a:endParaRPr lang="ru-RU" sz="2400" dirty="0">
              <a:solidFill>
                <a:schemeClr val="tx2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5" y="2397621"/>
            <a:ext cx="814387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Constantia" pitchFamily="18" charset="0"/>
                <a:cs typeface="Arial" charset="0"/>
              </a:rPr>
              <a:t>	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«Финансовое управление администрации города Пятигорска»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электронный адрес: </a:t>
            </a:r>
            <a:r>
              <a:rPr lang="en-US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fupytg@mfsk.ru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Начальник: Сагайдак Лариса Дмитриевна, 33-56-92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Приемная: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Волоковая Анна Петровна,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33-56-92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начальника: Топалова Оксана Владимировна, 33-51-52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Зам. начальника: Ершова Надежда Владимировна, 39-18-04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https://img2.freepng.ru/20180614/gac/kisspng-business-email-shasta-meadows-elementary-school-5b221dda564504.45984955152896252235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650" y="4800601"/>
            <a:ext cx="2613023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6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47664" y="116632"/>
            <a:ext cx="7128792" cy="504056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составления проекта бюджета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2484" y="620688"/>
            <a:ext cx="86799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9625" algn="ctr"/>
            <a:r>
              <a:rPr lang="x-non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решения Думы города Пятигорска о бюджете города-курорта Пятигорска на 20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x-non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 и плановый период 202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x-non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202</a:t>
            </a:r>
            <a:r>
              <a:rPr lang="ru-RU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x-non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x-none" sz="1600" u="sng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x-none" sz="1600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 </a:t>
            </a:r>
            <a:r>
              <a:rPr lang="x-none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требованиями: </a:t>
            </a:r>
            <a:endParaRPr lang="ru-RU" sz="16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9625" algn="ctr"/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кодекса Российской Федерации; 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кодекса Российской Федерации; 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Послания Президента Российской Федерации Федеральному Собранию Российской Федерации от 29 февраля 2024 года;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 Президента Российской Федерации от 7 мая 2024 года № 309 «О национальных целях развития Российской Федерации на период до 2030 года и на перспективу до 2036 года»;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социально-экономического развития города-курорта Пятигорска до 2035 года, утвержденной решением Думы города Пятигорска от 24 сентября 2020 года № 32-59 РД;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Прогноза социально-экономического развития города-курорта Пятигорска на долгосрочный период до 2035 года, утвержденного постановлением администрации города Пятигорска от 10.01.2022 года № 4;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Бюджетного прогноза города-курорта Пятигорска на период до 2028 года, утвержденного постановлением администрации города Пятигорска от 20.02.2023 года № 444;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муниципальных программ города-курорта Пятигорска, проектов изменений в муниципальные программы; 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 бюджетной и налоговой политики города-курорта Пятигорска на 2025 год и плановый период 2026 и 2027 годов, утвержденных постановлением администрации города Пятигорска от 02.09.2024 года № 3362;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основных направлений долговой политики города-курорта Пятигорска на 2025 год и плановый период 2026 и 2027 годов, утвержденных постановлением администрации города Пятигорска от 02.09.2024 года № 3363;</a:t>
            </a:r>
          </a:p>
          <a:p>
            <a:pPr marL="180975" indent="266700" algn="just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Плана мероприятий по росту доходов, оптимизации расходов бюджета города-курорта Пятигорска и сокращению муниципального долга города-курорта Пятигорска на 2023-2025 годы, утвержденного постановлением администрации города Пятигорска от 16.08.2023 года № 3092.</a:t>
            </a:r>
          </a:p>
        </p:txBody>
      </p:sp>
      <p:pic>
        <p:nvPicPr>
          <p:cNvPr id="5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25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907704" y="260655"/>
            <a:ext cx="6786284" cy="3870850"/>
            <a:chOff x="-42927" y="-144463"/>
            <a:chExt cx="9196635" cy="6602617"/>
          </a:xfrm>
        </p:grpSpPr>
        <p:sp>
          <p:nvSpPr>
            <p:cNvPr id="12" name="TextBox 11"/>
            <p:cNvSpPr txBox="1"/>
            <p:nvPr/>
          </p:nvSpPr>
          <p:spPr>
            <a:xfrm>
              <a:off x="-42927" y="1252880"/>
              <a:ext cx="4688562" cy="52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БЮДЖЕТНАЯ ПОЛИТИКА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465146" y="1311285"/>
              <a:ext cx="4688562" cy="52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r>
                <a:rPr lang="ru-RU" sz="1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НАЛОГОВАЯ ПОЛИТИКА</a:t>
              </a:r>
            </a:p>
          </p:txBody>
        </p: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68922" y="2746767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68922" y="3983896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68922" y="5221025"/>
              <a:ext cx="8579224" cy="17929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4408709" y="1508486"/>
              <a:ext cx="0" cy="4949668"/>
            </a:xfrm>
            <a:prstGeom prst="line">
              <a:avLst/>
            </a:prstGeom>
            <a:ln w="15875">
              <a:solidFill>
                <a:schemeClr val="accent5">
                  <a:lumMod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7" y="1781765"/>
              <a:ext cx="810245" cy="810245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1" name="Прямоугольник 20"/>
            <p:cNvSpPr/>
            <p:nvPr/>
          </p:nvSpPr>
          <p:spPr>
            <a:xfrm>
              <a:off x="5621187" y="1781764"/>
              <a:ext cx="3501760" cy="787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Стимулирование инвестиционной активности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8560" y="2967454"/>
              <a:ext cx="802602" cy="78794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5" name="Прямоугольник 24"/>
            <p:cNvSpPr/>
            <p:nvPr/>
          </p:nvSpPr>
          <p:spPr>
            <a:xfrm>
              <a:off x="5621187" y="3050772"/>
              <a:ext cx="3501760" cy="809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Оценка эффективности налоговых расходов</a:t>
              </a:r>
              <a:endParaRPr lang="ru-RU" sz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629816" y="4145219"/>
              <a:ext cx="3514185" cy="1102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Повышение эффективности управления муниципальными активами </a:t>
              </a: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7" y="4225025"/>
              <a:ext cx="834084" cy="779934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32" name="Прямоугольник 31"/>
            <p:cNvSpPr/>
            <p:nvPr/>
          </p:nvSpPr>
          <p:spPr>
            <a:xfrm>
              <a:off x="5621187" y="5321720"/>
              <a:ext cx="3370750" cy="787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Совершенствование налогового администрирования</a:t>
              </a:r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0914" y="5440510"/>
              <a:ext cx="810245" cy="804539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" name="Прямоугольник 1"/>
            <p:cNvSpPr/>
            <p:nvPr/>
          </p:nvSpPr>
          <p:spPr>
            <a:xfrm>
              <a:off x="1120570" y="1706727"/>
              <a:ext cx="3288139" cy="11332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Достижение показателей национальных целей и задач развития </a:t>
              </a:r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832" y="1776311"/>
              <a:ext cx="859175" cy="831322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5" name="Прямоугольник 4"/>
            <p:cNvSpPr/>
            <p:nvPr/>
          </p:nvSpPr>
          <p:spPr>
            <a:xfrm>
              <a:off x="1134757" y="2663677"/>
              <a:ext cx="3330390" cy="11024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Повышение эффективности и результативности бюджетных расходов</a:t>
              </a: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321" y="2976593"/>
              <a:ext cx="855686" cy="82800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8" name="Прямоугольник 7"/>
            <p:cNvSpPr/>
            <p:nvPr/>
          </p:nvSpPr>
          <p:spPr>
            <a:xfrm>
              <a:off x="1148945" y="4265433"/>
              <a:ext cx="3302011" cy="809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Развитие инициативного бюджетирования</a:t>
              </a:r>
            </a:p>
          </p:txBody>
        </p:sp>
        <p:sp>
          <p:nvSpPr>
            <p:cNvPr id="9" name="AutoShape 2" descr="https://bgpravda.ru/wp-content/uploads/2022/08/emhyzqfjwry-e1632308694121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651" y="4199296"/>
              <a:ext cx="832479" cy="831391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  <p:sp>
          <p:nvSpPr>
            <p:cNvPr id="22" name="Прямоугольник 21"/>
            <p:cNvSpPr/>
            <p:nvPr/>
          </p:nvSpPr>
          <p:spPr>
            <a:xfrm>
              <a:off x="1120569" y="5321720"/>
              <a:ext cx="3288139" cy="7874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2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Сохранение высокого уровня открытости бюджетного процесса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627" y="5409130"/>
              <a:ext cx="848373" cy="831600"/>
            </a:xfrm>
            <a:prstGeom prst="flowChartConnector">
              <a:avLst/>
            </a:prstGeom>
            <a:ln w="50800">
              <a:solidFill>
                <a:schemeClr val="accent1">
                  <a:lumMod val="50000"/>
                </a:schemeClr>
              </a:solidFill>
            </a:ln>
          </p:spPr>
        </p:pic>
      </p:grpSp>
      <p:grpSp>
        <p:nvGrpSpPr>
          <p:cNvPr id="29" name="Группа 28"/>
          <p:cNvGrpSpPr/>
          <p:nvPr/>
        </p:nvGrpSpPr>
        <p:grpSpPr>
          <a:xfrm>
            <a:off x="705907" y="4376481"/>
            <a:ext cx="8060788" cy="2353555"/>
            <a:chOff x="1013013" y="1069240"/>
            <a:chExt cx="7689350" cy="5818787"/>
          </a:xfrm>
        </p:grpSpPr>
        <p:sp>
          <p:nvSpPr>
            <p:cNvPr id="30" name="Пятиугольник 29"/>
            <p:cNvSpPr/>
            <p:nvPr/>
          </p:nvSpPr>
          <p:spPr>
            <a:xfrm>
              <a:off x="1013013" y="1693151"/>
              <a:ext cx="3810000" cy="1424829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478274" y="1140923"/>
              <a:ext cx="2729495" cy="6848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274985" y="1069240"/>
              <a:ext cx="3104562" cy="6467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b="1">
                  <a:solidFill>
                    <a:schemeClr val="accent1">
                      <a:lumMod val="50000"/>
                    </a:schemeClr>
                  </a:solidFill>
                  <a:latin typeface="+mn-lt"/>
                </a:defRPr>
              </a:lvl1pPr>
            </a:lstStyle>
            <a:p>
              <a:endParaRPr lang="ru-RU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1120569" y="1733441"/>
              <a:ext cx="3288140" cy="106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сохранение объёма муниципального долга на экономически безопасном уровне</a:t>
              </a:r>
            </a:p>
          </p:txBody>
        </p:sp>
        <p:sp>
          <p:nvSpPr>
            <p:cNvPr id="37" name="Пятиугольник 36"/>
            <p:cNvSpPr/>
            <p:nvPr/>
          </p:nvSpPr>
          <p:spPr>
            <a:xfrm>
              <a:off x="1013013" y="3256676"/>
              <a:ext cx="3810000" cy="1539440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8" name="Пятиугольник 37"/>
            <p:cNvSpPr/>
            <p:nvPr/>
          </p:nvSpPr>
          <p:spPr>
            <a:xfrm>
              <a:off x="1013013" y="4934815"/>
              <a:ext cx="3810000" cy="1697137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Пятиугольник 38"/>
            <p:cNvSpPr/>
            <p:nvPr/>
          </p:nvSpPr>
          <p:spPr>
            <a:xfrm rot="10800000">
              <a:off x="4823013" y="1693150"/>
              <a:ext cx="3810000" cy="1424829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Пятиугольник 39"/>
            <p:cNvSpPr/>
            <p:nvPr/>
          </p:nvSpPr>
          <p:spPr>
            <a:xfrm rot="10800000">
              <a:off x="4823013" y="4934815"/>
              <a:ext cx="3810000" cy="1697137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Пятиугольник 40"/>
            <p:cNvSpPr/>
            <p:nvPr/>
          </p:nvSpPr>
          <p:spPr>
            <a:xfrm rot="10800000">
              <a:off x="4823012" y="3225434"/>
              <a:ext cx="3810000" cy="1539440"/>
            </a:xfrm>
            <a:prstGeom prst="homePlate">
              <a:avLst/>
            </a:prstGeom>
            <a:gradFill flip="none" rotWithShape="1">
              <a:gsLst>
                <a:gs pos="0">
                  <a:schemeClr val="accent5"/>
                </a:gs>
                <a:gs pos="39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4064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08000" rIns="0" anchor="ctr"/>
            <a:lstStyle/>
            <a:p>
              <a:pPr>
                <a:lnSpc>
                  <a:spcPts val="1400"/>
                </a:lnSpc>
              </a:pPr>
              <a:endParaRPr lang="ru-RU" sz="1100" b="1" dirty="0">
                <a:ln w="31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Прямоугольник 41"/>
            <p:cNvSpPr/>
            <p:nvPr/>
          </p:nvSpPr>
          <p:spPr>
            <a:xfrm>
              <a:off x="1120569" y="3426230"/>
              <a:ext cx="3288140" cy="10652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минимизация расходов бюджета города по обслуживанию муниципального долга</a:t>
              </a:r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1120569" y="4877627"/>
              <a:ext cx="3288140" cy="14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управление рисками, связанными с осуществлением заимствований и управлением муниципальным долгом</a:t>
              </a: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5307755" y="1663660"/>
              <a:ext cx="3288140" cy="14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осуществление муниципальных заимствований в объеме обеспечения сбалансированности бюджета города</a:t>
              </a: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5307754" y="4985708"/>
              <a:ext cx="3288140" cy="1902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привлечение в бюджет города кредитов от кредитных организаций исключительно по ставкам не более чем уровень ключевой ставки ЦБ РФ +1%</a:t>
              </a:r>
            </a:p>
            <a:p>
              <a:endParaRPr lang="ru-RU" sz="1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5315630" y="3222895"/>
              <a:ext cx="3386733" cy="14838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100" dirty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привлечение бюджетных кредитов в целях сокращения сроков использования кредитов, полученных от кредитных организаций 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076985" y="4189598"/>
            <a:ext cx="32459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ДОЛГОВАЯ ПОЛИТИКА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23031" y="4140989"/>
            <a:ext cx="8364761" cy="0"/>
          </a:xfrm>
          <a:prstGeom prst="line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2" descr="C:\Users\superuser\Desktop\герб пятигорска.png">
            <a:extLst>
              <a:ext uri="{FF2B5EF4-FFF2-40B4-BE49-F238E27FC236}">
                <a16:creationId xmlns="" xmlns:a16="http://schemas.microsoft.com/office/drawing/2014/main" id="{845B6CEE-6DF6-48C8-9C81-23CBDA8E7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24044C0-538D-4640-9FEC-1BFA21FE33E0}"/>
              </a:ext>
            </a:extLst>
          </p:cNvPr>
          <p:cNvSpPr/>
          <p:nvPr/>
        </p:nvSpPr>
        <p:spPr>
          <a:xfrm>
            <a:off x="1193643" y="-1"/>
            <a:ext cx="75003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Основные задачи и приоритетные направления бюджетной, налоговой и долговой политики города Пятигорска на 2025 год и плановый период 2026 и 2027 годов</a:t>
            </a:r>
          </a:p>
        </p:txBody>
      </p:sp>
      <p:pic>
        <p:nvPicPr>
          <p:cNvPr id="1026" name="Picture 2" descr="Par Robert Godbout, FSA, FICA, conseiller associé &amp;nbsp; La Loi sur les...">
            <a:extLst>
              <a:ext uri="{FF2B5EF4-FFF2-40B4-BE49-F238E27FC236}">
                <a16:creationId xmlns="" xmlns:a16="http://schemas.microsoft.com/office/drawing/2014/main" id="{DC7242F8-9C32-406D-BA49-FD234493F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76" y="1707430"/>
            <a:ext cx="1751932" cy="1959139"/>
          </a:xfrm>
          <a:prstGeom prst="rect">
            <a:avLst/>
          </a:prstGeom>
          <a:noFill/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06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03648" y="12073"/>
            <a:ext cx="58326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показатели социально-экономического развития города Пятигорска за 2022-2024 годы </a:t>
            </a:r>
          </a:p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период 2025-2027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Picture 2" descr="C:\Users\superuser\Desktop\СЛАЙДЫ!!!!!!!\Новая папка\Картинки для бюджета\kissclipart-economy-png-clipart-climate-change-economy-clip-ar-b3661520985c006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2073"/>
            <a:ext cx="2088232" cy="11416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105666"/>
              </p:ext>
            </p:extLst>
          </p:nvPr>
        </p:nvGraphicFramePr>
        <p:xfrm>
          <a:off x="101404" y="1175812"/>
          <a:ext cx="8928990" cy="5480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902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4816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561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433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427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427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49871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931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579314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539013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39013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</a:tblGrid>
              <a:tr h="18580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Показатели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Единица измерения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отчет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отчет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оценка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прогноз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98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2027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16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консервативный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целевой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консервативный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целевой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консервативный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базовый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целевой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85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 вариант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Численность населения (среднегодовая)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тыс.чел</a:t>
                      </a:r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214,4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212,5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210,6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208,7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209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209,2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207,1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207,4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207,5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206,8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207,1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207,3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Общий коэффициент рождаемости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7,9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Общий коэффициент смертности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число умерших на 1000 человек населения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Индекс производства по виду </a:t>
                      </a:r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деятельности "Строительство"</a:t>
                      </a:r>
                      <a:endParaRPr lang="ru-RU" sz="800" b="0" i="0" u="none" strike="noStrike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+mn-cs"/>
                      </a:endParaRP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 к предыдущему году в сопоставимых ценах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91,8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89,7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80,7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98,2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97,3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100,7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99,7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101,4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102,3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5674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Ввод в действие жилых домов*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кв. м. общей площади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115,2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166,4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128,3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168,6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176,2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170,7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178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148,7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188,8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01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Оборот розничной торговли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135 176,8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167 261,2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189 375,1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210 774,4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214 183,2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218 917,6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229 954,8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236 886,6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244 749,8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251 110,1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256 311,3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264 941,6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малых и средних предприятий, включая микропредприятия (на конец года)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единиц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2605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2618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2568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2547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2602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2618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2557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2614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2634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2574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2635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2652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5740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Среднесписочная численность работников малых и средних предприятий, включая микропредприятия (без внешних совместителей)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чел.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16,23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16,42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15,79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15,64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16,00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16,10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15,70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16,08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16,20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15,80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16,21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16,31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Номинальная начисленная среднемесячная заработная плата работников организаций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рублей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37911,3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41231,1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48585,7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54027,3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54999,0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55241,9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58727,7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60608,8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61373,7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63484,6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65639,3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66958,7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Уровень зарегистрированной безработицы (на конец года)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0,1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9728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Фонд заработной платы работников организаций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млн. руб. 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26340,9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30317,2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34748,5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37862,3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38675,3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39310,2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41015,4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42692,8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43894,5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44642,8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46866,4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48290,6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716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Количество российских туристов, посетивших муниципальное образование (резидентов)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тыс. чел.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247,4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292,5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332,70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344,30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357,10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366,60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354,00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382,00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393,30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373,80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402,50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411,50</a:t>
                      </a:r>
                    </a:p>
                  </a:txBody>
                  <a:tcPr marL="2841" marR="2841" marT="2841" marB="0" anchor="ctr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992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77000">
              <a:schemeClr val="bg2">
                <a:lumMod val="50000"/>
                <a:lumOff val="50000"/>
                <a:alpha val="43000"/>
              </a:schemeClr>
            </a:gs>
            <a:gs pos="98000">
              <a:schemeClr val="bg1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827584" y="951360"/>
            <a:ext cx="7339684" cy="3183610"/>
            <a:chOff x="487437" y="1210863"/>
            <a:chExt cx="8437429" cy="4339679"/>
          </a:xfrm>
        </p:grpSpPr>
        <p:grpSp>
          <p:nvGrpSpPr>
            <p:cNvPr id="119" name="Group 61">
              <a:extLst>
                <a:ext uri="{FF2B5EF4-FFF2-40B4-BE49-F238E27FC236}">
                  <a16:creationId xmlns="" xmlns:a16="http://schemas.microsoft.com/office/drawing/2014/main" id="{41DAAF18-CBD4-4F15-B976-24E928A33B66}"/>
                </a:ext>
              </a:extLst>
            </p:cNvPr>
            <p:cNvGrpSpPr/>
            <p:nvPr/>
          </p:nvGrpSpPr>
          <p:grpSpPr>
            <a:xfrm>
              <a:off x="4470801" y="1247781"/>
              <a:ext cx="2114550" cy="4216277"/>
              <a:chOff x="4674393" y="1204913"/>
              <a:chExt cx="2819400" cy="4801699"/>
            </a:xfrm>
          </p:grpSpPr>
          <p:sp>
            <p:nvSpPr>
              <p:cNvPr id="120" name="Oval 11">
                <a:extLst>
                  <a:ext uri="{FF2B5EF4-FFF2-40B4-BE49-F238E27FC236}">
                    <a16:creationId xmlns="" xmlns:a16="http://schemas.microsoft.com/office/drawing/2014/main" id="{03ACD799-08ED-46A6-91C1-2AB5674C3270}"/>
                  </a:ext>
                </a:extLst>
              </p:cNvPr>
              <p:cNvSpPr/>
              <p:nvPr/>
            </p:nvSpPr>
            <p:spPr>
              <a:xfrm>
                <a:off x="4674393" y="2101363"/>
                <a:ext cx="2819400" cy="3905249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400" dirty="0">
                  <a:ln w="12700">
                    <a:solidFill>
                      <a:srgbClr val="212745">
                        <a:satMod val="155000"/>
                      </a:srgbClr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grpSp>
            <p:nvGrpSpPr>
              <p:cNvPr id="121" name="Group 15">
                <a:extLst>
                  <a:ext uri="{FF2B5EF4-FFF2-40B4-BE49-F238E27FC236}">
                    <a16:creationId xmlns="" xmlns:a16="http://schemas.microsoft.com/office/drawing/2014/main" id="{82D5EF44-1C50-41A1-BA8F-7DE0228BD9B2}"/>
                  </a:ext>
                </a:extLst>
              </p:cNvPr>
              <p:cNvGrpSpPr/>
              <p:nvPr/>
            </p:nvGrpSpPr>
            <p:grpSpPr>
              <a:xfrm>
                <a:off x="5914231" y="1204913"/>
                <a:ext cx="363538" cy="885825"/>
                <a:chOff x="5915025" y="1204913"/>
                <a:chExt cx="363538" cy="885825"/>
              </a:xfrm>
            </p:grpSpPr>
            <p:sp>
              <p:nvSpPr>
                <p:cNvPr id="123" name="Rectangle 41">
                  <a:extLst>
                    <a:ext uri="{FF2B5EF4-FFF2-40B4-BE49-F238E27FC236}">
                      <a16:creationId xmlns="" xmlns:a16="http://schemas.microsoft.com/office/drawing/2014/main" id="{D24D3A9B-015E-42CE-A333-AE22E131C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652588"/>
                  <a:ext cx="11113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4" name="Rectangle 42">
                  <a:extLst>
                    <a:ext uri="{FF2B5EF4-FFF2-40B4-BE49-F238E27FC236}">
                      <a16:creationId xmlns="" xmlns:a16="http://schemas.microsoft.com/office/drawing/2014/main" id="{20B0294D-603E-4E28-BAE3-330F59FDA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6475" y="1236663"/>
                  <a:ext cx="20638" cy="49530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5" name="Freeform 49">
                  <a:extLst>
                    <a:ext uri="{FF2B5EF4-FFF2-40B4-BE49-F238E27FC236}">
                      <a16:creationId xmlns="" xmlns:a16="http://schemas.microsoft.com/office/drawing/2014/main" id="{BAF39EF7-97EC-410A-B6BC-7C753ADF2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3527" y="1365663"/>
                  <a:ext cx="77872" cy="388524"/>
                </a:xfrm>
                <a:custGeom>
                  <a:avLst/>
                  <a:gdLst>
                    <a:gd name="T0" fmla="*/ 122 w 186"/>
                    <a:gd name="T1" fmla="*/ 0 h 1293"/>
                    <a:gd name="T2" fmla="*/ 127 w 186"/>
                    <a:gd name="T3" fmla="*/ 12 h 1293"/>
                    <a:gd name="T4" fmla="*/ 153 w 186"/>
                    <a:gd name="T5" fmla="*/ 92 h 1293"/>
                    <a:gd name="T6" fmla="*/ 173 w 186"/>
                    <a:gd name="T7" fmla="*/ 167 h 1293"/>
                    <a:gd name="T8" fmla="*/ 185 w 186"/>
                    <a:gd name="T9" fmla="*/ 257 h 1293"/>
                    <a:gd name="T10" fmla="*/ 186 w 186"/>
                    <a:gd name="T11" fmla="*/ 352 h 1293"/>
                    <a:gd name="T12" fmla="*/ 174 w 186"/>
                    <a:gd name="T13" fmla="*/ 424 h 1293"/>
                    <a:gd name="T14" fmla="*/ 160 w 186"/>
                    <a:gd name="T15" fmla="*/ 471 h 1293"/>
                    <a:gd name="T16" fmla="*/ 139 w 186"/>
                    <a:gd name="T17" fmla="*/ 516 h 1293"/>
                    <a:gd name="T18" fmla="*/ 112 w 186"/>
                    <a:gd name="T19" fmla="*/ 558 h 1293"/>
                    <a:gd name="T20" fmla="*/ 95 w 186"/>
                    <a:gd name="T21" fmla="*/ 577 h 1293"/>
                    <a:gd name="T22" fmla="*/ 78 w 186"/>
                    <a:gd name="T23" fmla="*/ 598 h 1293"/>
                    <a:gd name="T24" fmla="*/ 50 w 186"/>
                    <a:gd name="T25" fmla="*/ 641 h 1293"/>
                    <a:gd name="T26" fmla="*/ 29 w 186"/>
                    <a:gd name="T27" fmla="*/ 689 h 1293"/>
                    <a:gd name="T28" fmla="*/ 13 w 186"/>
                    <a:gd name="T29" fmla="*/ 739 h 1293"/>
                    <a:gd name="T30" fmla="*/ 0 w 186"/>
                    <a:gd name="T31" fmla="*/ 819 h 1293"/>
                    <a:gd name="T32" fmla="*/ 2 w 186"/>
                    <a:gd name="T33" fmla="*/ 930 h 1293"/>
                    <a:gd name="T34" fmla="*/ 17 w 186"/>
                    <a:gd name="T35" fmla="*/ 1037 h 1293"/>
                    <a:gd name="T36" fmla="*/ 43 w 186"/>
                    <a:gd name="T37" fmla="*/ 1136 h 1293"/>
                    <a:gd name="T38" fmla="*/ 74 w 186"/>
                    <a:gd name="T39" fmla="*/ 1217 h 1293"/>
                    <a:gd name="T40" fmla="*/ 107 w 186"/>
                    <a:gd name="T41" fmla="*/ 1276 h 1293"/>
                    <a:gd name="T42" fmla="*/ 122 w 186"/>
                    <a:gd name="T43" fmla="*/ 1293 h 1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6" h="1293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2"/>
                      </a:lnTo>
                      <a:lnTo>
                        <a:pt x="173" y="167"/>
                      </a:lnTo>
                      <a:lnTo>
                        <a:pt x="185" y="257"/>
                      </a:lnTo>
                      <a:lnTo>
                        <a:pt x="186" y="352"/>
                      </a:lnTo>
                      <a:lnTo>
                        <a:pt x="174" y="424"/>
                      </a:lnTo>
                      <a:lnTo>
                        <a:pt x="160" y="471"/>
                      </a:lnTo>
                      <a:lnTo>
                        <a:pt x="139" y="516"/>
                      </a:lnTo>
                      <a:lnTo>
                        <a:pt x="112" y="558"/>
                      </a:lnTo>
                      <a:lnTo>
                        <a:pt x="95" y="577"/>
                      </a:lnTo>
                      <a:lnTo>
                        <a:pt x="78" y="598"/>
                      </a:lnTo>
                      <a:lnTo>
                        <a:pt x="50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19"/>
                      </a:lnTo>
                      <a:lnTo>
                        <a:pt x="2" y="930"/>
                      </a:lnTo>
                      <a:lnTo>
                        <a:pt x="17" y="1037"/>
                      </a:lnTo>
                      <a:lnTo>
                        <a:pt x="43" y="1136"/>
                      </a:lnTo>
                      <a:lnTo>
                        <a:pt x="74" y="1217"/>
                      </a:lnTo>
                      <a:lnTo>
                        <a:pt x="107" y="1276"/>
                      </a:lnTo>
                      <a:lnTo>
                        <a:pt x="122" y="1293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6" name="Freeform 50">
                  <a:extLst>
                    <a:ext uri="{FF2B5EF4-FFF2-40B4-BE49-F238E27FC236}">
                      <a16:creationId xmlns="" xmlns:a16="http://schemas.microsoft.com/office/drawing/2014/main" id="{F25206E8-108A-4D58-B3A9-BEB694D8B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9488" y="1204913"/>
                  <a:ext cx="73025" cy="73025"/>
                </a:xfrm>
                <a:custGeom>
                  <a:avLst/>
                  <a:gdLst>
                    <a:gd name="T0" fmla="*/ 0 w 184"/>
                    <a:gd name="T1" fmla="*/ 92 h 184"/>
                    <a:gd name="T2" fmla="*/ 2 w 184"/>
                    <a:gd name="T3" fmla="*/ 112 h 184"/>
                    <a:gd name="T4" fmla="*/ 15 w 184"/>
                    <a:gd name="T5" fmla="*/ 144 h 184"/>
                    <a:gd name="T6" fmla="*/ 40 w 184"/>
                    <a:gd name="T7" fmla="*/ 170 h 184"/>
                    <a:gd name="T8" fmla="*/ 73 w 184"/>
                    <a:gd name="T9" fmla="*/ 183 h 184"/>
                    <a:gd name="T10" fmla="*/ 92 w 184"/>
                    <a:gd name="T11" fmla="*/ 184 h 184"/>
                    <a:gd name="T12" fmla="*/ 92 w 184"/>
                    <a:gd name="T13" fmla="*/ 184 h 184"/>
                    <a:gd name="T14" fmla="*/ 110 w 184"/>
                    <a:gd name="T15" fmla="*/ 183 h 184"/>
                    <a:gd name="T16" fmla="*/ 144 w 184"/>
                    <a:gd name="T17" fmla="*/ 170 h 184"/>
                    <a:gd name="T18" fmla="*/ 169 w 184"/>
                    <a:gd name="T19" fmla="*/ 144 h 184"/>
                    <a:gd name="T20" fmla="*/ 183 w 184"/>
                    <a:gd name="T21" fmla="*/ 112 h 184"/>
                    <a:gd name="T22" fmla="*/ 184 w 184"/>
                    <a:gd name="T23" fmla="*/ 92 h 184"/>
                    <a:gd name="T24" fmla="*/ 184 w 184"/>
                    <a:gd name="T25" fmla="*/ 92 h 184"/>
                    <a:gd name="T26" fmla="*/ 183 w 184"/>
                    <a:gd name="T27" fmla="*/ 74 h 184"/>
                    <a:gd name="T28" fmla="*/ 169 w 184"/>
                    <a:gd name="T29" fmla="*/ 42 h 184"/>
                    <a:gd name="T30" fmla="*/ 144 w 184"/>
                    <a:gd name="T31" fmla="*/ 16 h 184"/>
                    <a:gd name="T32" fmla="*/ 110 w 184"/>
                    <a:gd name="T33" fmla="*/ 2 h 184"/>
                    <a:gd name="T34" fmla="*/ 92 w 184"/>
                    <a:gd name="T35" fmla="*/ 0 h 184"/>
                    <a:gd name="T36" fmla="*/ 92 w 184"/>
                    <a:gd name="T37" fmla="*/ 0 h 184"/>
                    <a:gd name="T38" fmla="*/ 73 w 184"/>
                    <a:gd name="T39" fmla="*/ 2 h 184"/>
                    <a:gd name="T40" fmla="*/ 40 w 184"/>
                    <a:gd name="T41" fmla="*/ 16 h 184"/>
                    <a:gd name="T42" fmla="*/ 15 w 184"/>
                    <a:gd name="T43" fmla="*/ 42 h 184"/>
                    <a:gd name="T44" fmla="*/ 2 w 184"/>
                    <a:gd name="T45" fmla="*/ 74 h 184"/>
                    <a:gd name="T46" fmla="*/ 0 w 184"/>
                    <a:gd name="T47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4">
                      <a:moveTo>
                        <a:pt x="0" y="92"/>
                      </a:moveTo>
                      <a:lnTo>
                        <a:pt x="2" y="112"/>
                      </a:lnTo>
                      <a:lnTo>
                        <a:pt x="15" y="144"/>
                      </a:lnTo>
                      <a:lnTo>
                        <a:pt x="40" y="170"/>
                      </a:lnTo>
                      <a:lnTo>
                        <a:pt x="73" y="183"/>
                      </a:lnTo>
                      <a:lnTo>
                        <a:pt x="92" y="184"/>
                      </a:lnTo>
                      <a:lnTo>
                        <a:pt x="92" y="184"/>
                      </a:lnTo>
                      <a:lnTo>
                        <a:pt x="110" y="183"/>
                      </a:lnTo>
                      <a:lnTo>
                        <a:pt x="144" y="170"/>
                      </a:lnTo>
                      <a:lnTo>
                        <a:pt x="169" y="144"/>
                      </a:lnTo>
                      <a:lnTo>
                        <a:pt x="183" y="112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4"/>
                      </a:lnTo>
                      <a:lnTo>
                        <a:pt x="169" y="42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3" y="2"/>
                      </a:lnTo>
                      <a:lnTo>
                        <a:pt x="40" y="16"/>
                      </a:lnTo>
                      <a:lnTo>
                        <a:pt x="15" y="42"/>
                      </a:lnTo>
                      <a:lnTo>
                        <a:pt x="2" y="74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7" name="Rectangle 45">
                  <a:extLst>
                    <a:ext uri="{FF2B5EF4-FFF2-40B4-BE49-F238E27FC236}">
                      <a16:creationId xmlns="" xmlns:a16="http://schemas.microsoft.com/office/drawing/2014/main" id="{42BE41FA-42DF-45D0-9ED7-E7D9DC412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720850"/>
                  <a:ext cx="203200" cy="1317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8" name="Freeform 55">
                  <a:extLst>
                    <a:ext uri="{FF2B5EF4-FFF2-40B4-BE49-F238E27FC236}">
                      <a16:creationId xmlns="" xmlns:a16="http://schemas.microsoft.com/office/drawing/2014/main" id="{56B1473F-5677-4B17-9312-C4E91700B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5025" y="1822450"/>
                  <a:ext cx="363538" cy="258762"/>
                </a:xfrm>
                <a:custGeom>
                  <a:avLst/>
                  <a:gdLst>
                    <a:gd name="T0" fmla="*/ 459 w 918"/>
                    <a:gd name="T1" fmla="*/ 0 h 650"/>
                    <a:gd name="T2" fmla="*/ 209 w 918"/>
                    <a:gd name="T3" fmla="*/ 0 h 650"/>
                    <a:gd name="T4" fmla="*/ 208 w 918"/>
                    <a:gd name="T5" fmla="*/ 46 h 650"/>
                    <a:gd name="T6" fmla="*/ 194 w 918"/>
                    <a:gd name="T7" fmla="*/ 137 h 650"/>
                    <a:gd name="T8" fmla="*/ 169 w 918"/>
                    <a:gd name="T9" fmla="*/ 222 h 650"/>
                    <a:gd name="T10" fmla="*/ 137 w 918"/>
                    <a:gd name="T11" fmla="*/ 304 h 650"/>
                    <a:gd name="T12" fmla="*/ 83 w 918"/>
                    <a:gd name="T13" fmla="*/ 409 h 650"/>
                    <a:gd name="T14" fmla="*/ 25 w 918"/>
                    <a:gd name="T15" fmla="*/ 502 h 650"/>
                    <a:gd name="T16" fmla="*/ 11 w 918"/>
                    <a:gd name="T17" fmla="*/ 520 h 650"/>
                    <a:gd name="T18" fmla="*/ 11 w 918"/>
                    <a:gd name="T19" fmla="*/ 520 h 650"/>
                    <a:gd name="T20" fmla="*/ 3 w 918"/>
                    <a:gd name="T21" fmla="*/ 533 h 650"/>
                    <a:gd name="T22" fmla="*/ 0 w 918"/>
                    <a:gd name="T23" fmla="*/ 575 h 650"/>
                    <a:gd name="T24" fmla="*/ 8 w 918"/>
                    <a:gd name="T25" fmla="*/ 637 h 650"/>
                    <a:gd name="T26" fmla="*/ 11 w 918"/>
                    <a:gd name="T27" fmla="*/ 650 h 650"/>
                    <a:gd name="T28" fmla="*/ 11 w 918"/>
                    <a:gd name="T29" fmla="*/ 650 h 650"/>
                    <a:gd name="T30" fmla="*/ 459 w 918"/>
                    <a:gd name="T31" fmla="*/ 650 h 650"/>
                    <a:gd name="T32" fmla="*/ 906 w 918"/>
                    <a:gd name="T33" fmla="*/ 650 h 650"/>
                    <a:gd name="T34" fmla="*/ 910 w 918"/>
                    <a:gd name="T35" fmla="*/ 637 h 650"/>
                    <a:gd name="T36" fmla="*/ 918 w 918"/>
                    <a:gd name="T37" fmla="*/ 575 h 650"/>
                    <a:gd name="T38" fmla="*/ 914 w 918"/>
                    <a:gd name="T39" fmla="*/ 533 h 650"/>
                    <a:gd name="T40" fmla="*/ 906 w 918"/>
                    <a:gd name="T41" fmla="*/ 520 h 650"/>
                    <a:gd name="T42" fmla="*/ 906 w 918"/>
                    <a:gd name="T43" fmla="*/ 520 h 650"/>
                    <a:gd name="T44" fmla="*/ 893 w 918"/>
                    <a:gd name="T45" fmla="*/ 502 h 650"/>
                    <a:gd name="T46" fmla="*/ 834 w 918"/>
                    <a:gd name="T47" fmla="*/ 409 h 650"/>
                    <a:gd name="T48" fmla="*/ 781 w 918"/>
                    <a:gd name="T49" fmla="*/ 304 h 650"/>
                    <a:gd name="T50" fmla="*/ 750 w 918"/>
                    <a:gd name="T51" fmla="*/ 222 h 650"/>
                    <a:gd name="T52" fmla="*/ 724 w 918"/>
                    <a:gd name="T53" fmla="*/ 137 h 650"/>
                    <a:gd name="T54" fmla="*/ 709 w 918"/>
                    <a:gd name="T55" fmla="*/ 46 h 650"/>
                    <a:gd name="T56" fmla="*/ 708 w 918"/>
                    <a:gd name="T57" fmla="*/ 0 h 650"/>
                    <a:gd name="T58" fmla="*/ 708 w 918"/>
                    <a:gd name="T59" fmla="*/ 0 h 650"/>
                    <a:gd name="T60" fmla="*/ 459 w 918"/>
                    <a:gd name="T61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18" h="650">
                      <a:moveTo>
                        <a:pt x="459" y="0"/>
                      </a:moveTo>
                      <a:lnTo>
                        <a:pt x="209" y="0"/>
                      </a:lnTo>
                      <a:lnTo>
                        <a:pt x="208" y="46"/>
                      </a:lnTo>
                      <a:lnTo>
                        <a:pt x="194" y="137"/>
                      </a:lnTo>
                      <a:lnTo>
                        <a:pt x="169" y="222"/>
                      </a:lnTo>
                      <a:lnTo>
                        <a:pt x="137" y="304"/>
                      </a:lnTo>
                      <a:lnTo>
                        <a:pt x="83" y="409"/>
                      </a:lnTo>
                      <a:lnTo>
                        <a:pt x="25" y="502"/>
                      </a:lnTo>
                      <a:lnTo>
                        <a:pt x="11" y="520"/>
                      </a:lnTo>
                      <a:lnTo>
                        <a:pt x="11" y="520"/>
                      </a:lnTo>
                      <a:lnTo>
                        <a:pt x="3" y="533"/>
                      </a:lnTo>
                      <a:lnTo>
                        <a:pt x="0" y="575"/>
                      </a:lnTo>
                      <a:lnTo>
                        <a:pt x="8" y="637"/>
                      </a:lnTo>
                      <a:lnTo>
                        <a:pt x="11" y="650"/>
                      </a:lnTo>
                      <a:lnTo>
                        <a:pt x="11" y="650"/>
                      </a:lnTo>
                      <a:lnTo>
                        <a:pt x="459" y="650"/>
                      </a:lnTo>
                      <a:lnTo>
                        <a:pt x="906" y="650"/>
                      </a:lnTo>
                      <a:lnTo>
                        <a:pt x="910" y="637"/>
                      </a:lnTo>
                      <a:lnTo>
                        <a:pt x="918" y="575"/>
                      </a:lnTo>
                      <a:lnTo>
                        <a:pt x="914" y="533"/>
                      </a:lnTo>
                      <a:lnTo>
                        <a:pt x="906" y="520"/>
                      </a:lnTo>
                      <a:lnTo>
                        <a:pt x="906" y="520"/>
                      </a:lnTo>
                      <a:lnTo>
                        <a:pt x="893" y="502"/>
                      </a:lnTo>
                      <a:lnTo>
                        <a:pt x="834" y="409"/>
                      </a:lnTo>
                      <a:lnTo>
                        <a:pt x="781" y="304"/>
                      </a:lnTo>
                      <a:lnTo>
                        <a:pt x="750" y="222"/>
                      </a:lnTo>
                      <a:lnTo>
                        <a:pt x="724" y="137"/>
                      </a:lnTo>
                      <a:lnTo>
                        <a:pt x="709" y="46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29" name="Freeform 56">
                  <a:extLst>
                    <a:ext uri="{FF2B5EF4-FFF2-40B4-BE49-F238E27FC236}">
                      <a16:creationId xmlns="" xmlns:a16="http://schemas.microsoft.com/office/drawing/2014/main" id="{5178A3BE-771C-40C3-BD95-19BE42830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809750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0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4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4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0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0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4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4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0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0" name="Freeform 57">
                  <a:extLst>
                    <a:ext uri="{FF2B5EF4-FFF2-40B4-BE49-F238E27FC236}">
                      <a16:creationId xmlns="" xmlns:a16="http://schemas.microsoft.com/office/drawing/2014/main" id="{FE6929AA-62E4-49E6-9980-D30A8E802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741488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1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3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3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1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1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3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1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1" name="Rectangle 49">
                  <a:extLst>
                    <a:ext uri="{FF2B5EF4-FFF2-40B4-BE49-F238E27FC236}">
                      <a16:creationId xmlns="" xmlns:a16="http://schemas.microsoft.com/office/drawing/2014/main" id="{C374B76B-0FCA-409C-96E1-C950A2000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5513" y="1633538"/>
                  <a:ext cx="182563" cy="53975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2" name="Rectangle 50">
                  <a:extLst>
                    <a:ext uri="{FF2B5EF4-FFF2-40B4-BE49-F238E27FC236}">
                      <a16:creationId xmlns="" xmlns:a16="http://schemas.microsoft.com/office/drawing/2014/main" id="{279ADCC8-2579-42EF-BA40-7EB3C185B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8075" y="1652588"/>
                  <a:ext cx="9525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33" name="Freeform 60">
                  <a:extLst>
                    <a:ext uri="{FF2B5EF4-FFF2-40B4-BE49-F238E27FC236}">
                      <a16:creationId xmlns="" xmlns:a16="http://schemas.microsoft.com/office/drawing/2014/main" id="{D6827C9A-271E-4E45-9E88-2ED607DF5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0" y="2070100"/>
                  <a:ext cx="355600" cy="20638"/>
                </a:xfrm>
                <a:custGeom>
                  <a:avLst/>
                  <a:gdLst>
                    <a:gd name="T0" fmla="*/ 895 w 895"/>
                    <a:gd name="T1" fmla="*/ 26 h 52"/>
                    <a:gd name="T2" fmla="*/ 889 w 895"/>
                    <a:gd name="T3" fmla="*/ 31 h 52"/>
                    <a:gd name="T4" fmla="*/ 822 w 895"/>
                    <a:gd name="T5" fmla="*/ 40 h 52"/>
                    <a:gd name="T6" fmla="*/ 627 w 895"/>
                    <a:gd name="T7" fmla="*/ 50 h 52"/>
                    <a:gd name="T8" fmla="*/ 448 w 895"/>
                    <a:gd name="T9" fmla="*/ 52 h 52"/>
                    <a:gd name="T10" fmla="*/ 268 w 895"/>
                    <a:gd name="T11" fmla="*/ 50 h 52"/>
                    <a:gd name="T12" fmla="*/ 74 w 895"/>
                    <a:gd name="T13" fmla="*/ 40 h 52"/>
                    <a:gd name="T14" fmla="*/ 6 w 895"/>
                    <a:gd name="T15" fmla="*/ 31 h 52"/>
                    <a:gd name="T16" fmla="*/ 0 w 895"/>
                    <a:gd name="T17" fmla="*/ 26 h 52"/>
                    <a:gd name="T18" fmla="*/ 6 w 895"/>
                    <a:gd name="T19" fmla="*/ 21 h 52"/>
                    <a:gd name="T20" fmla="*/ 74 w 895"/>
                    <a:gd name="T21" fmla="*/ 10 h 52"/>
                    <a:gd name="T22" fmla="*/ 268 w 895"/>
                    <a:gd name="T23" fmla="*/ 1 h 52"/>
                    <a:gd name="T24" fmla="*/ 448 w 895"/>
                    <a:gd name="T25" fmla="*/ 0 h 52"/>
                    <a:gd name="T26" fmla="*/ 627 w 895"/>
                    <a:gd name="T27" fmla="*/ 1 h 52"/>
                    <a:gd name="T28" fmla="*/ 822 w 895"/>
                    <a:gd name="T29" fmla="*/ 10 h 52"/>
                    <a:gd name="T30" fmla="*/ 889 w 895"/>
                    <a:gd name="T31" fmla="*/ 21 h 52"/>
                    <a:gd name="T32" fmla="*/ 895 w 895"/>
                    <a:gd name="T33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5" h="52">
                      <a:moveTo>
                        <a:pt x="895" y="26"/>
                      </a:moveTo>
                      <a:lnTo>
                        <a:pt x="889" y="31"/>
                      </a:lnTo>
                      <a:lnTo>
                        <a:pt x="822" y="40"/>
                      </a:lnTo>
                      <a:lnTo>
                        <a:pt x="627" y="50"/>
                      </a:lnTo>
                      <a:lnTo>
                        <a:pt x="448" y="52"/>
                      </a:lnTo>
                      <a:lnTo>
                        <a:pt x="268" y="50"/>
                      </a:lnTo>
                      <a:lnTo>
                        <a:pt x="74" y="40"/>
                      </a:lnTo>
                      <a:lnTo>
                        <a:pt x="6" y="31"/>
                      </a:lnTo>
                      <a:lnTo>
                        <a:pt x="0" y="26"/>
                      </a:lnTo>
                      <a:lnTo>
                        <a:pt x="6" y="21"/>
                      </a:lnTo>
                      <a:lnTo>
                        <a:pt x="74" y="10"/>
                      </a:lnTo>
                      <a:lnTo>
                        <a:pt x="268" y="1"/>
                      </a:lnTo>
                      <a:lnTo>
                        <a:pt x="448" y="0"/>
                      </a:lnTo>
                      <a:lnTo>
                        <a:pt x="627" y="1"/>
                      </a:lnTo>
                      <a:lnTo>
                        <a:pt x="822" y="10"/>
                      </a:lnTo>
                      <a:lnTo>
                        <a:pt x="889" y="21"/>
                      </a:lnTo>
                      <a:lnTo>
                        <a:pt x="89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400">
                    <a:ln w="12700">
                      <a:solidFill>
                        <a:srgbClr val="212745">
                          <a:satMod val="155000"/>
                        </a:srgbClr>
                      </a:solidFill>
                      <a:prstDash val="solid"/>
                    </a:ln>
                    <a:solidFill>
                      <a:srgbClr val="B4DCFA">
                        <a:tint val="85000"/>
                        <a:satMod val="155000"/>
                      </a:srgbClr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endParaRPr>
                </a:p>
              </p:txBody>
            </p:sp>
          </p:grpSp>
        </p:grpSp>
        <p:grpSp>
          <p:nvGrpSpPr>
            <p:cNvPr id="94" name="Group 61">
              <a:extLst>
                <a:ext uri="{FF2B5EF4-FFF2-40B4-BE49-F238E27FC236}">
                  <a16:creationId xmlns="" xmlns:a16="http://schemas.microsoft.com/office/drawing/2014/main" id="{41DAAF18-CBD4-4F15-B976-24E928A33B66}"/>
                </a:ext>
              </a:extLst>
            </p:cNvPr>
            <p:cNvGrpSpPr/>
            <p:nvPr/>
          </p:nvGrpSpPr>
          <p:grpSpPr>
            <a:xfrm>
              <a:off x="2332754" y="1236492"/>
              <a:ext cx="2076397" cy="4242915"/>
              <a:chOff x="4635601" y="1050925"/>
              <a:chExt cx="2819400" cy="5302215"/>
            </a:xfrm>
          </p:grpSpPr>
          <p:sp>
            <p:nvSpPr>
              <p:cNvPr id="95" name="Oval 11">
                <a:extLst>
                  <a:ext uri="{FF2B5EF4-FFF2-40B4-BE49-F238E27FC236}">
                    <a16:creationId xmlns="" xmlns:a16="http://schemas.microsoft.com/office/drawing/2014/main" id="{03ACD799-08ED-46A6-91C1-2AB5674C3270}"/>
                  </a:ext>
                </a:extLst>
              </p:cNvPr>
              <p:cNvSpPr/>
              <p:nvPr/>
            </p:nvSpPr>
            <p:spPr>
              <a:xfrm>
                <a:off x="4635601" y="2212365"/>
                <a:ext cx="2819400" cy="4140775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6" name="Group 15">
                <a:extLst>
                  <a:ext uri="{FF2B5EF4-FFF2-40B4-BE49-F238E27FC236}">
                    <a16:creationId xmlns="" xmlns:a16="http://schemas.microsoft.com/office/drawing/2014/main" id="{82D5EF44-1C50-41A1-BA8F-7DE0228BD9B2}"/>
                  </a:ext>
                </a:extLst>
              </p:cNvPr>
              <p:cNvGrpSpPr/>
              <p:nvPr/>
            </p:nvGrpSpPr>
            <p:grpSpPr>
              <a:xfrm>
                <a:off x="5914231" y="1050925"/>
                <a:ext cx="363538" cy="1039813"/>
                <a:chOff x="5915025" y="1050925"/>
                <a:chExt cx="363538" cy="1039813"/>
              </a:xfrm>
            </p:grpSpPr>
            <p:sp>
              <p:nvSpPr>
                <p:cNvPr id="97" name="Line 41">
                  <a:extLst>
                    <a:ext uri="{FF2B5EF4-FFF2-40B4-BE49-F238E27FC236}">
                      <a16:creationId xmlns="" xmlns:a16="http://schemas.microsoft.com/office/drawing/2014/main" id="{CAF5A50F-CB6A-4716-8A5F-154761856E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096000" y="1050925"/>
                  <a:ext cx="0" cy="1905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8" name="Rectangle 41">
                  <a:extLst>
                    <a:ext uri="{FF2B5EF4-FFF2-40B4-BE49-F238E27FC236}">
                      <a16:creationId xmlns="" xmlns:a16="http://schemas.microsoft.com/office/drawing/2014/main" id="{D24D3A9B-015E-42CE-A333-AE22E131C9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652588"/>
                  <a:ext cx="11113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9" name="Rectangle 42">
                  <a:extLst>
                    <a:ext uri="{FF2B5EF4-FFF2-40B4-BE49-F238E27FC236}">
                      <a16:creationId xmlns="" xmlns:a16="http://schemas.microsoft.com/office/drawing/2014/main" id="{20B0294D-603E-4E28-BAE3-330F59FDA6C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86475" y="1236663"/>
                  <a:ext cx="20638" cy="495300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0" name="Freeform 49">
                  <a:extLst>
                    <a:ext uri="{FF2B5EF4-FFF2-40B4-BE49-F238E27FC236}">
                      <a16:creationId xmlns="" xmlns:a16="http://schemas.microsoft.com/office/drawing/2014/main" id="{BAF39EF7-97EC-410A-B6BC-7C753ADF23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48375" y="1241425"/>
                  <a:ext cx="73025" cy="512763"/>
                </a:xfrm>
                <a:custGeom>
                  <a:avLst/>
                  <a:gdLst>
                    <a:gd name="T0" fmla="*/ 122 w 186"/>
                    <a:gd name="T1" fmla="*/ 0 h 1293"/>
                    <a:gd name="T2" fmla="*/ 127 w 186"/>
                    <a:gd name="T3" fmla="*/ 12 h 1293"/>
                    <a:gd name="T4" fmla="*/ 153 w 186"/>
                    <a:gd name="T5" fmla="*/ 92 h 1293"/>
                    <a:gd name="T6" fmla="*/ 173 w 186"/>
                    <a:gd name="T7" fmla="*/ 167 h 1293"/>
                    <a:gd name="T8" fmla="*/ 185 w 186"/>
                    <a:gd name="T9" fmla="*/ 257 h 1293"/>
                    <a:gd name="T10" fmla="*/ 186 w 186"/>
                    <a:gd name="T11" fmla="*/ 352 h 1293"/>
                    <a:gd name="T12" fmla="*/ 174 w 186"/>
                    <a:gd name="T13" fmla="*/ 424 h 1293"/>
                    <a:gd name="T14" fmla="*/ 160 w 186"/>
                    <a:gd name="T15" fmla="*/ 471 h 1293"/>
                    <a:gd name="T16" fmla="*/ 139 w 186"/>
                    <a:gd name="T17" fmla="*/ 516 h 1293"/>
                    <a:gd name="T18" fmla="*/ 112 w 186"/>
                    <a:gd name="T19" fmla="*/ 558 h 1293"/>
                    <a:gd name="T20" fmla="*/ 95 w 186"/>
                    <a:gd name="T21" fmla="*/ 577 h 1293"/>
                    <a:gd name="T22" fmla="*/ 78 w 186"/>
                    <a:gd name="T23" fmla="*/ 598 h 1293"/>
                    <a:gd name="T24" fmla="*/ 50 w 186"/>
                    <a:gd name="T25" fmla="*/ 641 h 1293"/>
                    <a:gd name="T26" fmla="*/ 29 w 186"/>
                    <a:gd name="T27" fmla="*/ 689 h 1293"/>
                    <a:gd name="T28" fmla="*/ 13 w 186"/>
                    <a:gd name="T29" fmla="*/ 739 h 1293"/>
                    <a:gd name="T30" fmla="*/ 0 w 186"/>
                    <a:gd name="T31" fmla="*/ 819 h 1293"/>
                    <a:gd name="T32" fmla="*/ 2 w 186"/>
                    <a:gd name="T33" fmla="*/ 930 h 1293"/>
                    <a:gd name="T34" fmla="*/ 17 w 186"/>
                    <a:gd name="T35" fmla="*/ 1037 h 1293"/>
                    <a:gd name="T36" fmla="*/ 43 w 186"/>
                    <a:gd name="T37" fmla="*/ 1136 h 1293"/>
                    <a:gd name="T38" fmla="*/ 74 w 186"/>
                    <a:gd name="T39" fmla="*/ 1217 h 1293"/>
                    <a:gd name="T40" fmla="*/ 107 w 186"/>
                    <a:gd name="T41" fmla="*/ 1276 h 1293"/>
                    <a:gd name="T42" fmla="*/ 122 w 186"/>
                    <a:gd name="T43" fmla="*/ 1293 h 1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6" h="1293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2"/>
                      </a:lnTo>
                      <a:lnTo>
                        <a:pt x="173" y="167"/>
                      </a:lnTo>
                      <a:lnTo>
                        <a:pt x="185" y="257"/>
                      </a:lnTo>
                      <a:lnTo>
                        <a:pt x="186" y="352"/>
                      </a:lnTo>
                      <a:lnTo>
                        <a:pt x="174" y="424"/>
                      </a:lnTo>
                      <a:lnTo>
                        <a:pt x="160" y="471"/>
                      </a:lnTo>
                      <a:lnTo>
                        <a:pt x="139" y="516"/>
                      </a:lnTo>
                      <a:lnTo>
                        <a:pt x="112" y="558"/>
                      </a:lnTo>
                      <a:lnTo>
                        <a:pt x="95" y="577"/>
                      </a:lnTo>
                      <a:lnTo>
                        <a:pt x="78" y="598"/>
                      </a:lnTo>
                      <a:lnTo>
                        <a:pt x="50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19"/>
                      </a:lnTo>
                      <a:lnTo>
                        <a:pt x="2" y="930"/>
                      </a:lnTo>
                      <a:lnTo>
                        <a:pt x="17" y="1037"/>
                      </a:lnTo>
                      <a:lnTo>
                        <a:pt x="43" y="1136"/>
                      </a:lnTo>
                      <a:lnTo>
                        <a:pt x="74" y="1217"/>
                      </a:lnTo>
                      <a:lnTo>
                        <a:pt x="107" y="1276"/>
                      </a:lnTo>
                      <a:lnTo>
                        <a:pt x="122" y="1293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1" name="Freeform 50">
                  <a:extLst>
                    <a:ext uri="{FF2B5EF4-FFF2-40B4-BE49-F238E27FC236}">
                      <a16:creationId xmlns="" xmlns:a16="http://schemas.microsoft.com/office/drawing/2014/main" id="{F25206E8-108A-4D58-B3A9-BEB694D8B1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059488" y="1204913"/>
                  <a:ext cx="73025" cy="73025"/>
                </a:xfrm>
                <a:custGeom>
                  <a:avLst/>
                  <a:gdLst>
                    <a:gd name="T0" fmla="*/ 0 w 184"/>
                    <a:gd name="T1" fmla="*/ 92 h 184"/>
                    <a:gd name="T2" fmla="*/ 2 w 184"/>
                    <a:gd name="T3" fmla="*/ 112 h 184"/>
                    <a:gd name="T4" fmla="*/ 15 w 184"/>
                    <a:gd name="T5" fmla="*/ 144 h 184"/>
                    <a:gd name="T6" fmla="*/ 40 w 184"/>
                    <a:gd name="T7" fmla="*/ 170 h 184"/>
                    <a:gd name="T8" fmla="*/ 73 w 184"/>
                    <a:gd name="T9" fmla="*/ 183 h 184"/>
                    <a:gd name="T10" fmla="*/ 92 w 184"/>
                    <a:gd name="T11" fmla="*/ 184 h 184"/>
                    <a:gd name="T12" fmla="*/ 92 w 184"/>
                    <a:gd name="T13" fmla="*/ 184 h 184"/>
                    <a:gd name="T14" fmla="*/ 110 w 184"/>
                    <a:gd name="T15" fmla="*/ 183 h 184"/>
                    <a:gd name="T16" fmla="*/ 144 w 184"/>
                    <a:gd name="T17" fmla="*/ 170 h 184"/>
                    <a:gd name="T18" fmla="*/ 169 w 184"/>
                    <a:gd name="T19" fmla="*/ 144 h 184"/>
                    <a:gd name="T20" fmla="*/ 183 w 184"/>
                    <a:gd name="T21" fmla="*/ 112 h 184"/>
                    <a:gd name="T22" fmla="*/ 184 w 184"/>
                    <a:gd name="T23" fmla="*/ 92 h 184"/>
                    <a:gd name="T24" fmla="*/ 184 w 184"/>
                    <a:gd name="T25" fmla="*/ 92 h 184"/>
                    <a:gd name="T26" fmla="*/ 183 w 184"/>
                    <a:gd name="T27" fmla="*/ 74 h 184"/>
                    <a:gd name="T28" fmla="*/ 169 w 184"/>
                    <a:gd name="T29" fmla="*/ 42 h 184"/>
                    <a:gd name="T30" fmla="*/ 144 w 184"/>
                    <a:gd name="T31" fmla="*/ 16 h 184"/>
                    <a:gd name="T32" fmla="*/ 110 w 184"/>
                    <a:gd name="T33" fmla="*/ 2 h 184"/>
                    <a:gd name="T34" fmla="*/ 92 w 184"/>
                    <a:gd name="T35" fmla="*/ 0 h 184"/>
                    <a:gd name="T36" fmla="*/ 92 w 184"/>
                    <a:gd name="T37" fmla="*/ 0 h 184"/>
                    <a:gd name="T38" fmla="*/ 73 w 184"/>
                    <a:gd name="T39" fmla="*/ 2 h 184"/>
                    <a:gd name="T40" fmla="*/ 40 w 184"/>
                    <a:gd name="T41" fmla="*/ 16 h 184"/>
                    <a:gd name="T42" fmla="*/ 15 w 184"/>
                    <a:gd name="T43" fmla="*/ 42 h 184"/>
                    <a:gd name="T44" fmla="*/ 2 w 184"/>
                    <a:gd name="T45" fmla="*/ 74 h 184"/>
                    <a:gd name="T46" fmla="*/ 0 w 184"/>
                    <a:gd name="T47" fmla="*/ 92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4">
                      <a:moveTo>
                        <a:pt x="0" y="92"/>
                      </a:moveTo>
                      <a:lnTo>
                        <a:pt x="2" y="112"/>
                      </a:lnTo>
                      <a:lnTo>
                        <a:pt x="15" y="144"/>
                      </a:lnTo>
                      <a:lnTo>
                        <a:pt x="40" y="170"/>
                      </a:lnTo>
                      <a:lnTo>
                        <a:pt x="73" y="183"/>
                      </a:lnTo>
                      <a:lnTo>
                        <a:pt x="92" y="184"/>
                      </a:lnTo>
                      <a:lnTo>
                        <a:pt x="92" y="184"/>
                      </a:lnTo>
                      <a:lnTo>
                        <a:pt x="110" y="183"/>
                      </a:lnTo>
                      <a:lnTo>
                        <a:pt x="144" y="170"/>
                      </a:lnTo>
                      <a:lnTo>
                        <a:pt x="169" y="144"/>
                      </a:lnTo>
                      <a:lnTo>
                        <a:pt x="183" y="112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4"/>
                      </a:lnTo>
                      <a:lnTo>
                        <a:pt x="169" y="42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3" y="2"/>
                      </a:lnTo>
                      <a:lnTo>
                        <a:pt x="40" y="16"/>
                      </a:lnTo>
                      <a:lnTo>
                        <a:pt x="15" y="42"/>
                      </a:lnTo>
                      <a:lnTo>
                        <a:pt x="2" y="74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2" name="Rectangle 45">
                  <a:extLst>
                    <a:ext uri="{FF2B5EF4-FFF2-40B4-BE49-F238E27FC236}">
                      <a16:creationId xmlns="" xmlns:a16="http://schemas.microsoft.com/office/drawing/2014/main" id="{42BE41FA-42DF-45D0-9ED7-E7D9DC4125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94400" y="1720850"/>
                  <a:ext cx="203200" cy="1317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3" name="Freeform 55">
                  <a:extLst>
                    <a:ext uri="{FF2B5EF4-FFF2-40B4-BE49-F238E27FC236}">
                      <a16:creationId xmlns="" xmlns:a16="http://schemas.microsoft.com/office/drawing/2014/main" id="{56B1473F-5677-4B17-9312-C4E91700B07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5025" y="1822450"/>
                  <a:ext cx="363538" cy="258763"/>
                </a:xfrm>
                <a:custGeom>
                  <a:avLst/>
                  <a:gdLst>
                    <a:gd name="T0" fmla="*/ 459 w 918"/>
                    <a:gd name="T1" fmla="*/ 0 h 650"/>
                    <a:gd name="T2" fmla="*/ 209 w 918"/>
                    <a:gd name="T3" fmla="*/ 0 h 650"/>
                    <a:gd name="T4" fmla="*/ 208 w 918"/>
                    <a:gd name="T5" fmla="*/ 46 h 650"/>
                    <a:gd name="T6" fmla="*/ 194 w 918"/>
                    <a:gd name="T7" fmla="*/ 137 h 650"/>
                    <a:gd name="T8" fmla="*/ 169 w 918"/>
                    <a:gd name="T9" fmla="*/ 222 h 650"/>
                    <a:gd name="T10" fmla="*/ 137 w 918"/>
                    <a:gd name="T11" fmla="*/ 304 h 650"/>
                    <a:gd name="T12" fmla="*/ 83 w 918"/>
                    <a:gd name="T13" fmla="*/ 409 h 650"/>
                    <a:gd name="T14" fmla="*/ 25 w 918"/>
                    <a:gd name="T15" fmla="*/ 502 h 650"/>
                    <a:gd name="T16" fmla="*/ 11 w 918"/>
                    <a:gd name="T17" fmla="*/ 520 h 650"/>
                    <a:gd name="T18" fmla="*/ 11 w 918"/>
                    <a:gd name="T19" fmla="*/ 520 h 650"/>
                    <a:gd name="T20" fmla="*/ 3 w 918"/>
                    <a:gd name="T21" fmla="*/ 533 h 650"/>
                    <a:gd name="T22" fmla="*/ 0 w 918"/>
                    <a:gd name="T23" fmla="*/ 575 h 650"/>
                    <a:gd name="T24" fmla="*/ 8 w 918"/>
                    <a:gd name="T25" fmla="*/ 637 h 650"/>
                    <a:gd name="T26" fmla="*/ 11 w 918"/>
                    <a:gd name="T27" fmla="*/ 650 h 650"/>
                    <a:gd name="T28" fmla="*/ 11 w 918"/>
                    <a:gd name="T29" fmla="*/ 650 h 650"/>
                    <a:gd name="T30" fmla="*/ 459 w 918"/>
                    <a:gd name="T31" fmla="*/ 650 h 650"/>
                    <a:gd name="T32" fmla="*/ 906 w 918"/>
                    <a:gd name="T33" fmla="*/ 650 h 650"/>
                    <a:gd name="T34" fmla="*/ 910 w 918"/>
                    <a:gd name="T35" fmla="*/ 637 h 650"/>
                    <a:gd name="T36" fmla="*/ 918 w 918"/>
                    <a:gd name="T37" fmla="*/ 575 h 650"/>
                    <a:gd name="T38" fmla="*/ 914 w 918"/>
                    <a:gd name="T39" fmla="*/ 533 h 650"/>
                    <a:gd name="T40" fmla="*/ 906 w 918"/>
                    <a:gd name="T41" fmla="*/ 520 h 650"/>
                    <a:gd name="T42" fmla="*/ 906 w 918"/>
                    <a:gd name="T43" fmla="*/ 520 h 650"/>
                    <a:gd name="T44" fmla="*/ 893 w 918"/>
                    <a:gd name="T45" fmla="*/ 502 h 650"/>
                    <a:gd name="T46" fmla="*/ 834 w 918"/>
                    <a:gd name="T47" fmla="*/ 409 h 650"/>
                    <a:gd name="T48" fmla="*/ 781 w 918"/>
                    <a:gd name="T49" fmla="*/ 304 h 650"/>
                    <a:gd name="T50" fmla="*/ 750 w 918"/>
                    <a:gd name="T51" fmla="*/ 222 h 650"/>
                    <a:gd name="T52" fmla="*/ 724 w 918"/>
                    <a:gd name="T53" fmla="*/ 137 h 650"/>
                    <a:gd name="T54" fmla="*/ 709 w 918"/>
                    <a:gd name="T55" fmla="*/ 46 h 650"/>
                    <a:gd name="T56" fmla="*/ 708 w 918"/>
                    <a:gd name="T57" fmla="*/ 0 h 650"/>
                    <a:gd name="T58" fmla="*/ 708 w 918"/>
                    <a:gd name="T59" fmla="*/ 0 h 650"/>
                    <a:gd name="T60" fmla="*/ 459 w 918"/>
                    <a:gd name="T61" fmla="*/ 0 h 6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18" h="650">
                      <a:moveTo>
                        <a:pt x="459" y="0"/>
                      </a:moveTo>
                      <a:lnTo>
                        <a:pt x="209" y="0"/>
                      </a:lnTo>
                      <a:lnTo>
                        <a:pt x="208" y="46"/>
                      </a:lnTo>
                      <a:lnTo>
                        <a:pt x="194" y="137"/>
                      </a:lnTo>
                      <a:lnTo>
                        <a:pt x="169" y="222"/>
                      </a:lnTo>
                      <a:lnTo>
                        <a:pt x="137" y="304"/>
                      </a:lnTo>
                      <a:lnTo>
                        <a:pt x="83" y="409"/>
                      </a:lnTo>
                      <a:lnTo>
                        <a:pt x="25" y="502"/>
                      </a:lnTo>
                      <a:lnTo>
                        <a:pt x="11" y="520"/>
                      </a:lnTo>
                      <a:lnTo>
                        <a:pt x="11" y="520"/>
                      </a:lnTo>
                      <a:lnTo>
                        <a:pt x="3" y="533"/>
                      </a:lnTo>
                      <a:lnTo>
                        <a:pt x="0" y="575"/>
                      </a:lnTo>
                      <a:lnTo>
                        <a:pt x="8" y="637"/>
                      </a:lnTo>
                      <a:lnTo>
                        <a:pt x="11" y="650"/>
                      </a:lnTo>
                      <a:lnTo>
                        <a:pt x="11" y="650"/>
                      </a:lnTo>
                      <a:lnTo>
                        <a:pt x="459" y="650"/>
                      </a:lnTo>
                      <a:lnTo>
                        <a:pt x="906" y="650"/>
                      </a:lnTo>
                      <a:lnTo>
                        <a:pt x="910" y="637"/>
                      </a:lnTo>
                      <a:lnTo>
                        <a:pt x="918" y="575"/>
                      </a:lnTo>
                      <a:lnTo>
                        <a:pt x="914" y="533"/>
                      </a:lnTo>
                      <a:lnTo>
                        <a:pt x="906" y="520"/>
                      </a:lnTo>
                      <a:lnTo>
                        <a:pt x="906" y="520"/>
                      </a:lnTo>
                      <a:lnTo>
                        <a:pt x="893" y="502"/>
                      </a:lnTo>
                      <a:lnTo>
                        <a:pt x="834" y="409"/>
                      </a:lnTo>
                      <a:lnTo>
                        <a:pt x="781" y="304"/>
                      </a:lnTo>
                      <a:lnTo>
                        <a:pt x="750" y="222"/>
                      </a:lnTo>
                      <a:lnTo>
                        <a:pt x="724" y="137"/>
                      </a:lnTo>
                      <a:lnTo>
                        <a:pt x="709" y="46"/>
                      </a:lnTo>
                      <a:lnTo>
                        <a:pt x="708" y="0"/>
                      </a:lnTo>
                      <a:lnTo>
                        <a:pt x="708" y="0"/>
                      </a:lnTo>
                      <a:lnTo>
                        <a:pt x="459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4" name="Freeform 56">
                  <a:extLst>
                    <a:ext uri="{FF2B5EF4-FFF2-40B4-BE49-F238E27FC236}">
                      <a16:creationId xmlns="" xmlns:a16="http://schemas.microsoft.com/office/drawing/2014/main" id="{5178A3BE-771C-40C3-BD95-19BE4283072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809750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0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4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4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0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0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4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4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0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5" name="Freeform 57">
                  <a:extLst>
                    <a:ext uri="{FF2B5EF4-FFF2-40B4-BE49-F238E27FC236}">
                      <a16:creationId xmlns="" xmlns:a16="http://schemas.microsoft.com/office/drawing/2014/main" id="{FE6929AA-62E4-49E6-9980-D30A8E80248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73763" y="1741488"/>
                  <a:ext cx="244475" cy="42863"/>
                </a:xfrm>
                <a:custGeom>
                  <a:avLst/>
                  <a:gdLst>
                    <a:gd name="T0" fmla="*/ 53 w 618"/>
                    <a:gd name="T1" fmla="*/ 0 h 106"/>
                    <a:gd name="T2" fmla="*/ 41 w 618"/>
                    <a:gd name="T3" fmla="*/ 1 h 106"/>
                    <a:gd name="T4" fmla="*/ 23 w 618"/>
                    <a:gd name="T5" fmla="*/ 9 h 106"/>
                    <a:gd name="T6" fmla="*/ 9 w 618"/>
                    <a:gd name="T7" fmla="*/ 23 h 106"/>
                    <a:gd name="T8" fmla="*/ 1 w 618"/>
                    <a:gd name="T9" fmla="*/ 42 h 106"/>
                    <a:gd name="T10" fmla="*/ 0 w 618"/>
                    <a:gd name="T11" fmla="*/ 53 h 106"/>
                    <a:gd name="T12" fmla="*/ 0 w 618"/>
                    <a:gd name="T13" fmla="*/ 53 h 106"/>
                    <a:gd name="T14" fmla="*/ 1 w 618"/>
                    <a:gd name="T15" fmla="*/ 63 h 106"/>
                    <a:gd name="T16" fmla="*/ 9 w 618"/>
                    <a:gd name="T17" fmla="*/ 83 h 106"/>
                    <a:gd name="T18" fmla="*/ 23 w 618"/>
                    <a:gd name="T19" fmla="*/ 97 h 106"/>
                    <a:gd name="T20" fmla="*/ 41 w 618"/>
                    <a:gd name="T21" fmla="*/ 105 h 106"/>
                    <a:gd name="T22" fmla="*/ 53 w 618"/>
                    <a:gd name="T23" fmla="*/ 106 h 106"/>
                    <a:gd name="T24" fmla="*/ 53 w 618"/>
                    <a:gd name="T25" fmla="*/ 106 h 106"/>
                    <a:gd name="T26" fmla="*/ 565 w 618"/>
                    <a:gd name="T27" fmla="*/ 106 h 106"/>
                    <a:gd name="T28" fmla="*/ 576 w 618"/>
                    <a:gd name="T29" fmla="*/ 105 h 106"/>
                    <a:gd name="T30" fmla="*/ 594 w 618"/>
                    <a:gd name="T31" fmla="*/ 97 h 106"/>
                    <a:gd name="T32" fmla="*/ 610 w 618"/>
                    <a:gd name="T33" fmla="*/ 83 h 106"/>
                    <a:gd name="T34" fmla="*/ 618 w 618"/>
                    <a:gd name="T35" fmla="*/ 63 h 106"/>
                    <a:gd name="T36" fmla="*/ 618 w 618"/>
                    <a:gd name="T37" fmla="*/ 53 h 106"/>
                    <a:gd name="T38" fmla="*/ 618 w 618"/>
                    <a:gd name="T39" fmla="*/ 53 h 106"/>
                    <a:gd name="T40" fmla="*/ 618 w 618"/>
                    <a:gd name="T41" fmla="*/ 42 h 106"/>
                    <a:gd name="T42" fmla="*/ 610 w 618"/>
                    <a:gd name="T43" fmla="*/ 23 h 106"/>
                    <a:gd name="T44" fmla="*/ 594 w 618"/>
                    <a:gd name="T45" fmla="*/ 9 h 106"/>
                    <a:gd name="T46" fmla="*/ 576 w 618"/>
                    <a:gd name="T47" fmla="*/ 1 h 106"/>
                    <a:gd name="T48" fmla="*/ 565 w 618"/>
                    <a:gd name="T49" fmla="*/ 0 h 106"/>
                    <a:gd name="T50" fmla="*/ 565 w 618"/>
                    <a:gd name="T51" fmla="*/ 0 h 106"/>
                    <a:gd name="T52" fmla="*/ 53 w 618"/>
                    <a:gd name="T53" fmla="*/ 0 h 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618" h="106">
                      <a:moveTo>
                        <a:pt x="53" y="0"/>
                      </a:moveTo>
                      <a:lnTo>
                        <a:pt x="41" y="1"/>
                      </a:lnTo>
                      <a:lnTo>
                        <a:pt x="23" y="9"/>
                      </a:lnTo>
                      <a:lnTo>
                        <a:pt x="9" y="23"/>
                      </a:lnTo>
                      <a:lnTo>
                        <a:pt x="1" y="42"/>
                      </a:lnTo>
                      <a:lnTo>
                        <a:pt x="0" y="53"/>
                      </a:lnTo>
                      <a:lnTo>
                        <a:pt x="0" y="53"/>
                      </a:lnTo>
                      <a:lnTo>
                        <a:pt x="1" y="63"/>
                      </a:lnTo>
                      <a:lnTo>
                        <a:pt x="9" y="83"/>
                      </a:lnTo>
                      <a:lnTo>
                        <a:pt x="23" y="97"/>
                      </a:lnTo>
                      <a:lnTo>
                        <a:pt x="41" y="105"/>
                      </a:lnTo>
                      <a:lnTo>
                        <a:pt x="53" y="106"/>
                      </a:lnTo>
                      <a:lnTo>
                        <a:pt x="53" y="106"/>
                      </a:lnTo>
                      <a:lnTo>
                        <a:pt x="565" y="106"/>
                      </a:lnTo>
                      <a:lnTo>
                        <a:pt x="576" y="105"/>
                      </a:lnTo>
                      <a:lnTo>
                        <a:pt x="594" y="97"/>
                      </a:lnTo>
                      <a:lnTo>
                        <a:pt x="610" y="83"/>
                      </a:lnTo>
                      <a:lnTo>
                        <a:pt x="618" y="63"/>
                      </a:lnTo>
                      <a:lnTo>
                        <a:pt x="618" y="53"/>
                      </a:lnTo>
                      <a:lnTo>
                        <a:pt x="618" y="53"/>
                      </a:lnTo>
                      <a:lnTo>
                        <a:pt x="618" y="42"/>
                      </a:lnTo>
                      <a:lnTo>
                        <a:pt x="610" y="23"/>
                      </a:lnTo>
                      <a:lnTo>
                        <a:pt x="594" y="9"/>
                      </a:lnTo>
                      <a:lnTo>
                        <a:pt x="576" y="1"/>
                      </a:lnTo>
                      <a:lnTo>
                        <a:pt x="565" y="0"/>
                      </a:lnTo>
                      <a:lnTo>
                        <a:pt x="565" y="0"/>
                      </a:lnTo>
                      <a:lnTo>
                        <a:pt x="53" y="0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6" name="Rectangle 49">
                  <a:extLst>
                    <a:ext uri="{FF2B5EF4-FFF2-40B4-BE49-F238E27FC236}">
                      <a16:creationId xmlns="" xmlns:a16="http://schemas.microsoft.com/office/drawing/2014/main" id="{C374B76B-0FCA-409C-96E1-C950A20005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005513" y="1633538"/>
                  <a:ext cx="182563" cy="53975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7" name="Rectangle 50">
                  <a:extLst>
                    <a:ext uri="{FF2B5EF4-FFF2-40B4-BE49-F238E27FC236}">
                      <a16:creationId xmlns="" xmlns:a16="http://schemas.microsoft.com/office/drawing/2014/main" id="{279ADCC8-2579-42EF-BA40-7EB3C185BA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188075" y="1652588"/>
                  <a:ext cx="9525" cy="68263"/>
                </a:xfrm>
                <a:prstGeom prst="rect">
                  <a:avLst/>
                </a:pr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8" name="Freeform 60">
                  <a:extLst>
                    <a:ext uri="{FF2B5EF4-FFF2-40B4-BE49-F238E27FC236}">
                      <a16:creationId xmlns="" xmlns:a16="http://schemas.microsoft.com/office/drawing/2014/main" id="{D6827C9A-271E-4E45-9E88-2ED607DF5F0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18200" y="2070100"/>
                  <a:ext cx="355600" cy="20638"/>
                </a:xfrm>
                <a:custGeom>
                  <a:avLst/>
                  <a:gdLst>
                    <a:gd name="T0" fmla="*/ 895 w 895"/>
                    <a:gd name="T1" fmla="*/ 26 h 52"/>
                    <a:gd name="T2" fmla="*/ 889 w 895"/>
                    <a:gd name="T3" fmla="*/ 31 h 52"/>
                    <a:gd name="T4" fmla="*/ 822 w 895"/>
                    <a:gd name="T5" fmla="*/ 40 h 52"/>
                    <a:gd name="T6" fmla="*/ 627 w 895"/>
                    <a:gd name="T7" fmla="*/ 50 h 52"/>
                    <a:gd name="T8" fmla="*/ 448 w 895"/>
                    <a:gd name="T9" fmla="*/ 52 h 52"/>
                    <a:gd name="T10" fmla="*/ 268 w 895"/>
                    <a:gd name="T11" fmla="*/ 50 h 52"/>
                    <a:gd name="T12" fmla="*/ 74 w 895"/>
                    <a:gd name="T13" fmla="*/ 40 h 52"/>
                    <a:gd name="T14" fmla="*/ 6 w 895"/>
                    <a:gd name="T15" fmla="*/ 31 h 52"/>
                    <a:gd name="T16" fmla="*/ 0 w 895"/>
                    <a:gd name="T17" fmla="*/ 26 h 52"/>
                    <a:gd name="T18" fmla="*/ 6 w 895"/>
                    <a:gd name="T19" fmla="*/ 21 h 52"/>
                    <a:gd name="T20" fmla="*/ 74 w 895"/>
                    <a:gd name="T21" fmla="*/ 10 h 52"/>
                    <a:gd name="T22" fmla="*/ 268 w 895"/>
                    <a:gd name="T23" fmla="*/ 1 h 52"/>
                    <a:gd name="T24" fmla="*/ 448 w 895"/>
                    <a:gd name="T25" fmla="*/ 0 h 52"/>
                    <a:gd name="T26" fmla="*/ 627 w 895"/>
                    <a:gd name="T27" fmla="*/ 1 h 52"/>
                    <a:gd name="T28" fmla="*/ 822 w 895"/>
                    <a:gd name="T29" fmla="*/ 10 h 52"/>
                    <a:gd name="T30" fmla="*/ 889 w 895"/>
                    <a:gd name="T31" fmla="*/ 21 h 52"/>
                    <a:gd name="T32" fmla="*/ 895 w 895"/>
                    <a:gd name="T33" fmla="*/ 26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895" h="52">
                      <a:moveTo>
                        <a:pt x="895" y="26"/>
                      </a:moveTo>
                      <a:lnTo>
                        <a:pt x="889" y="31"/>
                      </a:lnTo>
                      <a:lnTo>
                        <a:pt x="822" y="40"/>
                      </a:lnTo>
                      <a:lnTo>
                        <a:pt x="627" y="50"/>
                      </a:lnTo>
                      <a:lnTo>
                        <a:pt x="448" y="52"/>
                      </a:lnTo>
                      <a:lnTo>
                        <a:pt x="268" y="50"/>
                      </a:lnTo>
                      <a:lnTo>
                        <a:pt x="74" y="40"/>
                      </a:lnTo>
                      <a:lnTo>
                        <a:pt x="6" y="31"/>
                      </a:lnTo>
                      <a:lnTo>
                        <a:pt x="0" y="26"/>
                      </a:lnTo>
                      <a:lnTo>
                        <a:pt x="6" y="21"/>
                      </a:lnTo>
                      <a:lnTo>
                        <a:pt x="74" y="10"/>
                      </a:lnTo>
                      <a:lnTo>
                        <a:pt x="268" y="1"/>
                      </a:lnTo>
                      <a:lnTo>
                        <a:pt x="448" y="0"/>
                      </a:lnTo>
                      <a:lnTo>
                        <a:pt x="627" y="1"/>
                      </a:lnTo>
                      <a:lnTo>
                        <a:pt x="822" y="10"/>
                      </a:lnTo>
                      <a:lnTo>
                        <a:pt x="889" y="21"/>
                      </a:lnTo>
                      <a:lnTo>
                        <a:pt x="895" y="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64" name="Group 59">
              <a:extLst>
                <a:ext uri="{FF2B5EF4-FFF2-40B4-BE49-F238E27FC236}">
                  <a16:creationId xmlns="" xmlns:a16="http://schemas.microsoft.com/office/drawing/2014/main" id="{7C8E1436-B4C3-4B0A-9E1C-C26BE98AE688}"/>
                </a:ext>
              </a:extLst>
            </p:cNvPr>
            <p:cNvGrpSpPr/>
            <p:nvPr/>
          </p:nvGrpSpPr>
          <p:grpSpPr>
            <a:xfrm>
              <a:off x="487437" y="1303262"/>
              <a:ext cx="2180191" cy="4247280"/>
              <a:chOff x="887585" y="1050925"/>
              <a:chExt cx="2835695" cy="4970976"/>
            </a:xfrm>
          </p:grpSpPr>
          <p:sp>
            <p:nvSpPr>
              <p:cNvPr id="65" name="Oval 12">
                <a:extLst>
                  <a:ext uri="{FF2B5EF4-FFF2-40B4-BE49-F238E27FC236}">
                    <a16:creationId xmlns="" xmlns:a16="http://schemas.microsoft.com/office/drawing/2014/main" id="{3B198862-FECD-415D-8E0F-D4E7584A8A12}"/>
                  </a:ext>
                </a:extLst>
              </p:cNvPr>
              <p:cNvSpPr/>
              <p:nvPr/>
            </p:nvSpPr>
            <p:spPr>
              <a:xfrm rot="19800000">
                <a:off x="887585" y="2220150"/>
                <a:ext cx="2835695" cy="38017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66" name="Group 16">
                <a:extLst>
                  <a:ext uri="{FF2B5EF4-FFF2-40B4-BE49-F238E27FC236}">
                    <a16:creationId xmlns="" xmlns:a16="http://schemas.microsoft.com/office/drawing/2014/main" id="{A7912DE8-4107-46B7-B2F3-0953460749BA}"/>
                  </a:ext>
                </a:extLst>
              </p:cNvPr>
              <p:cNvGrpSpPr/>
              <p:nvPr/>
            </p:nvGrpSpPr>
            <p:grpSpPr>
              <a:xfrm>
                <a:off x="1185554" y="1050925"/>
                <a:ext cx="603250" cy="1420813"/>
                <a:chOff x="3425825" y="1050925"/>
                <a:chExt cx="603250" cy="1420813"/>
              </a:xfrm>
            </p:grpSpPr>
            <p:sp>
              <p:nvSpPr>
                <p:cNvPr id="67" name="Line 46">
                  <a:extLst>
                    <a:ext uri="{FF2B5EF4-FFF2-40B4-BE49-F238E27FC236}">
                      <a16:creationId xmlns="" xmlns:a16="http://schemas.microsoft.com/office/drawing/2014/main" id="{78FB17C2-E087-457C-A57D-C743D02CFF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540125" y="1050925"/>
                  <a:ext cx="488950" cy="5461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Rectangle 30">
                  <a:extLst>
                    <a:ext uri="{FF2B5EF4-FFF2-40B4-BE49-F238E27FC236}">
                      <a16:creationId xmlns="" xmlns:a16="http://schemas.microsoft.com/office/drawing/2014/main" id="{4E423E3F-12FB-47FE-BF60-4F94442FEF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529013" y="1592263"/>
                  <a:ext cx="22225" cy="496888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9" name="Freeform 52">
                  <a:extLst>
                    <a:ext uri="{FF2B5EF4-FFF2-40B4-BE49-F238E27FC236}">
                      <a16:creationId xmlns="" xmlns:a16="http://schemas.microsoft.com/office/drawing/2014/main" id="{1174FE63-D640-4C07-AAB3-03774D7520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2500" y="1597025"/>
                  <a:ext cx="73025" cy="512763"/>
                </a:xfrm>
                <a:custGeom>
                  <a:avLst/>
                  <a:gdLst>
                    <a:gd name="T0" fmla="*/ 122 w 185"/>
                    <a:gd name="T1" fmla="*/ 0 h 1291"/>
                    <a:gd name="T2" fmla="*/ 127 w 185"/>
                    <a:gd name="T3" fmla="*/ 12 h 1291"/>
                    <a:gd name="T4" fmla="*/ 153 w 185"/>
                    <a:gd name="T5" fmla="*/ 91 h 1291"/>
                    <a:gd name="T6" fmla="*/ 172 w 185"/>
                    <a:gd name="T7" fmla="*/ 168 h 1291"/>
                    <a:gd name="T8" fmla="*/ 184 w 185"/>
                    <a:gd name="T9" fmla="*/ 256 h 1291"/>
                    <a:gd name="T10" fmla="*/ 185 w 185"/>
                    <a:gd name="T11" fmla="*/ 352 h 1291"/>
                    <a:gd name="T12" fmla="*/ 174 w 185"/>
                    <a:gd name="T13" fmla="*/ 423 h 1291"/>
                    <a:gd name="T14" fmla="*/ 159 w 185"/>
                    <a:gd name="T15" fmla="*/ 470 h 1291"/>
                    <a:gd name="T16" fmla="*/ 139 w 185"/>
                    <a:gd name="T17" fmla="*/ 515 h 1291"/>
                    <a:gd name="T18" fmla="*/ 111 w 185"/>
                    <a:gd name="T19" fmla="*/ 558 h 1291"/>
                    <a:gd name="T20" fmla="*/ 95 w 185"/>
                    <a:gd name="T21" fmla="*/ 577 h 1291"/>
                    <a:gd name="T22" fmla="*/ 78 w 185"/>
                    <a:gd name="T23" fmla="*/ 597 h 1291"/>
                    <a:gd name="T24" fmla="*/ 49 w 185"/>
                    <a:gd name="T25" fmla="*/ 641 h 1291"/>
                    <a:gd name="T26" fmla="*/ 29 w 185"/>
                    <a:gd name="T27" fmla="*/ 689 h 1291"/>
                    <a:gd name="T28" fmla="*/ 13 w 185"/>
                    <a:gd name="T29" fmla="*/ 739 h 1291"/>
                    <a:gd name="T30" fmla="*/ 0 w 185"/>
                    <a:gd name="T31" fmla="*/ 820 h 1291"/>
                    <a:gd name="T32" fmla="*/ 1 w 185"/>
                    <a:gd name="T33" fmla="*/ 930 h 1291"/>
                    <a:gd name="T34" fmla="*/ 17 w 185"/>
                    <a:gd name="T35" fmla="*/ 1037 h 1291"/>
                    <a:gd name="T36" fmla="*/ 43 w 185"/>
                    <a:gd name="T37" fmla="*/ 1135 h 1291"/>
                    <a:gd name="T38" fmla="*/ 74 w 185"/>
                    <a:gd name="T39" fmla="*/ 1216 h 1291"/>
                    <a:gd name="T40" fmla="*/ 106 w 185"/>
                    <a:gd name="T41" fmla="*/ 1275 h 1291"/>
                    <a:gd name="T42" fmla="*/ 122 w 185"/>
                    <a:gd name="T43" fmla="*/ 1291 h 1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" h="1291">
                      <a:moveTo>
                        <a:pt x="122" y="0"/>
                      </a:moveTo>
                      <a:lnTo>
                        <a:pt x="127" y="12"/>
                      </a:lnTo>
                      <a:lnTo>
                        <a:pt x="153" y="91"/>
                      </a:lnTo>
                      <a:lnTo>
                        <a:pt x="172" y="168"/>
                      </a:lnTo>
                      <a:lnTo>
                        <a:pt x="184" y="256"/>
                      </a:lnTo>
                      <a:lnTo>
                        <a:pt x="185" y="352"/>
                      </a:lnTo>
                      <a:lnTo>
                        <a:pt x="174" y="423"/>
                      </a:lnTo>
                      <a:lnTo>
                        <a:pt x="159" y="470"/>
                      </a:lnTo>
                      <a:lnTo>
                        <a:pt x="139" y="515"/>
                      </a:lnTo>
                      <a:lnTo>
                        <a:pt x="111" y="558"/>
                      </a:lnTo>
                      <a:lnTo>
                        <a:pt x="95" y="577"/>
                      </a:lnTo>
                      <a:lnTo>
                        <a:pt x="78" y="597"/>
                      </a:lnTo>
                      <a:lnTo>
                        <a:pt x="49" y="641"/>
                      </a:lnTo>
                      <a:lnTo>
                        <a:pt x="29" y="689"/>
                      </a:lnTo>
                      <a:lnTo>
                        <a:pt x="13" y="739"/>
                      </a:lnTo>
                      <a:lnTo>
                        <a:pt x="0" y="820"/>
                      </a:lnTo>
                      <a:lnTo>
                        <a:pt x="1" y="930"/>
                      </a:lnTo>
                      <a:lnTo>
                        <a:pt x="17" y="1037"/>
                      </a:lnTo>
                      <a:lnTo>
                        <a:pt x="43" y="1135"/>
                      </a:lnTo>
                      <a:lnTo>
                        <a:pt x="74" y="1216"/>
                      </a:lnTo>
                      <a:lnTo>
                        <a:pt x="106" y="1275"/>
                      </a:lnTo>
                      <a:lnTo>
                        <a:pt x="122" y="1291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0" name="Freeform 53">
                  <a:extLst>
                    <a:ext uri="{FF2B5EF4-FFF2-40B4-BE49-F238E27FC236}">
                      <a16:creationId xmlns="" xmlns:a16="http://schemas.microsoft.com/office/drawing/2014/main" id="{90083658-2910-4BFF-85B7-15C1D6FCBD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3613" y="1560513"/>
                  <a:ext cx="73025" cy="73025"/>
                </a:xfrm>
                <a:custGeom>
                  <a:avLst/>
                  <a:gdLst>
                    <a:gd name="T0" fmla="*/ 0 w 184"/>
                    <a:gd name="T1" fmla="*/ 92 h 185"/>
                    <a:gd name="T2" fmla="*/ 1 w 184"/>
                    <a:gd name="T3" fmla="*/ 111 h 185"/>
                    <a:gd name="T4" fmla="*/ 14 w 184"/>
                    <a:gd name="T5" fmla="*/ 144 h 185"/>
                    <a:gd name="T6" fmla="*/ 40 w 184"/>
                    <a:gd name="T7" fmla="*/ 169 h 185"/>
                    <a:gd name="T8" fmla="*/ 72 w 184"/>
                    <a:gd name="T9" fmla="*/ 183 h 185"/>
                    <a:gd name="T10" fmla="*/ 92 w 184"/>
                    <a:gd name="T11" fmla="*/ 185 h 185"/>
                    <a:gd name="T12" fmla="*/ 92 w 184"/>
                    <a:gd name="T13" fmla="*/ 185 h 185"/>
                    <a:gd name="T14" fmla="*/ 110 w 184"/>
                    <a:gd name="T15" fmla="*/ 183 h 185"/>
                    <a:gd name="T16" fmla="*/ 144 w 184"/>
                    <a:gd name="T17" fmla="*/ 169 h 185"/>
                    <a:gd name="T18" fmla="*/ 168 w 184"/>
                    <a:gd name="T19" fmla="*/ 144 h 185"/>
                    <a:gd name="T20" fmla="*/ 183 w 184"/>
                    <a:gd name="T21" fmla="*/ 111 h 185"/>
                    <a:gd name="T22" fmla="*/ 184 w 184"/>
                    <a:gd name="T23" fmla="*/ 92 h 185"/>
                    <a:gd name="T24" fmla="*/ 184 w 184"/>
                    <a:gd name="T25" fmla="*/ 92 h 185"/>
                    <a:gd name="T26" fmla="*/ 183 w 184"/>
                    <a:gd name="T27" fmla="*/ 73 h 185"/>
                    <a:gd name="T28" fmla="*/ 168 w 184"/>
                    <a:gd name="T29" fmla="*/ 41 h 185"/>
                    <a:gd name="T30" fmla="*/ 144 w 184"/>
                    <a:gd name="T31" fmla="*/ 16 h 185"/>
                    <a:gd name="T32" fmla="*/ 110 w 184"/>
                    <a:gd name="T33" fmla="*/ 2 h 185"/>
                    <a:gd name="T34" fmla="*/ 92 w 184"/>
                    <a:gd name="T35" fmla="*/ 0 h 185"/>
                    <a:gd name="T36" fmla="*/ 92 w 184"/>
                    <a:gd name="T37" fmla="*/ 0 h 185"/>
                    <a:gd name="T38" fmla="*/ 72 w 184"/>
                    <a:gd name="T39" fmla="*/ 2 h 185"/>
                    <a:gd name="T40" fmla="*/ 40 w 184"/>
                    <a:gd name="T41" fmla="*/ 16 h 185"/>
                    <a:gd name="T42" fmla="*/ 14 w 184"/>
                    <a:gd name="T43" fmla="*/ 41 h 185"/>
                    <a:gd name="T44" fmla="*/ 1 w 184"/>
                    <a:gd name="T45" fmla="*/ 73 h 185"/>
                    <a:gd name="T46" fmla="*/ 0 w 184"/>
                    <a:gd name="T47" fmla="*/ 9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5">
                      <a:moveTo>
                        <a:pt x="0" y="92"/>
                      </a:moveTo>
                      <a:lnTo>
                        <a:pt x="1" y="111"/>
                      </a:lnTo>
                      <a:lnTo>
                        <a:pt x="14" y="144"/>
                      </a:lnTo>
                      <a:lnTo>
                        <a:pt x="40" y="169"/>
                      </a:lnTo>
                      <a:lnTo>
                        <a:pt x="72" y="183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110" y="183"/>
                      </a:lnTo>
                      <a:lnTo>
                        <a:pt x="144" y="169"/>
                      </a:lnTo>
                      <a:lnTo>
                        <a:pt x="168" y="144"/>
                      </a:lnTo>
                      <a:lnTo>
                        <a:pt x="183" y="111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3" y="73"/>
                      </a:lnTo>
                      <a:lnTo>
                        <a:pt x="168" y="41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2" y="2"/>
                      </a:lnTo>
                      <a:lnTo>
                        <a:pt x="40" y="16"/>
                      </a:lnTo>
                      <a:lnTo>
                        <a:pt x="14" y="41"/>
                      </a:lnTo>
                      <a:lnTo>
                        <a:pt x="1" y="73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1" name="Freeform 62">
                  <a:extLst>
                    <a:ext uri="{FF2B5EF4-FFF2-40B4-BE49-F238E27FC236}">
                      <a16:creationId xmlns="" xmlns:a16="http://schemas.microsoft.com/office/drawing/2014/main" id="{8748FFBD-B8A7-4DEF-B8E5-EF58555CC69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9163" y="2019300"/>
                  <a:ext cx="242888" cy="215900"/>
                </a:xfrm>
                <a:custGeom>
                  <a:avLst/>
                  <a:gdLst>
                    <a:gd name="T0" fmla="*/ 0 w 611"/>
                    <a:gd name="T1" fmla="*/ 258 h 544"/>
                    <a:gd name="T2" fmla="*/ 166 w 611"/>
                    <a:gd name="T3" fmla="*/ 544 h 544"/>
                    <a:gd name="T4" fmla="*/ 611 w 611"/>
                    <a:gd name="T5" fmla="*/ 286 h 544"/>
                    <a:gd name="T6" fmla="*/ 445 w 611"/>
                    <a:gd name="T7" fmla="*/ 0 h 544"/>
                    <a:gd name="T8" fmla="*/ 0 w 611"/>
                    <a:gd name="T9" fmla="*/ 258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1" h="544">
                      <a:moveTo>
                        <a:pt x="0" y="258"/>
                      </a:moveTo>
                      <a:lnTo>
                        <a:pt x="166" y="544"/>
                      </a:lnTo>
                      <a:lnTo>
                        <a:pt x="611" y="286"/>
                      </a:lnTo>
                      <a:lnTo>
                        <a:pt x="445" y="0"/>
                      </a:lnTo>
                      <a:lnTo>
                        <a:pt x="0" y="25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2" name="Freeform 63">
                  <a:extLst>
                    <a:ext uri="{FF2B5EF4-FFF2-40B4-BE49-F238E27FC236}">
                      <a16:creationId xmlns="" xmlns:a16="http://schemas.microsoft.com/office/drawing/2014/main" id="{5E3A1055-0502-447F-9752-C8C15A3CC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13138" y="2109788"/>
                  <a:ext cx="368300" cy="361950"/>
                </a:xfrm>
                <a:custGeom>
                  <a:avLst/>
                  <a:gdLst>
                    <a:gd name="T0" fmla="*/ 216 w 928"/>
                    <a:gd name="T1" fmla="*/ 126 h 912"/>
                    <a:gd name="T2" fmla="*/ 0 w 928"/>
                    <a:gd name="T3" fmla="*/ 251 h 912"/>
                    <a:gd name="T4" fmla="*/ 21 w 928"/>
                    <a:gd name="T5" fmla="*/ 291 h 912"/>
                    <a:gd name="T6" fmla="*/ 54 w 928"/>
                    <a:gd name="T7" fmla="*/ 376 h 912"/>
                    <a:gd name="T8" fmla="*/ 76 w 928"/>
                    <a:gd name="T9" fmla="*/ 463 h 912"/>
                    <a:gd name="T10" fmla="*/ 89 w 928"/>
                    <a:gd name="T11" fmla="*/ 549 h 912"/>
                    <a:gd name="T12" fmla="*/ 95 w 928"/>
                    <a:gd name="T13" fmla="*/ 667 h 912"/>
                    <a:gd name="T14" fmla="*/ 91 w 928"/>
                    <a:gd name="T15" fmla="*/ 778 h 912"/>
                    <a:gd name="T16" fmla="*/ 89 w 928"/>
                    <a:gd name="T17" fmla="*/ 800 h 912"/>
                    <a:gd name="T18" fmla="*/ 89 w 928"/>
                    <a:gd name="T19" fmla="*/ 800 h 912"/>
                    <a:gd name="T20" fmla="*/ 89 w 928"/>
                    <a:gd name="T21" fmla="*/ 816 h 912"/>
                    <a:gd name="T22" fmla="*/ 105 w 928"/>
                    <a:gd name="T23" fmla="*/ 852 h 912"/>
                    <a:gd name="T24" fmla="*/ 144 w 928"/>
                    <a:gd name="T25" fmla="*/ 903 h 912"/>
                    <a:gd name="T26" fmla="*/ 153 w 928"/>
                    <a:gd name="T27" fmla="*/ 912 h 912"/>
                    <a:gd name="T28" fmla="*/ 153 w 928"/>
                    <a:gd name="T29" fmla="*/ 912 h 912"/>
                    <a:gd name="T30" fmla="*/ 541 w 928"/>
                    <a:gd name="T31" fmla="*/ 687 h 912"/>
                    <a:gd name="T32" fmla="*/ 928 w 928"/>
                    <a:gd name="T33" fmla="*/ 463 h 912"/>
                    <a:gd name="T34" fmla="*/ 925 w 928"/>
                    <a:gd name="T35" fmla="*/ 450 h 912"/>
                    <a:gd name="T36" fmla="*/ 900 w 928"/>
                    <a:gd name="T37" fmla="*/ 392 h 912"/>
                    <a:gd name="T38" fmla="*/ 877 w 928"/>
                    <a:gd name="T39" fmla="*/ 359 h 912"/>
                    <a:gd name="T40" fmla="*/ 864 w 928"/>
                    <a:gd name="T41" fmla="*/ 352 h 912"/>
                    <a:gd name="T42" fmla="*/ 864 w 928"/>
                    <a:gd name="T43" fmla="*/ 352 h 912"/>
                    <a:gd name="T44" fmla="*/ 843 w 928"/>
                    <a:gd name="T45" fmla="*/ 343 h 912"/>
                    <a:gd name="T46" fmla="*/ 744 w 928"/>
                    <a:gd name="T47" fmla="*/ 291 h 912"/>
                    <a:gd name="T48" fmla="*/ 647 w 928"/>
                    <a:gd name="T49" fmla="*/ 226 h 912"/>
                    <a:gd name="T50" fmla="*/ 579 w 928"/>
                    <a:gd name="T51" fmla="*/ 173 h 912"/>
                    <a:gd name="T52" fmla="*/ 514 w 928"/>
                    <a:gd name="T53" fmla="*/ 111 h 912"/>
                    <a:gd name="T54" fmla="*/ 455 w 928"/>
                    <a:gd name="T55" fmla="*/ 39 h 912"/>
                    <a:gd name="T56" fmla="*/ 432 w 928"/>
                    <a:gd name="T57" fmla="*/ 0 h 912"/>
                    <a:gd name="T58" fmla="*/ 432 w 928"/>
                    <a:gd name="T59" fmla="*/ 0 h 912"/>
                    <a:gd name="T60" fmla="*/ 216 w 928"/>
                    <a:gd name="T61" fmla="*/ 126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928" h="912">
                      <a:moveTo>
                        <a:pt x="216" y="126"/>
                      </a:moveTo>
                      <a:lnTo>
                        <a:pt x="0" y="251"/>
                      </a:lnTo>
                      <a:lnTo>
                        <a:pt x="21" y="291"/>
                      </a:lnTo>
                      <a:lnTo>
                        <a:pt x="54" y="376"/>
                      </a:lnTo>
                      <a:lnTo>
                        <a:pt x="76" y="463"/>
                      </a:lnTo>
                      <a:lnTo>
                        <a:pt x="89" y="549"/>
                      </a:lnTo>
                      <a:lnTo>
                        <a:pt x="95" y="667"/>
                      </a:lnTo>
                      <a:lnTo>
                        <a:pt x="91" y="778"/>
                      </a:lnTo>
                      <a:lnTo>
                        <a:pt x="89" y="800"/>
                      </a:lnTo>
                      <a:lnTo>
                        <a:pt x="89" y="800"/>
                      </a:lnTo>
                      <a:lnTo>
                        <a:pt x="89" y="816"/>
                      </a:lnTo>
                      <a:lnTo>
                        <a:pt x="105" y="852"/>
                      </a:lnTo>
                      <a:lnTo>
                        <a:pt x="144" y="903"/>
                      </a:lnTo>
                      <a:lnTo>
                        <a:pt x="153" y="912"/>
                      </a:lnTo>
                      <a:lnTo>
                        <a:pt x="153" y="912"/>
                      </a:lnTo>
                      <a:lnTo>
                        <a:pt x="541" y="687"/>
                      </a:lnTo>
                      <a:lnTo>
                        <a:pt x="928" y="463"/>
                      </a:lnTo>
                      <a:lnTo>
                        <a:pt x="925" y="450"/>
                      </a:lnTo>
                      <a:lnTo>
                        <a:pt x="900" y="392"/>
                      </a:lnTo>
                      <a:lnTo>
                        <a:pt x="877" y="359"/>
                      </a:lnTo>
                      <a:lnTo>
                        <a:pt x="864" y="352"/>
                      </a:lnTo>
                      <a:lnTo>
                        <a:pt x="864" y="352"/>
                      </a:lnTo>
                      <a:lnTo>
                        <a:pt x="843" y="343"/>
                      </a:lnTo>
                      <a:lnTo>
                        <a:pt x="744" y="291"/>
                      </a:lnTo>
                      <a:lnTo>
                        <a:pt x="647" y="226"/>
                      </a:lnTo>
                      <a:lnTo>
                        <a:pt x="579" y="173"/>
                      </a:lnTo>
                      <a:lnTo>
                        <a:pt x="514" y="111"/>
                      </a:lnTo>
                      <a:lnTo>
                        <a:pt x="455" y="39"/>
                      </a:lnTo>
                      <a:lnTo>
                        <a:pt x="432" y="0"/>
                      </a:lnTo>
                      <a:lnTo>
                        <a:pt x="432" y="0"/>
                      </a:lnTo>
                      <a:lnTo>
                        <a:pt x="216" y="126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3" name="Freeform 64">
                  <a:extLst>
                    <a:ext uri="{FF2B5EF4-FFF2-40B4-BE49-F238E27FC236}">
                      <a16:creationId xmlns="" xmlns:a16="http://schemas.microsoft.com/office/drawing/2014/main" id="{E0D43BFD-C5CC-4E0A-9BCA-F88139A732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94088" y="2093913"/>
                  <a:ext cx="217488" cy="144463"/>
                </a:xfrm>
                <a:custGeom>
                  <a:avLst/>
                  <a:gdLst>
                    <a:gd name="T0" fmla="*/ 471 w 550"/>
                    <a:gd name="T1" fmla="*/ 7 h 362"/>
                    <a:gd name="T2" fmla="*/ 26 w 550"/>
                    <a:gd name="T3" fmla="*/ 264 h 362"/>
                    <a:gd name="T4" fmla="*/ 17 w 550"/>
                    <a:gd name="T5" fmla="*/ 269 h 362"/>
                    <a:gd name="T6" fmla="*/ 5 w 550"/>
                    <a:gd name="T7" fmla="*/ 286 h 362"/>
                    <a:gd name="T8" fmla="*/ 0 w 550"/>
                    <a:gd name="T9" fmla="*/ 305 h 362"/>
                    <a:gd name="T10" fmla="*/ 3 w 550"/>
                    <a:gd name="T11" fmla="*/ 326 h 362"/>
                    <a:gd name="T12" fmla="*/ 7 w 550"/>
                    <a:gd name="T13" fmla="*/ 337 h 362"/>
                    <a:gd name="T14" fmla="*/ 7 w 550"/>
                    <a:gd name="T15" fmla="*/ 337 h 362"/>
                    <a:gd name="T16" fmla="*/ 13 w 550"/>
                    <a:gd name="T17" fmla="*/ 346 h 362"/>
                    <a:gd name="T18" fmla="*/ 30 w 550"/>
                    <a:gd name="T19" fmla="*/ 357 h 362"/>
                    <a:gd name="T20" fmla="*/ 49 w 550"/>
                    <a:gd name="T21" fmla="*/ 362 h 362"/>
                    <a:gd name="T22" fmla="*/ 70 w 550"/>
                    <a:gd name="T23" fmla="*/ 360 h 362"/>
                    <a:gd name="T24" fmla="*/ 79 w 550"/>
                    <a:gd name="T25" fmla="*/ 356 h 362"/>
                    <a:gd name="T26" fmla="*/ 79 w 550"/>
                    <a:gd name="T27" fmla="*/ 356 h 362"/>
                    <a:gd name="T28" fmla="*/ 524 w 550"/>
                    <a:gd name="T29" fmla="*/ 98 h 362"/>
                    <a:gd name="T30" fmla="*/ 533 w 550"/>
                    <a:gd name="T31" fmla="*/ 93 h 362"/>
                    <a:gd name="T32" fmla="*/ 545 w 550"/>
                    <a:gd name="T33" fmla="*/ 76 h 362"/>
                    <a:gd name="T34" fmla="*/ 550 w 550"/>
                    <a:gd name="T35" fmla="*/ 57 h 362"/>
                    <a:gd name="T36" fmla="*/ 547 w 550"/>
                    <a:gd name="T37" fmla="*/ 36 h 362"/>
                    <a:gd name="T38" fmla="*/ 543 w 550"/>
                    <a:gd name="T39" fmla="*/ 27 h 362"/>
                    <a:gd name="T40" fmla="*/ 543 w 550"/>
                    <a:gd name="T41" fmla="*/ 27 h 362"/>
                    <a:gd name="T42" fmla="*/ 534 w 550"/>
                    <a:gd name="T43" fmla="*/ 14 h 362"/>
                    <a:gd name="T44" fmla="*/ 511 w 550"/>
                    <a:gd name="T45" fmla="*/ 1 h 362"/>
                    <a:gd name="T46" fmla="*/ 497 w 550"/>
                    <a:gd name="T47" fmla="*/ 0 h 362"/>
                    <a:gd name="T48" fmla="*/ 497 w 550"/>
                    <a:gd name="T49" fmla="*/ 0 h 362"/>
                    <a:gd name="T50" fmla="*/ 484 w 550"/>
                    <a:gd name="T51" fmla="*/ 1 h 362"/>
                    <a:gd name="T52" fmla="*/ 471 w 550"/>
                    <a:gd name="T53" fmla="*/ 7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2">
                      <a:moveTo>
                        <a:pt x="471" y="7"/>
                      </a:moveTo>
                      <a:lnTo>
                        <a:pt x="26" y="264"/>
                      </a:lnTo>
                      <a:lnTo>
                        <a:pt x="17" y="269"/>
                      </a:lnTo>
                      <a:lnTo>
                        <a:pt x="5" y="286"/>
                      </a:lnTo>
                      <a:lnTo>
                        <a:pt x="0" y="305"/>
                      </a:lnTo>
                      <a:lnTo>
                        <a:pt x="3" y="326"/>
                      </a:lnTo>
                      <a:lnTo>
                        <a:pt x="7" y="337"/>
                      </a:lnTo>
                      <a:lnTo>
                        <a:pt x="7" y="337"/>
                      </a:lnTo>
                      <a:lnTo>
                        <a:pt x="13" y="346"/>
                      </a:lnTo>
                      <a:lnTo>
                        <a:pt x="30" y="357"/>
                      </a:lnTo>
                      <a:lnTo>
                        <a:pt x="49" y="362"/>
                      </a:lnTo>
                      <a:lnTo>
                        <a:pt x="70" y="360"/>
                      </a:lnTo>
                      <a:lnTo>
                        <a:pt x="79" y="356"/>
                      </a:lnTo>
                      <a:lnTo>
                        <a:pt x="79" y="356"/>
                      </a:lnTo>
                      <a:lnTo>
                        <a:pt x="524" y="98"/>
                      </a:lnTo>
                      <a:lnTo>
                        <a:pt x="533" y="93"/>
                      </a:lnTo>
                      <a:lnTo>
                        <a:pt x="545" y="76"/>
                      </a:lnTo>
                      <a:lnTo>
                        <a:pt x="550" y="57"/>
                      </a:lnTo>
                      <a:lnTo>
                        <a:pt x="547" y="36"/>
                      </a:lnTo>
                      <a:lnTo>
                        <a:pt x="543" y="27"/>
                      </a:lnTo>
                      <a:lnTo>
                        <a:pt x="543" y="27"/>
                      </a:lnTo>
                      <a:lnTo>
                        <a:pt x="534" y="14"/>
                      </a:lnTo>
                      <a:lnTo>
                        <a:pt x="511" y="1"/>
                      </a:lnTo>
                      <a:lnTo>
                        <a:pt x="497" y="0"/>
                      </a:lnTo>
                      <a:lnTo>
                        <a:pt x="497" y="0"/>
                      </a:lnTo>
                      <a:lnTo>
                        <a:pt x="484" y="1"/>
                      </a:lnTo>
                      <a:lnTo>
                        <a:pt x="471" y="7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4" name="Freeform 65">
                  <a:extLst>
                    <a:ext uri="{FF2B5EF4-FFF2-40B4-BE49-F238E27FC236}">
                      <a16:creationId xmlns="" xmlns:a16="http://schemas.microsoft.com/office/drawing/2014/main" id="{9203CBC4-6817-4CAD-BD74-7D3E7812A2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59163" y="2035175"/>
                  <a:ext cx="219075" cy="144463"/>
                </a:xfrm>
                <a:custGeom>
                  <a:avLst/>
                  <a:gdLst>
                    <a:gd name="T0" fmla="*/ 471 w 551"/>
                    <a:gd name="T1" fmla="*/ 8 h 363"/>
                    <a:gd name="T2" fmla="*/ 28 w 551"/>
                    <a:gd name="T3" fmla="*/ 265 h 363"/>
                    <a:gd name="T4" fmla="*/ 18 w 551"/>
                    <a:gd name="T5" fmla="*/ 271 h 363"/>
                    <a:gd name="T6" fmla="*/ 6 w 551"/>
                    <a:gd name="T7" fmla="*/ 287 h 363"/>
                    <a:gd name="T8" fmla="*/ 0 w 551"/>
                    <a:gd name="T9" fmla="*/ 306 h 363"/>
                    <a:gd name="T10" fmla="*/ 3 w 551"/>
                    <a:gd name="T11" fmla="*/ 327 h 363"/>
                    <a:gd name="T12" fmla="*/ 8 w 551"/>
                    <a:gd name="T13" fmla="*/ 337 h 363"/>
                    <a:gd name="T14" fmla="*/ 8 w 551"/>
                    <a:gd name="T15" fmla="*/ 337 h 363"/>
                    <a:gd name="T16" fmla="*/ 15 w 551"/>
                    <a:gd name="T17" fmla="*/ 347 h 363"/>
                    <a:gd name="T18" fmla="*/ 30 w 551"/>
                    <a:gd name="T19" fmla="*/ 358 h 363"/>
                    <a:gd name="T20" fmla="*/ 51 w 551"/>
                    <a:gd name="T21" fmla="*/ 363 h 363"/>
                    <a:gd name="T22" fmla="*/ 70 w 551"/>
                    <a:gd name="T23" fmla="*/ 361 h 363"/>
                    <a:gd name="T24" fmla="*/ 81 w 551"/>
                    <a:gd name="T25" fmla="*/ 357 h 363"/>
                    <a:gd name="T26" fmla="*/ 81 w 551"/>
                    <a:gd name="T27" fmla="*/ 357 h 363"/>
                    <a:gd name="T28" fmla="*/ 524 w 551"/>
                    <a:gd name="T29" fmla="*/ 99 h 363"/>
                    <a:gd name="T30" fmla="*/ 533 w 551"/>
                    <a:gd name="T31" fmla="*/ 94 h 363"/>
                    <a:gd name="T32" fmla="*/ 546 w 551"/>
                    <a:gd name="T33" fmla="*/ 77 h 363"/>
                    <a:gd name="T34" fmla="*/ 551 w 551"/>
                    <a:gd name="T35" fmla="*/ 58 h 363"/>
                    <a:gd name="T36" fmla="*/ 549 w 551"/>
                    <a:gd name="T37" fmla="*/ 37 h 363"/>
                    <a:gd name="T38" fmla="*/ 543 w 551"/>
                    <a:gd name="T39" fmla="*/ 28 h 363"/>
                    <a:gd name="T40" fmla="*/ 543 w 551"/>
                    <a:gd name="T41" fmla="*/ 28 h 363"/>
                    <a:gd name="T42" fmla="*/ 536 w 551"/>
                    <a:gd name="T43" fmla="*/ 16 h 363"/>
                    <a:gd name="T44" fmla="*/ 511 w 551"/>
                    <a:gd name="T45" fmla="*/ 2 h 363"/>
                    <a:gd name="T46" fmla="*/ 498 w 551"/>
                    <a:gd name="T47" fmla="*/ 0 h 363"/>
                    <a:gd name="T48" fmla="*/ 498 w 551"/>
                    <a:gd name="T49" fmla="*/ 0 h 363"/>
                    <a:gd name="T50" fmla="*/ 484 w 551"/>
                    <a:gd name="T51" fmla="*/ 2 h 363"/>
                    <a:gd name="T52" fmla="*/ 471 w 551"/>
                    <a:gd name="T53" fmla="*/ 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1" h="363">
                      <a:moveTo>
                        <a:pt x="471" y="8"/>
                      </a:moveTo>
                      <a:lnTo>
                        <a:pt x="28" y="265"/>
                      </a:lnTo>
                      <a:lnTo>
                        <a:pt x="18" y="271"/>
                      </a:lnTo>
                      <a:lnTo>
                        <a:pt x="6" y="287"/>
                      </a:lnTo>
                      <a:lnTo>
                        <a:pt x="0" y="306"/>
                      </a:lnTo>
                      <a:lnTo>
                        <a:pt x="3" y="327"/>
                      </a:lnTo>
                      <a:lnTo>
                        <a:pt x="8" y="337"/>
                      </a:lnTo>
                      <a:lnTo>
                        <a:pt x="8" y="337"/>
                      </a:lnTo>
                      <a:lnTo>
                        <a:pt x="15" y="347"/>
                      </a:lnTo>
                      <a:lnTo>
                        <a:pt x="30" y="358"/>
                      </a:lnTo>
                      <a:lnTo>
                        <a:pt x="51" y="363"/>
                      </a:lnTo>
                      <a:lnTo>
                        <a:pt x="70" y="361"/>
                      </a:lnTo>
                      <a:lnTo>
                        <a:pt x="81" y="357"/>
                      </a:lnTo>
                      <a:lnTo>
                        <a:pt x="81" y="357"/>
                      </a:lnTo>
                      <a:lnTo>
                        <a:pt x="524" y="99"/>
                      </a:lnTo>
                      <a:lnTo>
                        <a:pt x="533" y="94"/>
                      </a:lnTo>
                      <a:lnTo>
                        <a:pt x="546" y="77"/>
                      </a:lnTo>
                      <a:lnTo>
                        <a:pt x="551" y="58"/>
                      </a:lnTo>
                      <a:lnTo>
                        <a:pt x="549" y="37"/>
                      </a:lnTo>
                      <a:lnTo>
                        <a:pt x="543" y="28"/>
                      </a:lnTo>
                      <a:lnTo>
                        <a:pt x="543" y="28"/>
                      </a:lnTo>
                      <a:lnTo>
                        <a:pt x="536" y="16"/>
                      </a:lnTo>
                      <a:lnTo>
                        <a:pt x="511" y="2"/>
                      </a:lnTo>
                      <a:lnTo>
                        <a:pt x="498" y="0"/>
                      </a:lnTo>
                      <a:lnTo>
                        <a:pt x="498" y="0"/>
                      </a:lnTo>
                      <a:lnTo>
                        <a:pt x="484" y="2"/>
                      </a:lnTo>
                      <a:lnTo>
                        <a:pt x="471" y="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66">
                  <a:extLst>
                    <a:ext uri="{FF2B5EF4-FFF2-40B4-BE49-F238E27FC236}">
                      <a16:creationId xmlns="" xmlns:a16="http://schemas.microsoft.com/office/drawing/2014/main" id="{5050DBAF-467D-44CD-B505-007F145A5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425825" y="1949450"/>
                  <a:ext cx="184150" cy="138113"/>
                </a:xfrm>
                <a:custGeom>
                  <a:avLst/>
                  <a:gdLst>
                    <a:gd name="T0" fmla="*/ 0 w 464"/>
                    <a:gd name="T1" fmla="*/ 229 h 344"/>
                    <a:gd name="T2" fmla="*/ 66 w 464"/>
                    <a:gd name="T3" fmla="*/ 344 h 344"/>
                    <a:gd name="T4" fmla="*/ 464 w 464"/>
                    <a:gd name="T5" fmla="*/ 114 h 344"/>
                    <a:gd name="T6" fmla="*/ 396 w 464"/>
                    <a:gd name="T7" fmla="*/ 0 h 344"/>
                    <a:gd name="T8" fmla="*/ 0 w 464"/>
                    <a:gd name="T9" fmla="*/ 229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4" h="344">
                      <a:moveTo>
                        <a:pt x="0" y="229"/>
                      </a:moveTo>
                      <a:lnTo>
                        <a:pt x="66" y="344"/>
                      </a:lnTo>
                      <a:lnTo>
                        <a:pt x="464" y="114"/>
                      </a:lnTo>
                      <a:lnTo>
                        <a:pt x="396" y="0"/>
                      </a:lnTo>
                      <a:lnTo>
                        <a:pt x="0" y="229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6" name="Freeform 67">
                  <a:extLst>
                    <a:ext uri="{FF2B5EF4-FFF2-40B4-BE49-F238E27FC236}">
                      <a16:creationId xmlns="" xmlns:a16="http://schemas.microsoft.com/office/drawing/2014/main" id="{BA8C4E6F-E84A-4B48-90F4-74F3E05EDB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92513" y="1960563"/>
                  <a:ext cx="42863" cy="65088"/>
                </a:xfrm>
                <a:custGeom>
                  <a:avLst/>
                  <a:gdLst>
                    <a:gd name="T0" fmla="*/ 0 w 110"/>
                    <a:gd name="T1" fmla="*/ 14 h 163"/>
                    <a:gd name="T2" fmla="*/ 87 w 110"/>
                    <a:gd name="T3" fmla="*/ 163 h 163"/>
                    <a:gd name="T4" fmla="*/ 110 w 110"/>
                    <a:gd name="T5" fmla="*/ 149 h 163"/>
                    <a:gd name="T6" fmla="*/ 23 w 110"/>
                    <a:gd name="T7" fmla="*/ 0 h 163"/>
                    <a:gd name="T8" fmla="*/ 0 w 110"/>
                    <a:gd name="T9" fmla="*/ 14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0" h="163">
                      <a:moveTo>
                        <a:pt x="0" y="14"/>
                      </a:moveTo>
                      <a:lnTo>
                        <a:pt x="87" y="163"/>
                      </a:lnTo>
                      <a:lnTo>
                        <a:pt x="110" y="149"/>
                      </a:lnTo>
                      <a:lnTo>
                        <a:pt x="23" y="0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7" name="Freeform 68">
                  <a:extLst>
                    <a:ext uri="{FF2B5EF4-FFF2-40B4-BE49-F238E27FC236}">
                      <a16:creationId xmlns="" xmlns:a16="http://schemas.microsoft.com/office/drawing/2014/main" id="{DE822A71-4AE2-4F5E-A69B-F1F72FD82A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75050" y="2292350"/>
                  <a:ext cx="306388" cy="179388"/>
                </a:xfrm>
                <a:custGeom>
                  <a:avLst/>
                  <a:gdLst>
                    <a:gd name="T0" fmla="*/ 775 w 775"/>
                    <a:gd name="T1" fmla="*/ 1 h 451"/>
                    <a:gd name="T2" fmla="*/ 773 w 775"/>
                    <a:gd name="T3" fmla="*/ 9 h 451"/>
                    <a:gd name="T4" fmla="*/ 718 w 775"/>
                    <a:gd name="T5" fmla="*/ 50 h 451"/>
                    <a:gd name="T6" fmla="*/ 555 w 775"/>
                    <a:gd name="T7" fmla="*/ 157 h 451"/>
                    <a:gd name="T8" fmla="*/ 401 w 775"/>
                    <a:gd name="T9" fmla="*/ 247 h 451"/>
                    <a:gd name="T10" fmla="*/ 244 w 775"/>
                    <a:gd name="T11" fmla="*/ 337 h 451"/>
                    <a:gd name="T12" fmla="*/ 72 w 775"/>
                    <a:gd name="T13" fmla="*/ 425 h 451"/>
                    <a:gd name="T14" fmla="*/ 8 w 775"/>
                    <a:gd name="T15" fmla="*/ 451 h 451"/>
                    <a:gd name="T16" fmla="*/ 0 w 775"/>
                    <a:gd name="T17" fmla="*/ 450 h 451"/>
                    <a:gd name="T18" fmla="*/ 3 w 775"/>
                    <a:gd name="T19" fmla="*/ 442 h 451"/>
                    <a:gd name="T20" fmla="*/ 57 w 775"/>
                    <a:gd name="T21" fmla="*/ 399 h 451"/>
                    <a:gd name="T22" fmla="*/ 219 w 775"/>
                    <a:gd name="T23" fmla="*/ 294 h 451"/>
                    <a:gd name="T24" fmla="*/ 375 w 775"/>
                    <a:gd name="T25" fmla="*/ 202 h 451"/>
                    <a:gd name="T26" fmla="*/ 530 w 775"/>
                    <a:gd name="T27" fmla="*/ 114 h 451"/>
                    <a:gd name="T28" fmla="*/ 704 w 775"/>
                    <a:gd name="T29" fmla="*/ 26 h 451"/>
                    <a:gd name="T30" fmla="*/ 768 w 775"/>
                    <a:gd name="T31" fmla="*/ 0 h 451"/>
                    <a:gd name="T32" fmla="*/ 775 w 775"/>
                    <a:gd name="T33" fmla="*/ 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5" h="451">
                      <a:moveTo>
                        <a:pt x="775" y="1"/>
                      </a:moveTo>
                      <a:lnTo>
                        <a:pt x="773" y="9"/>
                      </a:lnTo>
                      <a:lnTo>
                        <a:pt x="718" y="50"/>
                      </a:lnTo>
                      <a:lnTo>
                        <a:pt x="555" y="157"/>
                      </a:lnTo>
                      <a:lnTo>
                        <a:pt x="401" y="247"/>
                      </a:lnTo>
                      <a:lnTo>
                        <a:pt x="244" y="337"/>
                      </a:lnTo>
                      <a:lnTo>
                        <a:pt x="72" y="425"/>
                      </a:lnTo>
                      <a:lnTo>
                        <a:pt x="8" y="451"/>
                      </a:lnTo>
                      <a:lnTo>
                        <a:pt x="0" y="450"/>
                      </a:lnTo>
                      <a:lnTo>
                        <a:pt x="3" y="442"/>
                      </a:lnTo>
                      <a:lnTo>
                        <a:pt x="57" y="399"/>
                      </a:lnTo>
                      <a:lnTo>
                        <a:pt x="219" y="294"/>
                      </a:lnTo>
                      <a:lnTo>
                        <a:pt x="375" y="202"/>
                      </a:lnTo>
                      <a:lnTo>
                        <a:pt x="530" y="114"/>
                      </a:lnTo>
                      <a:lnTo>
                        <a:pt x="704" y="26"/>
                      </a:lnTo>
                      <a:lnTo>
                        <a:pt x="768" y="0"/>
                      </a:lnTo>
                      <a:lnTo>
                        <a:pt x="77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78" name="Group 60">
              <a:extLst>
                <a:ext uri="{FF2B5EF4-FFF2-40B4-BE49-F238E27FC236}">
                  <a16:creationId xmlns="" xmlns:a16="http://schemas.microsoft.com/office/drawing/2014/main" id="{C17D1516-0276-468F-8BF9-5E01F5085E75}"/>
                </a:ext>
              </a:extLst>
            </p:cNvPr>
            <p:cNvGrpSpPr/>
            <p:nvPr/>
          </p:nvGrpSpPr>
          <p:grpSpPr>
            <a:xfrm>
              <a:off x="6842877" y="1229825"/>
              <a:ext cx="2081989" cy="4070394"/>
              <a:chOff x="8400512" y="1050925"/>
              <a:chExt cx="2203194" cy="4617641"/>
            </a:xfrm>
          </p:grpSpPr>
          <p:sp>
            <p:nvSpPr>
              <p:cNvPr id="79" name="Oval 13">
                <a:extLst>
                  <a:ext uri="{FF2B5EF4-FFF2-40B4-BE49-F238E27FC236}">
                    <a16:creationId xmlns="" xmlns:a16="http://schemas.microsoft.com/office/drawing/2014/main" id="{9A6CF4B4-6312-4BB0-A3D3-B857AE62FD22}"/>
                  </a:ext>
                </a:extLst>
              </p:cNvPr>
              <p:cNvSpPr/>
              <p:nvPr/>
            </p:nvSpPr>
            <p:spPr>
              <a:xfrm rot="1800000">
                <a:off x="8400512" y="2114064"/>
                <a:ext cx="1966699" cy="35545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5000"/>
                      <a:lumOff val="95000"/>
                      <a:alpha val="0"/>
                    </a:schemeClr>
                  </a:gs>
                  <a:gs pos="44000">
                    <a:schemeClr val="bg1">
                      <a:alpha val="25000"/>
                    </a:schemeClr>
                  </a:gs>
                  <a:gs pos="62000">
                    <a:schemeClr val="bg1">
                      <a:alpha val="25000"/>
                    </a:schemeClr>
                  </a:gs>
                  <a:gs pos="100000">
                    <a:schemeClr val="accent3">
                      <a:lumMod val="30000"/>
                      <a:lumOff val="70000"/>
                      <a:alpha val="0"/>
                    </a:schemeClr>
                  </a:gs>
                </a:gsLst>
                <a:lin ang="0" scaled="1"/>
                <a:tileRect/>
              </a:gradFill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1350" dirty="0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80" name="Group 17">
                <a:extLst>
                  <a:ext uri="{FF2B5EF4-FFF2-40B4-BE49-F238E27FC236}">
                    <a16:creationId xmlns="" xmlns:a16="http://schemas.microsoft.com/office/drawing/2014/main" id="{83C9F7D1-BDC0-4BFE-AEB2-F6017342A03C}"/>
                  </a:ext>
                </a:extLst>
              </p:cNvPr>
              <p:cNvGrpSpPr/>
              <p:nvPr/>
            </p:nvGrpSpPr>
            <p:grpSpPr>
              <a:xfrm>
                <a:off x="10000455" y="1050925"/>
                <a:ext cx="603251" cy="1420813"/>
                <a:chOff x="8162925" y="1050925"/>
                <a:chExt cx="603251" cy="1420813"/>
              </a:xfrm>
            </p:grpSpPr>
            <p:sp>
              <p:nvSpPr>
                <p:cNvPr id="81" name="Line 42">
                  <a:extLst>
                    <a:ext uri="{FF2B5EF4-FFF2-40B4-BE49-F238E27FC236}">
                      <a16:creationId xmlns="" xmlns:a16="http://schemas.microsoft.com/office/drawing/2014/main" id="{5358435F-BA8C-4DD1-AEE9-03FCB2D4160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8162925" y="1050925"/>
                  <a:ext cx="488950" cy="546100"/>
                </a:xfrm>
                <a:prstGeom prst="line">
                  <a:avLst/>
                </a:prstGeom>
                <a:noFill/>
                <a:ln w="26988">
                  <a:solidFill>
                    <a:srgbClr val="333333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2" name="Rectangle 19">
                  <a:extLst>
                    <a:ext uri="{FF2B5EF4-FFF2-40B4-BE49-F238E27FC236}">
                      <a16:creationId xmlns="" xmlns:a16="http://schemas.microsoft.com/office/drawing/2014/main" id="{5271AE3D-E69B-4A0F-B137-0F230B265E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642350" y="1592263"/>
                  <a:ext cx="20638" cy="496888"/>
                </a:xfrm>
                <a:prstGeom prst="rect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3" name="Freeform 44">
                  <a:extLst>
                    <a:ext uri="{FF2B5EF4-FFF2-40B4-BE49-F238E27FC236}">
                      <a16:creationId xmlns="" xmlns:a16="http://schemas.microsoft.com/office/drawing/2014/main" id="{6AAC17FD-9668-4BCE-BFEB-674B08E43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26475" y="1597025"/>
                  <a:ext cx="74613" cy="512763"/>
                </a:xfrm>
                <a:custGeom>
                  <a:avLst/>
                  <a:gdLst>
                    <a:gd name="T0" fmla="*/ 65 w 185"/>
                    <a:gd name="T1" fmla="*/ 0 h 1291"/>
                    <a:gd name="T2" fmla="*/ 60 w 185"/>
                    <a:gd name="T3" fmla="*/ 12 h 1291"/>
                    <a:gd name="T4" fmla="*/ 32 w 185"/>
                    <a:gd name="T5" fmla="*/ 91 h 1291"/>
                    <a:gd name="T6" fmla="*/ 14 w 185"/>
                    <a:gd name="T7" fmla="*/ 168 h 1291"/>
                    <a:gd name="T8" fmla="*/ 1 w 185"/>
                    <a:gd name="T9" fmla="*/ 256 h 1291"/>
                    <a:gd name="T10" fmla="*/ 0 w 185"/>
                    <a:gd name="T11" fmla="*/ 352 h 1291"/>
                    <a:gd name="T12" fmla="*/ 12 w 185"/>
                    <a:gd name="T13" fmla="*/ 423 h 1291"/>
                    <a:gd name="T14" fmla="*/ 26 w 185"/>
                    <a:gd name="T15" fmla="*/ 470 h 1291"/>
                    <a:gd name="T16" fmla="*/ 47 w 185"/>
                    <a:gd name="T17" fmla="*/ 515 h 1291"/>
                    <a:gd name="T18" fmla="*/ 74 w 185"/>
                    <a:gd name="T19" fmla="*/ 558 h 1291"/>
                    <a:gd name="T20" fmla="*/ 92 w 185"/>
                    <a:gd name="T21" fmla="*/ 577 h 1291"/>
                    <a:gd name="T22" fmla="*/ 109 w 185"/>
                    <a:gd name="T23" fmla="*/ 597 h 1291"/>
                    <a:gd name="T24" fmla="*/ 136 w 185"/>
                    <a:gd name="T25" fmla="*/ 641 h 1291"/>
                    <a:gd name="T26" fmla="*/ 158 w 185"/>
                    <a:gd name="T27" fmla="*/ 689 h 1291"/>
                    <a:gd name="T28" fmla="*/ 172 w 185"/>
                    <a:gd name="T29" fmla="*/ 739 h 1291"/>
                    <a:gd name="T30" fmla="*/ 185 w 185"/>
                    <a:gd name="T31" fmla="*/ 820 h 1291"/>
                    <a:gd name="T32" fmla="*/ 184 w 185"/>
                    <a:gd name="T33" fmla="*/ 930 h 1291"/>
                    <a:gd name="T34" fmla="*/ 168 w 185"/>
                    <a:gd name="T35" fmla="*/ 1037 h 1291"/>
                    <a:gd name="T36" fmla="*/ 143 w 185"/>
                    <a:gd name="T37" fmla="*/ 1135 h 1291"/>
                    <a:gd name="T38" fmla="*/ 111 w 185"/>
                    <a:gd name="T39" fmla="*/ 1216 h 1291"/>
                    <a:gd name="T40" fmla="*/ 79 w 185"/>
                    <a:gd name="T41" fmla="*/ 1275 h 1291"/>
                    <a:gd name="T42" fmla="*/ 65 w 185"/>
                    <a:gd name="T43" fmla="*/ 1291 h 12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85" h="1291">
                      <a:moveTo>
                        <a:pt x="65" y="0"/>
                      </a:moveTo>
                      <a:lnTo>
                        <a:pt x="60" y="12"/>
                      </a:lnTo>
                      <a:lnTo>
                        <a:pt x="32" y="91"/>
                      </a:lnTo>
                      <a:lnTo>
                        <a:pt x="14" y="168"/>
                      </a:lnTo>
                      <a:lnTo>
                        <a:pt x="1" y="256"/>
                      </a:lnTo>
                      <a:lnTo>
                        <a:pt x="0" y="352"/>
                      </a:lnTo>
                      <a:lnTo>
                        <a:pt x="12" y="423"/>
                      </a:lnTo>
                      <a:lnTo>
                        <a:pt x="26" y="470"/>
                      </a:lnTo>
                      <a:lnTo>
                        <a:pt x="47" y="515"/>
                      </a:lnTo>
                      <a:lnTo>
                        <a:pt x="74" y="558"/>
                      </a:lnTo>
                      <a:lnTo>
                        <a:pt x="92" y="577"/>
                      </a:lnTo>
                      <a:lnTo>
                        <a:pt x="109" y="597"/>
                      </a:lnTo>
                      <a:lnTo>
                        <a:pt x="136" y="641"/>
                      </a:lnTo>
                      <a:lnTo>
                        <a:pt x="158" y="689"/>
                      </a:lnTo>
                      <a:lnTo>
                        <a:pt x="172" y="739"/>
                      </a:lnTo>
                      <a:lnTo>
                        <a:pt x="185" y="820"/>
                      </a:lnTo>
                      <a:lnTo>
                        <a:pt x="184" y="930"/>
                      </a:lnTo>
                      <a:lnTo>
                        <a:pt x="168" y="1037"/>
                      </a:lnTo>
                      <a:lnTo>
                        <a:pt x="143" y="1135"/>
                      </a:lnTo>
                      <a:lnTo>
                        <a:pt x="111" y="1216"/>
                      </a:lnTo>
                      <a:lnTo>
                        <a:pt x="79" y="1275"/>
                      </a:lnTo>
                      <a:lnTo>
                        <a:pt x="65" y="1291"/>
                      </a:lnTo>
                    </a:path>
                  </a:pathLst>
                </a:custGeom>
                <a:noFill/>
                <a:ln w="1428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4" name="Freeform 45">
                  <a:extLst>
                    <a:ext uri="{FF2B5EF4-FFF2-40B4-BE49-F238E27FC236}">
                      <a16:creationId xmlns="" xmlns:a16="http://schemas.microsoft.com/office/drawing/2014/main" id="{0C7D2550-491C-437A-A4A6-5575192CEE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15363" y="1560513"/>
                  <a:ext cx="73025" cy="73025"/>
                </a:xfrm>
                <a:custGeom>
                  <a:avLst/>
                  <a:gdLst>
                    <a:gd name="T0" fmla="*/ 0 w 184"/>
                    <a:gd name="T1" fmla="*/ 92 h 185"/>
                    <a:gd name="T2" fmla="*/ 1 w 184"/>
                    <a:gd name="T3" fmla="*/ 111 h 185"/>
                    <a:gd name="T4" fmla="*/ 14 w 184"/>
                    <a:gd name="T5" fmla="*/ 144 h 185"/>
                    <a:gd name="T6" fmla="*/ 40 w 184"/>
                    <a:gd name="T7" fmla="*/ 169 h 185"/>
                    <a:gd name="T8" fmla="*/ 72 w 184"/>
                    <a:gd name="T9" fmla="*/ 183 h 185"/>
                    <a:gd name="T10" fmla="*/ 92 w 184"/>
                    <a:gd name="T11" fmla="*/ 185 h 185"/>
                    <a:gd name="T12" fmla="*/ 92 w 184"/>
                    <a:gd name="T13" fmla="*/ 185 h 185"/>
                    <a:gd name="T14" fmla="*/ 110 w 184"/>
                    <a:gd name="T15" fmla="*/ 183 h 185"/>
                    <a:gd name="T16" fmla="*/ 144 w 184"/>
                    <a:gd name="T17" fmla="*/ 169 h 185"/>
                    <a:gd name="T18" fmla="*/ 168 w 184"/>
                    <a:gd name="T19" fmla="*/ 144 h 185"/>
                    <a:gd name="T20" fmla="*/ 182 w 184"/>
                    <a:gd name="T21" fmla="*/ 111 h 185"/>
                    <a:gd name="T22" fmla="*/ 184 w 184"/>
                    <a:gd name="T23" fmla="*/ 92 h 185"/>
                    <a:gd name="T24" fmla="*/ 184 w 184"/>
                    <a:gd name="T25" fmla="*/ 92 h 185"/>
                    <a:gd name="T26" fmla="*/ 182 w 184"/>
                    <a:gd name="T27" fmla="*/ 73 h 185"/>
                    <a:gd name="T28" fmla="*/ 168 w 184"/>
                    <a:gd name="T29" fmla="*/ 41 h 185"/>
                    <a:gd name="T30" fmla="*/ 144 w 184"/>
                    <a:gd name="T31" fmla="*/ 16 h 185"/>
                    <a:gd name="T32" fmla="*/ 110 w 184"/>
                    <a:gd name="T33" fmla="*/ 2 h 185"/>
                    <a:gd name="T34" fmla="*/ 92 w 184"/>
                    <a:gd name="T35" fmla="*/ 0 h 185"/>
                    <a:gd name="T36" fmla="*/ 92 w 184"/>
                    <a:gd name="T37" fmla="*/ 0 h 185"/>
                    <a:gd name="T38" fmla="*/ 72 w 184"/>
                    <a:gd name="T39" fmla="*/ 2 h 185"/>
                    <a:gd name="T40" fmla="*/ 40 w 184"/>
                    <a:gd name="T41" fmla="*/ 16 h 185"/>
                    <a:gd name="T42" fmla="*/ 14 w 184"/>
                    <a:gd name="T43" fmla="*/ 41 h 185"/>
                    <a:gd name="T44" fmla="*/ 1 w 184"/>
                    <a:gd name="T45" fmla="*/ 73 h 185"/>
                    <a:gd name="T46" fmla="*/ 0 w 184"/>
                    <a:gd name="T47" fmla="*/ 92 h 1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84" h="185">
                      <a:moveTo>
                        <a:pt x="0" y="92"/>
                      </a:moveTo>
                      <a:lnTo>
                        <a:pt x="1" y="111"/>
                      </a:lnTo>
                      <a:lnTo>
                        <a:pt x="14" y="144"/>
                      </a:lnTo>
                      <a:lnTo>
                        <a:pt x="40" y="169"/>
                      </a:lnTo>
                      <a:lnTo>
                        <a:pt x="72" y="183"/>
                      </a:lnTo>
                      <a:lnTo>
                        <a:pt x="92" y="185"/>
                      </a:lnTo>
                      <a:lnTo>
                        <a:pt x="92" y="185"/>
                      </a:lnTo>
                      <a:lnTo>
                        <a:pt x="110" y="183"/>
                      </a:lnTo>
                      <a:lnTo>
                        <a:pt x="144" y="169"/>
                      </a:lnTo>
                      <a:lnTo>
                        <a:pt x="168" y="144"/>
                      </a:lnTo>
                      <a:lnTo>
                        <a:pt x="182" y="111"/>
                      </a:lnTo>
                      <a:lnTo>
                        <a:pt x="184" y="92"/>
                      </a:lnTo>
                      <a:lnTo>
                        <a:pt x="184" y="92"/>
                      </a:lnTo>
                      <a:lnTo>
                        <a:pt x="182" y="73"/>
                      </a:lnTo>
                      <a:lnTo>
                        <a:pt x="168" y="41"/>
                      </a:lnTo>
                      <a:lnTo>
                        <a:pt x="144" y="16"/>
                      </a:lnTo>
                      <a:lnTo>
                        <a:pt x="110" y="2"/>
                      </a:lnTo>
                      <a:lnTo>
                        <a:pt x="92" y="0"/>
                      </a:lnTo>
                      <a:lnTo>
                        <a:pt x="92" y="0"/>
                      </a:lnTo>
                      <a:lnTo>
                        <a:pt x="72" y="2"/>
                      </a:lnTo>
                      <a:lnTo>
                        <a:pt x="40" y="16"/>
                      </a:lnTo>
                      <a:lnTo>
                        <a:pt x="14" y="41"/>
                      </a:lnTo>
                      <a:lnTo>
                        <a:pt x="1" y="73"/>
                      </a:lnTo>
                      <a:lnTo>
                        <a:pt x="0" y="9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5" name="Freeform 70">
                  <a:extLst>
                    <a:ext uri="{FF2B5EF4-FFF2-40B4-BE49-F238E27FC236}">
                      <a16:creationId xmlns="" xmlns:a16="http://schemas.microsoft.com/office/drawing/2014/main" id="{1CB5CB48-3B41-4B88-AEC8-837611D11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91538" y="2019300"/>
                  <a:ext cx="241300" cy="215900"/>
                </a:xfrm>
                <a:custGeom>
                  <a:avLst/>
                  <a:gdLst>
                    <a:gd name="T0" fmla="*/ 0 w 609"/>
                    <a:gd name="T1" fmla="*/ 286 h 544"/>
                    <a:gd name="T2" fmla="*/ 443 w 609"/>
                    <a:gd name="T3" fmla="*/ 544 h 544"/>
                    <a:gd name="T4" fmla="*/ 609 w 609"/>
                    <a:gd name="T5" fmla="*/ 258 h 544"/>
                    <a:gd name="T6" fmla="*/ 164 w 609"/>
                    <a:gd name="T7" fmla="*/ 0 h 544"/>
                    <a:gd name="T8" fmla="*/ 0 w 609"/>
                    <a:gd name="T9" fmla="*/ 286 h 5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09" h="544">
                      <a:moveTo>
                        <a:pt x="0" y="286"/>
                      </a:moveTo>
                      <a:lnTo>
                        <a:pt x="443" y="544"/>
                      </a:lnTo>
                      <a:lnTo>
                        <a:pt x="609" y="258"/>
                      </a:lnTo>
                      <a:lnTo>
                        <a:pt x="164" y="0"/>
                      </a:lnTo>
                      <a:lnTo>
                        <a:pt x="0" y="286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6" name="Freeform 71">
                  <a:extLst>
                    <a:ext uri="{FF2B5EF4-FFF2-40B4-BE49-F238E27FC236}">
                      <a16:creationId xmlns="" xmlns:a16="http://schemas.microsoft.com/office/drawing/2014/main" id="{63A17384-5D7F-41DD-9C2E-2C5FB2D6A7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0563" y="2109788"/>
                  <a:ext cx="368300" cy="361950"/>
                </a:xfrm>
                <a:custGeom>
                  <a:avLst/>
                  <a:gdLst>
                    <a:gd name="T0" fmla="*/ 65 w 929"/>
                    <a:gd name="T1" fmla="*/ 352 h 912"/>
                    <a:gd name="T2" fmla="*/ 52 w 929"/>
                    <a:gd name="T3" fmla="*/ 359 h 912"/>
                    <a:gd name="T4" fmla="*/ 28 w 929"/>
                    <a:gd name="T5" fmla="*/ 392 h 912"/>
                    <a:gd name="T6" fmla="*/ 4 w 929"/>
                    <a:gd name="T7" fmla="*/ 450 h 912"/>
                    <a:gd name="T8" fmla="*/ 0 w 929"/>
                    <a:gd name="T9" fmla="*/ 463 h 912"/>
                    <a:gd name="T10" fmla="*/ 0 w 929"/>
                    <a:gd name="T11" fmla="*/ 463 h 912"/>
                    <a:gd name="T12" fmla="*/ 387 w 929"/>
                    <a:gd name="T13" fmla="*/ 687 h 912"/>
                    <a:gd name="T14" fmla="*/ 776 w 929"/>
                    <a:gd name="T15" fmla="*/ 912 h 912"/>
                    <a:gd name="T16" fmla="*/ 784 w 929"/>
                    <a:gd name="T17" fmla="*/ 903 h 912"/>
                    <a:gd name="T18" fmla="*/ 823 w 929"/>
                    <a:gd name="T19" fmla="*/ 852 h 912"/>
                    <a:gd name="T20" fmla="*/ 840 w 929"/>
                    <a:gd name="T21" fmla="*/ 816 h 912"/>
                    <a:gd name="T22" fmla="*/ 840 w 929"/>
                    <a:gd name="T23" fmla="*/ 800 h 912"/>
                    <a:gd name="T24" fmla="*/ 840 w 929"/>
                    <a:gd name="T25" fmla="*/ 800 h 912"/>
                    <a:gd name="T26" fmla="*/ 837 w 929"/>
                    <a:gd name="T27" fmla="*/ 778 h 912"/>
                    <a:gd name="T28" fmla="*/ 833 w 929"/>
                    <a:gd name="T29" fmla="*/ 667 h 912"/>
                    <a:gd name="T30" fmla="*/ 840 w 929"/>
                    <a:gd name="T31" fmla="*/ 549 h 912"/>
                    <a:gd name="T32" fmla="*/ 853 w 929"/>
                    <a:gd name="T33" fmla="*/ 463 h 912"/>
                    <a:gd name="T34" fmla="*/ 875 w 929"/>
                    <a:gd name="T35" fmla="*/ 376 h 912"/>
                    <a:gd name="T36" fmla="*/ 907 w 929"/>
                    <a:gd name="T37" fmla="*/ 291 h 912"/>
                    <a:gd name="T38" fmla="*/ 929 w 929"/>
                    <a:gd name="T39" fmla="*/ 251 h 912"/>
                    <a:gd name="T40" fmla="*/ 929 w 929"/>
                    <a:gd name="T41" fmla="*/ 251 h 912"/>
                    <a:gd name="T42" fmla="*/ 713 w 929"/>
                    <a:gd name="T43" fmla="*/ 126 h 912"/>
                    <a:gd name="T44" fmla="*/ 496 w 929"/>
                    <a:gd name="T45" fmla="*/ 0 h 912"/>
                    <a:gd name="T46" fmla="*/ 473 w 929"/>
                    <a:gd name="T47" fmla="*/ 39 h 912"/>
                    <a:gd name="T48" fmla="*/ 415 w 929"/>
                    <a:gd name="T49" fmla="*/ 111 h 912"/>
                    <a:gd name="T50" fmla="*/ 350 w 929"/>
                    <a:gd name="T51" fmla="*/ 173 h 912"/>
                    <a:gd name="T52" fmla="*/ 282 w 929"/>
                    <a:gd name="T53" fmla="*/ 226 h 912"/>
                    <a:gd name="T54" fmla="*/ 184 w 929"/>
                    <a:gd name="T55" fmla="*/ 291 h 912"/>
                    <a:gd name="T56" fmla="*/ 85 w 929"/>
                    <a:gd name="T57" fmla="*/ 343 h 912"/>
                    <a:gd name="T58" fmla="*/ 65 w 929"/>
                    <a:gd name="T59" fmla="*/ 352 h 9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929" h="912">
                      <a:moveTo>
                        <a:pt x="65" y="352"/>
                      </a:moveTo>
                      <a:lnTo>
                        <a:pt x="52" y="359"/>
                      </a:lnTo>
                      <a:lnTo>
                        <a:pt x="28" y="392"/>
                      </a:lnTo>
                      <a:lnTo>
                        <a:pt x="4" y="450"/>
                      </a:lnTo>
                      <a:lnTo>
                        <a:pt x="0" y="463"/>
                      </a:lnTo>
                      <a:lnTo>
                        <a:pt x="0" y="463"/>
                      </a:lnTo>
                      <a:lnTo>
                        <a:pt x="387" y="687"/>
                      </a:lnTo>
                      <a:lnTo>
                        <a:pt x="776" y="912"/>
                      </a:lnTo>
                      <a:lnTo>
                        <a:pt x="784" y="903"/>
                      </a:lnTo>
                      <a:lnTo>
                        <a:pt x="823" y="852"/>
                      </a:lnTo>
                      <a:lnTo>
                        <a:pt x="840" y="816"/>
                      </a:lnTo>
                      <a:lnTo>
                        <a:pt x="840" y="800"/>
                      </a:lnTo>
                      <a:lnTo>
                        <a:pt x="840" y="800"/>
                      </a:lnTo>
                      <a:lnTo>
                        <a:pt x="837" y="778"/>
                      </a:lnTo>
                      <a:lnTo>
                        <a:pt x="833" y="667"/>
                      </a:lnTo>
                      <a:lnTo>
                        <a:pt x="840" y="549"/>
                      </a:lnTo>
                      <a:lnTo>
                        <a:pt x="853" y="463"/>
                      </a:lnTo>
                      <a:lnTo>
                        <a:pt x="875" y="376"/>
                      </a:lnTo>
                      <a:lnTo>
                        <a:pt x="907" y="291"/>
                      </a:lnTo>
                      <a:lnTo>
                        <a:pt x="929" y="251"/>
                      </a:lnTo>
                      <a:lnTo>
                        <a:pt x="929" y="251"/>
                      </a:lnTo>
                      <a:lnTo>
                        <a:pt x="713" y="126"/>
                      </a:lnTo>
                      <a:lnTo>
                        <a:pt x="496" y="0"/>
                      </a:lnTo>
                      <a:lnTo>
                        <a:pt x="473" y="39"/>
                      </a:lnTo>
                      <a:lnTo>
                        <a:pt x="415" y="111"/>
                      </a:lnTo>
                      <a:lnTo>
                        <a:pt x="350" y="173"/>
                      </a:lnTo>
                      <a:lnTo>
                        <a:pt x="282" y="226"/>
                      </a:lnTo>
                      <a:lnTo>
                        <a:pt x="184" y="291"/>
                      </a:lnTo>
                      <a:lnTo>
                        <a:pt x="85" y="343"/>
                      </a:lnTo>
                      <a:lnTo>
                        <a:pt x="65" y="352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7" name="Freeform 72">
                  <a:extLst>
                    <a:ext uri="{FF2B5EF4-FFF2-40B4-BE49-F238E27FC236}">
                      <a16:creationId xmlns="" xmlns:a16="http://schemas.microsoft.com/office/drawing/2014/main" id="{040B3419-EE99-4DCA-A149-B5E7BC58245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480425" y="2093913"/>
                  <a:ext cx="219075" cy="144463"/>
                </a:xfrm>
                <a:custGeom>
                  <a:avLst/>
                  <a:gdLst>
                    <a:gd name="T0" fmla="*/ 7 w 550"/>
                    <a:gd name="T1" fmla="*/ 27 h 362"/>
                    <a:gd name="T2" fmla="*/ 2 w 550"/>
                    <a:gd name="T3" fmla="*/ 36 h 362"/>
                    <a:gd name="T4" fmla="*/ 0 w 550"/>
                    <a:gd name="T5" fmla="*/ 57 h 362"/>
                    <a:gd name="T6" fmla="*/ 5 w 550"/>
                    <a:gd name="T7" fmla="*/ 76 h 362"/>
                    <a:gd name="T8" fmla="*/ 18 w 550"/>
                    <a:gd name="T9" fmla="*/ 93 h 362"/>
                    <a:gd name="T10" fmla="*/ 27 w 550"/>
                    <a:gd name="T11" fmla="*/ 98 h 362"/>
                    <a:gd name="T12" fmla="*/ 27 w 550"/>
                    <a:gd name="T13" fmla="*/ 98 h 362"/>
                    <a:gd name="T14" fmla="*/ 470 w 550"/>
                    <a:gd name="T15" fmla="*/ 356 h 362"/>
                    <a:gd name="T16" fmla="*/ 480 w 550"/>
                    <a:gd name="T17" fmla="*/ 360 h 362"/>
                    <a:gd name="T18" fmla="*/ 500 w 550"/>
                    <a:gd name="T19" fmla="*/ 362 h 362"/>
                    <a:gd name="T20" fmla="*/ 521 w 550"/>
                    <a:gd name="T21" fmla="*/ 357 h 362"/>
                    <a:gd name="T22" fmla="*/ 536 w 550"/>
                    <a:gd name="T23" fmla="*/ 346 h 362"/>
                    <a:gd name="T24" fmla="*/ 543 w 550"/>
                    <a:gd name="T25" fmla="*/ 337 h 362"/>
                    <a:gd name="T26" fmla="*/ 543 w 550"/>
                    <a:gd name="T27" fmla="*/ 337 h 362"/>
                    <a:gd name="T28" fmla="*/ 548 w 550"/>
                    <a:gd name="T29" fmla="*/ 326 h 362"/>
                    <a:gd name="T30" fmla="*/ 550 w 550"/>
                    <a:gd name="T31" fmla="*/ 305 h 362"/>
                    <a:gd name="T32" fmla="*/ 544 w 550"/>
                    <a:gd name="T33" fmla="*/ 286 h 362"/>
                    <a:gd name="T34" fmla="*/ 532 w 550"/>
                    <a:gd name="T35" fmla="*/ 269 h 362"/>
                    <a:gd name="T36" fmla="*/ 523 w 550"/>
                    <a:gd name="T37" fmla="*/ 264 h 362"/>
                    <a:gd name="T38" fmla="*/ 523 w 550"/>
                    <a:gd name="T39" fmla="*/ 264 h 362"/>
                    <a:gd name="T40" fmla="*/ 79 w 550"/>
                    <a:gd name="T41" fmla="*/ 7 h 362"/>
                    <a:gd name="T42" fmla="*/ 67 w 550"/>
                    <a:gd name="T43" fmla="*/ 1 h 362"/>
                    <a:gd name="T44" fmla="*/ 53 w 550"/>
                    <a:gd name="T45" fmla="*/ 0 h 362"/>
                    <a:gd name="T46" fmla="*/ 53 w 550"/>
                    <a:gd name="T47" fmla="*/ 0 h 362"/>
                    <a:gd name="T48" fmla="*/ 40 w 550"/>
                    <a:gd name="T49" fmla="*/ 1 h 362"/>
                    <a:gd name="T50" fmla="*/ 15 w 550"/>
                    <a:gd name="T51" fmla="*/ 14 h 362"/>
                    <a:gd name="T52" fmla="*/ 7 w 550"/>
                    <a:gd name="T53" fmla="*/ 27 h 3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2">
                      <a:moveTo>
                        <a:pt x="7" y="27"/>
                      </a:moveTo>
                      <a:lnTo>
                        <a:pt x="2" y="36"/>
                      </a:lnTo>
                      <a:lnTo>
                        <a:pt x="0" y="57"/>
                      </a:lnTo>
                      <a:lnTo>
                        <a:pt x="5" y="76"/>
                      </a:lnTo>
                      <a:lnTo>
                        <a:pt x="18" y="93"/>
                      </a:lnTo>
                      <a:lnTo>
                        <a:pt x="27" y="98"/>
                      </a:lnTo>
                      <a:lnTo>
                        <a:pt x="27" y="98"/>
                      </a:lnTo>
                      <a:lnTo>
                        <a:pt x="470" y="356"/>
                      </a:lnTo>
                      <a:lnTo>
                        <a:pt x="480" y="360"/>
                      </a:lnTo>
                      <a:lnTo>
                        <a:pt x="500" y="362"/>
                      </a:lnTo>
                      <a:lnTo>
                        <a:pt x="521" y="357"/>
                      </a:lnTo>
                      <a:lnTo>
                        <a:pt x="536" y="346"/>
                      </a:lnTo>
                      <a:lnTo>
                        <a:pt x="543" y="337"/>
                      </a:lnTo>
                      <a:lnTo>
                        <a:pt x="543" y="337"/>
                      </a:lnTo>
                      <a:lnTo>
                        <a:pt x="548" y="326"/>
                      </a:lnTo>
                      <a:lnTo>
                        <a:pt x="550" y="305"/>
                      </a:lnTo>
                      <a:lnTo>
                        <a:pt x="544" y="286"/>
                      </a:lnTo>
                      <a:lnTo>
                        <a:pt x="532" y="269"/>
                      </a:lnTo>
                      <a:lnTo>
                        <a:pt x="523" y="264"/>
                      </a:lnTo>
                      <a:lnTo>
                        <a:pt x="523" y="264"/>
                      </a:lnTo>
                      <a:lnTo>
                        <a:pt x="79" y="7"/>
                      </a:lnTo>
                      <a:lnTo>
                        <a:pt x="67" y="1"/>
                      </a:lnTo>
                      <a:lnTo>
                        <a:pt x="53" y="0"/>
                      </a:lnTo>
                      <a:lnTo>
                        <a:pt x="53" y="0"/>
                      </a:lnTo>
                      <a:lnTo>
                        <a:pt x="40" y="1"/>
                      </a:lnTo>
                      <a:lnTo>
                        <a:pt x="15" y="14"/>
                      </a:lnTo>
                      <a:lnTo>
                        <a:pt x="7" y="27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Freeform 73">
                  <a:extLst>
                    <a:ext uri="{FF2B5EF4-FFF2-40B4-BE49-F238E27FC236}">
                      <a16:creationId xmlns="" xmlns:a16="http://schemas.microsoft.com/office/drawing/2014/main" id="{D96A2B84-6C36-4C9B-A842-FCB6863176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15350" y="2035175"/>
                  <a:ext cx="217488" cy="144463"/>
                </a:xfrm>
                <a:custGeom>
                  <a:avLst/>
                  <a:gdLst>
                    <a:gd name="T0" fmla="*/ 7 w 550"/>
                    <a:gd name="T1" fmla="*/ 28 h 363"/>
                    <a:gd name="T2" fmla="*/ 3 w 550"/>
                    <a:gd name="T3" fmla="*/ 37 h 363"/>
                    <a:gd name="T4" fmla="*/ 0 w 550"/>
                    <a:gd name="T5" fmla="*/ 58 h 363"/>
                    <a:gd name="T6" fmla="*/ 6 w 550"/>
                    <a:gd name="T7" fmla="*/ 77 h 363"/>
                    <a:gd name="T8" fmla="*/ 17 w 550"/>
                    <a:gd name="T9" fmla="*/ 94 h 363"/>
                    <a:gd name="T10" fmla="*/ 26 w 550"/>
                    <a:gd name="T11" fmla="*/ 99 h 363"/>
                    <a:gd name="T12" fmla="*/ 26 w 550"/>
                    <a:gd name="T13" fmla="*/ 99 h 363"/>
                    <a:gd name="T14" fmla="*/ 471 w 550"/>
                    <a:gd name="T15" fmla="*/ 357 h 363"/>
                    <a:gd name="T16" fmla="*/ 480 w 550"/>
                    <a:gd name="T17" fmla="*/ 361 h 363"/>
                    <a:gd name="T18" fmla="*/ 501 w 550"/>
                    <a:gd name="T19" fmla="*/ 363 h 363"/>
                    <a:gd name="T20" fmla="*/ 520 w 550"/>
                    <a:gd name="T21" fmla="*/ 358 h 363"/>
                    <a:gd name="T22" fmla="*/ 537 w 550"/>
                    <a:gd name="T23" fmla="*/ 347 h 363"/>
                    <a:gd name="T24" fmla="*/ 542 w 550"/>
                    <a:gd name="T25" fmla="*/ 337 h 363"/>
                    <a:gd name="T26" fmla="*/ 542 w 550"/>
                    <a:gd name="T27" fmla="*/ 337 h 363"/>
                    <a:gd name="T28" fmla="*/ 547 w 550"/>
                    <a:gd name="T29" fmla="*/ 327 h 363"/>
                    <a:gd name="T30" fmla="*/ 550 w 550"/>
                    <a:gd name="T31" fmla="*/ 306 h 363"/>
                    <a:gd name="T32" fmla="*/ 545 w 550"/>
                    <a:gd name="T33" fmla="*/ 287 h 363"/>
                    <a:gd name="T34" fmla="*/ 532 w 550"/>
                    <a:gd name="T35" fmla="*/ 271 h 363"/>
                    <a:gd name="T36" fmla="*/ 523 w 550"/>
                    <a:gd name="T37" fmla="*/ 265 h 363"/>
                    <a:gd name="T38" fmla="*/ 523 w 550"/>
                    <a:gd name="T39" fmla="*/ 265 h 363"/>
                    <a:gd name="T40" fmla="*/ 79 w 550"/>
                    <a:gd name="T41" fmla="*/ 8 h 363"/>
                    <a:gd name="T42" fmla="*/ 67 w 550"/>
                    <a:gd name="T43" fmla="*/ 2 h 363"/>
                    <a:gd name="T44" fmla="*/ 54 w 550"/>
                    <a:gd name="T45" fmla="*/ 0 h 363"/>
                    <a:gd name="T46" fmla="*/ 54 w 550"/>
                    <a:gd name="T47" fmla="*/ 0 h 363"/>
                    <a:gd name="T48" fmla="*/ 39 w 550"/>
                    <a:gd name="T49" fmla="*/ 2 h 363"/>
                    <a:gd name="T50" fmla="*/ 16 w 550"/>
                    <a:gd name="T51" fmla="*/ 16 h 363"/>
                    <a:gd name="T52" fmla="*/ 7 w 550"/>
                    <a:gd name="T53" fmla="*/ 28 h 3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550" h="363">
                      <a:moveTo>
                        <a:pt x="7" y="28"/>
                      </a:moveTo>
                      <a:lnTo>
                        <a:pt x="3" y="37"/>
                      </a:lnTo>
                      <a:lnTo>
                        <a:pt x="0" y="58"/>
                      </a:lnTo>
                      <a:lnTo>
                        <a:pt x="6" y="77"/>
                      </a:lnTo>
                      <a:lnTo>
                        <a:pt x="17" y="94"/>
                      </a:lnTo>
                      <a:lnTo>
                        <a:pt x="26" y="99"/>
                      </a:lnTo>
                      <a:lnTo>
                        <a:pt x="26" y="99"/>
                      </a:lnTo>
                      <a:lnTo>
                        <a:pt x="471" y="357"/>
                      </a:lnTo>
                      <a:lnTo>
                        <a:pt x="480" y="361"/>
                      </a:lnTo>
                      <a:lnTo>
                        <a:pt x="501" y="363"/>
                      </a:lnTo>
                      <a:lnTo>
                        <a:pt x="520" y="358"/>
                      </a:lnTo>
                      <a:lnTo>
                        <a:pt x="537" y="347"/>
                      </a:lnTo>
                      <a:lnTo>
                        <a:pt x="542" y="337"/>
                      </a:lnTo>
                      <a:lnTo>
                        <a:pt x="542" y="337"/>
                      </a:lnTo>
                      <a:lnTo>
                        <a:pt x="547" y="327"/>
                      </a:lnTo>
                      <a:lnTo>
                        <a:pt x="550" y="306"/>
                      </a:lnTo>
                      <a:lnTo>
                        <a:pt x="545" y="287"/>
                      </a:lnTo>
                      <a:lnTo>
                        <a:pt x="532" y="271"/>
                      </a:lnTo>
                      <a:lnTo>
                        <a:pt x="523" y="265"/>
                      </a:lnTo>
                      <a:lnTo>
                        <a:pt x="523" y="265"/>
                      </a:lnTo>
                      <a:lnTo>
                        <a:pt x="79" y="8"/>
                      </a:lnTo>
                      <a:lnTo>
                        <a:pt x="67" y="2"/>
                      </a:lnTo>
                      <a:lnTo>
                        <a:pt x="54" y="0"/>
                      </a:lnTo>
                      <a:lnTo>
                        <a:pt x="54" y="0"/>
                      </a:lnTo>
                      <a:lnTo>
                        <a:pt x="39" y="2"/>
                      </a:lnTo>
                      <a:lnTo>
                        <a:pt x="16" y="16"/>
                      </a:lnTo>
                      <a:lnTo>
                        <a:pt x="7" y="28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9" name="Freeform 74">
                  <a:extLst>
                    <a:ext uri="{FF2B5EF4-FFF2-40B4-BE49-F238E27FC236}">
                      <a16:creationId xmlns="" xmlns:a16="http://schemas.microsoft.com/office/drawing/2014/main" id="{5F60B8E3-95D3-4F33-983F-EF5051BD53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83613" y="1949450"/>
                  <a:ext cx="182563" cy="138113"/>
                </a:xfrm>
                <a:custGeom>
                  <a:avLst/>
                  <a:gdLst>
                    <a:gd name="T0" fmla="*/ 0 w 463"/>
                    <a:gd name="T1" fmla="*/ 114 h 344"/>
                    <a:gd name="T2" fmla="*/ 396 w 463"/>
                    <a:gd name="T3" fmla="*/ 344 h 344"/>
                    <a:gd name="T4" fmla="*/ 463 w 463"/>
                    <a:gd name="T5" fmla="*/ 229 h 344"/>
                    <a:gd name="T6" fmla="*/ 66 w 463"/>
                    <a:gd name="T7" fmla="*/ 0 h 344"/>
                    <a:gd name="T8" fmla="*/ 0 w 463"/>
                    <a:gd name="T9" fmla="*/ 11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3" h="344">
                      <a:moveTo>
                        <a:pt x="0" y="114"/>
                      </a:moveTo>
                      <a:lnTo>
                        <a:pt x="396" y="344"/>
                      </a:lnTo>
                      <a:lnTo>
                        <a:pt x="463" y="229"/>
                      </a:lnTo>
                      <a:lnTo>
                        <a:pt x="66" y="0"/>
                      </a:lnTo>
                      <a:lnTo>
                        <a:pt x="0" y="114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0" name="Freeform 75">
                  <a:extLst>
                    <a:ext uri="{FF2B5EF4-FFF2-40B4-BE49-F238E27FC236}">
                      <a16:creationId xmlns="" xmlns:a16="http://schemas.microsoft.com/office/drawing/2014/main" id="{6309CD9D-1466-47E7-B5DC-512C17F8B99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556625" y="1960563"/>
                  <a:ext cx="42863" cy="65088"/>
                </a:xfrm>
                <a:custGeom>
                  <a:avLst/>
                  <a:gdLst>
                    <a:gd name="T0" fmla="*/ 0 w 111"/>
                    <a:gd name="T1" fmla="*/ 149 h 163"/>
                    <a:gd name="T2" fmla="*/ 25 w 111"/>
                    <a:gd name="T3" fmla="*/ 163 h 163"/>
                    <a:gd name="T4" fmla="*/ 111 w 111"/>
                    <a:gd name="T5" fmla="*/ 14 h 163"/>
                    <a:gd name="T6" fmla="*/ 87 w 111"/>
                    <a:gd name="T7" fmla="*/ 0 h 163"/>
                    <a:gd name="T8" fmla="*/ 0 w 111"/>
                    <a:gd name="T9" fmla="*/ 149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1" h="163">
                      <a:moveTo>
                        <a:pt x="0" y="149"/>
                      </a:moveTo>
                      <a:lnTo>
                        <a:pt x="25" y="163"/>
                      </a:lnTo>
                      <a:lnTo>
                        <a:pt x="111" y="14"/>
                      </a:lnTo>
                      <a:lnTo>
                        <a:pt x="87" y="0"/>
                      </a:lnTo>
                      <a:lnTo>
                        <a:pt x="0" y="149"/>
                      </a:lnTo>
                      <a:close/>
                    </a:path>
                  </a:pathLst>
                </a:custGeom>
                <a:solidFill>
                  <a:srgbClr val="10101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91" name="Freeform 76">
                  <a:extLst>
                    <a:ext uri="{FF2B5EF4-FFF2-40B4-BE49-F238E27FC236}">
                      <a16:creationId xmlns="" xmlns:a16="http://schemas.microsoft.com/office/drawing/2014/main" id="{0F9A191F-FF9D-48CA-86BB-41001123F6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310563" y="2292350"/>
                  <a:ext cx="307975" cy="179388"/>
                </a:xfrm>
                <a:custGeom>
                  <a:avLst/>
                  <a:gdLst>
                    <a:gd name="T0" fmla="*/ 0 w 776"/>
                    <a:gd name="T1" fmla="*/ 1 h 451"/>
                    <a:gd name="T2" fmla="*/ 2 w 776"/>
                    <a:gd name="T3" fmla="*/ 9 h 451"/>
                    <a:gd name="T4" fmla="*/ 57 w 776"/>
                    <a:gd name="T5" fmla="*/ 50 h 451"/>
                    <a:gd name="T6" fmla="*/ 220 w 776"/>
                    <a:gd name="T7" fmla="*/ 157 h 451"/>
                    <a:gd name="T8" fmla="*/ 374 w 776"/>
                    <a:gd name="T9" fmla="*/ 247 h 451"/>
                    <a:gd name="T10" fmla="*/ 531 w 776"/>
                    <a:gd name="T11" fmla="*/ 337 h 451"/>
                    <a:gd name="T12" fmla="*/ 704 w 776"/>
                    <a:gd name="T13" fmla="*/ 425 h 451"/>
                    <a:gd name="T14" fmla="*/ 767 w 776"/>
                    <a:gd name="T15" fmla="*/ 451 h 451"/>
                    <a:gd name="T16" fmla="*/ 776 w 776"/>
                    <a:gd name="T17" fmla="*/ 450 h 451"/>
                    <a:gd name="T18" fmla="*/ 772 w 776"/>
                    <a:gd name="T19" fmla="*/ 442 h 451"/>
                    <a:gd name="T20" fmla="*/ 719 w 776"/>
                    <a:gd name="T21" fmla="*/ 399 h 451"/>
                    <a:gd name="T22" fmla="*/ 556 w 776"/>
                    <a:gd name="T23" fmla="*/ 294 h 451"/>
                    <a:gd name="T24" fmla="*/ 400 w 776"/>
                    <a:gd name="T25" fmla="*/ 202 h 451"/>
                    <a:gd name="T26" fmla="*/ 245 w 776"/>
                    <a:gd name="T27" fmla="*/ 114 h 451"/>
                    <a:gd name="T28" fmla="*/ 72 w 776"/>
                    <a:gd name="T29" fmla="*/ 26 h 451"/>
                    <a:gd name="T30" fmla="*/ 8 w 776"/>
                    <a:gd name="T31" fmla="*/ 0 h 451"/>
                    <a:gd name="T32" fmla="*/ 0 w 776"/>
                    <a:gd name="T33" fmla="*/ 1 h 4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776" h="451">
                      <a:moveTo>
                        <a:pt x="0" y="1"/>
                      </a:moveTo>
                      <a:lnTo>
                        <a:pt x="2" y="9"/>
                      </a:lnTo>
                      <a:lnTo>
                        <a:pt x="57" y="50"/>
                      </a:lnTo>
                      <a:lnTo>
                        <a:pt x="220" y="157"/>
                      </a:lnTo>
                      <a:lnTo>
                        <a:pt x="374" y="247"/>
                      </a:lnTo>
                      <a:lnTo>
                        <a:pt x="531" y="337"/>
                      </a:lnTo>
                      <a:lnTo>
                        <a:pt x="704" y="425"/>
                      </a:lnTo>
                      <a:lnTo>
                        <a:pt x="767" y="451"/>
                      </a:lnTo>
                      <a:lnTo>
                        <a:pt x="776" y="450"/>
                      </a:lnTo>
                      <a:lnTo>
                        <a:pt x="772" y="442"/>
                      </a:lnTo>
                      <a:lnTo>
                        <a:pt x="719" y="399"/>
                      </a:lnTo>
                      <a:lnTo>
                        <a:pt x="556" y="294"/>
                      </a:lnTo>
                      <a:lnTo>
                        <a:pt x="400" y="202"/>
                      </a:lnTo>
                      <a:lnTo>
                        <a:pt x="245" y="114"/>
                      </a:lnTo>
                      <a:lnTo>
                        <a:pt x="72" y="26"/>
                      </a:lnTo>
                      <a:lnTo>
                        <a:pt x="8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1350"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92" name="Freeform 78">
              <a:extLst>
                <a:ext uri="{FF2B5EF4-FFF2-40B4-BE49-F238E27FC236}">
                  <a16:creationId xmlns="" xmlns:a16="http://schemas.microsoft.com/office/drawing/2014/main" id="{DA4E8A46-C765-4B8B-9307-FFD5D353A5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8428" y="1210863"/>
              <a:ext cx="7326693" cy="101040"/>
            </a:xfrm>
            <a:custGeom>
              <a:avLst/>
              <a:gdLst>
                <a:gd name="T0" fmla="*/ 88 w 14360"/>
                <a:gd name="T1" fmla="*/ 0 h 175"/>
                <a:gd name="T2" fmla="*/ 70 w 14360"/>
                <a:gd name="T3" fmla="*/ 1 h 175"/>
                <a:gd name="T4" fmla="*/ 39 w 14360"/>
                <a:gd name="T5" fmla="*/ 14 h 175"/>
                <a:gd name="T6" fmla="*/ 14 w 14360"/>
                <a:gd name="T7" fmla="*/ 37 h 175"/>
                <a:gd name="T8" fmla="*/ 1 w 14360"/>
                <a:gd name="T9" fmla="*/ 69 h 175"/>
                <a:gd name="T10" fmla="*/ 0 w 14360"/>
                <a:gd name="T11" fmla="*/ 87 h 175"/>
                <a:gd name="T12" fmla="*/ 0 w 14360"/>
                <a:gd name="T13" fmla="*/ 87 h 175"/>
                <a:gd name="T14" fmla="*/ 1 w 14360"/>
                <a:gd name="T15" fmla="*/ 105 h 175"/>
                <a:gd name="T16" fmla="*/ 14 w 14360"/>
                <a:gd name="T17" fmla="*/ 136 h 175"/>
                <a:gd name="T18" fmla="*/ 39 w 14360"/>
                <a:gd name="T19" fmla="*/ 159 h 175"/>
                <a:gd name="T20" fmla="*/ 70 w 14360"/>
                <a:gd name="T21" fmla="*/ 174 h 175"/>
                <a:gd name="T22" fmla="*/ 88 w 14360"/>
                <a:gd name="T23" fmla="*/ 175 h 175"/>
                <a:gd name="T24" fmla="*/ 88 w 14360"/>
                <a:gd name="T25" fmla="*/ 175 h 175"/>
                <a:gd name="T26" fmla="*/ 14273 w 14360"/>
                <a:gd name="T27" fmla="*/ 175 h 175"/>
                <a:gd name="T28" fmla="*/ 14290 w 14360"/>
                <a:gd name="T29" fmla="*/ 174 h 175"/>
                <a:gd name="T30" fmla="*/ 14322 w 14360"/>
                <a:gd name="T31" fmla="*/ 159 h 175"/>
                <a:gd name="T32" fmla="*/ 14345 w 14360"/>
                <a:gd name="T33" fmla="*/ 136 h 175"/>
                <a:gd name="T34" fmla="*/ 14358 w 14360"/>
                <a:gd name="T35" fmla="*/ 105 h 175"/>
                <a:gd name="T36" fmla="*/ 14360 w 14360"/>
                <a:gd name="T37" fmla="*/ 87 h 175"/>
                <a:gd name="T38" fmla="*/ 14360 w 14360"/>
                <a:gd name="T39" fmla="*/ 87 h 175"/>
                <a:gd name="T40" fmla="*/ 14358 w 14360"/>
                <a:gd name="T41" fmla="*/ 69 h 175"/>
                <a:gd name="T42" fmla="*/ 14345 w 14360"/>
                <a:gd name="T43" fmla="*/ 37 h 175"/>
                <a:gd name="T44" fmla="*/ 14322 w 14360"/>
                <a:gd name="T45" fmla="*/ 14 h 175"/>
                <a:gd name="T46" fmla="*/ 14290 w 14360"/>
                <a:gd name="T47" fmla="*/ 1 h 175"/>
                <a:gd name="T48" fmla="*/ 14273 w 14360"/>
                <a:gd name="T49" fmla="*/ 0 h 175"/>
                <a:gd name="T50" fmla="*/ 14273 w 14360"/>
                <a:gd name="T51" fmla="*/ 0 h 175"/>
                <a:gd name="T52" fmla="*/ 88 w 14360"/>
                <a:gd name="T53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360" h="175">
                  <a:moveTo>
                    <a:pt x="88" y="0"/>
                  </a:moveTo>
                  <a:lnTo>
                    <a:pt x="70" y="1"/>
                  </a:lnTo>
                  <a:lnTo>
                    <a:pt x="39" y="14"/>
                  </a:lnTo>
                  <a:lnTo>
                    <a:pt x="14" y="37"/>
                  </a:lnTo>
                  <a:lnTo>
                    <a:pt x="1" y="69"/>
                  </a:lnTo>
                  <a:lnTo>
                    <a:pt x="0" y="87"/>
                  </a:lnTo>
                  <a:lnTo>
                    <a:pt x="0" y="87"/>
                  </a:lnTo>
                  <a:lnTo>
                    <a:pt x="1" y="105"/>
                  </a:lnTo>
                  <a:lnTo>
                    <a:pt x="14" y="136"/>
                  </a:lnTo>
                  <a:lnTo>
                    <a:pt x="39" y="159"/>
                  </a:lnTo>
                  <a:lnTo>
                    <a:pt x="70" y="174"/>
                  </a:lnTo>
                  <a:lnTo>
                    <a:pt x="88" y="175"/>
                  </a:lnTo>
                  <a:lnTo>
                    <a:pt x="88" y="175"/>
                  </a:lnTo>
                  <a:lnTo>
                    <a:pt x="14273" y="175"/>
                  </a:lnTo>
                  <a:lnTo>
                    <a:pt x="14290" y="174"/>
                  </a:lnTo>
                  <a:lnTo>
                    <a:pt x="14322" y="159"/>
                  </a:lnTo>
                  <a:lnTo>
                    <a:pt x="14345" y="136"/>
                  </a:lnTo>
                  <a:lnTo>
                    <a:pt x="14358" y="105"/>
                  </a:lnTo>
                  <a:lnTo>
                    <a:pt x="14360" y="87"/>
                  </a:lnTo>
                  <a:lnTo>
                    <a:pt x="14360" y="87"/>
                  </a:lnTo>
                  <a:lnTo>
                    <a:pt x="14358" y="69"/>
                  </a:lnTo>
                  <a:lnTo>
                    <a:pt x="14345" y="37"/>
                  </a:lnTo>
                  <a:lnTo>
                    <a:pt x="14322" y="14"/>
                  </a:lnTo>
                  <a:lnTo>
                    <a:pt x="14290" y="1"/>
                  </a:lnTo>
                  <a:lnTo>
                    <a:pt x="14273" y="0"/>
                  </a:lnTo>
                  <a:lnTo>
                    <a:pt x="14273" y="0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1010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1139389" y="18944"/>
            <a:ext cx="7270303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города-курорта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Пятигорска по первоначальному плану на 2024, 2025, 2026, 2027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г.г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млн.руб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                                                                       </a:t>
            </a:r>
          </a:p>
        </p:txBody>
      </p:sp>
      <p:grpSp>
        <p:nvGrpSpPr>
          <p:cNvPr id="99" name="Group 72">
            <a:extLst>
              <a:ext uri="{FF2B5EF4-FFF2-40B4-BE49-F238E27FC236}">
                <a16:creationId xmlns="" xmlns:a16="http://schemas.microsoft.com/office/drawing/2014/main" id="{10759EEA-4DAA-4F9A-AD29-01E6EADC95A5}"/>
              </a:ext>
            </a:extLst>
          </p:cNvPr>
          <p:cNvGrpSpPr/>
          <p:nvPr/>
        </p:nvGrpSpPr>
        <p:grpSpPr>
          <a:xfrm>
            <a:off x="3414959" y="3004788"/>
            <a:ext cx="292945" cy="339927"/>
            <a:chOff x="4590585" y="2282878"/>
            <a:chExt cx="3010830" cy="1205706"/>
          </a:xfrm>
        </p:grpSpPr>
        <p:sp>
          <p:nvSpPr>
            <p:cNvPr id="100" name="Rectangle 70">
              <a:extLst>
                <a:ext uri="{FF2B5EF4-FFF2-40B4-BE49-F238E27FC236}">
                  <a16:creationId xmlns="" xmlns:a16="http://schemas.microsoft.com/office/drawing/2014/main" id="{60EF2850-95AA-4AD3-B539-F5961CDD10C5}"/>
                </a:ext>
              </a:extLst>
            </p:cNvPr>
            <p:cNvSpPr/>
            <p:nvPr/>
          </p:nvSpPr>
          <p:spPr>
            <a:xfrm>
              <a:off x="4590585" y="2282878"/>
              <a:ext cx="3010830" cy="86177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ctr"/>
              <a:endParaRPr lang="ru-RU" b="1" cap="all" dirty="0">
                <a:solidFill>
                  <a:prstClr val="black"/>
                </a:solidFill>
              </a:endParaRPr>
            </a:p>
            <a:p>
              <a:pPr algn="ctr"/>
              <a:endParaRPr lang="en-US" b="1" cap="all" dirty="0">
                <a:solidFill>
                  <a:prstClr val="black"/>
                </a:solidFill>
              </a:endParaRPr>
            </a:p>
          </p:txBody>
        </p:sp>
        <p:sp>
          <p:nvSpPr>
            <p:cNvPr id="101" name="Rectangle 71">
              <a:extLst>
                <a:ext uri="{FF2B5EF4-FFF2-40B4-BE49-F238E27FC236}">
                  <a16:creationId xmlns="" xmlns:a16="http://schemas.microsoft.com/office/drawing/2014/main" id="{57F5BF76-D84B-4A2C-B123-341815B81F8D}"/>
                </a:ext>
              </a:extLst>
            </p:cNvPr>
            <p:cNvSpPr/>
            <p:nvPr/>
          </p:nvSpPr>
          <p:spPr>
            <a:xfrm>
              <a:off x="4590585" y="3088473"/>
              <a:ext cx="2248110" cy="4001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endParaRPr lang="en-US" sz="1350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608501" y="1640322"/>
            <a:ext cx="1760551" cy="69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2026 год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12813" y="2074284"/>
            <a:ext cx="1494167" cy="596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2027 год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91454" y="1990567"/>
            <a:ext cx="1564283" cy="6622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356467" y="1648001"/>
            <a:ext cx="2022892" cy="698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2025 год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1277" y="4869160"/>
            <a:ext cx="8874449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города на 2025 год и плановый период 2026 и 2027 годов сформированы на основе прогноза социально-экономического развития города-курорта Пятигорска на 2025 год и на плановый период 2026 и 2027 годов с учетом безвозмездных поступлений из бюджетов других уровней в виде дотаций, субсидий, субвенций и иных межбюджетных трансфертов, распределенных проектом закона Ставропольского края «О бюджете Ставропольского края на 2025 год и плановый период 2026 и 2027 годов».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«базового» варианта прогноза социально-экономического развития города-курорта Пятигорска на 2025 год и на плановый период 2026 и 2027 годов позволит снизить риски неисполнения расходных обязательств при снижении поступления доходов в бюджет города по сравнению с планом.</a:t>
            </a:r>
          </a:p>
        </p:txBody>
      </p:sp>
      <p:pic>
        <p:nvPicPr>
          <p:cNvPr id="102" name="Picture 2" descr="C:\Users\superuser\Desktop\герб пятигорск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20"/>
            <a:ext cx="971600" cy="115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" name="Диаграмма 11">
            <a:extLst>
              <a:ext uri="{FF2B5EF4-FFF2-40B4-BE49-F238E27FC236}">
                <a16:creationId xmlns="" xmlns:a16="http://schemas.microsoft.com/office/drawing/2014/main" id="{FD5C3CBA-0B47-48EE-A084-B772D42B87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2514910"/>
              </p:ext>
            </p:extLst>
          </p:nvPr>
        </p:nvGraphicFramePr>
        <p:xfrm>
          <a:off x="98274" y="-99392"/>
          <a:ext cx="9045727" cy="5207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9377202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25932</TotalTime>
  <Words>11412</Words>
  <Application>Microsoft Office PowerPoint</Application>
  <PresentationFormat>Экран (4:3)</PresentationFormat>
  <Paragraphs>2050</Paragraphs>
  <Slides>57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57</vt:i4>
      </vt:variant>
    </vt:vector>
  </HeadingPairs>
  <TitlesOfParts>
    <vt:vector size="62" baseType="lpstr">
      <vt:lpstr>Воздушный поток</vt:lpstr>
      <vt:lpstr>1_Воздушный поток</vt:lpstr>
      <vt:lpstr>4_Воздушный поток</vt:lpstr>
      <vt:lpstr>6_Воздушный поток</vt:lpstr>
      <vt:lpstr>7_Воздушный поток</vt:lpstr>
      <vt:lpstr>БЮДЖЕТ  ДЛЯ ГРАЖДАН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Доходы бюджета города-курорта Пятигорска</vt:lpstr>
      <vt:lpstr>Объем и структура доходов бюджета города-курорта Пятигорска по первоначальному плану на 2024-2027г.г.                             (тыс.руб.)</vt:lpstr>
      <vt:lpstr>Динамика поступлений доходов бюджета города–курорта Пятигорска по первоначальному плану на 2023-2025 г.г. (млн.руб.)  </vt:lpstr>
      <vt:lpstr>Налоговые инновации с 01.01.2025 г.  </vt:lpstr>
      <vt:lpstr>Причины изменения объема доходов бюджета города–курорта Пятигорска от НДФЛ по первоначальному плану на 2023-2025 г.г. (млн.руб.)  </vt:lpstr>
      <vt:lpstr>Туристический налог </vt:lpstr>
      <vt:lpstr>Структура собственных (налоговых и неналоговых) доходов бюджета города-курорта Пятигорска по первоначальному плану на 2025 год (%)</vt:lpstr>
      <vt:lpstr>Объем и структура собственных (налоговых и неналоговых) доходов бюджета города-курорта Пятигорска по первоначальному плану                                на 2024-2027 г.г.                         (тыс.руб.)                                                              </vt:lpstr>
      <vt:lpstr>Динамика налоговых доходов города-курорта Пятигорска по первоначальному плану на 2024-2027 г.г.                                                                                           (тыс.руб.)</vt:lpstr>
      <vt:lpstr>Динамика неналоговых доходов бюджета  города–курорта Пятигорска по первоначальному плану  на  2024-2027 г.г.                                                                                                                                (тыс. руб.)</vt:lpstr>
      <vt:lpstr>Основные сведения о межбюджетных отношениях</vt:lpstr>
      <vt:lpstr>Планируемые к поступлению в бюджет города – курорта Пятигорска межбюджетные трансферты в 2025 году и плановом периоде 2026-2027 годах  (тыс.руб.)</vt:lpstr>
      <vt:lpstr>Объем и структура межбюджетных трансфертов в динамике                 (фактические поступления в 2023 году, первоначальный план на 2024 год, 2025 год, 2026 год, 2027 год) (тыс.руб.)</vt:lpstr>
      <vt:lpstr>Презентация PowerPoint</vt:lpstr>
      <vt:lpstr>Информация о расходах бюджета с учетом интересов целевых групп (социальная поддержка семей с детьми) по первоначальному плану в 2024 г.,2025 г., 2026 г.,2027 г. </vt:lpstr>
      <vt:lpstr>Информация о расходах бюджета с учетом интересов целевых групп (социальная поддержка семей с детьми) по первоначальному плану в 2024г., 2025 г., 2026 г., 2027 г.  </vt:lpstr>
      <vt:lpstr>Информация о расходах бюджета с учетом интересов целевых групп (защита детей-сирот) по первоначальному плану   в 2024 г., 2025 г., 2026 г., 2027 г.</vt:lpstr>
      <vt:lpstr>Информация о расходах бюджета с учетом интересов целевых групп (социальное обеспечение ветеранов, инвалидов, пожилых граждан)  по первоначальному плану в 2024 г., 2025 г., 2026 г., 2027 г.</vt:lpstr>
      <vt:lpstr>Презентация PowerPoint</vt:lpstr>
      <vt:lpstr>Информация о расходах бюджета с учетом интересов целевых групп (предоставление мер социальной поддержки прочим категориям граждан) по первоначальному плану                                в 2024 г., 2025 г., 2026 г., 2027 г. </vt:lpstr>
      <vt:lpstr>Презентация PowerPoint</vt:lpstr>
      <vt:lpstr>Источники расходов дорожного фонда города-курорта Пятигорска по первоначальному плану на 2024-2027г.г.  (млн.руб.)</vt:lpstr>
      <vt:lpstr>Реконструкция моста через                                            р. Подкумок на просп. Калинина города-курорта Пятигорска.                              Общая сумма финансирования – 553,49 млн. руб.                                                                 Планируемые показатели в 2026 году – 553,49 млн. руб. Планируемый ввод в эксплуатацию – 2026 год. </vt:lpstr>
      <vt:lpstr>Презентация PowerPoint</vt:lpstr>
      <vt:lpstr>Информация о расходной части бюджета в разрезе социально значимых муниципальных программ города-курорта Пятигорска  по первоначальному плану на  2025-2027г.г.</vt:lpstr>
      <vt:lpstr>Информация о расходной части бюджета в разрезе иных муниципальных программ города-курорта Пятигорска  по первоначальному плану                                на 2025 - 2027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Информация о расходной части бюджета в разрезе непрограммных расходов бюджета города-курорта Пятигорска  по первоначальному плану на  2025, 2026, 2027 г.г.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Контактная информация  МУ «Финансовое управление администрации г. Пятигорска»                                                                                         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superuser</dc:creator>
  <cp:lastModifiedBy>superuser</cp:lastModifiedBy>
  <cp:revision>880</cp:revision>
  <cp:lastPrinted>2024-11-22T08:55:52Z</cp:lastPrinted>
  <dcterms:created xsi:type="dcterms:W3CDTF">2018-03-21T10:47:45Z</dcterms:created>
  <dcterms:modified xsi:type="dcterms:W3CDTF">2024-11-22T09:09:29Z</dcterms:modified>
</cp:coreProperties>
</file>